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840" r:id="rId2"/>
  </p:sldMasterIdLst>
  <p:notesMasterIdLst>
    <p:notesMasterId r:id="rId26"/>
  </p:notesMasterIdLst>
  <p:handoutMasterIdLst>
    <p:handoutMasterId r:id="rId27"/>
  </p:handoutMasterIdLst>
  <p:sldIdLst>
    <p:sldId id="256" r:id="rId3"/>
    <p:sldId id="282" r:id="rId4"/>
    <p:sldId id="289" r:id="rId5"/>
    <p:sldId id="290" r:id="rId6"/>
    <p:sldId id="283" r:id="rId7"/>
    <p:sldId id="291" r:id="rId8"/>
    <p:sldId id="293" r:id="rId9"/>
    <p:sldId id="294" r:id="rId10"/>
    <p:sldId id="295" r:id="rId11"/>
    <p:sldId id="297" r:id="rId12"/>
    <p:sldId id="298" r:id="rId13"/>
    <p:sldId id="299" r:id="rId14"/>
    <p:sldId id="300" r:id="rId15"/>
    <p:sldId id="302" r:id="rId16"/>
    <p:sldId id="305" r:id="rId17"/>
    <p:sldId id="307" r:id="rId18"/>
    <p:sldId id="311" r:id="rId19"/>
    <p:sldId id="308" r:id="rId20"/>
    <p:sldId id="309" r:id="rId21"/>
    <p:sldId id="310" r:id="rId22"/>
    <p:sldId id="304" r:id="rId23"/>
    <p:sldId id="313" r:id="rId24"/>
    <p:sldId id="281"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2CD4"/>
    <a:srgbClr val="B4DE86"/>
    <a:srgbClr val="8CF470"/>
    <a:srgbClr val="71EBFB"/>
    <a:srgbClr val="FFCCCC"/>
    <a:srgbClr val="74D8FC"/>
    <a:srgbClr val="47CFFF"/>
    <a:srgbClr val="00FFFF"/>
    <a:srgbClr val="FDFFB9"/>
    <a:srgbClr val="F030D5"/>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Stile medio 4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7" autoAdjust="0"/>
    <p:restoredTop sz="63439" autoAdjust="0"/>
  </p:normalViewPr>
  <p:slideViewPr>
    <p:cSldViewPr>
      <p:cViewPr>
        <p:scale>
          <a:sx n="78" d="100"/>
          <a:sy n="78" d="100"/>
        </p:scale>
        <p:origin x="-258" y="-72"/>
      </p:cViewPr>
      <p:guideLst>
        <p:guide orient="horz" pos="2160"/>
        <p:guide pos="2880"/>
      </p:guideLst>
    </p:cSldViewPr>
  </p:slideViewPr>
  <p:outlineViewPr>
    <p:cViewPr>
      <p:scale>
        <a:sx n="33" d="100"/>
        <a:sy n="33" d="100"/>
      </p:scale>
      <p:origin x="48" y="934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24108B-F5B2-4AC6-8962-2116BA2C333A}" type="datetimeFigureOut">
              <a:rPr lang="it-IT" smtClean="0"/>
              <a:pPr/>
              <a:t>02/12/2010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DFF87F-05FA-4CC3-A2BA-490CAFA24125}" type="slidenum">
              <a:rPr lang="it-IT" smtClean="0"/>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7E67F-3470-4F01-A53D-83E4627D10C0}" type="datetimeFigureOut">
              <a:rPr lang="it-IT" smtClean="0"/>
              <a:pPr/>
              <a:t>02/12/2010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62ED6-1A7E-43AC-870D-82F840B0881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Good morning</a:t>
            </a:r>
            <a:r>
              <a:rPr lang="en-US" baseline="0" dirty="0" smtClean="0"/>
              <a:t> everyone, my name is Luca Aiello from University of Turin and my talk will be about link creation and profile alignment in the </a:t>
            </a:r>
            <a:r>
              <a:rPr lang="en-US" baseline="0" dirty="0" err="1" smtClean="0"/>
              <a:t>aNobii</a:t>
            </a:r>
            <a:r>
              <a:rPr lang="en-US" baseline="0" dirty="0" smtClean="0"/>
              <a:t> social network. This is a joint work by my colleagues from University of Turin and by Alain </a:t>
            </a:r>
            <a:r>
              <a:rPr lang="en-US" baseline="0" dirty="0" err="1" smtClean="0"/>
              <a:t>Barrat</a:t>
            </a:r>
            <a:r>
              <a:rPr lang="en-US" baseline="0" dirty="0" smtClean="0"/>
              <a:t> and </a:t>
            </a:r>
            <a:r>
              <a:rPr lang="en-US" baseline="0" dirty="0" err="1" smtClean="0"/>
              <a:t>Ciro</a:t>
            </a:r>
            <a:r>
              <a:rPr lang="en-US" baseline="0" dirty="0" smtClean="0"/>
              <a:t> </a:t>
            </a:r>
            <a:r>
              <a:rPr lang="en-US" baseline="0" dirty="0" err="1" smtClean="0"/>
              <a:t>Cattuto</a:t>
            </a:r>
            <a:r>
              <a:rPr lang="en-US" baseline="0" dirty="0" smtClean="0"/>
              <a:t> from the ISI foundation in Turin.</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study on the</a:t>
            </a:r>
            <a:r>
              <a:rPr lang="en-US" baseline="0" dirty="0" smtClean="0"/>
              <a:t> topical overlap led us to extend the previous question also for geographical features. In particular, “To what extent local topical overlap hold also for language and geographical features?”. The </a:t>
            </a:r>
            <a:r>
              <a:rPr lang="en-US" baseline="0" dirty="0" err="1" smtClean="0"/>
              <a:t>aNobii</a:t>
            </a:r>
            <a:r>
              <a:rPr lang="en-US" baseline="0" dirty="0" smtClean="0"/>
              <a:t> dataset allow to make this kind of analysis because many users specify their home country or town. Furthermore, </a:t>
            </a:r>
            <a:r>
              <a:rPr lang="en-US" baseline="0" dirty="0" err="1" smtClean="0"/>
              <a:t>aNobii</a:t>
            </a:r>
            <a:r>
              <a:rPr lang="en-US" baseline="0" dirty="0" smtClean="0"/>
              <a:t> exhibits a peculiar community distribution, whose implications on network topology are very interesting. </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a:t>
            </a:r>
            <a:r>
              <a:rPr lang="en-US" baseline="0" dirty="0" smtClean="0"/>
              <a:t> </a:t>
            </a:r>
            <a:r>
              <a:rPr lang="en-US" baseline="0" dirty="0" err="1" smtClean="0"/>
              <a:t>aNobii</a:t>
            </a:r>
            <a:r>
              <a:rPr lang="en-US" baseline="0" dirty="0" smtClean="0"/>
              <a:t> social network is in fact strongly clustered on a country basis. Here we see the country level </a:t>
            </a:r>
            <a:r>
              <a:rPr lang="en-US" baseline="0" dirty="0" err="1" smtClean="0"/>
              <a:t>sociogram</a:t>
            </a:r>
            <a:r>
              <a:rPr lang="en-US" baseline="0" dirty="0" smtClean="0"/>
              <a:t>. It clearly show that the network is partitioned into two main communities, almost disconnected between each other: the </a:t>
            </a:r>
            <a:r>
              <a:rPr lang="en-US" baseline="0" dirty="0" err="1" smtClean="0"/>
              <a:t>italian</a:t>
            </a:r>
            <a:r>
              <a:rPr lang="en-US" baseline="0" dirty="0" smtClean="0"/>
              <a:t> community and the Far East community. On the contrary, the town </a:t>
            </a:r>
            <a:r>
              <a:rPr lang="en-US" baseline="0" dirty="0" err="1" smtClean="0"/>
              <a:t>sociogram</a:t>
            </a:r>
            <a:r>
              <a:rPr lang="en-US" baseline="0" dirty="0" smtClean="0"/>
              <a:t> inside the countries is much more cohesive, like the </a:t>
            </a:r>
            <a:r>
              <a:rPr lang="en-US" baseline="0" dirty="0" err="1" smtClean="0"/>
              <a:t>italian</a:t>
            </a:r>
            <a:r>
              <a:rPr lang="en-US" baseline="0" dirty="0" smtClean="0"/>
              <a:t> cluster in this example.</a:t>
            </a:r>
          </a:p>
          <a:p>
            <a:r>
              <a:rPr lang="en-US" dirty="0" smtClean="0"/>
              <a:t>This</a:t>
            </a:r>
            <a:r>
              <a:rPr lang="en-US" baseline="0" dirty="0" smtClean="0"/>
              <a:t> represent the first intuition to show a strong geographical overlap between people residing close in the social network. </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baseline="0" dirty="0" smtClean="0"/>
              <a:t>We evaluate this intuition quantitatively using the same plot that we used for other features and recurring to a null model based on link rewiring, where people are connected at random but preserving their degree.</a:t>
            </a:r>
          </a:p>
          <a:p>
            <a:r>
              <a:rPr lang="en-US" baseline="0" dirty="0" smtClean="0"/>
              <a:t>The interesting thing we notice is that the alignment is not only present for countries (which is expected given the deep language difference between the two main geographical clusters) but also for towns. Furthermore, this result holds for both friendship and neighborhood networks. Overlap for friendship tells us that people </a:t>
            </a:r>
            <a:r>
              <a:rPr lang="en-US" baseline="0" dirty="0" err="1" smtClean="0"/>
              <a:t>aquaitances</a:t>
            </a:r>
            <a:r>
              <a:rPr lang="en-US" baseline="0" dirty="0" smtClean="0"/>
              <a:t> in real life reside geographically close on average (which is a quite trivial observation), while overlap for neighborhood network tells us that user seek people who reside geographically close.</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last topic is dynamical analysis</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first</a:t>
            </a:r>
            <a:r>
              <a:rPr lang="en-US" baseline="0" dirty="0" smtClean="0"/>
              <a:t> dynamical aspect we examined is triangle closure: we classified the new created links between snapshots t and t+1 in terms of triangle formation. In red we depict the new link, in blue the existing links.</a:t>
            </a:r>
          </a:p>
          <a:p>
            <a:r>
              <a:rPr lang="en-US" dirty="0" smtClean="0"/>
              <a:t>First we confirm</a:t>
            </a:r>
            <a:r>
              <a:rPr lang="en-US" baseline="0" dirty="0" smtClean="0"/>
              <a:t> here a trend we outlined before: reciprocation.</a:t>
            </a:r>
          </a:p>
          <a:p>
            <a:r>
              <a:rPr lang="en-US" baseline="0" dirty="0" smtClean="0"/>
              <a:t>Then we notice that users tend to select friends of theirs friends as new social contacts.</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This results</a:t>
            </a:r>
            <a:r>
              <a:rPr lang="en-US" baseline="0" dirty="0" smtClean="0"/>
              <a:t> of course in a proximity-driven attachment that can be measured quantitatively by comparing the distribution of the distances between people who will be connected in the next temporal snapshot with the probability of being at distance d in the social network. Here we see that new links are formed between already close users. It has been shown in the literature that this proximity driven attachment process results, from a statistical point of view, in a preferential attachment phenomenon.</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 second part of the dynamical analysis</a:t>
            </a:r>
            <a:r>
              <a:rPr lang="en-US" baseline="0" dirty="0" smtClean="0"/>
              <a:t> is about causality between similarity and link creation.</a:t>
            </a:r>
          </a:p>
          <a:p>
            <a:r>
              <a:rPr lang="en-US" baseline="0" dirty="0" smtClean="0"/>
              <a:t>Statically, we observed that users are connected with similar people. However there could be three possible explanations for this observations.</a:t>
            </a:r>
          </a:p>
          <a:p>
            <a:r>
              <a:rPr lang="en-US" baseline="0" dirty="0" smtClean="0"/>
              <a:t>First is </a:t>
            </a:r>
            <a:r>
              <a:rPr lang="en-US" baseline="0" dirty="0" err="1" smtClean="0"/>
              <a:t>homophily</a:t>
            </a:r>
            <a:endParaRPr lang="en-US" baseline="0" dirty="0" smtClean="0"/>
          </a:p>
          <a:p>
            <a:r>
              <a:rPr lang="en-US" baseline="0" dirty="0" smtClean="0"/>
              <a:t>Second is social influence</a:t>
            </a:r>
          </a:p>
          <a:p>
            <a:r>
              <a:rPr lang="en-US" baseline="0" dirty="0" smtClean="0"/>
              <a:t>Or, alternatively, a mixture of the two.</a:t>
            </a:r>
          </a:p>
          <a:p>
            <a:r>
              <a:rPr lang="en-US" dirty="0" smtClean="0"/>
              <a:t>We performed two</a:t>
            </a:r>
            <a:r>
              <a:rPr lang="en-US" baseline="0" dirty="0" smtClean="0"/>
              <a:t> experiments to show a two-way implication.</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To show that similarity leads</a:t>
            </a:r>
            <a:r>
              <a:rPr lang="en-US" baseline="0" dirty="0" smtClean="0"/>
              <a:t> to link creation (</a:t>
            </a:r>
            <a:r>
              <a:rPr lang="en-US" baseline="0" dirty="0" err="1" smtClean="0"/>
              <a:t>homophily</a:t>
            </a:r>
            <a:r>
              <a:rPr lang="en-US" baseline="0" dirty="0" smtClean="0"/>
              <a:t>) we measured the average similarity between pairs of users residing at distance 2 in the network and between pairs of users who will get connected in the next temporal snapshot. We see that, on average, the similarity calculated using books and groups vectors is about double for people that are becoming </a:t>
            </a:r>
            <a:r>
              <a:rPr lang="en-US" baseline="0" dirty="0" err="1" smtClean="0"/>
              <a:t>neoghbors</a:t>
            </a:r>
            <a:r>
              <a:rPr lang="en-US" baseline="0" dirty="0" smtClean="0"/>
              <a:t> if compared to the average computed for people at distance 2. This effect is stronger if the people that will be connected will establish a stronger tie (for example a double tie or a triangle closure). This experiment shows that </a:t>
            </a:r>
            <a:r>
              <a:rPr lang="en-US" baseline="0" dirty="0" err="1" smtClean="0"/>
              <a:t>homophily</a:t>
            </a:r>
            <a:r>
              <a:rPr lang="en-US" baseline="0" dirty="0" smtClean="0"/>
              <a:t> has a role in the link creation process</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18</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The</a:t>
            </a:r>
            <a:r>
              <a:rPr lang="en-US" baseline="0" dirty="0" smtClean="0"/>
              <a:t> inverse implication is social influence: first, a link is established, then the newly connected users get influenced by each other and their similarity grows consequently. To show this, we measured the evolution of the similarity (in terms of books and groups) between pairs linking together at different times. For example, here the black line represent the average similarity, normalized on the initial similarity, of pairs that will be connected between time 2 and 3. The red line show the similarity between pairs that will get connected between time 3 and 4, and so on.</a:t>
            </a:r>
          </a:p>
          <a:p>
            <a:r>
              <a:rPr lang="en-US" baseline="0" dirty="0" smtClean="0"/>
              <a:t>We notice that the similarity has a large jump when the link is created, thus revealing a profile alignment phenomenon determined by influence.</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baseline="0" dirty="0" smtClean="0"/>
              <a:t>So I will talk a bit about mainly two subjects, that are quite important open topics in evolutionary network analysis.</a:t>
            </a:r>
          </a:p>
          <a:p>
            <a:r>
              <a:rPr lang="en-US" baseline="0" dirty="0" smtClean="0"/>
              <a:t>First we try to answer to a very broad question which is “What are the dynamics leading to link creation?”. This means that we try to bring out the causes that lead two social agents to get connected to each other, with a particular attention to the social media context.</a:t>
            </a:r>
          </a:p>
          <a:p>
            <a:r>
              <a:rPr lang="en-US" baseline="0" dirty="0" smtClean="0"/>
              <a:t>Then, in the second part of the talk we will try to learn something on another crucial topic in social dynamics, which is the interplay between similarity and link creation. Specifically, here I will talk about the interplay between </a:t>
            </a:r>
            <a:r>
              <a:rPr lang="en-US" baseline="0" dirty="0" err="1" smtClean="0"/>
              <a:t>homophily</a:t>
            </a:r>
            <a:r>
              <a:rPr lang="en-US" baseline="0" dirty="0" smtClean="0"/>
              <a:t> and influence phenomena that are observed in social networks.</a:t>
            </a:r>
          </a:p>
        </p:txBody>
      </p:sp>
      <p:sp>
        <p:nvSpPr>
          <p:cNvPr id="4" name="Segnaposto numero diapositiva 3"/>
          <p:cNvSpPr>
            <a:spLocks noGrp="1"/>
          </p:cNvSpPr>
          <p:nvPr>
            <p:ph type="sldNum" sz="quarter" idx="10"/>
          </p:nvPr>
        </p:nvSpPr>
        <p:spPr/>
        <p:txBody>
          <a:bodyPr/>
          <a:lstStyle/>
          <a:p>
            <a:fld id="{9F962ED6-1A7E-43AC-870D-82F840B08810}"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Here’s the list of points</a:t>
            </a:r>
            <a:r>
              <a:rPr lang="en-US" baseline="0" dirty="0" smtClean="0"/>
              <a:t>. First I will shortly describe the dataset we used. Then the analysis is partitioned into static, geographic and dynamical analysis </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Let’s start with the</a:t>
            </a:r>
            <a:r>
              <a:rPr lang="en-US" baseline="0" dirty="0" smtClean="0"/>
              <a:t> dataset definition</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Our dataset is taken from the</a:t>
            </a:r>
            <a:r>
              <a:rPr lang="en-US" baseline="0" dirty="0" smtClean="0"/>
              <a:t> </a:t>
            </a:r>
            <a:r>
              <a:rPr lang="en-US" baseline="0" dirty="0" err="1" smtClean="0"/>
              <a:t>aNobii</a:t>
            </a:r>
            <a:r>
              <a:rPr lang="en-US" baseline="0" dirty="0" smtClean="0"/>
              <a:t> website, a social network for book readers that was created in Hong Kong but that soon became popular in Italy.</a:t>
            </a:r>
          </a:p>
          <a:p>
            <a:r>
              <a:rPr lang="en-US" baseline="0" dirty="0" err="1" smtClean="0"/>
              <a:t>aNobii</a:t>
            </a:r>
            <a:r>
              <a:rPr lang="en-US" baseline="0" dirty="0" smtClean="0"/>
              <a:t> is a social media and exposes both the two aspects that define participants: the profile features and the social network connections. The dataset is very rich: users can compose their public library containing the books they have read, annotate books with tags, rate them review them or compose a </a:t>
            </a:r>
            <a:r>
              <a:rPr lang="en-US" baseline="0" dirty="0" err="1" smtClean="0"/>
              <a:t>wishlist</a:t>
            </a:r>
            <a:r>
              <a:rPr lang="en-US" baseline="0" dirty="0" smtClean="0"/>
              <a:t> of books they wish to read. Users can also affiliate to thematic, user-defined groups.</a:t>
            </a:r>
          </a:p>
          <a:p>
            <a:r>
              <a:rPr lang="en-US" baseline="0" dirty="0" smtClean="0"/>
              <a:t>On the other way, the social network has two particular features: first it is directed, second it is partitioned in two different mutually exclusive ties which are friendship and neighborhood ties. They are totally equivalent and established by the users but the website suggests to use friendship for people who you know in real life and neighborhood for people that you do not know but whose library you find interesting.</a:t>
            </a:r>
          </a:p>
        </p:txBody>
      </p:sp>
      <p:sp>
        <p:nvSpPr>
          <p:cNvPr id="4" name="Segnaposto numero diapositiva 3"/>
          <p:cNvSpPr>
            <a:spLocks noGrp="1"/>
          </p:cNvSpPr>
          <p:nvPr>
            <p:ph type="sldNum" sz="quarter" idx="10"/>
          </p:nvPr>
        </p:nvSpPr>
        <p:spPr/>
        <p:txBody>
          <a:bodyPr/>
          <a:lstStyle/>
          <a:p>
            <a:fld id="{9F962ED6-1A7E-43AC-870D-82F840B08810}"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So,</a:t>
            </a:r>
            <a:r>
              <a:rPr lang="en-US" baseline="0" dirty="0" smtClean="0"/>
              <a:t> let’s start with a preliminary static analysis</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Here there are some basic statistic</a:t>
            </a:r>
            <a:r>
              <a:rPr lang="en-US" baseline="0" dirty="0" smtClean="0"/>
              <a:t>, I’m sure you’ll find them very familiar.</a:t>
            </a:r>
          </a:p>
          <a:p>
            <a:r>
              <a:rPr lang="en-US" baseline="0" dirty="0" smtClean="0"/>
              <a:t>In the table we have a short list of basic quantities like the average out degree, the reciprocation degree, which is the portion of directed links that are reciprocated, the average shortest path length and the diameter, i.e., the maximum shortest path length. The diameter is very high for a network of one hundred thousand nodes, this is very curious. I will explain the reason for this in next few slides. On the right we have distributions of the degrees, the number of tags and annotations the number of groups, of books in the library and in the </a:t>
            </a:r>
            <a:r>
              <a:rPr lang="en-US" baseline="0" dirty="0" err="1" smtClean="0"/>
              <a:t>wishlist</a:t>
            </a:r>
            <a:r>
              <a:rPr lang="en-US" baseline="0" dirty="0" smtClean="0"/>
              <a:t>.</a:t>
            </a:r>
          </a:p>
          <a:p>
            <a:r>
              <a:rPr lang="en-US" baseline="0" dirty="0" smtClean="0"/>
              <a:t>Just to summarize, this preliminary analysis shows the expected broad distributions for all the quantities, a high reciprocation degree and this strange high diameter.</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US" dirty="0" smtClean="0"/>
              <a:t>Here</a:t>
            </a:r>
            <a:r>
              <a:rPr lang="en-US" baseline="0" dirty="0" smtClean="0"/>
              <a:t> we have more statistics on correlations: on the right we plot the average number of groups, books and books in the </a:t>
            </a:r>
            <a:r>
              <a:rPr lang="en-US" baseline="0" dirty="0" err="1" smtClean="0"/>
              <a:t>wishlist</a:t>
            </a:r>
            <a:r>
              <a:rPr lang="en-US" baseline="0" dirty="0" smtClean="0"/>
              <a:t> against the node out degree. The slopes of the three distributions show a positive correlation between connectivity and user activity. The same result is summarized in the first row of the table, where positive Pearson coefficients between the degree and the activity metrics are shown. The other two lines show instead the correlation between different activities, for instance, between the number of books and the number of groups.</a:t>
            </a:r>
          </a:p>
          <a:p>
            <a:r>
              <a:rPr lang="en-US" baseline="0" dirty="0" smtClean="0"/>
              <a:t>So, to summarize, we observe a positive correlation between connectivity and activity and between different activities. Here it is not shown but we found also a strong </a:t>
            </a:r>
            <a:r>
              <a:rPr lang="en-US" baseline="0" dirty="0" err="1" smtClean="0"/>
              <a:t>assortativity</a:t>
            </a:r>
            <a:r>
              <a:rPr lang="en-US" baseline="0" dirty="0" smtClean="0"/>
              <a:t> for each kind of activity: for instance, people who have many books tend to be connected with other people with many books too.</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lnSpcReduction="10000"/>
          </a:bodyPr>
          <a:lstStyle/>
          <a:p>
            <a:r>
              <a:rPr lang="en-US" dirty="0" smtClean="0"/>
              <a:t>Ok, so this preliminary study on </a:t>
            </a:r>
            <a:r>
              <a:rPr lang="en-US" dirty="0" err="1" smtClean="0"/>
              <a:t>assortativity</a:t>
            </a:r>
            <a:r>
              <a:rPr lang="en-US" baseline="0" dirty="0" smtClean="0"/>
              <a:t> and correlation led us to explore the correlation between the profile similarity of a pair of users and their distance on the social graph. So the crucial question is: “Does similarity between user profiles depend on social distance?”</a:t>
            </a:r>
          </a:p>
          <a:p>
            <a:r>
              <a:rPr lang="en-US" baseline="0" dirty="0" smtClean="0"/>
              <a:t>To answer this question we first need a notion of similarity: for each user feature (books or groups or other) we compute the similarity between feature vectors using the cosine similarity, which formal specification is reported here, or the matching similarity, which is simply the number of items that the two users have in common. Using this two similarity metrics we computed the average similarity for people residing at distance 1, 2, 3 and so on (please look at the black curves). We observe a decay of the similarity with the distance.</a:t>
            </a:r>
          </a:p>
          <a:p>
            <a:r>
              <a:rPr lang="en-US" baseline="0" dirty="0" smtClean="0"/>
              <a:t>However, this study is not enough to answer yes to our question, because this decay could be due to </a:t>
            </a:r>
            <a:r>
              <a:rPr lang="en-US" baseline="0" dirty="0" err="1" smtClean="0"/>
              <a:t>assortativity</a:t>
            </a:r>
            <a:r>
              <a:rPr lang="en-US" baseline="0" dirty="0" smtClean="0"/>
              <a:t>. Since very active users are usually connected with other very active users, it is very likely that they have a non-negligible number of items in common, just because their item sets are huge. So, the high similarity for users at distance 1 may be due to this purely statistical effect.</a:t>
            </a:r>
          </a:p>
          <a:p>
            <a:r>
              <a:rPr lang="en-US" baseline="0" dirty="0" smtClean="0"/>
              <a:t>So, to discern statistical effects from real topical overlap we used a null model.</a:t>
            </a:r>
          </a:p>
          <a:p>
            <a:endParaRPr lang="en-US" baseline="0" dirty="0" smtClean="0"/>
          </a:p>
          <a:p>
            <a:r>
              <a:rPr lang="en-US" baseline="0" dirty="0" smtClean="0"/>
              <a:t>In the null model we simply assign random items to the feature vectors, preserving all the statistical properties of the real data like the number of items for each user vector. The result is represented by the red curves. We see that curves in the null model are considerably flatter, so we can conclude that correlation is not due to statistical effects. In the dynamical analysis we will inspect the reasons for such overlap </a:t>
            </a:r>
            <a:r>
              <a:rPr lang="en-US" baseline="0" dirty="0" err="1" smtClean="0"/>
              <a:t>pheomenon</a:t>
            </a:r>
            <a:endParaRPr lang="it-IT" dirty="0"/>
          </a:p>
        </p:txBody>
      </p:sp>
      <p:sp>
        <p:nvSpPr>
          <p:cNvPr id="4" name="Segnaposto numero diapositiva 3"/>
          <p:cNvSpPr>
            <a:spLocks noGrp="1"/>
          </p:cNvSpPr>
          <p:nvPr>
            <p:ph type="sldNum" sz="quarter" idx="10"/>
          </p:nvPr>
        </p:nvSpPr>
        <p:spPr/>
        <p:txBody>
          <a:bodyPr/>
          <a:lstStyle/>
          <a:p>
            <a:fld id="{9F962ED6-1A7E-43AC-870D-82F840B08810}"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115616" y="-27384"/>
            <a:ext cx="7406640" cy="1472184"/>
          </a:xfrm>
        </p:spPr>
        <p:txBody>
          <a:bodyPr anchor="b"/>
          <a:lstStyle>
            <a:lvl1pPr algn="l">
              <a:defRPr/>
            </a:lvl1pPr>
            <a:extLst/>
          </a:lstStyle>
          <a:p>
            <a:r>
              <a:rPr kumimoji="0" lang="it-IT" dirty="0" smtClean="0"/>
              <a:t>Fare clic per modificare lo stile del titolo</a:t>
            </a:r>
            <a:endParaRPr kumimoji="0" lang="en-US" dirty="0"/>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8" name="Ovale 7"/>
          <p:cNvSpPr/>
          <p:nvPr/>
        </p:nvSpPr>
        <p:spPr>
          <a:xfrm>
            <a:off x="646992"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Segnaposto data 3"/>
          <p:cNvSpPr>
            <a:spLocks noGrp="1"/>
          </p:cNvSpPr>
          <p:nvPr>
            <p:ph type="dt" sz="half" idx="10"/>
          </p:nvPr>
        </p:nvSpPr>
        <p:spPr>
          <a:xfrm>
            <a:off x="-214346" y="6381328"/>
            <a:ext cx="2133600" cy="400472"/>
          </a:xfrm>
        </p:spPr>
        <p:txBody>
          <a:bodyPr/>
          <a:lstStyle>
            <a:extLst/>
          </a:lstStyle>
          <a:p>
            <a:r>
              <a:rPr lang="it-IT" dirty="0" smtClean="0"/>
              <a:t>22/08/2010</a:t>
            </a:r>
            <a:endParaRPr lang="it-IT" dirty="0"/>
          </a:p>
        </p:txBody>
      </p:sp>
      <p:sp>
        <p:nvSpPr>
          <p:cNvPr id="12" name="Segnaposto piè di pagina 4"/>
          <p:cNvSpPr>
            <a:spLocks noGrp="1"/>
          </p:cNvSpPr>
          <p:nvPr>
            <p:ph type="ftr" sz="quarter" idx="11"/>
          </p:nvPr>
        </p:nvSpPr>
        <p:spPr>
          <a:xfrm>
            <a:off x="2857488" y="6305550"/>
            <a:ext cx="4378808" cy="476250"/>
          </a:xfrm>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13" name="Segnaposto numero diapositiva 5"/>
          <p:cNvSpPr>
            <a:spLocks noGrp="1"/>
          </p:cNvSpPr>
          <p:nvPr>
            <p:ph type="sldNum" sz="quarter" idx="12"/>
          </p:nvPr>
        </p:nvSpPr>
        <p:spPr>
          <a:xfrm>
            <a:off x="8613648" y="6305550"/>
            <a:ext cx="457200" cy="476250"/>
          </a:xfrm>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1_Immagine con didascalia">
    <p:spTree>
      <p:nvGrpSpPr>
        <p:cNvPr id="1" name=""/>
        <p:cNvGrpSpPr/>
        <p:nvPr/>
      </p:nvGrpSpPr>
      <p:grpSpPr>
        <a:xfrm>
          <a:off x="0" y="0"/>
          <a:ext cx="0" cy="0"/>
          <a:chOff x="0" y="0"/>
          <a:chExt cx="0" cy="0"/>
        </a:xfrm>
      </p:grpSpPr>
      <p:sp>
        <p:nvSpPr>
          <p:cNvPr id="11" name="Rettangolo 10"/>
          <p:cNvSpPr/>
          <p:nvPr userDrawn="1"/>
        </p:nvSpPr>
        <p:spPr>
          <a:xfrm>
            <a:off x="0" y="-54"/>
            <a:ext cx="8028384"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15" name="Picture 1" descr="C:\Luca\Università\Presentazioni\SocialCom10\Untilted.jpg"/>
          <p:cNvPicPr>
            <a:picLocks noChangeAspect="1" noChangeArrowheads="1"/>
          </p:cNvPicPr>
          <p:nvPr userDrawn="1"/>
        </p:nvPicPr>
        <p:blipFill>
          <a:blip r:embed="rId2" cstate="print"/>
          <a:srcRect/>
          <a:stretch>
            <a:fillRect/>
          </a:stretch>
        </p:blipFill>
        <p:spPr bwMode="auto">
          <a:xfrm>
            <a:off x="-468560" y="-387424"/>
            <a:ext cx="7344816" cy="7347977"/>
          </a:xfrm>
          <a:prstGeom prst="rect">
            <a:avLst/>
          </a:prstGeom>
          <a:noFill/>
        </p:spPr>
      </p:pic>
      <p:sp>
        <p:nvSpPr>
          <p:cNvPr id="12" name="Torta 11"/>
          <p:cNvSpPr/>
          <p:nvPr userDrawn="1"/>
        </p:nvSpPr>
        <p:spPr>
          <a:xfrm>
            <a:off x="7213658" y="-81947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Ovale 12"/>
          <p:cNvSpPr/>
          <p:nvPr userDrawn="1"/>
        </p:nvSpPr>
        <p:spPr>
          <a:xfrm>
            <a:off x="7164288" y="260648"/>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4" name="Anello 13"/>
          <p:cNvSpPr/>
          <p:nvPr userDrawn="1"/>
        </p:nvSpPr>
        <p:spPr>
          <a:xfrm rot="2315675">
            <a:off x="7889316" y="105152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dirty="0" smtClean="0"/>
              <a:t>Fare clic per modificare lo stile del titolo</a:t>
            </a:r>
            <a:endParaRPr kumimoji="0" lang="en-US" dirty="0"/>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8" name="Rettangolo 7"/>
          <p:cNvSpPr/>
          <p:nvPr/>
        </p:nvSpPr>
        <p:spPr>
          <a:xfrm rot="21342436">
            <a:off x="755576" y="1052736"/>
            <a:ext cx="4572000" cy="4572000"/>
          </a:xfrm>
          <a:prstGeom prst="rect">
            <a:avLst/>
          </a:prstGeom>
          <a:solidFill>
            <a:schemeClr val="accent4">
              <a:lumMod val="20000"/>
              <a:lumOff val="80000"/>
            </a:schemeClr>
          </a:solidFill>
          <a:ln w="88900" cap="sq">
            <a:solidFill>
              <a:schemeClr val="accent4">
                <a:lumMod val="20000"/>
                <a:lumOff val="80000"/>
              </a:schemeClr>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rot="21342436">
            <a:off x="808904" y="114120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dirty="0" smtClean="0"/>
              <a:t>Fare clic sull'icona per inserire un'immagine</a:t>
            </a:r>
            <a:endParaRPr kumimoji="0" lang="en-US" dirty="0"/>
          </a:p>
        </p:txBody>
      </p:sp>
      <p:sp>
        <p:nvSpPr>
          <p:cNvPr id="9" name="Elaborazione 8"/>
          <p:cNvSpPr/>
          <p:nvPr/>
        </p:nvSpPr>
        <p:spPr>
          <a:xfrm rot="19090286">
            <a:off x="356673" y="1239841"/>
            <a:ext cx="857791" cy="211254"/>
          </a:xfrm>
          <a:prstGeom prst="flowChartProcess">
            <a:avLst/>
          </a:prstGeom>
          <a:solidFill>
            <a:schemeClr val="accent4">
              <a:lumMod val="60000"/>
              <a:lumOff val="40000"/>
              <a:alpha val="45098"/>
            </a:scheme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4624855" y="928058"/>
            <a:ext cx="886952" cy="213437"/>
          </a:xfrm>
          <a:prstGeom prst="flowChartProcess">
            <a:avLst/>
          </a:prstGeom>
          <a:solidFill>
            <a:schemeClr val="accent4">
              <a:lumMod val="60000"/>
              <a:lumOff val="40000"/>
              <a:alpha val="45098"/>
            </a:scheme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rot="21342436">
            <a:off x="994176"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dirty="0" smtClean="0"/>
              <a:t>Fare clic per modificare stili del testo dello schema</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115616" y="-27384"/>
            <a:ext cx="7406640" cy="1472184"/>
          </a:xfrm>
        </p:spPr>
        <p:txBody>
          <a:bodyPr anchor="b"/>
          <a:lstStyle>
            <a:lvl1pPr algn="l">
              <a:defRPr/>
            </a:lvl1pPr>
            <a:extLst/>
          </a:lstStyle>
          <a:p>
            <a:r>
              <a:rPr kumimoji="0" lang="it-IT" dirty="0" smtClean="0"/>
              <a:t>Fare clic per modificare lo stile del titolo</a:t>
            </a:r>
            <a:endParaRPr kumimoji="0" lang="en-US" dirty="0"/>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8" name="Ovale 7"/>
          <p:cNvSpPr/>
          <p:nvPr/>
        </p:nvSpPr>
        <p:spPr>
          <a:xfrm>
            <a:off x="646992"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11" name="Segnaposto data 3"/>
          <p:cNvSpPr>
            <a:spLocks noGrp="1"/>
          </p:cNvSpPr>
          <p:nvPr>
            <p:ph type="dt" sz="half" idx="10"/>
          </p:nvPr>
        </p:nvSpPr>
        <p:spPr>
          <a:xfrm>
            <a:off x="-214346" y="6381328"/>
            <a:ext cx="2133600" cy="400472"/>
          </a:xfrm>
        </p:spPr>
        <p:txBody>
          <a:bodyPr/>
          <a:lstStyle>
            <a:extLst/>
          </a:lstStyle>
          <a:p>
            <a:r>
              <a:rPr lang="it-IT" dirty="0" smtClean="0"/>
              <a:t>22/08/2010</a:t>
            </a:r>
            <a:endParaRPr lang="it-IT" dirty="0"/>
          </a:p>
        </p:txBody>
      </p:sp>
      <p:sp>
        <p:nvSpPr>
          <p:cNvPr id="12" name="Segnaposto piè di pagina 4"/>
          <p:cNvSpPr>
            <a:spLocks noGrp="1"/>
          </p:cNvSpPr>
          <p:nvPr>
            <p:ph type="ftr" sz="quarter" idx="11"/>
          </p:nvPr>
        </p:nvSpPr>
        <p:spPr>
          <a:xfrm>
            <a:off x="2857488" y="6305550"/>
            <a:ext cx="4378808" cy="476250"/>
          </a:xfrm>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13" name="Segnaposto numero diapositiva 5"/>
          <p:cNvSpPr>
            <a:spLocks noGrp="1"/>
          </p:cNvSpPr>
          <p:nvPr>
            <p:ph type="sldNum" sz="quarter" idx="12"/>
          </p:nvPr>
        </p:nvSpPr>
        <p:spPr>
          <a:xfrm>
            <a:off x="8613648" y="6305550"/>
            <a:ext cx="457200" cy="476250"/>
          </a:xfrm>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0" y="-99392"/>
            <a:ext cx="7498080" cy="1143000"/>
          </a:xfrm>
        </p:spPr>
        <p:txBody>
          <a:bodyPr/>
          <a:lstStyle>
            <a:extLst/>
          </a:lstStyle>
          <a:p>
            <a:r>
              <a:rPr kumimoji="0" lang="it-IT" dirty="0" smtClean="0"/>
              <a:t>Fare clic per modificare lo stile del</a:t>
            </a:r>
            <a:endParaRPr kumimoji="0" lang="en-US" dirty="0"/>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214346" y="6305550"/>
            <a:ext cx="2133600" cy="476250"/>
          </a:xfrm>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a:xfrm>
            <a:off x="2857488" y="6305550"/>
            <a:ext cx="4378808" cy="476250"/>
          </a:xfrm>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dirty="0" smtClean="0"/>
              <a:t>22/08/2010</a:t>
            </a:r>
            <a:endParaRPr lang="it-IT" dirty="0"/>
          </a:p>
        </p:txBody>
      </p:sp>
      <p:sp>
        <p:nvSpPr>
          <p:cNvPr id="8" name="Segnaposto piè di pagina 7"/>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9" name="Segnaposto numero diapositiva 8"/>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r>
              <a:rPr lang="it-IT" dirty="0" smtClean="0"/>
              <a:t>22/08/2010</a:t>
            </a:r>
            <a:endParaRPr lang="it-IT" dirty="0"/>
          </a:p>
        </p:txBody>
      </p:sp>
      <p:sp>
        <p:nvSpPr>
          <p:cNvPr id="4" name="Segnaposto piè di pagina 3"/>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5" name="Segnaposto numero diapositiva 4"/>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r>
              <a:rPr lang="it-IT" dirty="0" smtClean="0"/>
              <a:t>22/08/2010</a:t>
            </a:r>
            <a:endParaRPr lang="it-IT" dirty="0"/>
          </a:p>
        </p:txBody>
      </p:sp>
      <p:sp>
        <p:nvSpPr>
          <p:cNvPr id="3" name="Segnaposto piè di pagina 2"/>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4" name="Segnaposto numero diapositiva 3"/>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27584" y="-99392"/>
            <a:ext cx="7498080" cy="1143000"/>
          </a:xfrm>
        </p:spPr>
        <p:txBody>
          <a:bodyPr/>
          <a:lstStyle>
            <a:extLst/>
          </a:lstStyle>
          <a:p>
            <a:r>
              <a:rPr kumimoji="0" lang="it-IT" dirty="0" smtClean="0"/>
              <a:t>Fare clic per modificare lo stile del</a:t>
            </a:r>
            <a:endParaRPr kumimoji="0" lang="en-US" dirty="0"/>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214346" y="6305550"/>
            <a:ext cx="2133600" cy="476250"/>
          </a:xfrm>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a:xfrm>
            <a:off x="2857488" y="6305550"/>
            <a:ext cx="4378808" cy="476250"/>
          </a:xfrm>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2" name="Torta 11"/>
          <p:cNvSpPr/>
          <p:nvPr userDrawn="1"/>
        </p:nvSpPr>
        <p:spPr>
          <a:xfrm>
            <a:off x="7213658" y="-81947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Ovale 12"/>
          <p:cNvSpPr/>
          <p:nvPr userDrawn="1"/>
        </p:nvSpPr>
        <p:spPr>
          <a:xfrm>
            <a:off x="7164288" y="260648"/>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4" name="Anello 13"/>
          <p:cNvSpPr/>
          <p:nvPr userDrawn="1"/>
        </p:nvSpPr>
        <p:spPr>
          <a:xfrm rot="2315675">
            <a:off x="7889316" y="105152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userDrawn="1"/>
        </p:nvSpPr>
        <p:spPr>
          <a:xfrm>
            <a:off x="0" y="-54"/>
            <a:ext cx="8028384"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dirty="0" smtClean="0"/>
              <a:t>Fare clic per modificare lo stile del titolo</a:t>
            </a:r>
            <a:endParaRPr kumimoji="0" lang="en-US" dirty="0"/>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8" name="Rettangolo 7"/>
          <p:cNvSpPr/>
          <p:nvPr/>
        </p:nvSpPr>
        <p:spPr>
          <a:xfrm rot="21342436">
            <a:off x="755576" y="1052736"/>
            <a:ext cx="4572000" cy="4572000"/>
          </a:xfrm>
          <a:prstGeom prst="rect">
            <a:avLst/>
          </a:prstGeom>
          <a:solidFill>
            <a:schemeClr val="accent4">
              <a:lumMod val="20000"/>
              <a:lumOff val="80000"/>
            </a:schemeClr>
          </a:solidFill>
          <a:ln w="88900" cap="sq">
            <a:solidFill>
              <a:schemeClr val="accent4">
                <a:lumMod val="20000"/>
                <a:lumOff val="80000"/>
              </a:schemeClr>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rot="21342436">
            <a:off x="808904" y="114120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dirty="0" smtClean="0"/>
              <a:t>Fare clic sull'icona per inserire un'immagine</a:t>
            </a:r>
            <a:endParaRPr kumimoji="0" lang="en-US" dirty="0"/>
          </a:p>
        </p:txBody>
      </p:sp>
      <p:sp>
        <p:nvSpPr>
          <p:cNvPr id="9" name="Elaborazione 8"/>
          <p:cNvSpPr/>
          <p:nvPr/>
        </p:nvSpPr>
        <p:spPr>
          <a:xfrm rot="19090286">
            <a:off x="356673" y="1239841"/>
            <a:ext cx="857791" cy="211254"/>
          </a:xfrm>
          <a:prstGeom prst="flowChartProcess">
            <a:avLst/>
          </a:prstGeom>
          <a:solidFill>
            <a:schemeClr val="accent4">
              <a:lumMod val="60000"/>
              <a:lumOff val="40000"/>
              <a:alpha val="45098"/>
            </a:scheme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4624855" y="928058"/>
            <a:ext cx="886952" cy="213437"/>
          </a:xfrm>
          <a:prstGeom prst="flowChartProcess">
            <a:avLst/>
          </a:prstGeom>
          <a:solidFill>
            <a:schemeClr val="accent4">
              <a:lumMod val="60000"/>
              <a:lumOff val="40000"/>
              <a:alpha val="45098"/>
            </a:scheme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rot="21342436">
            <a:off x="994176"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dirty="0" smtClean="0"/>
              <a:t>Fare clic per modificare stili del testo dello schema</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dirty="0" smtClean="0"/>
              <a:t>22/08/2010</a:t>
            </a:r>
            <a:endParaRPr lang="it-IT" dirty="0"/>
          </a:p>
        </p:txBody>
      </p:sp>
      <p:sp>
        <p:nvSpPr>
          <p:cNvPr id="5" name="Segnaposto piè di pagina 4"/>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dirty="0" smtClean="0"/>
              <a:t>22/08/2010</a:t>
            </a:r>
            <a:endParaRPr lang="it-IT" dirty="0"/>
          </a:p>
        </p:txBody>
      </p:sp>
      <p:sp>
        <p:nvSpPr>
          <p:cNvPr id="8" name="Segnaposto piè di pagina 7"/>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9" name="Segnaposto numero diapositiva 8"/>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r>
              <a:rPr lang="it-IT" dirty="0" smtClean="0"/>
              <a:t>22/08/2010</a:t>
            </a:r>
            <a:endParaRPr lang="it-IT" dirty="0"/>
          </a:p>
        </p:txBody>
      </p:sp>
      <p:sp>
        <p:nvSpPr>
          <p:cNvPr id="4" name="Segnaposto piè di pagina 3"/>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5" name="Segnaposto numero diapositiva 4"/>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r>
              <a:rPr lang="it-IT" dirty="0" smtClean="0"/>
              <a:t>22/08/2010</a:t>
            </a:r>
            <a:endParaRPr lang="it-IT" dirty="0"/>
          </a:p>
        </p:txBody>
      </p:sp>
      <p:sp>
        <p:nvSpPr>
          <p:cNvPr id="3" name="Segnaposto piè di pagina 2"/>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4" name="Segnaposto numero diapositiva 3"/>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ttangolo 10"/>
          <p:cNvSpPr/>
          <p:nvPr userDrawn="1"/>
        </p:nvSpPr>
        <p:spPr>
          <a:xfrm>
            <a:off x="0" y="-54"/>
            <a:ext cx="8028384"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Torta 11"/>
          <p:cNvSpPr/>
          <p:nvPr userDrawn="1"/>
        </p:nvSpPr>
        <p:spPr>
          <a:xfrm>
            <a:off x="7213658" y="-81947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Ovale 12"/>
          <p:cNvSpPr/>
          <p:nvPr userDrawn="1"/>
        </p:nvSpPr>
        <p:spPr>
          <a:xfrm>
            <a:off x="7164288" y="260648"/>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4" name="Anello 13"/>
          <p:cNvSpPr/>
          <p:nvPr userDrawn="1"/>
        </p:nvSpPr>
        <p:spPr>
          <a:xfrm rot="2315675">
            <a:off x="7889316" y="105152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dirty="0" smtClean="0"/>
              <a:t>Fare clic per modificare lo stile del titolo</a:t>
            </a:r>
            <a:endParaRPr kumimoji="0" lang="en-US" dirty="0"/>
          </a:p>
        </p:txBody>
      </p:sp>
      <p:sp>
        <p:nvSpPr>
          <p:cNvPr id="5" name="Segnaposto data 4"/>
          <p:cNvSpPr>
            <a:spLocks noGrp="1"/>
          </p:cNvSpPr>
          <p:nvPr>
            <p:ph type="dt" sz="half" idx="10"/>
          </p:nvPr>
        </p:nvSpPr>
        <p:spPr/>
        <p:txBody>
          <a:bodyPr/>
          <a:lstStyle>
            <a:extLst/>
          </a:lstStyle>
          <a:p>
            <a:r>
              <a:rPr lang="it-IT" dirty="0" smtClean="0"/>
              <a:t>22/08/2010</a:t>
            </a:r>
            <a:endParaRPr lang="it-IT" dirty="0"/>
          </a:p>
        </p:txBody>
      </p:sp>
      <p:sp>
        <p:nvSpPr>
          <p:cNvPr id="6" name="Segnaposto piè di pagina 5"/>
          <p:cNvSpPr>
            <a:spLocks noGrp="1"/>
          </p:cNvSpPr>
          <p:nvPr>
            <p:ph type="ftr" sz="quarter" idx="11"/>
          </p:nvPr>
        </p:nvSpPr>
        <p:spPr/>
        <p:txBody>
          <a:bodyPr/>
          <a:lstStyle>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7" name="Segnaposto numero diapositiva 6"/>
          <p:cNvSpPr>
            <a:spLocks noGrp="1"/>
          </p:cNvSpPr>
          <p:nvPr>
            <p:ph type="sldNum" sz="quarter" idx="12"/>
          </p:nvPr>
        </p:nvSpPr>
        <p:spPr/>
        <p:txBody>
          <a:bodyPr/>
          <a:lstStyle>
            <a:extLst/>
          </a:lstStyle>
          <a:p>
            <a:fld id="{C33420EC-57CF-40F3-93C8-D1C8DA16CB96}" type="slidenum">
              <a:rPr lang="it-IT" smtClean="0"/>
              <a:pPr/>
              <a:t>‹N›</a:t>
            </a:fld>
            <a:endParaRPr lang="it-IT"/>
          </a:p>
        </p:txBody>
      </p:sp>
      <p:sp>
        <p:nvSpPr>
          <p:cNvPr id="8" name="Rettangolo 7"/>
          <p:cNvSpPr/>
          <p:nvPr/>
        </p:nvSpPr>
        <p:spPr>
          <a:xfrm rot="21342436">
            <a:off x="755576" y="1052736"/>
            <a:ext cx="4572000" cy="4572000"/>
          </a:xfrm>
          <a:prstGeom prst="rect">
            <a:avLst/>
          </a:prstGeom>
          <a:solidFill>
            <a:schemeClr val="accent4">
              <a:lumMod val="20000"/>
              <a:lumOff val="80000"/>
            </a:schemeClr>
          </a:solidFill>
          <a:ln w="88900" cap="sq">
            <a:solidFill>
              <a:schemeClr val="accent4">
                <a:lumMod val="20000"/>
                <a:lumOff val="80000"/>
              </a:schemeClr>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rot="21342436">
            <a:off x="808904" y="1141207"/>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dirty="0" smtClean="0"/>
              <a:t>Fare clic sull'icona per inserire un'immagine</a:t>
            </a:r>
            <a:endParaRPr kumimoji="0" lang="en-US" dirty="0"/>
          </a:p>
        </p:txBody>
      </p:sp>
      <p:sp>
        <p:nvSpPr>
          <p:cNvPr id="9" name="Elaborazione 8"/>
          <p:cNvSpPr/>
          <p:nvPr/>
        </p:nvSpPr>
        <p:spPr>
          <a:xfrm rot="19090286">
            <a:off x="356673" y="1239841"/>
            <a:ext cx="857791" cy="211254"/>
          </a:xfrm>
          <a:prstGeom prst="flowChartProcess">
            <a:avLst/>
          </a:prstGeom>
          <a:solidFill>
            <a:schemeClr val="accent4">
              <a:lumMod val="60000"/>
              <a:lumOff val="40000"/>
              <a:alpha val="45098"/>
            </a:scheme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4624855" y="928058"/>
            <a:ext cx="886952" cy="213437"/>
          </a:xfrm>
          <a:prstGeom prst="flowChartProcess">
            <a:avLst/>
          </a:prstGeom>
          <a:solidFill>
            <a:schemeClr val="accent4">
              <a:lumMod val="60000"/>
              <a:lumOff val="40000"/>
              <a:alpha val="45098"/>
            </a:scheme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rot="21342436">
            <a:off x="994176"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dirty="0" smtClean="0"/>
              <a:t>Fare clic per modificare stili del testo dello schema</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827584" y="-54"/>
            <a:ext cx="8316416"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971600" y="53752"/>
            <a:ext cx="7498080" cy="1143000"/>
          </a:xfrm>
          <a:prstGeom prst="rect">
            <a:avLst/>
          </a:prstGeom>
        </p:spPr>
        <p:txBody>
          <a:bodyPr anchor="ctr">
            <a:noAutofit/>
          </a:bodyPr>
          <a:lstStyle>
            <a:extLst/>
          </a:lstStyle>
          <a:p>
            <a:r>
              <a:rPr kumimoji="0" lang="it-IT" dirty="0" smtClean="0"/>
              <a:t>Fare clic per modificare lo stile del titolo</a:t>
            </a:r>
            <a:endParaRPr kumimoji="0" lang="en-US" dirty="0"/>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24" name="Segnaposto data 23"/>
          <p:cNvSpPr>
            <a:spLocks noGrp="1"/>
          </p:cNvSpPr>
          <p:nvPr>
            <p:ph type="dt" sz="half" idx="2"/>
          </p:nvPr>
        </p:nvSpPr>
        <p:spPr>
          <a:xfrm>
            <a:off x="-133368"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it-IT" dirty="0" smtClean="0"/>
              <a:t>22/08/2010</a:t>
            </a:r>
            <a:endParaRPr lang="it-IT" dirty="0"/>
          </a:p>
        </p:txBody>
      </p:sp>
      <p:sp>
        <p:nvSpPr>
          <p:cNvPr id="10" name="Segnaposto piè di pagina 9"/>
          <p:cNvSpPr>
            <a:spLocks noGrp="1"/>
          </p:cNvSpPr>
          <p:nvPr>
            <p:ph type="ftr" sz="quarter" idx="3"/>
          </p:nvPr>
        </p:nvSpPr>
        <p:spPr>
          <a:xfrm>
            <a:off x="3000364" y="6305550"/>
            <a:ext cx="5253046"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33420EC-57CF-40F3-93C8-D1C8DA16CB96}" type="slidenum">
              <a:rPr lang="it-IT" smtClean="0"/>
              <a:pPr/>
              <a:t>‹N›</a:t>
            </a:fld>
            <a:endParaRPr lang="it-IT"/>
          </a:p>
        </p:txBody>
      </p:sp>
      <p:sp>
        <p:nvSpPr>
          <p:cNvPr id="15" name="Rettangolo 14"/>
          <p:cNvSpPr/>
          <p:nvPr/>
        </p:nvSpPr>
        <p:spPr bwMode="invGray">
          <a:xfrm>
            <a:off x="755576"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52" r:id="rId10"/>
    <p:sldLayoutId id="2147483838" r:id="rId11"/>
    <p:sldLayoutId id="2147483839" r:id="rId12"/>
  </p:sldLayoutIdLst>
  <p:transition>
    <p:fade/>
  </p:transition>
  <p:hf hdr="0"/>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12" name="Rettangolo 11"/>
          <p:cNvSpPr/>
          <p:nvPr userDrawn="1"/>
        </p:nvSpPr>
        <p:spPr>
          <a:xfrm>
            <a:off x="0"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251520" y="-171400"/>
            <a:ext cx="7498080" cy="1143000"/>
          </a:xfrm>
          <a:prstGeom prst="rect">
            <a:avLst/>
          </a:prstGeom>
        </p:spPr>
        <p:txBody>
          <a:bodyPr anchor="ctr">
            <a:noAutofit/>
          </a:bodyPr>
          <a:lstStyle>
            <a:extLst/>
          </a:lstStyle>
          <a:p>
            <a:r>
              <a:rPr kumimoji="0" lang="it-IT" dirty="0" smtClean="0"/>
              <a:t>Fare clic per modificare lo stile del</a:t>
            </a:r>
            <a:endParaRPr kumimoji="0" lang="en-US" dirty="0"/>
          </a:p>
        </p:txBody>
      </p:sp>
      <p:sp>
        <p:nvSpPr>
          <p:cNvPr id="9" name="Segnaposto testo 8"/>
          <p:cNvSpPr>
            <a:spLocks noGrp="1"/>
          </p:cNvSpPr>
          <p:nvPr>
            <p:ph type="body" idx="1"/>
          </p:nvPr>
        </p:nvSpPr>
        <p:spPr>
          <a:xfrm>
            <a:off x="251520" y="1196752"/>
            <a:ext cx="7498080" cy="4800600"/>
          </a:xfrm>
          <a:prstGeom prst="rect">
            <a:avLst/>
          </a:prstGeom>
        </p:spPr>
        <p:txBody>
          <a:bodyPr>
            <a:normAutofit/>
          </a:bodyPr>
          <a:lstStyle>
            <a:extLst/>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24" name="Segnaposto data 23"/>
          <p:cNvSpPr>
            <a:spLocks noGrp="1"/>
          </p:cNvSpPr>
          <p:nvPr>
            <p:ph type="dt" sz="half" idx="2"/>
          </p:nvPr>
        </p:nvSpPr>
        <p:spPr>
          <a:xfrm>
            <a:off x="-1044624"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it-IT" dirty="0" smtClean="0"/>
              <a:t>22/08/2010</a:t>
            </a:r>
            <a:endParaRPr lang="it-IT" dirty="0"/>
          </a:p>
        </p:txBody>
      </p:sp>
      <p:sp>
        <p:nvSpPr>
          <p:cNvPr id="10" name="Segnaposto piè di pagina 9"/>
          <p:cNvSpPr>
            <a:spLocks noGrp="1"/>
          </p:cNvSpPr>
          <p:nvPr>
            <p:ph type="ftr" sz="quarter" idx="3"/>
          </p:nvPr>
        </p:nvSpPr>
        <p:spPr>
          <a:xfrm>
            <a:off x="2271282" y="6305550"/>
            <a:ext cx="5253046"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33420EC-57CF-40F3-93C8-D1C8DA16CB9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fade/>
  </p:transition>
  <p:hf hdr="0"/>
  <p:txStyles>
    <p:title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28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6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755576" y="4149080"/>
            <a:ext cx="8388424" cy="3600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 name="Titolo 1"/>
          <p:cNvSpPr>
            <a:spLocks noGrp="1"/>
          </p:cNvSpPr>
          <p:nvPr>
            <p:ph type="ctrTitle"/>
          </p:nvPr>
        </p:nvSpPr>
        <p:spPr>
          <a:xfrm>
            <a:off x="1187624" y="692696"/>
            <a:ext cx="7406640" cy="1285884"/>
          </a:xfrm>
        </p:spPr>
        <p:txBody>
          <a:bodyPr>
            <a:normAutofit fontScale="90000"/>
          </a:bodyPr>
          <a:lstStyle/>
          <a:p>
            <a:r>
              <a:rPr lang="en-US" sz="4000" dirty="0" smtClean="0">
                <a:latin typeface="Calibri" pitchFamily="34" charset="0"/>
              </a:rPr>
              <a:t>Link creation and profile alignment in the </a:t>
            </a:r>
            <a:r>
              <a:rPr lang="en-US" sz="4000" dirty="0" err="1" smtClean="0">
                <a:latin typeface="Calibri" pitchFamily="34" charset="0"/>
              </a:rPr>
              <a:t>aNobii</a:t>
            </a:r>
            <a:r>
              <a:rPr lang="en-US" sz="4000" dirty="0" smtClean="0">
                <a:latin typeface="Calibri" pitchFamily="34" charset="0"/>
              </a:rPr>
              <a:t> social network</a:t>
            </a:r>
            <a:endParaRPr lang="it-IT" sz="2700" dirty="0">
              <a:latin typeface="Calibri" pitchFamily="34" charset="0"/>
            </a:endParaRPr>
          </a:p>
        </p:txBody>
      </p:sp>
      <p:sp>
        <p:nvSpPr>
          <p:cNvPr id="3" name="Sottotitolo 2"/>
          <p:cNvSpPr>
            <a:spLocks noGrp="1"/>
          </p:cNvSpPr>
          <p:nvPr>
            <p:ph type="subTitle" idx="1"/>
          </p:nvPr>
        </p:nvSpPr>
        <p:spPr>
          <a:xfrm>
            <a:off x="1043608" y="4581128"/>
            <a:ext cx="2448272" cy="1512168"/>
          </a:xfrm>
          <a:noFill/>
        </p:spPr>
        <p:txBody>
          <a:bodyPr>
            <a:noAutofit/>
          </a:bodyPr>
          <a:lstStyle/>
          <a:p>
            <a:pPr algn="r"/>
            <a:r>
              <a:rPr lang="en-US" sz="2200" dirty="0" smtClean="0">
                <a:solidFill>
                  <a:schemeClr val="tx1"/>
                </a:solidFill>
                <a:latin typeface="Calibri" pitchFamily="34" charset="0"/>
              </a:rPr>
              <a:t> </a:t>
            </a:r>
            <a:r>
              <a:rPr lang="en-US" sz="2200" dirty="0" smtClean="0">
                <a:solidFill>
                  <a:srgbClr val="00B050"/>
                </a:solidFill>
                <a:latin typeface="Calibri" pitchFamily="34" charset="0"/>
              </a:rPr>
              <a:t>Luca Maria Aiello</a:t>
            </a:r>
          </a:p>
          <a:p>
            <a:pPr algn="r"/>
            <a:r>
              <a:rPr lang="en-US" sz="2200" dirty="0" smtClean="0">
                <a:solidFill>
                  <a:srgbClr val="00B050"/>
                </a:solidFill>
                <a:latin typeface="Calibri" pitchFamily="34" charset="0"/>
              </a:rPr>
              <a:t>Giancarlo </a:t>
            </a:r>
            <a:r>
              <a:rPr lang="en-US" sz="2200" dirty="0" err="1" smtClean="0">
                <a:solidFill>
                  <a:srgbClr val="00B050"/>
                </a:solidFill>
                <a:latin typeface="Calibri" pitchFamily="34" charset="0"/>
              </a:rPr>
              <a:t>Ruffo</a:t>
            </a:r>
            <a:endParaRPr lang="en-US" sz="2200" dirty="0" smtClean="0">
              <a:solidFill>
                <a:srgbClr val="00B050"/>
              </a:solidFill>
              <a:latin typeface="Calibri" pitchFamily="34" charset="0"/>
            </a:endParaRPr>
          </a:p>
          <a:p>
            <a:pPr algn="r"/>
            <a:r>
              <a:rPr lang="en-US" sz="2200" dirty="0" err="1" smtClean="0">
                <a:solidFill>
                  <a:srgbClr val="00B050"/>
                </a:solidFill>
                <a:latin typeface="Calibri" pitchFamily="34" charset="0"/>
              </a:rPr>
              <a:t>Rossano</a:t>
            </a:r>
            <a:r>
              <a:rPr lang="en-US" sz="2200" dirty="0" smtClean="0">
                <a:solidFill>
                  <a:srgbClr val="00B050"/>
                </a:solidFill>
                <a:latin typeface="Calibri" pitchFamily="34" charset="0"/>
              </a:rPr>
              <a:t> </a:t>
            </a:r>
            <a:r>
              <a:rPr lang="en-US" sz="2200" dirty="0" err="1" smtClean="0">
                <a:solidFill>
                  <a:srgbClr val="00B050"/>
                </a:solidFill>
                <a:latin typeface="Calibri" pitchFamily="34" charset="0"/>
              </a:rPr>
              <a:t>Schifanella</a:t>
            </a:r>
            <a:endParaRPr lang="en-US" sz="2200" dirty="0" smtClean="0">
              <a:solidFill>
                <a:srgbClr val="00B050"/>
              </a:solidFill>
              <a:latin typeface="Calibri" pitchFamily="34" charset="0"/>
            </a:endParaRPr>
          </a:p>
        </p:txBody>
      </p:sp>
      <p:sp>
        <p:nvSpPr>
          <p:cNvPr id="7" name="CasellaDiTesto 6"/>
          <p:cNvSpPr txBox="1"/>
          <p:nvPr/>
        </p:nvSpPr>
        <p:spPr>
          <a:xfrm>
            <a:off x="2051720" y="6372036"/>
            <a:ext cx="5794279" cy="369332"/>
          </a:xfrm>
          <a:prstGeom prst="rect">
            <a:avLst/>
          </a:prstGeom>
          <a:noFill/>
        </p:spPr>
        <p:txBody>
          <a:bodyPr wrap="none" rtlCol="0">
            <a:spAutoFit/>
          </a:bodyPr>
          <a:lstStyle/>
          <a:p>
            <a:pPr algn="ctr"/>
            <a:r>
              <a:rPr lang="en-US" dirty="0" smtClean="0">
                <a:solidFill>
                  <a:srgbClr val="FF0000"/>
                </a:solidFill>
              </a:rPr>
              <a:t>Keywords </a:t>
            </a:r>
            <a:r>
              <a:rPr lang="en-US" dirty="0" smtClean="0"/>
              <a:t>: link creation, </a:t>
            </a:r>
            <a:r>
              <a:rPr lang="en-US" dirty="0" err="1" smtClean="0"/>
              <a:t>homophily</a:t>
            </a:r>
            <a:r>
              <a:rPr lang="en-US" dirty="0" smtClean="0"/>
              <a:t>, social influence, </a:t>
            </a:r>
            <a:r>
              <a:rPr lang="en-US" dirty="0" err="1" smtClean="0"/>
              <a:t>aNobii</a:t>
            </a:r>
            <a:endParaRPr lang="it-IT" dirty="0"/>
          </a:p>
        </p:txBody>
      </p:sp>
      <p:sp>
        <p:nvSpPr>
          <p:cNvPr id="8" name="CasellaDiTesto 7"/>
          <p:cNvSpPr txBox="1"/>
          <p:nvPr/>
        </p:nvSpPr>
        <p:spPr>
          <a:xfrm>
            <a:off x="1188830" y="142852"/>
            <a:ext cx="76438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IEEE International Conference on Social Computing</a:t>
            </a:r>
          </a:p>
        </p:txBody>
      </p:sp>
      <p:pic>
        <p:nvPicPr>
          <p:cNvPr id="9" name="Picture 4" descr="unito-logo"/>
          <p:cNvPicPr>
            <a:picLocks noChangeAspect="1" noChangeArrowheads="1"/>
          </p:cNvPicPr>
          <p:nvPr/>
        </p:nvPicPr>
        <p:blipFill>
          <a:blip r:embed="rId3" cstate="print"/>
          <a:srcRect/>
          <a:stretch>
            <a:fillRect/>
          </a:stretch>
        </p:blipFill>
        <p:spPr bwMode="auto">
          <a:xfrm>
            <a:off x="3611441" y="4581128"/>
            <a:ext cx="1320599" cy="1296144"/>
          </a:xfrm>
          <a:prstGeom prst="rect">
            <a:avLst/>
          </a:prstGeom>
          <a:noFill/>
        </p:spPr>
      </p:pic>
      <p:sp>
        <p:nvSpPr>
          <p:cNvPr id="11" name="Titolo 1"/>
          <p:cNvSpPr txBox="1">
            <a:spLocks/>
          </p:cNvSpPr>
          <p:nvPr/>
        </p:nvSpPr>
        <p:spPr>
          <a:xfrm>
            <a:off x="1197808" y="2276872"/>
            <a:ext cx="7406640" cy="1080120"/>
          </a:xfrm>
          <a:prstGeom prst="rect">
            <a:avLst/>
          </a:prstGeom>
        </p:spPr>
        <p:txBody>
          <a:bodyPr anchor="b">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rPr>
              <a:t>Speaker: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j-ea"/>
                <a:cs typeface="+mj-cs"/>
              </a:rPr>
              <a:t>Luca Maria Aiello, PhD student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alibri" pitchFamily="34" charset="0"/>
                <a:ea typeface="+mj-ea"/>
                <a:cs typeface="+mj-cs"/>
              </a:rPr>
              <a:t>aiello@di.unito.it</a:t>
            </a:r>
            <a:endParaRPr kumimoji="0" lang="it-IT" sz="2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Calibri" pitchFamily="34" charset="0"/>
              <a:ea typeface="+mj-ea"/>
              <a:cs typeface="+mj-cs"/>
            </a:endParaRPr>
          </a:p>
        </p:txBody>
      </p:sp>
      <p:pic>
        <p:nvPicPr>
          <p:cNvPr id="10" name="Picture 2" descr="C:\Documents and Settings\aiello\Desktop\isi.gif"/>
          <p:cNvPicPr>
            <a:picLocks noChangeAspect="1" noChangeArrowheads="1"/>
          </p:cNvPicPr>
          <p:nvPr/>
        </p:nvPicPr>
        <p:blipFill>
          <a:blip r:embed="rId4" cstate="print"/>
          <a:srcRect/>
          <a:stretch>
            <a:fillRect/>
          </a:stretch>
        </p:blipFill>
        <p:spPr bwMode="auto">
          <a:xfrm>
            <a:off x="7057205" y="4549105"/>
            <a:ext cx="1619251" cy="1400175"/>
          </a:xfrm>
          <a:prstGeom prst="rect">
            <a:avLst/>
          </a:prstGeom>
          <a:noFill/>
        </p:spPr>
      </p:pic>
      <p:sp>
        <p:nvSpPr>
          <p:cNvPr id="14" name="Sottotitolo 2"/>
          <p:cNvSpPr txBox="1">
            <a:spLocks/>
          </p:cNvSpPr>
          <p:nvPr/>
        </p:nvSpPr>
        <p:spPr>
          <a:xfrm>
            <a:off x="5148064" y="4581128"/>
            <a:ext cx="1584176" cy="1152128"/>
          </a:xfrm>
          <a:prstGeom prst="rect">
            <a:avLst/>
          </a:prstGeom>
          <a:noFill/>
        </p:spPr>
        <p:txBody>
          <a:bodyPr tIns="0">
            <a:noAutofit/>
          </a:bodyPr>
          <a:lstStyle/>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en-US" sz="2200" b="0" i="0" u="none" strike="noStrike" kern="1200" cap="none" spc="0" normalizeH="0" baseline="0" noProof="0" dirty="0" smtClean="0">
                <a:ln>
                  <a:noFill/>
                </a:ln>
                <a:solidFill>
                  <a:srgbClr val="00B050"/>
                </a:solidFill>
                <a:effectLst/>
                <a:uLnTx/>
                <a:uFillTx/>
                <a:latin typeface="Calibri" pitchFamily="34" charset="0"/>
                <a:ea typeface="+mn-ea"/>
                <a:cs typeface="+mn-cs"/>
              </a:rPr>
              <a:t>Alain </a:t>
            </a:r>
            <a:r>
              <a:rPr kumimoji="0" lang="en-US" sz="2200" b="0" i="0" u="none" strike="noStrike" kern="1200" cap="none" spc="0" normalizeH="0" baseline="0" noProof="0" dirty="0" err="1" smtClean="0">
                <a:ln>
                  <a:noFill/>
                </a:ln>
                <a:solidFill>
                  <a:srgbClr val="00B050"/>
                </a:solidFill>
                <a:effectLst/>
                <a:uLnTx/>
                <a:uFillTx/>
                <a:latin typeface="Calibri" pitchFamily="34" charset="0"/>
                <a:ea typeface="+mn-ea"/>
                <a:cs typeface="+mn-cs"/>
              </a:rPr>
              <a:t>Barrat</a:t>
            </a:r>
            <a:endParaRPr kumimoji="0" lang="en-US" sz="2200" b="0" i="0" u="none" strike="noStrike" kern="1200" cap="none" spc="0" normalizeH="0" baseline="0" noProof="0" dirty="0" smtClean="0">
              <a:ln>
                <a:noFill/>
              </a:ln>
              <a:solidFill>
                <a:srgbClr val="00B050"/>
              </a:solidFill>
              <a:effectLst/>
              <a:uLnTx/>
              <a:uFillTx/>
              <a:latin typeface="Calibri" pitchFamily="34" charset="0"/>
              <a:ea typeface="+mn-ea"/>
              <a:cs typeface="+mn-cs"/>
            </a:endParaRPr>
          </a:p>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lang="en-US" sz="2200" dirty="0" err="1" smtClean="0">
                <a:solidFill>
                  <a:srgbClr val="00B050"/>
                </a:solidFill>
                <a:latin typeface="Calibri" pitchFamily="34" charset="0"/>
              </a:rPr>
              <a:t>Ciro</a:t>
            </a:r>
            <a:r>
              <a:rPr lang="en-US" sz="2200" dirty="0" smtClean="0">
                <a:solidFill>
                  <a:srgbClr val="00B050"/>
                </a:solidFill>
                <a:latin typeface="Calibri" pitchFamily="34" charset="0"/>
              </a:rPr>
              <a:t> </a:t>
            </a:r>
            <a:r>
              <a:rPr lang="en-US" sz="2200" dirty="0" err="1" smtClean="0">
                <a:solidFill>
                  <a:srgbClr val="00B050"/>
                </a:solidFill>
                <a:latin typeface="Calibri" pitchFamily="34" charset="0"/>
              </a:rPr>
              <a:t>Cattuto</a:t>
            </a:r>
            <a:endParaRPr kumimoji="0" lang="en-US" sz="2200" b="0" i="0" u="none" strike="noStrike" kern="1200" cap="none" spc="0" normalizeH="0" baseline="0" noProof="0" dirty="0" smtClean="0">
              <a:ln>
                <a:noFill/>
              </a:ln>
              <a:solidFill>
                <a:srgbClr val="00B050"/>
              </a:solidFill>
              <a:effectLst/>
              <a:uLnTx/>
              <a:uFillTx/>
              <a:latin typeface="Calibri" pitchFamily="34" charset="0"/>
              <a:ea typeface="+mn-ea"/>
              <a:cs typeface="+mn-cs"/>
            </a:endParaRPr>
          </a:p>
        </p:txBody>
      </p:sp>
      <p:sp>
        <p:nvSpPr>
          <p:cNvPr id="15" name="CasellaDiTesto 14"/>
          <p:cNvSpPr txBox="1"/>
          <p:nvPr/>
        </p:nvSpPr>
        <p:spPr>
          <a:xfrm>
            <a:off x="1102040" y="3717032"/>
            <a:ext cx="1165704" cy="430887"/>
          </a:xfrm>
          <a:prstGeom prst="rect">
            <a:avLst/>
          </a:prstGeom>
          <a:noFill/>
        </p:spPr>
        <p:txBody>
          <a:bodyPr wrap="none" rtlCol="0">
            <a:spAutoFit/>
          </a:bodyPr>
          <a:lstStyle/>
          <a:p>
            <a:r>
              <a:rPr lang="en-US" sz="2200" i="1" dirty="0" smtClean="0"/>
              <a:t>Authors:</a:t>
            </a:r>
            <a:endParaRPr lang="it-IT" sz="2200" i="1" dirty="0"/>
          </a:p>
        </p:txBody>
      </p:sp>
      <p:sp>
        <p:nvSpPr>
          <p:cNvPr id="16" name="CasellaDiTesto 15"/>
          <p:cNvSpPr txBox="1"/>
          <p:nvPr/>
        </p:nvSpPr>
        <p:spPr>
          <a:xfrm>
            <a:off x="1043608" y="4139788"/>
            <a:ext cx="3088602" cy="369332"/>
          </a:xfrm>
          <a:prstGeom prst="rect">
            <a:avLst/>
          </a:prstGeom>
          <a:noFill/>
        </p:spPr>
        <p:txBody>
          <a:bodyPr wrap="none" rtlCol="0">
            <a:spAutoFit/>
          </a:bodyPr>
          <a:lstStyle/>
          <a:p>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17" name="CasellaDiTesto 16"/>
          <p:cNvSpPr txBox="1"/>
          <p:nvPr/>
        </p:nvSpPr>
        <p:spPr>
          <a:xfrm>
            <a:off x="5148064" y="4149080"/>
            <a:ext cx="1530740" cy="369332"/>
          </a:xfrm>
          <a:prstGeom prst="rect">
            <a:avLst/>
          </a:prstGeom>
          <a:noFill/>
        </p:spPr>
        <p:txBody>
          <a:bodyPr wrap="none" rtlCol="0">
            <a:spAutoFit/>
          </a:bodyPr>
          <a:lstStyle/>
          <a:p>
            <a:r>
              <a:rPr lang="en-US" dirty="0" smtClean="0"/>
              <a:t>ISI Foundation</a:t>
            </a:r>
            <a:endParaRPr lang="it-IT" dirty="0"/>
          </a:p>
        </p:txBody>
      </p:sp>
      <p:cxnSp>
        <p:nvCxnSpPr>
          <p:cNvPr id="19" name="Connettore 1 18"/>
          <p:cNvCxnSpPr/>
          <p:nvPr/>
        </p:nvCxnSpPr>
        <p:spPr>
          <a:xfrm rot="5400000">
            <a:off x="4103948" y="5121188"/>
            <a:ext cx="1944216"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10</a:t>
            </a:fld>
            <a:endParaRPr lang="it-IT"/>
          </a:p>
        </p:txBody>
      </p:sp>
      <p:sp>
        <p:nvSpPr>
          <p:cNvPr id="9" name="CasellaDiTesto 8"/>
          <p:cNvSpPr txBox="1"/>
          <p:nvPr/>
        </p:nvSpPr>
        <p:spPr>
          <a:xfrm rot="21338465">
            <a:off x="1303068" y="1941480"/>
            <a:ext cx="3494611" cy="2400657"/>
          </a:xfrm>
          <a:prstGeom prst="rect">
            <a:avLst/>
          </a:prstGeom>
          <a:noFill/>
        </p:spPr>
        <p:txBody>
          <a:bodyPr wrap="none" rtlCol="0">
            <a:spAutoFit/>
          </a:bodyPr>
          <a:lstStyle/>
          <a:p>
            <a:pPr>
              <a:buFont typeface="Arial" pitchFamily="34" charset="0"/>
              <a:buChar char="•"/>
            </a:pPr>
            <a:r>
              <a:rPr lang="en-US" sz="3000" strike="sngStrike" dirty="0" smtClean="0">
                <a:solidFill>
                  <a:schemeClr val="bg1">
                    <a:lumMod val="85000"/>
                  </a:schemeClr>
                </a:solidFill>
              </a:rPr>
              <a:t> Dataset</a:t>
            </a:r>
          </a:p>
          <a:p>
            <a:pPr>
              <a:buFont typeface="Arial" pitchFamily="34" charset="0"/>
              <a:buChar char="•"/>
            </a:pPr>
            <a:r>
              <a:rPr lang="en-US" sz="3000" strike="sngStrike" dirty="0" smtClean="0">
                <a:solidFill>
                  <a:schemeClr val="bg1">
                    <a:lumMod val="85000"/>
                  </a:schemeClr>
                </a:solidFill>
              </a:rPr>
              <a:t> Static analysis</a:t>
            </a:r>
          </a:p>
          <a:p>
            <a:pPr>
              <a:buFont typeface="Arial" pitchFamily="34" charset="0"/>
              <a:buChar char="•"/>
            </a:pPr>
            <a:r>
              <a:rPr lang="en-US" sz="3000" dirty="0" smtClean="0"/>
              <a:t> Geographic analysis</a:t>
            </a:r>
          </a:p>
          <a:p>
            <a:pPr>
              <a:buFont typeface="Arial" pitchFamily="34" charset="0"/>
              <a:buChar char="•"/>
            </a:pPr>
            <a:r>
              <a:rPr lang="en-US" sz="3000" dirty="0" smtClean="0">
                <a:solidFill>
                  <a:schemeClr val="bg1">
                    <a:lumMod val="85000"/>
                  </a:schemeClr>
                </a:solidFill>
              </a:rPr>
              <a:t> Dynamical analysis</a:t>
            </a:r>
          </a:p>
          <a:p>
            <a:pPr>
              <a:buFont typeface="Arial" pitchFamily="34" charset="0"/>
              <a:buChar char="•"/>
            </a:pPr>
            <a:r>
              <a:rPr lang="en-US" sz="3000" dirty="0" smtClean="0">
                <a:solidFill>
                  <a:schemeClr val="bg1">
                    <a:lumMod val="85000"/>
                  </a:schemeClr>
                </a:solidFill>
              </a:rPr>
              <a:t> Conclusions</a:t>
            </a:r>
            <a:endParaRPr lang="it-IT" sz="3000" dirty="0">
              <a:solidFill>
                <a:schemeClr val="bg1">
                  <a:lumMod val="85000"/>
                </a:schemeClr>
              </a:solidFill>
            </a:endParaRPr>
          </a:p>
        </p:txBody>
      </p:sp>
      <p:sp>
        <p:nvSpPr>
          <p:cNvPr id="8" name="Titolo 1"/>
          <p:cNvSpPr txBox="1">
            <a:spLocks/>
          </p:cNvSpPr>
          <p:nvPr/>
        </p:nvSpPr>
        <p:spPr>
          <a:xfrm>
            <a:off x="5724128" y="1066800"/>
            <a:ext cx="2743200" cy="1981200"/>
          </a:xfrm>
          <a:prstGeom prst="rect">
            <a:avLst/>
          </a:prstGeo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atMod val="130000"/>
                  </a:schemeClr>
                </a:solidFill>
                <a:effectLst/>
                <a:uLnTx/>
                <a:uFillTx/>
                <a:latin typeface="+mj-lt"/>
                <a:ea typeface="+mj-ea"/>
                <a:cs typeface="+mj-cs"/>
              </a:rPr>
              <a:t>Outline</a:t>
            </a:r>
            <a:endParaRPr kumimoji="0" lang="it-IT"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6368" y="53752"/>
            <a:ext cx="7498080" cy="1143000"/>
          </a:xfrm>
        </p:spPr>
        <p:txBody>
          <a:bodyPr/>
          <a:lstStyle/>
          <a:p>
            <a:r>
              <a:rPr lang="en-US" dirty="0" smtClean="0"/>
              <a:t>Motivations</a:t>
            </a:r>
            <a:endParaRPr lang="it-IT" dirty="0"/>
          </a:p>
        </p:txBody>
      </p:sp>
      <p:sp>
        <p:nvSpPr>
          <p:cNvPr id="3" name="Segnaposto contenuto 2"/>
          <p:cNvSpPr>
            <a:spLocks noGrp="1"/>
          </p:cNvSpPr>
          <p:nvPr>
            <p:ph idx="1"/>
          </p:nvPr>
        </p:nvSpPr>
        <p:spPr>
          <a:xfrm>
            <a:off x="1259632" y="1340768"/>
            <a:ext cx="7674056" cy="4800600"/>
          </a:xfrm>
        </p:spPr>
        <p:txBody>
          <a:bodyPr/>
          <a:lstStyle/>
          <a:p>
            <a:r>
              <a:rPr lang="en-US" i="1" dirty="0" smtClean="0"/>
              <a:t>…does </a:t>
            </a:r>
            <a:r>
              <a:rPr lang="en-US" i="1" dirty="0" smtClean="0">
                <a:solidFill>
                  <a:srgbClr val="AC2CD4"/>
                </a:solidFill>
              </a:rPr>
              <a:t>geographical overlap</a:t>
            </a:r>
            <a:r>
              <a:rPr lang="en-US" i="1" dirty="0" smtClean="0"/>
              <a:t> hold in the network as well?</a:t>
            </a:r>
          </a:p>
          <a:p>
            <a:r>
              <a:rPr lang="en-US" dirty="0" smtClean="0"/>
              <a:t>Dataset peculiarities</a:t>
            </a:r>
          </a:p>
          <a:p>
            <a:pPr lvl="1"/>
            <a:r>
              <a:rPr lang="en-US" dirty="0" smtClean="0"/>
              <a:t>Many users specify their home country (97%) or town (38%)</a:t>
            </a:r>
          </a:p>
          <a:p>
            <a:pPr lvl="1"/>
            <a:r>
              <a:rPr lang="en-US" dirty="0" smtClean="0"/>
              <a:t>Particular community distribution</a:t>
            </a:r>
          </a:p>
          <a:p>
            <a:endParaRPr lang="en-US" dirty="0" smtClean="0"/>
          </a:p>
          <a:p>
            <a:endParaRPr lang="it-IT" dirty="0"/>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11</a:t>
            </a:fld>
            <a:endParaRPr lang="it-IT"/>
          </a:p>
        </p:txBody>
      </p:sp>
      <p:pic>
        <p:nvPicPr>
          <p:cNvPr id="39938" name="Picture 2" descr="C:\Luca\Università\Presentazioni\SocialCom10\images\countries-pie.png"/>
          <p:cNvPicPr>
            <a:picLocks noChangeAspect="1" noChangeArrowheads="1"/>
          </p:cNvPicPr>
          <p:nvPr/>
        </p:nvPicPr>
        <p:blipFill>
          <a:blip r:embed="rId3" cstate="print"/>
          <a:srcRect/>
          <a:stretch>
            <a:fillRect/>
          </a:stretch>
        </p:blipFill>
        <p:spPr bwMode="auto">
          <a:xfrm>
            <a:off x="2483768" y="4509120"/>
            <a:ext cx="4824536" cy="1725932"/>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171400"/>
            <a:ext cx="7498080" cy="1143000"/>
          </a:xfrm>
        </p:spPr>
        <p:txBody>
          <a:bodyPr/>
          <a:lstStyle/>
          <a:p>
            <a:r>
              <a:rPr lang="en-US" dirty="0" smtClean="0"/>
              <a:t>Geographical clustering</a:t>
            </a:r>
            <a:endParaRPr lang="it-IT" dirty="0"/>
          </a:p>
        </p:txBody>
      </p:sp>
      <p:sp>
        <p:nvSpPr>
          <p:cNvPr id="4" name="Segnaposto data 3"/>
          <p:cNvSpPr>
            <a:spLocks noGrp="1"/>
          </p:cNvSpPr>
          <p:nvPr>
            <p:ph type="dt" sz="half" idx="10"/>
          </p:nvPr>
        </p:nvSpPr>
        <p:spPr>
          <a:xfrm>
            <a:off x="683568" y="6305550"/>
            <a:ext cx="1008112" cy="476250"/>
          </a:xfrm>
        </p:spPr>
        <p:txBody>
          <a:bodyPr/>
          <a:lstStyle/>
          <a:p>
            <a:r>
              <a:rPr lang="it-IT" dirty="0" smtClean="0"/>
              <a:t>22/08/2010</a:t>
            </a:r>
            <a:endParaRPr lang="it-IT" dirty="0"/>
          </a:p>
        </p:txBody>
      </p:sp>
      <p:sp>
        <p:nvSpPr>
          <p:cNvPr id="5" name="Segnaposto piè di pagina 4"/>
          <p:cNvSpPr>
            <a:spLocks noGrp="1"/>
          </p:cNvSpPr>
          <p:nvPr>
            <p:ph type="ftr" sz="quarter" idx="11"/>
          </p:nvPr>
        </p:nvSpPr>
        <p:spPr>
          <a:xfrm>
            <a:off x="2785480" y="6305550"/>
            <a:ext cx="4378808" cy="476250"/>
          </a:xfrm>
        </p:spPr>
        <p:txBody>
          <a:bodyPr/>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12</a:t>
            </a:fld>
            <a:endParaRPr lang="it-IT"/>
          </a:p>
        </p:txBody>
      </p:sp>
      <p:pic>
        <p:nvPicPr>
          <p:cNvPr id="11" name="Picture 2" descr="C:\Documents and Settings\aiello\Desktop\figures\countries-graph.png"/>
          <p:cNvPicPr>
            <a:picLocks noChangeAspect="1" noChangeArrowheads="1"/>
          </p:cNvPicPr>
          <p:nvPr/>
        </p:nvPicPr>
        <p:blipFill>
          <a:blip r:embed="rId3" cstate="print"/>
          <a:srcRect/>
          <a:stretch>
            <a:fillRect/>
          </a:stretch>
        </p:blipFill>
        <p:spPr bwMode="auto">
          <a:xfrm>
            <a:off x="3923928" y="548680"/>
            <a:ext cx="5040560" cy="2817347"/>
          </a:xfrm>
          <a:prstGeom prst="rect">
            <a:avLst/>
          </a:prstGeom>
          <a:noFill/>
        </p:spPr>
      </p:pic>
      <p:pic>
        <p:nvPicPr>
          <p:cNvPr id="12" name="Picture 3" descr="C:\Documents and Settings\aiello\Desktop\figures\towns-graph.png"/>
          <p:cNvPicPr>
            <a:picLocks noChangeAspect="1" noChangeArrowheads="1"/>
          </p:cNvPicPr>
          <p:nvPr/>
        </p:nvPicPr>
        <p:blipFill>
          <a:blip r:embed="rId4" cstate="print"/>
          <a:srcRect/>
          <a:stretch>
            <a:fillRect/>
          </a:stretch>
        </p:blipFill>
        <p:spPr bwMode="auto">
          <a:xfrm>
            <a:off x="323528" y="3212976"/>
            <a:ext cx="5040560" cy="3371035"/>
          </a:xfrm>
          <a:prstGeom prst="rect">
            <a:avLst/>
          </a:prstGeom>
          <a:noFill/>
        </p:spPr>
      </p:pic>
      <p:sp>
        <p:nvSpPr>
          <p:cNvPr id="13" name="CasellaDiTesto 12"/>
          <p:cNvSpPr txBox="1"/>
          <p:nvPr/>
        </p:nvSpPr>
        <p:spPr>
          <a:xfrm>
            <a:off x="251520" y="1628800"/>
            <a:ext cx="3715248" cy="461665"/>
          </a:xfrm>
          <a:prstGeom prst="rect">
            <a:avLst/>
          </a:prstGeom>
          <a:noFill/>
        </p:spPr>
        <p:txBody>
          <a:bodyPr wrap="none" rtlCol="0">
            <a:spAutoFit/>
          </a:bodyPr>
          <a:lstStyle/>
          <a:p>
            <a:r>
              <a:rPr lang="en-US" sz="2400" dirty="0" smtClean="0"/>
              <a:t>Country-level social network</a:t>
            </a:r>
            <a:endParaRPr lang="it-IT" sz="2400" dirty="0"/>
          </a:p>
        </p:txBody>
      </p:sp>
      <p:sp>
        <p:nvSpPr>
          <p:cNvPr id="14" name="CasellaDiTesto 13"/>
          <p:cNvSpPr txBox="1"/>
          <p:nvPr/>
        </p:nvSpPr>
        <p:spPr>
          <a:xfrm>
            <a:off x="5563790" y="4581128"/>
            <a:ext cx="1888530" cy="461665"/>
          </a:xfrm>
          <a:prstGeom prst="rect">
            <a:avLst/>
          </a:prstGeom>
          <a:noFill/>
        </p:spPr>
        <p:txBody>
          <a:bodyPr wrap="none" rtlCol="0">
            <a:spAutoFit/>
          </a:bodyPr>
          <a:lstStyle/>
          <a:p>
            <a:r>
              <a:rPr lang="en-US" sz="2400" dirty="0" smtClean="0"/>
              <a:t>Zoom on Italy</a:t>
            </a:r>
            <a:endParaRPr lang="it-IT" sz="2400" dirty="0"/>
          </a:p>
        </p:txBody>
      </p:sp>
      <p:sp>
        <p:nvSpPr>
          <p:cNvPr id="19" name="Figura a mano libera 18"/>
          <p:cNvSpPr/>
          <p:nvPr/>
        </p:nvSpPr>
        <p:spPr>
          <a:xfrm>
            <a:off x="6754368" y="438912"/>
            <a:ext cx="508000" cy="2987040"/>
          </a:xfrm>
          <a:custGeom>
            <a:avLst/>
            <a:gdLst>
              <a:gd name="connsiteX0" fmla="*/ 207264 w 508000"/>
              <a:gd name="connsiteY0" fmla="*/ 0 h 2987040"/>
              <a:gd name="connsiteX1" fmla="*/ 475488 w 508000"/>
              <a:gd name="connsiteY1" fmla="*/ 451104 h 2987040"/>
              <a:gd name="connsiteX2" fmla="*/ 12192 w 508000"/>
              <a:gd name="connsiteY2" fmla="*/ 1804416 h 2987040"/>
              <a:gd name="connsiteX3" fmla="*/ 402336 w 508000"/>
              <a:gd name="connsiteY3" fmla="*/ 2987040 h 2987040"/>
            </a:gdLst>
            <a:ahLst/>
            <a:cxnLst>
              <a:cxn ang="0">
                <a:pos x="connsiteX0" y="connsiteY0"/>
              </a:cxn>
              <a:cxn ang="0">
                <a:pos x="connsiteX1" y="connsiteY1"/>
              </a:cxn>
              <a:cxn ang="0">
                <a:pos x="connsiteX2" y="connsiteY2"/>
              </a:cxn>
              <a:cxn ang="0">
                <a:pos x="connsiteX3" y="connsiteY3"/>
              </a:cxn>
            </a:cxnLst>
            <a:rect l="l" t="t" r="r" b="b"/>
            <a:pathLst>
              <a:path w="508000" h="2987040">
                <a:moveTo>
                  <a:pt x="207264" y="0"/>
                </a:moveTo>
                <a:cubicBezTo>
                  <a:pt x="357632" y="75184"/>
                  <a:pt x="508000" y="150368"/>
                  <a:pt x="475488" y="451104"/>
                </a:cubicBezTo>
                <a:cubicBezTo>
                  <a:pt x="442976" y="751840"/>
                  <a:pt x="24384" y="1381760"/>
                  <a:pt x="12192" y="1804416"/>
                </a:cubicBezTo>
                <a:cubicBezTo>
                  <a:pt x="0" y="2227072"/>
                  <a:pt x="201168" y="2607056"/>
                  <a:pt x="402336" y="29870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par>
                                <p:cTn id="15" presetID="0" presetClass="path" presetSubtype="0" accel="50000" decel="50000" fill="hold" nodeType="withEffect">
                                  <p:stCondLst>
                                    <p:cond delay="0"/>
                                  </p:stCondLst>
                                  <p:childTnLst>
                                    <p:animMotion origin="layout" path="M 0.29149 -0.41327 L 2.5E-6 2.40518E-7 " pathEditMode="relative" rAng="0" ptsTypes="AA">
                                      <p:cBhvr>
                                        <p:cTn id="16" dur="1000" fill="hold"/>
                                        <p:tgtEl>
                                          <p:spTgt spid="12"/>
                                        </p:tgtEl>
                                        <p:attrNameLst>
                                          <p:attrName>ppt_x</p:attrName>
                                          <p:attrName>ppt_y</p:attrName>
                                        </p:attrNameLst>
                                      </p:cBhvr>
                                      <p:rCtr x="-146" y="207"/>
                                    </p:animMotion>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Geographic and language overlap</a:t>
            </a:r>
            <a:endParaRPr lang="it-IT" dirty="0"/>
          </a:p>
        </p:txBody>
      </p:sp>
      <p:sp>
        <p:nvSpPr>
          <p:cNvPr id="3" name="Segnaposto contenuto 2"/>
          <p:cNvSpPr>
            <a:spLocks noGrp="1"/>
          </p:cNvSpPr>
          <p:nvPr>
            <p:ph idx="1"/>
          </p:nvPr>
        </p:nvSpPr>
        <p:spPr>
          <a:xfrm>
            <a:off x="386288" y="3884984"/>
            <a:ext cx="8074144" cy="2640360"/>
          </a:xfrm>
        </p:spPr>
        <p:txBody>
          <a:bodyPr>
            <a:normAutofit fontScale="92500" lnSpcReduction="10000"/>
          </a:bodyPr>
          <a:lstStyle/>
          <a:p>
            <a:r>
              <a:rPr lang="en-US" dirty="0" smtClean="0"/>
              <a:t>Null model test with random link rewire</a:t>
            </a:r>
          </a:p>
          <a:p>
            <a:r>
              <a:rPr lang="en-US" dirty="0" smtClean="0"/>
              <a:t>Country-level overlap due to language barriers</a:t>
            </a:r>
          </a:p>
          <a:p>
            <a:r>
              <a:rPr lang="en-US" dirty="0" smtClean="0"/>
              <a:t>City-level overlap for friendship (trivial…)</a:t>
            </a:r>
          </a:p>
          <a:p>
            <a:r>
              <a:rPr lang="en-US" dirty="0" smtClean="0"/>
              <a:t>City-level overlap for neighborhood</a:t>
            </a:r>
          </a:p>
          <a:p>
            <a:pPr lvl="1"/>
            <a:r>
              <a:rPr lang="en-US" i="1" dirty="0" smtClean="0">
                <a:solidFill>
                  <a:srgbClr val="AC2CD4"/>
                </a:solidFill>
              </a:rPr>
              <a:t>Bidirectional causality connection </a:t>
            </a:r>
            <a:r>
              <a:rPr lang="en-US" dirty="0" smtClean="0"/>
              <a:t>between </a:t>
            </a:r>
            <a:r>
              <a:rPr lang="it-IT" dirty="0" smtClean="0"/>
              <a:t>acquaintance </a:t>
            </a:r>
            <a:r>
              <a:rPr lang="en-US" dirty="0" smtClean="0"/>
              <a:t>in real life and connectivity in the online social network</a:t>
            </a:r>
          </a:p>
          <a:p>
            <a:endParaRPr lang="en-US" dirty="0" smtClean="0"/>
          </a:p>
          <a:p>
            <a:endParaRPr lang="it-IT" dirty="0"/>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13</a:t>
            </a:fld>
            <a:endParaRPr lang="it-IT"/>
          </a:p>
        </p:txBody>
      </p:sp>
      <p:pic>
        <p:nvPicPr>
          <p:cNvPr id="40962" name="Picture 2" descr="C:\Luca\Università\Presentazioni\SocialCom10\images\geography_vs_dist_redux.png"/>
          <p:cNvPicPr>
            <a:picLocks noChangeAspect="1" noChangeArrowheads="1"/>
          </p:cNvPicPr>
          <p:nvPr/>
        </p:nvPicPr>
        <p:blipFill>
          <a:blip r:embed="rId3" cstate="print"/>
          <a:srcRect/>
          <a:stretch>
            <a:fillRect/>
          </a:stretch>
        </p:blipFill>
        <p:spPr bwMode="auto">
          <a:xfrm>
            <a:off x="1043608" y="1196752"/>
            <a:ext cx="7029451" cy="24765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14</a:t>
            </a:fld>
            <a:endParaRPr lang="it-IT"/>
          </a:p>
        </p:txBody>
      </p:sp>
      <p:sp>
        <p:nvSpPr>
          <p:cNvPr id="9" name="CasellaDiTesto 8"/>
          <p:cNvSpPr txBox="1"/>
          <p:nvPr/>
        </p:nvSpPr>
        <p:spPr>
          <a:xfrm rot="21338465">
            <a:off x="1303068" y="1941480"/>
            <a:ext cx="3494611" cy="2400657"/>
          </a:xfrm>
          <a:prstGeom prst="rect">
            <a:avLst/>
          </a:prstGeom>
          <a:noFill/>
        </p:spPr>
        <p:txBody>
          <a:bodyPr wrap="none" rtlCol="0">
            <a:spAutoFit/>
          </a:bodyPr>
          <a:lstStyle/>
          <a:p>
            <a:pPr>
              <a:buFont typeface="Arial" pitchFamily="34" charset="0"/>
              <a:buChar char="•"/>
            </a:pPr>
            <a:r>
              <a:rPr lang="en-US" sz="3000" strike="sngStrike" dirty="0" smtClean="0">
                <a:solidFill>
                  <a:schemeClr val="bg1">
                    <a:lumMod val="85000"/>
                  </a:schemeClr>
                </a:solidFill>
              </a:rPr>
              <a:t> Dataset</a:t>
            </a:r>
          </a:p>
          <a:p>
            <a:pPr>
              <a:buFont typeface="Arial" pitchFamily="34" charset="0"/>
              <a:buChar char="•"/>
            </a:pPr>
            <a:r>
              <a:rPr lang="en-US" sz="3000" strike="sngStrike" dirty="0" smtClean="0">
                <a:solidFill>
                  <a:schemeClr val="bg1">
                    <a:lumMod val="85000"/>
                  </a:schemeClr>
                </a:solidFill>
              </a:rPr>
              <a:t> Static analysis</a:t>
            </a:r>
          </a:p>
          <a:p>
            <a:pPr>
              <a:buFont typeface="Arial" pitchFamily="34" charset="0"/>
              <a:buChar char="•"/>
            </a:pPr>
            <a:r>
              <a:rPr lang="en-US" sz="3000" strike="sngStrike" dirty="0" smtClean="0">
                <a:solidFill>
                  <a:schemeClr val="bg1">
                    <a:lumMod val="85000"/>
                  </a:schemeClr>
                </a:solidFill>
              </a:rPr>
              <a:t> Geographic analysis</a:t>
            </a:r>
          </a:p>
          <a:p>
            <a:pPr>
              <a:buFont typeface="Arial" pitchFamily="34" charset="0"/>
              <a:buChar char="•"/>
            </a:pPr>
            <a:r>
              <a:rPr lang="en-US" sz="3000" dirty="0" smtClean="0"/>
              <a:t> Dynamical analysis</a:t>
            </a:r>
          </a:p>
          <a:p>
            <a:pPr>
              <a:buFont typeface="Arial" pitchFamily="34" charset="0"/>
              <a:buChar char="•"/>
            </a:pPr>
            <a:r>
              <a:rPr lang="en-US" sz="3000" dirty="0" smtClean="0">
                <a:solidFill>
                  <a:schemeClr val="bg1">
                    <a:lumMod val="85000"/>
                  </a:schemeClr>
                </a:solidFill>
              </a:rPr>
              <a:t> Conclusions</a:t>
            </a:r>
            <a:endParaRPr lang="it-IT" sz="3000" dirty="0">
              <a:solidFill>
                <a:schemeClr val="bg1">
                  <a:lumMod val="85000"/>
                </a:schemeClr>
              </a:solidFill>
            </a:endParaRPr>
          </a:p>
        </p:txBody>
      </p:sp>
      <p:sp>
        <p:nvSpPr>
          <p:cNvPr id="8" name="Titolo 1"/>
          <p:cNvSpPr txBox="1">
            <a:spLocks/>
          </p:cNvSpPr>
          <p:nvPr/>
        </p:nvSpPr>
        <p:spPr>
          <a:xfrm>
            <a:off x="5724128" y="1066800"/>
            <a:ext cx="2743200" cy="1981200"/>
          </a:xfrm>
          <a:prstGeom prst="rect">
            <a:avLst/>
          </a:prstGeo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atMod val="130000"/>
                  </a:schemeClr>
                </a:solidFill>
                <a:effectLst/>
                <a:uLnTx/>
                <a:uFillTx/>
                <a:latin typeface="+mj-lt"/>
                <a:ea typeface="+mj-ea"/>
                <a:cs typeface="+mj-cs"/>
              </a:rPr>
              <a:t>Outline</a:t>
            </a:r>
            <a:endParaRPr kumimoji="0" lang="it-IT"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Triadic closure</a:t>
            </a:r>
            <a:endParaRPr lang="it-IT" dirty="0"/>
          </a:p>
        </p:txBody>
      </p:sp>
      <p:sp>
        <p:nvSpPr>
          <p:cNvPr id="3" name="Segnaposto contenuto 2"/>
          <p:cNvSpPr>
            <a:spLocks noGrp="1"/>
          </p:cNvSpPr>
          <p:nvPr>
            <p:ph idx="1"/>
          </p:nvPr>
        </p:nvSpPr>
        <p:spPr>
          <a:xfrm>
            <a:off x="386288" y="4677072"/>
            <a:ext cx="7498080" cy="4800600"/>
          </a:xfrm>
        </p:spPr>
        <p:txBody>
          <a:bodyPr/>
          <a:lstStyle/>
          <a:p>
            <a:r>
              <a:rPr lang="en-US" dirty="0" smtClean="0"/>
              <a:t>Reciprocation is strong</a:t>
            </a:r>
          </a:p>
          <a:p>
            <a:r>
              <a:rPr lang="en-US" dirty="0" smtClean="0"/>
              <a:t>Users tend to choose “friends of their friends” as new friends</a:t>
            </a:r>
          </a:p>
          <a:p>
            <a:endParaRPr lang="en-US" dirty="0" smtClean="0"/>
          </a:p>
          <a:p>
            <a:endParaRPr lang="it-IT" dirty="0"/>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15</a:t>
            </a:fld>
            <a:endParaRPr lang="it-IT"/>
          </a:p>
        </p:txBody>
      </p:sp>
      <p:sp>
        <p:nvSpPr>
          <p:cNvPr id="8" name="Ovale 7"/>
          <p:cNvSpPr/>
          <p:nvPr/>
        </p:nvSpPr>
        <p:spPr>
          <a:xfrm>
            <a:off x="611560" y="332041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1547664" y="332041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2 10"/>
          <p:cNvCxnSpPr>
            <a:stCxn id="8" idx="6"/>
            <a:endCxn id="9" idx="2"/>
          </p:cNvCxnSpPr>
          <p:nvPr/>
        </p:nvCxnSpPr>
        <p:spPr>
          <a:xfrm>
            <a:off x="899592" y="3464432"/>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Ovale 12"/>
          <p:cNvSpPr/>
          <p:nvPr/>
        </p:nvSpPr>
        <p:spPr>
          <a:xfrm>
            <a:off x="5868144" y="3321577"/>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804248" y="3321577"/>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5" name="Connettore 2 14"/>
          <p:cNvCxnSpPr/>
          <p:nvPr/>
        </p:nvCxnSpPr>
        <p:spPr>
          <a:xfrm>
            <a:off x="6156176" y="3393585"/>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p:nvPr/>
        </p:nvCxnSpPr>
        <p:spPr>
          <a:xfrm rot="10800000">
            <a:off x="6156176" y="3536013"/>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2" name="Ovale 21"/>
          <p:cNvSpPr/>
          <p:nvPr/>
        </p:nvSpPr>
        <p:spPr>
          <a:xfrm>
            <a:off x="2267744" y="332041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3203848" y="332041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4" name="Connettore 2 23"/>
          <p:cNvCxnSpPr/>
          <p:nvPr/>
        </p:nvCxnSpPr>
        <p:spPr>
          <a:xfrm>
            <a:off x="2555776" y="3392424"/>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rot="10800000">
            <a:off x="2555776" y="3534852"/>
            <a:ext cx="648072" cy="1588"/>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Ovale 25"/>
          <p:cNvSpPr/>
          <p:nvPr/>
        </p:nvSpPr>
        <p:spPr>
          <a:xfrm>
            <a:off x="3995936" y="368045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Ovale 26"/>
          <p:cNvSpPr/>
          <p:nvPr/>
        </p:nvSpPr>
        <p:spPr>
          <a:xfrm>
            <a:off x="4932040" y="368045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8" name="Connettore 2 27"/>
          <p:cNvCxnSpPr>
            <a:stCxn id="26" idx="6"/>
            <a:endCxn id="27" idx="2"/>
          </p:cNvCxnSpPr>
          <p:nvPr/>
        </p:nvCxnSpPr>
        <p:spPr>
          <a:xfrm>
            <a:off x="4283968" y="3824472"/>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9" name="Ovale 28"/>
          <p:cNvSpPr/>
          <p:nvPr/>
        </p:nvSpPr>
        <p:spPr>
          <a:xfrm>
            <a:off x="4452368" y="2924944"/>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0" name="Connettore 2 29"/>
          <p:cNvCxnSpPr>
            <a:stCxn id="29" idx="5"/>
            <a:endCxn id="27" idx="1"/>
          </p:cNvCxnSpPr>
          <p:nvPr/>
        </p:nvCxnSpPr>
        <p:spPr>
          <a:xfrm rot="16200000" flipH="1">
            <a:off x="4560299" y="3308715"/>
            <a:ext cx="551842" cy="27600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26" idx="7"/>
            <a:endCxn id="29" idx="3"/>
          </p:cNvCxnSpPr>
          <p:nvPr/>
        </p:nvCxnSpPr>
        <p:spPr>
          <a:xfrm rot="5400000" flipH="1" flipV="1">
            <a:off x="4092247" y="3320335"/>
            <a:ext cx="551842" cy="25276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6" name="Ovale 35"/>
          <p:cNvSpPr/>
          <p:nvPr/>
        </p:nvSpPr>
        <p:spPr>
          <a:xfrm>
            <a:off x="7452320" y="368045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e 36"/>
          <p:cNvSpPr/>
          <p:nvPr/>
        </p:nvSpPr>
        <p:spPr>
          <a:xfrm>
            <a:off x="8388424" y="3680456"/>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Ovale 38"/>
          <p:cNvSpPr/>
          <p:nvPr/>
        </p:nvSpPr>
        <p:spPr>
          <a:xfrm>
            <a:off x="7908752" y="2924944"/>
            <a:ext cx="288032" cy="288032"/>
          </a:xfrm>
          <a:prstGeom prst="ellipse">
            <a:avLst/>
          </a:prstGeom>
          <a:solidFill>
            <a:schemeClr val="accent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0" name="Connettore 2 39"/>
          <p:cNvCxnSpPr>
            <a:stCxn id="39" idx="5"/>
            <a:endCxn id="37" idx="1"/>
          </p:cNvCxnSpPr>
          <p:nvPr/>
        </p:nvCxnSpPr>
        <p:spPr>
          <a:xfrm rot="16200000" flipH="1">
            <a:off x="8016683" y="3308715"/>
            <a:ext cx="551842" cy="27600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ttore 2 40"/>
          <p:cNvCxnSpPr>
            <a:stCxn id="36" idx="7"/>
            <a:endCxn id="39" idx="3"/>
          </p:cNvCxnSpPr>
          <p:nvPr/>
        </p:nvCxnSpPr>
        <p:spPr>
          <a:xfrm rot="5400000" flipH="1" flipV="1">
            <a:off x="7548631" y="3320335"/>
            <a:ext cx="551842" cy="252762"/>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p:nvPr/>
        </p:nvCxnSpPr>
        <p:spPr>
          <a:xfrm>
            <a:off x="7740352" y="3752464"/>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rot="10800000">
            <a:off x="7740352" y="3894892"/>
            <a:ext cx="648072" cy="1588"/>
          </a:xfrm>
          <a:prstGeom prst="straightConnector1">
            <a:avLst/>
          </a:prstGeom>
          <a:ln w="190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4" name="CasellaDiTesto 43"/>
          <p:cNvSpPr txBox="1"/>
          <p:nvPr/>
        </p:nvSpPr>
        <p:spPr>
          <a:xfrm>
            <a:off x="792152" y="2710081"/>
            <a:ext cx="870238" cy="430887"/>
          </a:xfrm>
          <a:prstGeom prst="rect">
            <a:avLst/>
          </a:prstGeom>
          <a:noFill/>
        </p:spPr>
        <p:txBody>
          <a:bodyPr wrap="none" rtlCol="0">
            <a:spAutoFit/>
          </a:bodyPr>
          <a:lstStyle/>
          <a:p>
            <a:r>
              <a:rPr lang="en-US" sz="2200" dirty="0" smtClean="0"/>
              <a:t>Direct</a:t>
            </a:r>
            <a:endParaRPr lang="it-IT" sz="2200" dirty="0"/>
          </a:p>
        </p:txBody>
      </p:sp>
      <p:sp>
        <p:nvSpPr>
          <p:cNvPr id="45" name="CasellaDiTesto 44"/>
          <p:cNvSpPr txBox="1"/>
          <p:nvPr/>
        </p:nvSpPr>
        <p:spPr>
          <a:xfrm>
            <a:off x="2051720" y="2710081"/>
            <a:ext cx="1675587" cy="430887"/>
          </a:xfrm>
          <a:prstGeom prst="rect">
            <a:avLst/>
          </a:prstGeom>
          <a:noFill/>
        </p:spPr>
        <p:txBody>
          <a:bodyPr wrap="none" rtlCol="0">
            <a:spAutoFit/>
          </a:bodyPr>
          <a:lstStyle/>
          <a:p>
            <a:r>
              <a:rPr lang="en-US" sz="2200" dirty="0" smtClean="0"/>
              <a:t>Reciprocated</a:t>
            </a:r>
            <a:endParaRPr lang="it-IT" sz="2200" dirty="0"/>
          </a:p>
        </p:txBody>
      </p:sp>
      <p:sp>
        <p:nvSpPr>
          <p:cNvPr id="46" name="CasellaDiTesto 45"/>
          <p:cNvSpPr txBox="1"/>
          <p:nvPr/>
        </p:nvSpPr>
        <p:spPr>
          <a:xfrm>
            <a:off x="5724128" y="2708920"/>
            <a:ext cx="1622047" cy="430887"/>
          </a:xfrm>
          <a:prstGeom prst="rect">
            <a:avLst/>
          </a:prstGeom>
          <a:noFill/>
        </p:spPr>
        <p:txBody>
          <a:bodyPr wrap="none" rtlCol="0">
            <a:spAutoFit/>
          </a:bodyPr>
          <a:lstStyle/>
          <a:p>
            <a:r>
              <a:rPr lang="en-US" sz="2200" dirty="0" smtClean="0"/>
              <a:t>Bidirectional</a:t>
            </a:r>
            <a:endParaRPr lang="it-IT" sz="2200" dirty="0"/>
          </a:p>
        </p:txBody>
      </p:sp>
      <p:sp>
        <p:nvSpPr>
          <p:cNvPr id="47" name="CasellaDiTesto 46"/>
          <p:cNvSpPr txBox="1"/>
          <p:nvPr/>
        </p:nvSpPr>
        <p:spPr>
          <a:xfrm>
            <a:off x="4092289" y="2350041"/>
            <a:ext cx="1041760" cy="430887"/>
          </a:xfrm>
          <a:prstGeom prst="rect">
            <a:avLst/>
          </a:prstGeom>
          <a:noFill/>
        </p:spPr>
        <p:txBody>
          <a:bodyPr wrap="none" rtlCol="0">
            <a:spAutoFit/>
          </a:bodyPr>
          <a:lstStyle/>
          <a:p>
            <a:r>
              <a:rPr lang="en-US" sz="2200" dirty="0" smtClean="0"/>
              <a:t>Closure</a:t>
            </a:r>
            <a:endParaRPr lang="it-IT" sz="2200" dirty="0"/>
          </a:p>
        </p:txBody>
      </p:sp>
      <p:sp>
        <p:nvSpPr>
          <p:cNvPr id="48" name="CasellaDiTesto 47"/>
          <p:cNvSpPr txBox="1"/>
          <p:nvPr/>
        </p:nvSpPr>
        <p:spPr>
          <a:xfrm>
            <a:off x="7524328" y="2083495"/>
            <a:ext cx="1009700" cy="769441"/>
          </a:xfrm>
          <a:prstGeom prst="rect">
            <a:avLst/>
          </a:prstGeom>
          <a:noFill/>
        </p:spPr>
        <p:txBody>
          <a:bodyPr wrap="none" rtlCol="0">
            <a:spAutoFit/>
          </a:bodyPr>
          <a:lstStyle/>
          <a:p>
            <a:r>
              <a:rPr lang="en-US" sz="2200" dirty="0" smtClean="0"/>
              <a:t>Double</a:t>
            </a:r>
          </a:p>
          <a:p>
            <a:r>
              <a:rPr lang="en-US" sz="2200" dirty="0" smtClean="0"/>
              <a:t>closure</a:t>
            </a:r>
            <a:endParaRPr lang="it-IT" sz="2200" dirty="0"/>
          </a:p>
        </p:txBody>
      </p:sp>
      <p:sp>
        <p:nvSpPr>
          <p:cNvPr id="49" name="CasellaDiTesto 48"/>
          <p:cNvSpPr txBox="1"/>
          <p:nvPr/>
        </p:nvSpPr>
        <p:spPr>
          <a:xfrm>
            <a:off x="899592" y="4077072"/>
            <a:ext cx="671979" cy="430887"/>
          </a:xfrm>
          <a:prstGeom prst="rect">
            <a:avLst/>
          </a:prstGeom>
          <a:noFill/>
        </p:spPr>
        <p:txBody>
          <a:bodyPr wrap="none" rtlCol="0">
            <a:spAutoFit/>
          </a:bodyPr>
          <a:lstStyle/>
          <a:p>
            <a:r>
              <a:rPr lang="en-US" sz="2200" dirty="0" smtClean="0"/>
              <a:t>75%</a:t>
            </a:r>
            <a:endParaRPr lang="it-IT" sz="2200" dirty="0"/>
          </a:p>
        </p:txBody>
      </p:sp>
      <p:sp>
        <p:nvSpPr>
          <p:cNvPr id="50" name="CasellaDiTesto 49"/>
          <p:cNvSpPr txBox="1"/>
          <p:nvPr/>
        </p:nvSpPr>
        <p:spPr>
          <a:xfrm>
            <a:off x="2597465" y="4077072"/>
            <a:ext cx="671979" cy="430887"/>
          </a:xfrm>
          <a:prstGeom prst="rect">
            <a:avLst/>
          </a:prstGeom>
          <a:noFill/>
        </p:spPr>
        <p:txBody>
          <a:bodyPr wrap="none" rtlCol="0">
            <a:spAutoFit/>
          </a:bodyPr>
          <a:lstStyle/>
          <a:p>
            <a:r>
              <a:rPr lang="en-US" sz="2200" dirty="0" smtClean="0"/>
              <a:t>20%</a:t>
            </a:r>
            <a:endParaRPr lang="it-IT" sz="2200" dirty="0"/>
          </a:p>
        </p:txBody>
      </p:sp>
      <p:sp>
        <p:nvSpPr>
          <p:cNvPr id="51" name="CasellaDiTesto 50"/>
          <p:cNvSpPr txBox="1"/>
          <p:nvPr/>
        </p:nvSpPr>
        <p:spPr>
          <a:xfrm>
            <a:off x="6156176" y="4078233"/>
            <a:ext cx="671979" cy="430887"/>
          </a:xfrm>
          <a:prstGeom prst="rect">
            <a:avLst/>
          </a:prstGeom>
          <a:noFill/>
        </p:spPr>
        <p:txBody>
          <a:bodyPr wrap="none" rtlCol="0">
            <a:spAutoFit/>
          </a:bodyPr>
          <a:lstStyle/>
          <a:p>
            <a:r>
              <a:rPr lang="en-US" sz="2200" dirty="0" smtClean="0"/>
              <a:t>25%</a:t>
            </a:r>
            <a:endParaRPr lang="it-IT" sz="2200" dirty="0"/>
          </a:p>
        </p:txBody>
      </p:sp>
      <p:sp>
        <p:nvSpPr>
          <p:cNvPr id="52" name="CasellaDiTesto 51"/>
          <p:cNvSpPr txBox="1"/>
          <p:nvPr/>
        </p:nvSpPr>
        <p:spPr>
          <a:xfrm>
            <a:off x="4325657" y="4078233"/>
            <a:ext cx="671979" cy="430887"/>
          </a:xfrm>
          <a:prstGeom prst="rect">
            <a:avLst/>
          </a:prstGeom>
          <a:noFill/>
        </p:spPr>
        <p:txBody>
          <a:bodyPr wrap="none" rtlCol="0">
            <a:spAutoFit/>
          </a:bodyPr>
          <a:lstStyle/>
          <a:p>
            <a:r>
              <a:rPr lang="en-US" sz="2200" dirty="0" smtClean="0"/>
              <a:t>30%</a:t>
            </a:r>
            <a:endParaRPr lang="it-IT" sz="2200" dirty="0"/>
          </a:p>
        </p:txBody>
      </p:sp>
      <p:sp>
        <p:nvSpPr>
          <p:cNvPr id="53" name="CasellaDiTesto 52"/>
          <p:cNvSpPr txBox="1"/>
          <p:nvPr/>
        </p:nvSpPr>
        <p:spPr>
          <a:xfrm>
            <a:off x="7782041" y="4078233"/>
            <a:ext cx="671979" cy="430887"/>
          </a:xfrm>
          <a:prstGeom prst="rect">
            <a:avLst/>
          </a:prstGeom>
          <a:noFill/>
        </p:spPr>
        <p:txBody>
          <a:bodyPr wrap="none" rtlCol="0">
            <a:spAutoFit/>
          </a:bodyPr>
          <a:lstStyle/>
          <a:p>
            <a:r>
              <a:rPr lang="en-US" sz="2200" dirty="0" smtClean="0"/>
              <a:t>10%</a:t>
            </a:r>
            <a:endParaRPr lang="it-IT" sz="2200" dirty="0"/>
          </a:p>
        </p:txBody>
      </p:sp>
      <p:sp>
        <p:nvSpPr>
          <p:cNvPr id="56" name="Segnaposto contenuto 2"/>
          <p:cNvSpPr txBox="1">
            <a:spLocks/>
          </p:cNvSpPr>
          <p:nvPr/>
        </p:nvSpPr>
        <p:spPr>
          <a:xfrm>
            <a:off x="467544" y="1052736"/>
            <a:ext cx="7498080" cy="108012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dirty="0" smtClean="0"/>
              <a:t>Classification of new links at time t+1 between nodes already present at time t (t </a:t>
            </a:r>
            <a:r>
              <a:rPr lang="en-US" sz="2800" dirty="0" smtClean="0">
                <a:latin typeface="Arial Unicode MS"/>
                <a:ea typeface="Arial Unicode MS"/>
                <a:cs typeface="Arial Unicode MS"/>
              </a:rPr>
              <a:t>∈ </a:t>
            </a:r>
            <a:r>
              <a:rPr lang="en-US" sz="2400" dirty="0" smtClean="0">
                <a:latin typeface="Arial Unicode MS"/>
                <a:ea typeface="Arial Unicode MS"/>
                <a:cs typeface="Arial Unicode MS"/>
              </a:rPr>
              <a:t>{1,…,5})</a:t>
            </a:r>
            <a:endParaRPr lang="en-US" sz="2400" dirty="0" smtClean="0"/>
          </a:p>
        </p:txBody>
      </p:sp>
      <p:cxnSp>
        <p:nvCxnSpPr>
          <p:cNvPr id="55" name="Connettore 1 54"/>
          <p:cNvCxnSpPr/>
          <p:nvPr/>
        </p:nvCxnSpPr>
        <p:spPr>
          <a:xfrm rot="5400000">
            <a:off x="4499992" y="3501008"/>
            <a:ext cx="20162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Proximity-driven attachment</a:t>
            </a:r>
            <a:endParaRPr lang="it-IT" dirty="0"/>
          </a:p>
        </p:txBody>
      </p:sp>
      <p:sp>
        <p:nvSpPr>
          <p:cNvPr id="3" name="Segnaposto contenuto 2"/>
          <p:cNvSpPr>
            <a:spLocks noGrp="1"/>
          </p:cNvSpPr>
          <p:nvPr>
            <p:ph idx="1"/>
          </p:nvPr>
        </p:nvSpPr>
        <p:spPr>
          <a:xfrm>
            <a:off x="602312" y="5229200"/>
            <a:ext cx="7498080" cy="1224136"/>
          </a:xfrm>
        </p:spPr>
        <p:txBody>
          <a:bodyPr>
            <a:normAutofit fontScale="92500" lnSpcReduction="20000"/>
          </a:bodyPr>
          <a:lstStyle/>
          <a:p>
            <a:r>
              <a:rPr lang="en-US" dirty="0" smtClean="0"/>
              <a:t>Users tend to choose “friends of their friends” or people close in the social network as new friends</a:t>
            </a:r>
          </a:p>
          <a:p>
            <a:r>
              <a:rPr lang="en-US" dirty="0" smtClean="0"/>
              <a:t>This process results in </a:t>
            </a:r>
            <a:r>
              <a:rPr lang="en-US" i="1" smtClean="0">
                <a:solidFill>
                  <a:srgbClr val="AC2CD4"/>
                </a:solidFill>
              </a:rPr>
              <a:t>preferential attachment</a:t>
            </a:r>
            <a:endParaRPr lang="it-IT" i="1" dirty="0">
              <a:solidFill>
                <a:srgbClr val="AC2CD4"/>
              </a:solidFill>
            </a:endParaRPr>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16</a:t>
            </a:fld>
            <a:endParaRPr lang="it-IT"/>
          </a:p>
        </p:txBody>
      </p:sp>
      <p:pic>
        <p:nvPicPr>
          <p:cNvPr id="7" name="Picture 2" descr="C:\Documents and Settings\aiello\Desktop\figures\P(d).png"/>
          <p:cNvPicPr>
            <a:picLocks noChangeAspect="1" noChangeArrowheads="1"/>
          </p:cNvPicPr>
          <p:nvPr/>
        </p:nvPicPr>
        <p:blipFill>
          <a:blip r:embed="rId3" cstate="print"/>
          <a:srcRect/>
          <a:stretch>
            <a:fillRect/>
          </a:stretch>
        </p:blipFill>
        <p:spPr bwMode="auto">
          <a:xfrm>
            <a:off x="1547664" y="1100666"/>
            <a:ext cx="5788621" cy="4128534"/>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53752"/>
            <a:ext cx="8388424" cy="1143000"/>
          </a:xfrm>
        </p:spPr>
        <p:txBody>
          <a:bodyPr/>
          <a:lstStyle/>
          <a:p>
            <a:r>
              <a:rPr lang="en-US" dirty="0" smtClean="0"/>
              <a:t>Causality between similarity and link creation</a:t>
            </a:r>
            <a:endParaRPr lang="it-IT" dirty="0"/>
          </a:p>
        </p:txBody>
      </p:sp>
      <p:sp>
        <p:nvSpPr>
          <p:cNvPr id="3" name="Segnaposto contenuto 2"/>
          <p:cNvSpPr>
            <a:spLocks noGrp="1"/>
          </p:cNvSpPr>
          <p:nvPr>
            <p:ph idx="1"/>
          </p:nvPr>
        </p:nvSpPr>
        <p:spPr>
          <a:xfrm>
            <a:off x="1115616" y="1268760"/>
            <a:ext cx="7674056" cy="5040560"/>
          </a:xfrm>
        </p:spPr>
        <p:txBody>
          <a:bodyPr>
            <a:normAutofit/>
          </a:bodyPr>
          <a:lstStyle/>
          <a:p>
            <a:r>
              <a:rPr lang="en-US" dirty="0" smtClean="0"/>
              <a:t>Topical overlap is observed for all profile features</a:t>
            </a:r>
          </a:p>
          <a:p>
            <a:pPr>
              <a:buNone/>
            </a:pPr>
            <a:endParaRPr lang="en-US" dirty="0" smtClean="0"/>
          </a:p>
          <a:p>
            <a:pPr>
              <a:buNone/>
            </a:pPr>
            <a:endParaRPr lang="en-US" dirty="0" smtClean="0"/>
          </a:p>
          <a:p>
            <a:r>
              <a:rPr lang="en-US" dirty="0" smtClean="0"/>
              <a:t>Three possible explanations:</a:t>
            </a:r>
          </a:p>
          <a:p>
            <a:pPr marL="916686" lvl="1" indent="-514350">
              <a:buFont typeface="+mj-lt"/>
              <a:buAutoNum type="arabicPeriod"/>
            </a:pPr>
            <a:r>
              <a:rPr lang="en-US" dirty="0" smtClean="0">
                <a:solidFill>
                  <a:srgbClr val="AC2CD4"/>
                </a:solidFill>
              </a:rPr>
              <a:t> </a:t>
            </a:r>
            <a:r>
              <a:rPr lang="en-US" i="1" dirty="0" err="1" smtClean="0">
                <a:solidFill>
                  <a:srgbClr val="AC2CD4"/>
                </a:solidFill>
              </a:rPr>
              <a:t>Homophily</a:t>
            </a:r>
            <a:r>
              <a:rPr lang="en-US" dirty="0" smtClean="0"/>
              <a:t> (people connect with similar people)</a:t>
            </a:r>
          </a:p>
          <a:p>
            <a:pPr marL="916686" lvl="1" indent="-514350">
              <a:buFont typeface="+mj-lt"/>
              <a:buAutoNum type="arabicPeriod"/>
            </a:pPr>
            <a:r>
              <a:rPr lang="en-US" dirty="0" smtClean="0">
                <a:solidFill>
                  <a:srgbClr val="AC2CD4"/>
                </a:solidFill>
              </a:rPr>
              <a:t> </a:t>
            </a:r>
            <a:r>
              <a:rPr lang="en-US" i="1" dirty="0" smtClean="0">
                <a:solidFill>
                  <a:srgbClr val="AC2CD4"/>
                </a:solidFill>
              </a:rPr>
              <a:t>Social influence</a:t>
            </a:r>
            <a:r>
              <a:rPr lang="en-US" i="1" dirty="0" smtClean="0"/>
              <a:t> </a:t>
            </a:r>
            <a:r>
              <a:rPr lang="en-US" dirty="0" smtClean="0"/>
              <a:t>(social connection conveys similarity)</a:t>
            </a:r>
          </a:p>
          <a:p>
            <a:pPr marL="916686" lvl="1" indent="-514350">
              <a:buFont typeface="+mj-lt"/>
              <a:buAutoNum type="arabicPeriod"/>
            </a:pPr>
            <a:r>
              <a:rPr lang="en-US" dirty="0" smtClean="0"/>
              <a:t> Mixture of the two</a:t>
            </a:r>
          </a:p>
          <a:p>
            <a:r>
              <a:rPr lang="en-US" dirty="0" smtClean="0"/>
              <a:t>Explore the </a:t>
            </a:r>
            <a:r>
              <a:rPr lang="en-US" i="1" dirty="0" smtClean="0">
                <a:solidFill>
                  <a:srgbClr val="AC2CD4"/>
                </a:solidFill>
              </a:rPr>
              <a:t>causality</a:t>
            </a:r>
            <a:r>
              <a:rPr lang="en-US" dirty="0" smtClean="0"/>
              <a:t> relationship between profile similarity and social linking</a:t>
            </a:r>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17</a:t>
            </a:fld>
            <a:endParaRPr lang="it-IT"/>
          </a:p>
        </p:txBody>
      </p:sp>
      <p:sp>
        <p:nvSpPr>
          <p:cNvPr id="7" name="CasellaDiTesto 6"/>
          <p:cNvSpPr txBox="1"/>
          <p:nvPr/>
        </p:nvSpPr>
        <p:spPr>
          <a:xfrm>
            <a:off x="2301877" y="2031231"/>
            <a:ext cx="5510483" cy="523220"/>
          </a:xfrm>
          <a:prstGeom prst="rect">
            <a:avLst/>
          </a:prstGeom>
          <a:noFill/>
        </p:spPr>
        <p:txBody>
          <a:bodyPr wrap="none" rtlCol="0">
            <a:spAutoFit/>
          </a:bodyPr>
          <a:lstStyle/>
          <a:p>
            <a:pPr marL="0" lvl="1"/>
            <a:r>
              <a:rPr lang="en-US" sz="2800" i="1" dirty="0" smtClean="0"/>
              <a:t>What is the cause of topical overlap?</a:t>
            </a:r>
            <a:endParaRPr 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Similarity </a:t>
            </a:r>
            <a:r>
              <a:rPr lang="en-US" dirty="0" smtClean="0">
                <a:sym typeface="Wingdings" pitchFamily="2" charset="2"/>
              </a:rPr>
              <a:t> link creation</a:t>
            </a:r>
            <a:endParaRPr lang="it-IT" dirty="0"/>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18</a:t>
            </a:fld>
            <a:endParaRPr lang="it-IT"/>
          </a:p>
        </p:txBody>
      </p:sp>
      <p:graphicFrame>
        <p:nvGraphicFramePr>
          <p:cNvPr id="7" name="Tabella 6"/>
          <p:cNvGraphicFramePr>
            <a:graphicFrameLocks noGrp="1"/>
          </p:cNvGraphicFramePr>
          <p:nvPr/>
        </p:nvGraphicFramePr>
        <p:xfrm>
          <a:off x="827585" y="1124744"/>
          <a:ext cx="7560840" cy="2743200"/>
        </p:xfrm>
        <a:graphic>
          <a:graphicData uri="http://schemas.openxmlformats.org/drawingml/2006/table">
            <a:tbl>
              <a:tblPr firstRow="1" bandRow="1">
                <a:tableStyleId>{5C22544A-7EE6-4342-B048-85BDC9FD1C3A}</a:tableStyleId>
              </a:tblPr>
              <a:tblGrid>
                <a:gridCol w="1584175"/>
                <a:gridCol w="1440161"/>
                <a:gridCol w="1512168"/>
                <a:gridCol w="1512168"/>
                <a:gridCol w="1512168"/>
              </a:tblGrid>
              <a:tr h="370840">
                <a:tc>
                  <a:txBody>
                    <a:bodyPr/>
                    <a:lstStyle/>
                    <a:p>
                      <a:endParaRPr lang="it-IT" sz="2400" dirty="0"/>
                    </a:p>
                  </a:txBody>
                  <a:tcPr/>
                </a:tc>
                <a:tc>
                  <a:txBody>
                    <a:bodyPr/>
                    <a:lstStyle/>
                    <a:p>
                      <a:pPr algn="ctr"/>
                      <a:r>
                        <a:rPr lang="it-IT" sz="2400" dirty="0" smtClean="0">
                          <a:latin typeface="Arial Unicode MS"/>
                          <a:ea typeface="Arial Unicode MS"/>
                          <a:cs typeface="Arial Unicode MS"/>
                        </a:rPr>
                        <a:t>〈</a:t>
                      </a:r>
                      <a:r>
                        <a:rPr lang="it-IT" sz="2400" dirty="0" err="1" smtClean="0">
                          <a:latin typeface="Arial Unicode MS"/>
                          <a:ea typeface="Arial Unicode MS"/>
                          <a:cs typeface="Arial Unicode MS"/>
                        </a:rPr>
                        <a:t>n</a:t>
                      </a:r>
                      <a:r>
                        <a:rPr lang="it-IT" sz="2400" baseline="-25000" dirty="0" err="1" smtClean="0">
                          <a:latin typeface="Arial Unicode MS"/>
                          <a:ea typeface="Arial Unicode MS"/>
                          <a:cs typeface="Arial Unicode MS"/>
                        </a:rPr>
                        <a:t>cb</a:t>
                      </a:r>
                      <a:r>
                        <a:rPr lang="it-IT" sz="2400" dirty="0" smtClean="0">
                          <a:latin typeface="Arial Unicode MS"/>
                          <a:ea typeface="Arial Unicode MS"/>
                          <a:cs typeface="Arial Unicode MS"/>
                        </a:rPr>
                        <a:t>〉</a:t>
                      </a:r>
                      <a:endParaRPr lang="it-IT" sz="2400" dirty="0"/>
                    </a:p>
                  </a:txBody>
                  <a:tcPr/>
                </a:tc>
                <a:tc>
                  <a:txBody>
                    <a:bodyPr/>
                    <a:lstStyle/>
                    <a:p>
                      <a:pPr algn="ctr"/>
                      <a:r>
                        <a:rPr lang="el-GR" sz="2400" dirty="0" smtClean="0">
                          <a:latin typeface="Arial Unicode MS"/>
                          <a:ea typeface="Arial Unicode MS"/>
                          <a:cs typeface="Arial Unicode MS"/>
                        </a:rPr>
                        <a:t>σ</a:t>
                      </a:r>
                      <a:r>
                        <a:rPr lang="en-US" sz="2400" baseline="-25000" dirty="0" smtClean="0">
                          <a:latin typeface="Arial Unicode MS"/>
                          <a:ea typeface="Arial Unicode MS"/>
                          <a:cs typeface="Arial Unicode MS"/>
                        </a:rPr>
                        <a:t>b</a:t>
                      </a:r>
                      <a:endParaRPr lang="it-IT" sz="2400" baseline="-25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400" dirty="0" smtClean="0">
                          <a:latin typeface="Arial Unicode MS"/>
                          <a:ea typeface="Arial Unicode MS"/>
                          <a:cs typeface="Arial Unicode MS"/>
                        </a:rPr>
                        <a:t>〈</a:t>
                      </a:r>
                      <a:r>
                        <a:rPr lang="it-IT" sz="2400" dirty="0" err="1" smtClean="0">
                          <a:latin typeface="Arial Unicode MS"/>
                          <a:ea typeface="Arial Unicode MS"/>
                          <a:cs typeface="Arial Unicode MS"/>
                        </a:rPr>
                        <a:t>n</a:t>
                      </a:r>
                      <a:r>
                        <a:rPr lang="it-IT" sz="2400" baseline="-25000" dirty="0" err="1" smtClean="0">
                          <a:latin typeface="Arial Unicode MS"/>
                          <a:ea typeface="Arial Unicode MS"/>
                          <a:cs typeface="Arial Unicode MS"/>
                        </a:rPr>
                        <a:t>cg</a:t>
                      </a:r>
                      <a:r>
                        <a:rPr lang="it-IT" sz="2400" dirty="0" smtClean="0">
                          <a:latin typeface="Arial Unicode MS"/>
                          <a:ea typeface="Arial Unicode MS"/>
                          <a:cs typeface="Arial Unicode MS"/>
                        </a:rPr>
                        <a:t>〉</a:t>
                      </a:r>
                      <a:endParaRPr lang="it-IT"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smtClean="0">
                          <a:latin typeface="Arial Unicode MS"/>
                          <a:ea typeface="Arial Unicode MS"/>
                          <a:cs typeface="Arial Unicode MS"/>
                        </a:rPr>
                        <a:t>σ</a:t>
                      </a:r>
                      <a:r>
                        <a:rPr lang="en-US" sz="2400" baseline="-25000" dirty="0" smtClean="0">
                          <a:latin typeface="Arial Unicode MS"/>
                          <a:ea typeface="Arial Unicode MS"/>
                          <a:cs typeface="Arial Unicode MS"/>
                        </a:rPr>
                        <a:t>g</a:t>
                      </a:r>
                      <a:endParaRPr lang="it-IT" sz="2400" baseline="-25000" dirty="0" smtClean="0"/>
                    </a:p>
                  </a:txBody>
                  <a:tcPr/>
                </a:tc>
              </a:tr>
              <a:tr h="370840">
                <a:tc>
                  <a:txBody>
                    <a:bodyPr/>
                    <a:lstStyle/>
                    <a:p>
                      <a:r>
                        <a:rPr lang="en-US" sz="2400" dirty="0" err="1" smtClean="0"/>
                        <a:t>d</a:t>
                      </a:r>
                      <a:r>
                        <a:rPr lang="en-US" sz="2400" baseline="-25000" dirty="0" err="1" smtClean="0"/>
                        <a:t>uv</a:t>
                      </a:r>
                      <a:r>
                        <a:rPr lang="en-US" sz="2400" dirty="0" smtClean="0"/>
                        <a:t> = 2</a:t>
                      </a:r>
                      <a:endParaRPr lang="it-IT" sz="2400" dirty="0"/>
                    </a:p>
                  </a:txBody>
                  <a:tcPr>
                    <a:solidFill>
                      <a:srgbClr val="B4DE86"/>
                    </a:solidFill>
                  </a:tcPr>
                </a:tc>
                <a:tc>
                  <a:txBody>
                    <a:bodyPr/>
                    <a:lstStyle/>
                    <a:p>
                      <a:pPr algn="ctr"/>
                      <a:r>
                        <a:rPr lang="en-US" sz="2400" dirty="0" smtClean="0"/>
                        <a:t>9.5</a:t>
                      </a:r>
                      <a:endParaRPr lang="it-IT" sz="2400" dirty="0"/>
                    </a:p>
                  </a:txBody>
                  <a:tcPr>
                    <a:solidFill>
                      <a:srgbClr val="B4DE86"/>
                    </a:solidFill>
                  </a:tcPr>
                </a:tc>
                <a:tc>
                  <a:txBody>
                    <a:bodyPr/>
                    <a:lstStyle/>
                    <a:p>
                      <a:pPr algn="ctr"/>
                      <a:r>
                        <a:rPr lang="en-US" sz="2400" dirty="0" smtClean="0"/>
                        <a:t>0.02</a:t>
                      </a:r>
                      <a:endParaRPr lang="it-IT" sz="2400" dirty="0"/>
                    </a:p>
                  </a:txBody>
                  <a:tcPr>
                    <a:solidFill>
                      <a:srgbClr val="B4DE86"/>
                    </a:solidFill>
                  </a:tcPr>
                </a:tc>
                <a:tc>
                  <a:txBody>
                    <a:bodyPr/>
                    <a:lstStyle/>
                    <a:p>
                      <a:pPr algn="ctr"/>
                      <a:r>
                        <a:rPr lang="en-US" sz="2400" dirty="0" smtClean="0"/>
                        <a:t>1.12</a:t>
                      </a:r>
                      <a:endParaRPr lang="it-IT" sz="2400" dirty="0"/>
                    </a:p>
                  </a:txBody>
                  <a:tcPr>
                    <a:solidFill>
                      <a:srgbClr val="B4DE86"/>
                    </a:solidFill>
                  </a:tcPr>
                </a:tc>
                <a:tc>
                  <a:txBody>
                    <a:bodyPr/>
                    <a:lstStyle/>
                    <a:p>
                      <a:pPr algn="ctr"/>
                      <a:r>
                        <a:rPr lang="en-US" sz="2400" dirty="0" smtClean="0"/>
                        <a:t>0.05</a:t>
                      </a:r>
                      <a:endParaRPr lang="it-IT" sz="2400" dirty="0"/>
                    </a:p>
                  </a:txBody>
                  <a:tcPr>
                    <a:solidFill>
                      <a:srgbClr val="B4DE86"/>
                    </a:solidFill>
                  </a:tcPr>
                </a:tc>
              </a:tr>
              <a:tr h="370840">
                <a:tc>
                  <a:txBody>
                    <a:bodyPr/>
                    <a:lstStyle/>
                    <a:p>
                      <a:r>
                        <a:rPr lang="en-US" sz="2400" dirty="0" smtClean="0"/>
                        <a:t>u </a:t>
                      </a:r>
                      <a:r>
                        <a:rPr lang="en-US" sz="2400" dirty="0" smtClean="0">
                          <a:latin typeface="Arial Unicode MS"/>
                          <a:ea typeface="Arial Unicode MS"/>
                          <a:cs typeface="Arial Unicode MS"/>
                          <a:sym typeface="Wingdings" pitchFamily="2" charset="2"/>
                        </a:rPr>
                        <a:t>→</a:t>
                      </a:r>
                      <a:r>
                        <a:rPr lang="en-US" sz="2400" dirty="0" smtClean="0">
                          <a:sym typeface="Wingdings" pitchFamily="2" charset="2"/>
                        </a:rPr>
                        <a:t> v</a:t>
                      </a:r>
                      <a:endParaRPr lang="it-IT" sz="2400" dirty="0"/>
                    </a:p>
                  </a:txBody>
                  <a:tcPr/>
                </a:tc>
                <a:tc>
                  <a:txBody>
                    <a:bodyPr/>
                    <a:lstStyle/>
                    <a:p>
                      <a:pPr algn="ctr"/>
                      <a:r>
                        <a:rPr lang="en-US" sz="2400" dirty="0" smtClean="0"/>
                        <a:t>12.9</a:t>
                      </a:r>
                      <a:endParaRPr lang="it-IT" sz="2400" dirty="0"/>
                    </a:p>
                  </a:txBody>
                  <a:tcPr/>
                </a:tc>
                <a:tc>
                  <a:txBody>
                    <a:bodyPr/>
                    <a:lstStyle/>
                    <a:p>
                      <a:pPr algn="ctr"/>
                      <a:r>
                        <a:rPr lang="en-US" sz="2400" dirty="0" smtClean="0"/>
                        <a:t>0.04</a:t>
                      </a:r>
                      <a:endParaRPr lang="it-IT" sz="2400" dirty="0"/>
                    </a:p>
                  </a:txBody>
                  <a:tcPr/>
                </a:tc>
                <a:tc>
                  <a:txBody>
                    <a:bodyPr/>
                    <a:lstStyle/>
                    <a:p>
                      <a:pPr algn="ctr"/>
                      <a:r>
                        <a:rPr lang="en-US" sz="2400" dirty="0" smtClean="0"/>
                        <a:t>1.10</a:t>
                      </a:r>
                      <a:endParaRPr lang="it-IT" sz="2400" dirty="0"/>
                    </a:p>
                  </a:txBody>
                  <a:tcPr/>
                </a:tc>
                <a:tc>
                  <a:txBody>
                    <a:bodyPr/>
                    <a:lstStyle/>
                    <a:p>
                      <a:pPr algn="ctr"/>
                      <a:r>
                        <a:rPr lang="en-US" sz="2400" dirty="0" smtClean="0"/>
                        <a:t>0.08</a:t>
                      </a:r>
                      <a:endParaRPr lang="it-IT" sz="2400" dirty="0"/>
                    </a:p>
                  </a:txBody>
                  <a:tcPr/>
                </a:tc>
              </a:tr>
              <a:tr h="370840">
                <a:tc>
                  <a:txBody>
                    <a:bodyPr/>
                    <a:lstStyle/>
                    <a:p>
                      <a:r>
                        <a:rPr lang="en-US" sz="2400" dirty="0" smtClean="0"/>
                        <a:t>u</a:t>
                      </a:r>
                      <a:r>
                        <a:rPr lang="en-US" sz="2400" baseline="0" dirty="0" smtClean="0"/>
                        <a:t> </a:t>
                      </a:r>
                      <a:r>
                        <a:rPr lang="en-US" sz="2400" dirty="0" smtClean="0">
                          <a:latin typeface="Arial Unicode MS"/>
                          <a:ea typeface="Arial Unicode MS"/>
                          <a:cs typeface="Arial Unicode MS"/>
                          <a:sym typeface="Wingdings" pitchFamily="2" charset="2"/>
                        </a:rPr>
                        <a:t>↔</a:t>
                      </a:r>
                      <a:r>
                        <a:rPr lang="en-US" sz="2400" dirty="0" smtClean="0"/>
                        <a:t> v</a:t>
                      </a:r>
                      <a:endParaRPr lang="it-IT" sz="2400" dirty="0"/>
                    </a:p>
                  </a:txBody>
                  <a:tcPr/>
                </a:tc>
                <a:tc>
                  <a:txBody>
                    <a:bodyPr/>
                    <a:lstStyle/>
                    <a:p>
                      <a:pPr algn="ctr"/>
                      <a:r>
                        <a:rPr lang="en-US" sz="2400" dirty="0" smtClean="0"/>
                        <a:t>18.5</a:t>
                      </a:r>
                      <a:endParaRPr lang="it-IT" sz="2400" dirty="0"/>
                    </a:p>
                  </a:txBody>
                  <a:tcPr/>
                </a:tc>
                <a:tc>
                  <a:txBody>
                    <a:bodyPr/>
                    <a:lstStyle/>
                    <a:p>
                      <a:pPr algn="ctr"/>
                      <a:r>
                        <a:rPr lang="en-US" sz="2400" dirty="0" smtClean="0"/>
                        <a:t>0.04</a:t>
                      </a:r>
                      <a:endParaRPr lang="it-IT" sz="2400" dirty="0"/>
                    </a:p>
                  </a:txBody>
                  <a:tcPr/>
                </a:tc>
                <a:tc>
                  <a:txBody>
                    <a:bodyPr/>
                    <a:lstStyle/>
                    <a:p>
                      <a:pPr algn="ctr"/>
                      <a:r>
                        <a:rPr lang="en-US" sz="2400" dirty="0" smtClean="0"/>
                        <a:t>1.67</a:t>
                      </a:r>
                      <a:endParaRPr lang="it-IT" sz="2400" dirty="0"/>
                    </a:p>
                  </a:txBody>
                  <a:tcPr/>
                </a:tc>
                <a:tc>
                  <a:txBody>
                    <a:bodyPr/>
                    <a:lstStyle/>
                    <a:p>
                      <a:pPr algn="ctr"/>
                      <a:r>
                        <a:rPr lang="en-US" sz="2400" dirty="0" smtClean="0"/>
                        <a:t>0.11</a:t>
                      </a:r>
                      <a:endParaRPr lang="it-IT" sz="2400" dirty="0"/>
                    </a:p>
                  </a:txBody>
                  <a:tcPr/>
                </a:tc>
              </a:tr>
              <a:tr h="370840">
                <a:tc>
                  <a:txBody>
                    <a:bodyPr/>
                    <a:lstStyle/>
                    <a:p>
                      <a:r>
                        <a:rPr lang="en-US" sz="2400" dirty="0" smtClean="0"/>
                        <a:t>Closure</a:t>
                      </a:r>
                      <a:endParaRPr lang="it-IT" sz="2400" dirty="0"/>
                    </a:p>
                  </a:txBody>
                  <a:tcPr/>
                </a:tc>
                <a:tc>
                  <a:txBody>
                    <a:bodyPr/>
                    <a:lstStyle/>
                    <a:p>
                      <a:pPr algn="ctr"/>
                      <a:r>
                        <a:rPr lang="en-US" sz="2400" dirty="0" smtClean="0"/>
                        <a:t>18.2</a:t>
                      </a:r>
                      <a:endParaRPr lang="it-IT" sz="2400" dirty="0"/>
                    </a:p>
                  </a:txBody>
                  <a:tcPr/>
                </a:tc>
                <a:tc>
                  <a:txBody>
                    <a:bodyPr/>
                    <a:lstStyle/>
                    <a:p>
                      <a:pPr algn="ctr"/>
                      <a:r>
                        <a:rPr lang="en-US" sz="2400" dirty="0" smtClean="0"/>
                        <a:t>0.04</a:t>
                      </a:r>
                      <a:endParaRPr lang="it-IT" sz="2400" dirty="0"/>
                    </a:p>
                  </a:txBody>
                  <a:tcPr/>
                </a:tc>
                <a:tc>
                  <a:txBody>
                    <a:bodyPr/>
                    <a:lstStyle/>
                    <a:p>
                      <a:pPr algn="ctr"/>
                      <a:r>
                        <a:rPr lang="en-US" sz="2400" dirty="0" smtClean="0"/>
                        <a:t>1.81</a:t>
                      </a:r>
                      <a:endParaRPr lang="it-IT" sz="2400" dirty="0"/>
                    </a:p>
                  </a:txBody>
                  <a:tcPr/>
                </a:tc>
                <a:tc>
                  <a:txBody>
                    <a:bodyPr/>
                    <a:lstStyle/>
                    <a:p>
                      <a:pPr algn="ctr"/>
                      <a:r>
                        <a:rPr lang="en-US" sz="2400" dirty="0" smtClean="0"/>
                        <a:t>0.10</a:t>
                      </a:r>
                      <a:endParaRPr lang="it-IT" sz="2400" dirty="0"/>
                    </a:p>
                  </a:txBody>
                  <a:tcPr/>
                </a:tc>
              </a:tr>
              <a:tr h="370840">
                <a:tc>
                  <a:txBody>
                    <a:bodyPr/>
                    <a:lstStyle/>
                    <a:p>
                      <a:r>
                        <a:rPr lang="en-US" sz="2400" dirty="0" smtClean="0"/>
                        <a:t>Dbl closure</a:t>
                      </a:r>
                      <a:endParaRPr lang="it-IT" sz="2400" dirty="0"/>
                    </a:p>
                  </a:txBody>
                  <a:tcPr/>
                </a:tc>
                <a:tc>
                  <a:txBody>
                    <a:bodyPr/>
                    <a:lstStyle/>
                    <a:p>
                      <a:pPr algn="ctr"/>
                      <a:r>
                        <a:rPr lang="en-US" sz="2400" dirty="0" smtClean="0"/>
                        <a:t>23.4</a:t>
                      </a:r>
                      <a:endParaRPr lang="it-IT" sz="2400" dirty="0"/>
                    </a:p>
                  </a:txBody>
                  <a:tcPr/>
                </a:tc>
                <a:tc>
                  <a:txBody>
                    <a:bodyPr/>
                    <a:lstStyle/>
                    <a:p>
                      <a:pPr algn="ctr"/>
                      <a:r>
                        <a:rPr lang="en-US" sz="2400" dirty="0" smtClean="0"/>
                        <a:t>0.05</a:t>
                      </a:r>
                      <a:endParaRPr lang="it-IT" sz="2400" dirty="0"/>
                    </a:p>
                  </a:txBody>
                  <a:tcPr/>
                </a:tc>
                <a:tc>
                  <a:txBody>
                    <a:bodyPr/>
                    <a:lstStyle/>
                    <a:p>
                      <a:pPr algn="ctr"/>
                      <a:r>
                        <a:rPr lang="en-US" sz="2400" dirty="0" smtClean="0"/>
                        <a:t>1.20</a:t>
                      </a:r>
                      <a:endParaRPr lang="it-IT" sz="2400" dirty="0"/>
                    </a:p>
                  </a:txBody>
                  <a:tcPr/>
                </a:tc>
                <a:tc>
                  <a:txBody>
                    <a:bodyPr/>
                    <a:lstStyle/>
                    <a:p>
                      <a:pPr algn="ctr"/>
                      <a:r>
                        <a:rPr lang="en-US" sz="2400" dirty="0" smtClean="0"/>
                        <a:t>0.12</a:t>
                      </a:r>
                      <a:endParaRPr lang="it-IT" sz="2400" dirty="0"/>
                    </a:p>
                  </a:txBody>
                  <a:tcPr/>
                </a:tc>
              </a:tr>
            </a:tbl>
          </a:graphicData>
        </a:graphic>
      </p:graphicFrame>
      <p:sp>
        <p:nvSpPr>
          <p:cNvPr id="8" name="Segnaposto contenuto 2"/>
          <p:cNvSpPr>
            <a:spLocks noGrp="1"/>
          </p:cNvSpPr>
          <p:nvPr>
            <p:ph idx="1"/>
          </p:nvPr>
        </p:nvSpPr>
        <p:spPr>
          <a:xfrm>
            <a:off x="602312" y="4221088"/>
            <a:ext cx="7498080" cy="2088232"/>
          </a:xfrm>
        </p:spPr>
        <p:txBody>
          <a:bodyPr>
            <a:normAutofit fontScale="92500" lnSpcReduction="10000"/>
          </a:bodyPr>
          <a:lstStyle/>
          <a:p>
            <a:r>
              <a:rPr lang="en-US" dirty="0" smtClean="0"/>
              <a:t>Average similarity of pairs forming new links between t</a:t>
            </a:r>
            <a:r>
              <a:rPr lang="en-US" baseline="-25000" dirty="0" smtClean="0"/>
              <a:t>0</a:t>
            </a:r>
            <a:r>
              <a:rPr lang="en-US" dirty="0" smtClean="0"/>
              <a:t> and t</a:t>
            </a:r>
            <a:r>
              <a:rPr lang="en-US" baseline="-25000" dirty="0" smtClean="0"/>
              <a:t>0</a:t>
            </a:r>
            <a:r>
              <a:rPr lang="en-US" dirty="0" smtClean="0"/>
              <a:t>+1 (t</a:t>
            </a:r>
            <a:r>
              <a:rPr lang="en-US" baseline="-25000" dirty="0" smtClean="0"/>
              <a:t>0</a:t>
            </a:r>
            <a:r>
              <a:rPr lang="en-US" dirty="0" smtClean="0"/>
              <a:t>=4), compared with average similarity of all the pairs at distance 2 at time t</a:t>
            </a:r>
            <a:r>
              <a:rPr lang="en-US" baseline="-25000" dirty="0" smtClean="0"/>
              <a:t>0</a:t>
            </a:r>
          </a:p>
          <a:p>
            <a:r>
              <a:rPr lang="en-US" dirty="0" smtClean="0"/>
              <a:t>Pairs that are going to get connected show a substantially higher similarity</a:t>
            </a:r>
            <a:endParaRPr lang="it-IT"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sym typeface="Wingdings" pitchFamily="2" charset="2"/>
              </a:rPr>
              <a:t>Link creation</a:t>
            </a:r>
            <a:r>
              <a:rPr lang="en-US" dirty="0" smtClean="0"/>
              <a:t> </a:t>
            </a:r>
            <a:r>
              <a:rPr lang="en-US" dirty="0" smtClean="0">
                <a:sym typeface="Wingdings" pitchFamily="2" charset="2"/>
              </a:rPr>
              <a:t> s</a:t>
            </a:r>
            <a:r>
              <a:rPr lang="en-US" dirty="0" smtClean="0"/>
              <a:t>imilarity</a:t>
            </a:r>
            <a:endParaRPr lang="it-IT" dirty="0"/>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19</a:t>
            </a:fld>
            <a:endParaRPr lang="it-IT"/>
          </a:p>
        </p:txBody>
      </p:sp>
      <p:pic>
        <p:nvPicPr>
          <p:cNvPr id="8" name="Picture 2" descr="C:\Documents and Settings\aiello\Desktop\figures\fig_evolsims_after_linkcreation.png"/>
          <p:cNvPicPr>
            <a:picLocks noChangeAspect="1" noChangeArrowheads="1"/>
          </p:cNvPicPr>
          <p:nvPr/>
        </p:nvPicPr>
        <p:blipFill>
          <a:blip r:embed="rId3" cstate="print"/>
          <a:srcRect/>
          <a:stretch>
            <a:fillRect/>
          </a:stretch>
        </p:blipFill>
        <p:spPr bwMode="auto">
          <a:xfrm>
            <a:off x="1259632" y="986565"/>
            <a:ext cx="6624736" cy="4602675"/>
          </a:xfrm>
          <a:prstGeom prst="rect">
            <a:avLst/>
          </a:prstGeom>
          <a:noFill/>
        </p:spPr>
      </p:pic>
      <p:sp>
        <p:nvSpPr>
          <p:cNvPr id="9" name="Segnaposto contenuto 2"/>
          <p:cNvSpPr>
            <a:spLocks noGrp="1"/>
          </p:cNvSpPr>
          <p:nvPr>
            <p:ph idx="1"/>
          </p:nvPr>
        </p:nvSpPr>
        <p:spPr>
          <a:xfrm>
            <a:off x="602312" y="5589240"/>
            <a:ext cx="7498080" cy="2088232"/>
          </a:xfrm>
        </p:spPr>
        <p:txBody>
          <a:bodyPr>
            <a:normAutofit/>
          </a:bodyPr>
          <a:lstStyle/>
          <a:p>
            <a:r>
              <a:rPr lang="en-US" dirty="0" smtClean="0"/>
              <a:t>Evolution of the similarity between pairs linking together at </a:t>
            </a:r>
            <a:r>
              <a:rPr lang="en-US" smtClean="0"/>
              <a:t>different times</a:t>
            </a:r>
            <a:endParaRPr lang="en-US" baseline="-25000" dirty="0" smtClean="0"/>
          </a:p>
        </p:txBody>
      </p:sp>
      <p:sp>
        <p:nvSpPr>
          <p:cNvPr id="10" name="CasellaDiTesto 9"/>
          <p:cNvSpPr txBox="1"/>
          <p:nvPr/>
        </p:nvSpPr>
        <p:spPr>
          <a:xfrm rot="16200000">
            <a:off x="469602" y="1770759"/>
            <a:ext cx="941283" cy="369332"/>
          </a:xfrm>
          <a:prstGeom prst="rect">
            <a:avLst/>
          </a:prstGeom>
          <a:noFill/>
        </p:spPr>
        <p:txBody>
          <a:bodyPr wrap="none" rtlCol="0">
            <a:spAutoFit/>
          </a:bodyPr>
          <a:lstStyle/>
          <a:p>
            <a:r>
              <a:rPr lang="en-US" dirty="0" smtClean="0">
                <a:latin typeface="Arial" pitchFamily="34" charset="0"/>
                <a:cs typeface="Arial" pitchFamily="34" charset="0"/>
              </a:rPr>
              <a:t>Groups</a:t>
            </a:r>
            <a:endParaRPr lang="it-IT" dirty="0">
              <a:latin typeface="Arial" pitchFamily="34" charset="0"/>
              <a:cs typeface="Arial" pitchFamily="34" charset="0"/>
            </a:endParaRPr>
          </a:p>
        </p:txBody>
      </p:sp>
      <p:sp>
        <p:nvSpPr>
          <p:cNvPr id="11" name="CasellaDiTesto 10"/>
          <p:cNvSpPr txBox="1"/>
          <p:nvPr/>
        </p:nvSpPr>
        <p:spPr>
          <a:xfrm rot="16200000">
            <a:off x="527309" y="3945300"/>
            <a:ext cx="825867" cy="369332"/>
          </a:xfrm>
          <a:prstGeom prst="rect">
            <a:avLst/>
          </a:prstGeom>
          <a:noFill/>
        </p:spPr>
        <p:txBody>
          <a:bodyPr wrap="none" rtlCol="0">
            <a:spAutoFit/>
          </a:bodyPr>
          <a:lstStyle/>
          <a:p>
            <a:r>
              <a:rPr lang="en-US" dirty="0" smtClean="0">
                <a:latin typeface="Arial" pitchFamily="34" charset="0"/>
                <a:cs typeface="Arial" pitchFamily="34" charset="0"/>
              </a:rPr>
              <a:t>Books</a:t>
            </a:r>
            <a:endParaRPr lang="it-IT" dirty="0">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125760"/>
            <a:ext cx="7992888" cy="1143000"/>
          </a:xfrm>
        </p:spPr>
        <p:txBody>
          <a:bodyPr/>
          <a:lstStyle/>
          <a:p>
            <a:r>
              <a:rPr lang="en-US" dirty="0" smtClean="0"/>
              <a:t>Open questions in social network analysis</a:t>
            </a:r>
            <a:endParaRPr lang="it-IT" dirty="0"/>
          </a:p>
        </p:txBody>
      </p:sp>
      <p:sp>
        <p:nvSpPr>
          <p:cNvPr id="3" name="Segnaposto contenuto 2"/>
          <p:cNvSpPr>
            <a:spLocks noGrp="1"/>
          </p:cNvSpPr>
          <p:nvPr>
            <p:ph idx="1"/>
          </p:nvPr>
        </p:nvSpPr>
        <p:spPr>
          <a:xfrm>
            <a:off x="1259632" y="1796752"/>
            <a:ext cx="7498080" cy="4800600"/>
          </a:xfrm>
        </p:spPr>
        <p:txBody>
          <a:bodyPr/>
          <a:lstStyle/>
          <a:p>
            <a:pPr marL="596646" indent="-514350">
              <a:buFont typeface="+mj-lt"/>
              <a:buAutoNum type="arabicPeriod"/>
            </a:pPr>
            <a:r>
              <a:rPr lang="en-US" dirty="0" smtClean="0"/>
              <a:t>What are the dynamics leading to link creation?</a:t>
            </a:r>
          </a:p>
          <a:p>
            <a:pPr marL="596646" indent="-514350">
              <a:buFont typeface="+mj-lt"/>
              <a:buAutoNum type="arabicPeriod"/>
            </a:pPr>
            <a:r>
              <a:rPr lang="en-US" dirty="0" smtClean="0"/>
              <a:t>What is the interplay between user similarity and link creation?</a:t>
            </a:r>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a:t>
            </a:fld>
            <a:endParaRPr lang="it-IT"/>
          </a:p>
        </p:txBody>
      </p:sp>
      <p:pic>
        <p:nvPicPr>
          <p:cNvPr id="8" name="Picture 2" descr="C:\Documents and Settings\aiello\Desktop\anobii.jpg"/>
          <p:cNvPicPr>
            <a:picLocks noChangeAspect="1" noChangeArrowheads="1"/>
          </p:cNvPicPr>
          <p:nvPr/>
        </p:nvPicPr>
        <p:blipFill>
          <a:blip r:embed="rId3" cstate="print"/>
          <a:srcRect/>
          <a:stretch>
            <a:fillRect/>
          </a:stretch>
        </p:blipFill>
        <p:spPr bwMode="auto">
          <a:xfrm>
            <a:off x="2195736" y="4196704"/>
            <a:ext cx="1872208" cy="497597"/>
          </a:xfrm>
          <a:prstGeom prst="rect">
            <a:avLst/>
          </a:prstGeom>
          <a:noFill/>
        </p:spPr>
      </p:pic>
      <p:pic>
        <p:nvPicPr>
          <p:cNvPr id="9" name="Picture 3" descr="C:\Documents and Settings\aiello\Desktop\anobii.png"/>
          <p:cNvPicPr>
            <a:picLocks noChangeAspect="1" noChangeArrowheads="1"/>
          </p:cNvPicPr>
          <p:nvPr/>
        </p:nvPicPr>
        <p:blipFill>
          <a:blip r:embed="rId4" cstate="print"/>
          <a:srcRect/>
          <a:stretch>
            <a:fillRect/>
          </a:stretch>
        </p:blipFill>
        <p:spPr bwMode="auto">
          <a:xfrm>
            <a:off x="1547664" y="4149080"/>
            <a:ext cx="577475" cy="57747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20</a:t>
            </a:fld>
            <a:endParaRPr lang="it-IT"/>
          </a:p>
        </p:txBody>
      </p:sp>
      <p:sp>
        <p:nvSpPr>
          <p:cNvPr id="9" name="CasellaDiTesto 8"/>
          <p:cNvSpPr txBox="1"/>
          <p:nvPr/>
        </p:nvSpPr>
        <p:spPr>
          <a:xfrm rot="21338465">
            <a:off x="1303068" y="1941480"/>
            <a:ext cx="3494611" cy="2400657"/>
          </a:xfrm>
          <a:prstGeom prst="rect">
            <a:avLst/>
          </a:prstGeom>
          <a:noFill/>
        </p:spPr>
        <p:txBody>
          <a:bodyPr wrap="none" rtlCol="0">
            <a:spAutoFit/>
          </a:bodyPr>
          <a:lstStyle/>
          <a:p>
            <a:pPr>
              <a:buFont typeface="Arial" pitchFamily="34" charset="0"/>
              <a:buChar char="•"/>
            </a:pPr>
            <a:r>
              <a:rPr lang="en-US" sz="3000" strike="sngStrike" dirty="0" smtClean="0">
                <a:solidFill>
                  <a:schemeClr val="bg1">
                    <a:lumMod val="85000"/>
                  </a:schemeClr>
                </a:solidFill>
              </a:rPr>
              <a:t> Dataset</a:t>
            </a:r>
          </a:p>
          <a:p>
            <a:pPr>
              <a:buFont typeface="Arial" pitchFamily="34" charset="0"/>
              <a:buChar char="•"/>
            </a:pPr>
            <a:r>
              <a:rPr lang="en-US" sz="3000" strike="sngStrike" dirty="0" smtClean="0">
                <a:solidFill>
                  <a:schemeClr val="bg1">
                    <a:lumMod val="85000"/>
                  </a:schemeClr>
                </a:solidFill>
              </a:rPr>
              <a:t> Static analysis</a:t>
            </a:r>
          </a:p>
          <a:p>
            <a:pPr>
              <a:buFont typeface="Arial" pitchFamily="34" charset="0"/>
              <a:buChar char="•"/>
            </a:pPr>
            <a:r>
              <a:rPr lang="en-US" sz="3000" strike="sngStrike" dirty="0" smtClean="0">
                <a:solidFill>
                  <a:schemeClr val="bg1">
                    <a:lumMod val="85000"/>
                  </a:schemeClr>
                </a:solidFill>
              </a:rPr>
              <a:t> Geographic analysis</a:t>
            </a:r>
          </a:p>
          <a:p>
            <a:pPr>
              <a:buFont typeface="Arial" pitchFamily="34" charset="0"/>
              <a:buChar char="•"/>
            </a:pPr>
            <a:r>
              <a:rPr lang="en-US" sz="3000" strike="sngStrike" dirty="0" smtClean="0">
                <a:solidFill>
                  <a:schemeClr val="bg1">
                    <a:lumMod val="85000"/>
                  </a:schemeClr>
                </a:solidFill>
              </a:rPr>
              <a:t> Dynamical analysis</a:t>
            </a:r>
          </a:p>
          <a:p>
            <a:pPr>
              <a:buFont typeface="Arial" pitchFamily="34" charset="0"/>
              <a:buChar char="•"/>
            </a:pPr>
            <a:r>
              <a:rPr lang="en-US" sz="3000" dirty="0" smtClean="0"/>
              <a:t> Conclusions</a:t>
            </a:r>
            <a:endParaRPr lang="it-IT" sz="3000" dirty="0"/>
          </a:p>
        </p:txBody>
      </p:sp>
      <p:sp>
        <p:nvSpPr>
          <p:cNvPr id="8" name="Titolo 1"/>
          <p:cNvSpPr txBox="1">
            <a:spLocks/>
          </p:cNvSpPr>
          <p:nvPr/>
        </p:nvSpPr>
        <p:spPr>
          <a:xfrm>
            <a:off x="5724128" y="1066800"/>
            <a:ext cx="2743200" cy="1981200"/>
          </a:xfrm>
          <a:prstGeom prst="rect">
            <a:avLst/>
          </a:prstGeo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atMod val="130000"/>
                  </a:schemeClr>
                </a:solidFill>
                <a:effectLst/>
                <a:uLnTx/>
                <a:uFillTx/>
                <a:latin typeface="+mj-lt"/>
                <a:ea typeface="+mj-ea"/>
                <a:cs typeface="+mj-cs"/>
              </a:rPr>
              <a:t>Outline</a:t>
            </a:r>
            <a:endParaRPr kumimoji="0" lang="it-IT"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Summary</a:t>
            </a:r>
            <a:endParaRPr lang="it-IT" dirty="0"/>
          </a:p>
        </p:txBody>
      </p:sp>
      <p:sp>
        <p:nvSpPr>
          <p:cNvPr id="3" name="Segnaposto contenuto 2"/>
          <p:cNvSpPr>
            <a:spLocks noGrp="1"/>
          </p:cNvSpPr>
          <p:nvPr>
            <p:ph idx="1"/>
          </p:nvPr>
        </p:nvSpPr>
        <p:spPr>
          <a:xfrm>
            <a:off x="1259632" y="980728"/>
            <a:ext cx="7498080" cy="5256584"/>
          </a:xfrm>
        </p:spPr>
        <p:txBody>
          <a:bodyPr>
            <a:normAutofit fontScale="92500" lnSpcReduction="10000"/>
          </a:bodyPr>
          <a:lstStyle/>
          <a:p>
            <a:r>
              <a:rPr lang="en-US" dirty="0" smtClean="0"/>
              <a:t>What are the dynamics that rule </a:t>
            </a:r>
            <a:r>
              <a:rPr lang="en-US" i="1" dirty="0" smtClean="0">
                <a:solidFill>
                  <a:srgbClr val="AC2CD4"/>
                </a:solidFill>
              </a:rPr>
              <a:t>link creation</a:t>
            </a:r>
            <a:r>
              <a:rPr lang="en-US" i="1" dirty="0" smtClean="0"/>
              <a:t>?</a:t>
            </a:r>
          </a:p>
          <a:p>
            <a:pPr lvl="1"/>
            <a:r>
              <a:rPr lang="en-US" i="1" dirty="0" smtClean="0">
                <a:solidFill>
                  <a:srgbClr val="AC2CD4"/>
                </a:solidFill>
              </a:rPr>
              <a:t>Reciprocation</a:t>
            </a:r>
            <a:r>
              <a:rPr lang="en-US" dirty="0" smtClean="0"/>
              <a:t> (in direct networks)</a:t>
            </a:r>
          </a:p>
          <a:p>
            <a:pPr lvl="1"/>
            <a:r>
              <a:rPr lang="en-US" dirty="0" smtClean="0"/>
              <a:t>Triadic closure</a:t>
            </a:r>
          </a:p>
          <a:p>
            <a:pPr lvl="1"/>
            <a:r>
              <a:rPr lang="en-US" i="1" dirty="0" smtClean="0">
                <a:solidFill>
                  <a:srgbClr val="AC2CD4"/>
                </a:solidFill>
              </a:rPr>
              <a:t>Proximity-driven</a:t>
            </a:r>
            <a:r>
              <a:rPr lang="en-US" dirty="0" smtClean="0"/>
              <a:t> (preferential) attachment</a:t>
            </a:r>
          </a:p>
          <a:p>
            <a:pPr lvl="2"/>
            <a:r>
              <a:rPr lang="en-US" dirty="0" smtClean="0"/>
              <a:t>On geographical space</a:t>
            </a:r>
          </a:p>
          <a:p>
            <a:pPr lvl="2"/>
            <a:r>
              <a:rPr lang="en-US" dirty="0" smtClean="0"/>
              <a:t>On the social network</a:t>
            </a:r>
          </a:p>
          <a:p>
            <a:pPr lvl="1"/>
            <a:r>
              <a:rPr lang="en-US" i="1" dirty="0" smtClean="0">
                <a:solidFill>
                  <a:srgbClr val="AC2CD4"/>
                </a:solidFill>
              </a:rPr>
              <a:t>Language-driven</a:t>
            </a:r>
            <a:r>
              <a:rPr lang="en-US" dirty="0" smtClean="0"/>
              <a:t> attachment</a:t>
            </a:r>
          </a:p>
          <a:p>
            <a:pPr lvl="1"/>
            <a:r>
              <a:rPr lang="en-US" i="1" dirty="0" err="1" smtClean="0">
                <a:solidFill>
                  <a:srgbClr val="AC2CD4"/>
                </a:solidFill>
              </a:rPr>
              <a:t>Homophily</a:t>
            </a:r>
            <a:endParaRPr lang="en-US" i="1" dirty="0" smtClean="0">
              <a:solidFill>
                <a:srgbClr val="AC2CD4"/>
              </a:solidFill>
            </a:endParaRPr>
          </a:p>
          <a:p>
            <a:pPr marL="596646" indent="-514350"/>
            <a:r>
              <a:rPr lang="en-US" dirty="0" smtClean="0"/>
              <a:t>What is the interplay between user similarity and link creation?</a:t>
            </a:r>
            <a:endParaRPr lang="it-IT" dirty="0" smtClean="0"/>
          </a:p>
          <a:p>
            <a:pPr lvl="1"/>
            <a:r>
              <a:rPr lang="en-US" dirty="0" smtClean="0"/>
              <a:t>Tight coupling (</a:t>
            </a:r>
            <a:r>
              <a:rPr lang="en-US" i="1" dirty="0" smtClean="0">
                <a:solidFill>
                  <a:srgbClr val="AC2CD4"/>
                </a:solidFill>
              </a:rPr>
              <a:t>topical overlap</a:t>
            </a:r>
            <a:r>
              <a:rPr lang="en-US" dirty="0" smtClean="0"/>
              <a:t>)</a:t>
            </a:r>
          </a:p>
          <a:p>
            <a:pPr lvl="1"/>
            <a:r>
              <a:rPr lang="en-US" i="1" dirty="0" smtClean="0">
                <a:solidFill>
                  <a:srgbClr val="AC2CD4"/>
                </a:solidFill>
              </a:rPr>
              <a:t>Topical overlap </a:t>
            </a:r>
            <a:r>
              <a:rPr lang="en-US" dirty="0" smtClean="0"/>
              <a:t>is caused by </a:t>
            </a:r>
            <a:r>
              <a:rPr lang="en-US" i="1" dirty="0" err="1" smtClean="0">
                <a:solidFill>
                  <a:srgbClr val="AC2CD4"/>
                </a:solidFill>
              </a:rPr>
              <a:t>homophily</a:t>
            </a:r>
            <a:r>
              <a:rPr lang="en-US" dirty="0" smtClean="0"/>
              <a:t> and</a:t>
            </a:r>
            <a:r>
              <a:rPr lang="en-US" i="1" dirty="0" smtClean="0">
                <a:solidFill>
                  <a:srgbClr val="AC2CD4"/>
                </a:solidFill>
              </a:rPr>
              <a:t> social influence</a:t>
            </a:r>
            <a:r>
              <a:rPr lang="en-US" dirty="0" smtClean="0"/>
              <a:t> both</a:t>
            </a:r>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21</a:t>
            </a:fld>
            <a:endParaRPr lang="it-IT"/>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Future work</a:t>
            </a:r>
            <a:endParaRPr lang="it-IT" dirty="0"/>
          </a:p>
        </p:txBody>
      </p:sp>
      <p:sp>
        <p:nvSpPr>
          <p:cNvPr id="3" name="Segnaposto contenuto 2"/>
          <p:cNvSpPr>
            <a:spLocks noGrp="1"/>
          </p:cNvSpPr>
          <p:nvPr>
            <p:ph idx="1"/>
          </p:nvPr>
        </p:nvSpPr>
        <p:spPr/>
        <p:txBody>
          <a:bodyPr/>
          <a:lstStyle/>
          <a:p>
            <a:r>
              <a:rPr lang="en-US" dirty="0" smtClean="0"/>
              <a:t>Link prediction</a:t>
            </a:r>
          </a:p>
          <a:p>
            <a:r>
              <a:rPr lang="en-US" dirty="0" smtClean="0"/>
              <a:t>Information spreading</a:t>
            </a:r>
          </a:p>
          <a:p>
            <a:r>
              <a:rPr lang="en-US" dirty="0" smtClean="0"/>
              <a:t>Extend analysis to other social systems</a:t>
            </a:r>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22</a:t>
            </a:fld>
            <a:endParaRPr lang="it-IT"/>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unito-logo"/>
          <p:cNvPicPr>
            <a:picLocks noChangeAspect="1" noChangeArrowheads="1"/>
          </p:cNvPicPr>
          <p:nvPr/>
        </p:nvPicPr>
        <p:blipFill>
          <a:blip r:embed="rId2" cstate="print"/>
          <a:srcRect/>
          <a:stretch>
            <a:fillRect/>
          </a:stretch>
        </p:blipFill>
        <p:spPr bwMode="auto">
          <a:xfrm>
            <a:off x="7440631" y="5069691"/>
            <a:ext cx="1523857" cy="1495638"/>
          </a:xfrm>
          <a:prstGeom prst="rect">
            <a:avLst/>
          </a:prstGeom>
          <a:noFill/>
        </p:spPr>
      </p:pic>
      <p:sp>
        <p:nvSpPr>
          <p:cNvPr id="10" name="CasellaDiTesto 9"/>
          <p:cNvSpPr txBox="1"/>
          <p:nvPr/>
        </p:nvSpPr>
        <p:spPr>
          <a:xfrm>
            <a:off x="3076694" y="3504490"/>
            <a:ext cx="3755452" cy="1292662"/>
          </a:xfrm>
          <a:prstGeom prst="rect">
            <a:avLst/>
          </a:prstGeom>
          <a:noFill/>
        </p:spPr>
        <p:txBody>
          <a:bodyPr wrap="none" rtlCol="0">
            <a:spAutoFit/>
          </a:bodyPr>
          <a:lstStyle/>
          <a:p>
            <a:pPr algn="ctr"/>
            <a:r>
              <a:rPr lang="en-US" sz="2600" dirty="0" smtClean="0">
                <a:solidFill>
                  <a:srgbClr val="00B050"/>
                </a:solidFill>
              </a:rPr>
              <a:t>Speaker: Luca Maria Aiello</a:t>
            </a:r>
          </a:p>
          <a:p>
            <a:pPr algn="ctr"/>
            <a:r>
              <a:rPr lang="en-US" sz="2600" i="1" dirty="0" smtClean="0"/>
              <a:t>aiello@di.unito.it</a:t>
            </a:r>
          </a:p>
          <a:p>
            <a:pPr algn="ctr"/>
            <a:r>
              <a:rPr lang="en-US" sz="2600" i="1" dirty="0" smtClean="0"/>
              <a:t>www.di.unito.it/~aiello</a:t>
            </a:r>
            <a:endParaRPr lang="it-IT" sz="2600" i="1" dirty="0"/>
          </a:p>
        </p:txBody>
      </p:sp>
      <p:sp>
        <p:nvSpPr>
          <p:cNvPr id="12" name="Titolo 1"/>
          <p:cNvSpPr txBox="1">
            <a:spLocks/>
          </p:cNvSpPr>
          <p:nvPr/>
        </p:nvSpPr>
        <p:spPr>
          <a:xfrm>
            <a:off x="1880268" y="2071678"/>
            <a:ext cx="6263632" cy="642942"/>
          </a:xfrm>
          <a:prstGeom prst="rect">
            <a:avLst/>
          </a:prstGeom>
        </p:spPr>
        <p:txBody>
          <a:bodyPr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Calibri" pitchFamily="34" charset="0"/>
                <a:ea typeface="+mj-ea"/>
                <a:cs typeface="+mj-cs"/>
              </a:rPr>
              <a:t>Thank you for your attention!</a:t>
            </a:r>
            <a:endParaRPr kumimoji="0" lang="it-IT" sz="40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Calibri" pitchFamily="34" charset="0"/>
              <a:ea typeface="+mj-ea"/>
              <a:cs typeface="+mj-cs"/>
            </a:endParaRPr>
          </a:p>
        </p:txBody>
      </p:sp>
      <p:sp>
        <p:nvSpPr>
          <p:cNvPr id="7" name="CasellaDiTesto 6"/>
          <p:cNvSpPr txBox="1"/>
          <p:nvPr/>
        </p:nvSpPr>
        <p:spPr>
          <a:xfrm>
            <a:off x="1187624" y="142852"/>
            <a:ext cx="76438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IEEE International Conference on Social Computing</a:t>
            </a:r>
          </a:p>
        </p:txBody>
      </p:sp>
      <p:pic>
        <p:nvPicPr>
          <p:cNvPr id="11" name="Picture 2" descr="C:\Documents and Settings\aiello\Desktop\isi.gif"/>
          <p:cNvPicPr>
            <a:picLocks noChangeAspect="1" noChangeArrowheads="1"/>
          </p:cNvPicPr>
          <p:nvPr/>
        </p:nvPicPr>
        <p:blipFill>
          <a:blip r:embed="rId3" cstate="print"/>
          <a:srcRect/>
          <a:stretch>
            <a:fillRect/>
          </a:stretch>
        </p:blipFill>
        <p:spPr bwMode="auto">
          <a:xfrm>
            <a:off x="5689053" y="5197177"/>
            <a:ext cx="1619251" cy="1400175"/>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3</a:t>
            </a:fld>
            <a:endParaRPr lang="it-IT"/>
          </a:p>
        </p:txBody>
      </p:sp>
      <p:sp>
        <p:nvSpPr>
          <p:cNvPr id="9" name="CasellaDiTesto 8"/>
          <p:cNvSpPr txBox="1"/>
          <p:nvPr/>
        </p:nvSpPr>
        <p:spPr>
          <a:xfrm rot="21338465">
            <a:off x="1303068" y="1941480"/>
            <a:ext cx="3494611" cy="2400657"/>
          </a:xfrm>
          <a:prstGeom prst="rect">
            <a:avLst/>
          </a:prstGeom>
          <a:noFill/>
        </p:spPr>
        <p:txBody>
          <a:bodyPr wrap="none" rtlCol="0">
            <a:spAutoFit/>
          </a:bodyPr>
          <a:lstStyle/>
          <a:p>
            <a:pPr>
              <a:buFont typeface="Arial" pitchFamily="34" charset="0"/>
              <a:buChar char="•"/>
            </a:pPr>
            <a:r>
              <a:rPr lang="en-US" sz="3000" dirty="0" smtClean="0"/>
              <a:t> Dataset</a:t>
            </a:r>
          </a:p>
          <a:p>
            <a:pPr>
              <a:buFont typeface="Arial" pitchFamily="34" charset="0"/>
              <a:buChar char="•"/>
            </a:pPr>
            <a:r>
              <a:rPr lang="en-US" sz="3000" dirty="0" smtClean="0"/>
              <a:t> Static analysis</a:t>
            </a:r>
          </a:p>
          <a:p>
            <a:pPr>
              <a:buFont typeface="Arial" pitchFamily="34" charset="0"/>
              <a:buChar char="•"/>
            </a:pPr>
            <a:r>
              <a:rPr lang="en-US" sz="3000" dirty="0" smtClean="0"/>
              <a:t> Geographic analysis</a:t>
            </a:r>
          </a:p>
          <a:p>
            <a:pPr>
              <a:buFont typeface="Arial" pitchFamily="34" charset="0"/>
              <a:buChar char="•"/>
            </a:pPr>
            <a:r>
              <a:rPr lang="en-US" sz="3000" dirty="0" smtClean="0"/>
              <a:t> Dynamical analysis</a:t>
            </a:r>
          </a:p>
          <a:p>
            <a:pPr>
              <a:buFont typeface="Arial" pitchFamily="34" charset="0"/>
              <a:buChar char="•"/>
            </a:pPr>
            <a:r>
              <a:rPr lang="en-US" sz="3000" dirty="0" smtClean="0"/>
              <a:t> Conclusions</a:t>
            </a:r>
            <a:endParaRPr lang="it-IT" sz="3000" dirty="0"/>
          </a:p>
        </p:txBody>
      </p:sp>
      <p:sp>
        <p:nvSpPr>
          <p:cNvPr id="11" name="Titolo 1"/>
          <p:cNvSpPr>
            <a:spLocks noGrp="1"/>
          </p:cNvSpPr>
          <p:nvPr>
            <p:ph type="title"/>
          </p:nvPr>
        </p:nvSpPr>
        <p:spPr>
          <a:xfrm>
            <a:off x="5724128" y="1066800"/>
            <a:ext cx="2743200" cy="1981200"/>
          </a:xfrm>
        </p:spPr>
        <p:txBody>
          <a:bodyPr/>
          <a:lstStyle/>
          <a:p>
            <a:r>
              <a:rPr lang="en-US" sz="4400" dirty="0" smtClean="0"/>
              <a:t>Outline</a:t>
            </a:r>
            <a:endParaRPr lang="it-IT" sz="44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4</a:t>
            </a:fld>
            <a:endParaRPr lang="it-IT"/>
          </a:p>
        </p:txBody>
      </p:sp>
      <p:sp>
        <p:nvSpPr>
          <p:cNvPr id="9" name="CasellaDiTesto 8"/>
          <p:cNvSpPr txBox="1"/>
          <p:nvPr/>
        </p:nvSpPr>
        <p:spPr>
          <a:xfrm rot="21338465">
            <a:off x="1303068" y="1941480"/>
            <a:ext cx="3494611" cy="2400657"/>
          </a:xfrm>
          <a:prstGeom prst="rect">
            <a:avLst/>
          </a:prstGeom>
          <a:noFill/>
        </p:spPr>
        <p:txBody>
          <a:bodyPr wrap="none" rtlCol="0">
            <a:spAutoFit/>
          </a:bodyPr>
          <a:lstStyle/>
          <a:p>
            <a:pPr>
              <a:buFont typeface="Arial" pitchFamily="34" charset="0"/>
              <a:buChar char="•"/>
            </a:pPr>
            <a:r>
              <a:rPr lang="en-US" sz="3000" dirty="0" smtClean="0"/>
              <a:t> Dataset</a:t>
            </a:r>
          </a:p>
          <a:p>
            <a:pPr>
              <a:buFont typeface="Arial" pitchFamily="34" charset="0"/>
              <a:buChar char="•"/>
            </a:pPr>
            <a:r>
              <a:rPr lang="en-US" sz="3000" dirty="0" smtClean="0">
                <a:solidFill>
                  <a:schemeClr val="bg1">
                    <a:lumMod val="85000"/>
                  </a:schemeClr>
                </a:solidFill>
              </a:rPr>
              <a:t> Static analysis</a:t>
            </a:r>
          </a:p>
          <a:p>
            <a:pPr>
              <a:buFont typeface="Arial" pitchFamily="34" charset="0"/>
              <a:buChar char="•"/>
            </a:pPr>
            <a:r>
              <a:rPr lang="en-US" sz="3000" dirty="0" smtClean="0">
                <a:solidFill>
                  <a:schemeClr val="bg1">
                    <a:lumMod val="85000"/>
                  </a:schemeClr>
                </a:solidFill>
              </a:rPr>
              <a:t> Geographic analysis</a:t>
            </a:r>
          </a:p>
          <a:p>
            <a:pPr>
              <a:buFont typeface="Arial" pitchFamily="34" charset="0"/>
              <a:buChar char="•"/>
            </a:pPr>
            <a:r>
              <a:rPr lang="en-US" sz="3000" dirty="0" smtClean="0">
                <a:solidFill>
                  <a:schemeClr val="bg1">
                    <a:lumMod val="85000"/>
                  </a:schemeClr>
                </a:solidFill>
              </a:rPr>
              <a:t> Dynamical analysis</a:t>
            </a:r>
          </a:p>
          <a:p>
            <a:pPr>
              <a:buFont typeface="Arial" pitchFamily="34" charset="0"/>
              <a:buChar char="•"/>
            </a:pPr>
            <a:r>
              <a:rPr lang="en-US" sz="3000" dirty="0" smtClean="0">
                <a:solidFill>
                  <a:schemeClr val="bg1">
                    <a:lumMod val="85000"/>
                  </a:schemeClr>
                </a:solidFill>
              </a:rPr>
              <a:t> Conclusions</a:t>
            </a:r>
            <a:endParaRPr lang="it-IT" sz="3000" dirty="0">
              <a:solidFill>
                <a:schemeClr val="bg1">
                  <a:lumMod val="85000"/>
                </a:schemeClr>
              </a:solidFill>
            </a:endParaRPr>
          </a:p>
        </p:txBody>
      </p:sp>
      <p:sp>
        <p:nvSpPr>
          <p:cNvPr id="8" name="Titolo 1"/>
          <p:cNvSpPr txBox="1">
            <a:spLocks/>
          </p:cNvSpPr>
          <p:nvPr/>
        </p:nvSpPr>
        <p:spPr>
          <a:xfrm>
            <a:off x="5724128" y="1066800"/>
            <a:ext cx="2743200" cy="1981200"/>
          </a:xfrm>
          <a:prstGeom prst="rect">
            <a:avLst/>
          </a:prstGeo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atMod val="130000"/>
                  </a:schemeClr>
                </a:solidFill>
                <a:latin typeface="+mj-lt"/>
                <a:ea typeface="+mj-ea"/>
                <a:cs typeface="+mj-cs"/>
              </a:rPr>
              <a:t>Outline</a:t>
            </a:r>
            <a:endParaRPr kumimoji="0" lang="it-IT"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Social network for bookworms</a:t>
            </a:r>
            <a:endParaRPr lang="it-IT" dirty="0"/>
          </a:p>
        </p:txBody>
      </p:sp>
      <p:sp>
        <p:nvSpPr>
          <p:cNvPr id="3" name="Segnaposto contenuto 2"/>
          <p:cNvSpPr>
            <a:spLocks noGrp="1"/>
          </p:cNvSpPr>
          <p:nvPr>
            <p:ph idx="1"/>
          </p:nvPr>
        </p:nvSpPr>
        <p:spPr>
          <a:xfrm>
            <a:off x="1043608" y="1052736"/>
            <a:ext cx="7498080" cy="2520280"/>
          </a:xfrm>
        </p:spPr>
        <p:txBody>
          <a:bodyPr>
            <a:normAutofit/>
          </a:bodyPr>
          <a:lstStyle/>
          <a:p>
            <a:r>
              <a:rPr lang="en-US" dirty="0" smtClean="0"/>
              <a:t>Data-driven analysis on anobii.com</a:t>
            </a:r>
          </a:p>
          <a:p>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4" name="Segnaposto data 3"/>
          <p:cNvSpPr>
            <a:spLocks noGrp="1"/>
          </p:cNvSpPr>
          <p:nvPr>
            <p:ph type="dt" sz="half" idx="10"/>
          </p:nvPr>
        </p:nvSpPr>
        <p:spPr>
          <a:xfrm>
            <a:off x="206152" y="6305550"/>
            <a:ext cx="2133600" cy="476250"/>
          </a:xfrm>
        </p:spPr>
        <p:txBody>
          <a:bodyPr/>
          <a:lstStyle/>
          <a:p>
            <a:r>
              <a:rPr lang="it-IT" dirty="0" smtClean="0"/>
              <a:t>22/08/2010</a:t>
            </a:r>
            <a:endParaRPr lang="it-IT" dirty="0"/>
          </a:p>
        </p:txBody>
      </p:sp>
      <p:sp>
        <p:nvSpPr>
          <p:cNvPr id="5" name="Segnaposto piè di pagina 4"/>
          <p:cNvSpPr>
            <a:spLocks noGrp="1"/>
          </p:cNvSpPr>
          <p:nvPr>
            <p:ph type="ftr" sz="quarter" idx="11"/>
          </p:nvPr>
        </p:nvSpPr>
        <p:spPr/>
        <p:txBody>
          <a:bodyPr/>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5</a:t>
            </a:fld>
            <a:endParaRPr lang="it-IT"/>
          </a:p>
        </p:txBody>
      </p:sp>
      <p:sp>
        <p:nvSpPr>
          <p:cNvPr id="10" name="Segnaposto contenuto 2"/>
          <p:cNvSpPr txBox="1">
            <a:spLocks/>
          </p:cNvSpPr>
          <p:nvPr/>
        </p:nvSpPr>
        <p:spPr>
          <a:xfrm>
            <a:off x="4634760" y="1580032"/>
            <a:ext cx="4509240" cy="194536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Social network</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Directed</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Friendship + neighborhood</a:t>
            </a:r>
          </a:p>
        </p:txBody>
      </p:sp>
      <p:sp>
        <p:nvSpPr>
          <p:cNvPr id="11" name="Segnaposto contenuto 2"/>
          <p:cNvSpPr txBox="1">
            <a:spLocks/>
          </p:cNvSpPr>
          <p:nvPr/>
        </p:nvSpPr>
        <p:spPr>
          <a:xfrm>
            <a:off x="1043608" y="1580032"/>
            <a:ext cx="3600400" cy="273630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Profile features</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Library and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wishlist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Groups </a:t>
            </a:r>
          </a:p>
          <a:p>
            <a:pPr marL="640080" marR="0" lvl="1" indent="-237744" algn="l" defTabSz="914400" rtl="0" eaLnBrk="1" fontAlgn="auto" latinLnBrk="0" hangingPunct="1">
              <a:lnSpc>
                <a:spcPct val="100000"/>
              </a:lnSpc>
              <a:spcBef>
                <a:spcPts val="550"/>
              </a:spcBef>
              <a:spcAft>
                <a:spcPts val="0"/>
              </a:spcAft>
              <a:buClr>
                <a:schemeClr val="accent1"/>
              </a:buClr>
              <a:buSzTx/>
              <a:buFont typeface="Verdana"/>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Tags</a:t>
            </a:r>
          </a:p>
        </p:txBody>
      </p:sp>
      <p:graphicFrame>
        <p:nvGraphicFramePr>
          <p:cNvPr id="12" name="Tabella 11"/>
          <p:cNvGraphicFramePr>
            <a:graphicFrameLocks noGrp="1"/>
          </p:cNvGraphicFramePr>
          <p:nvPr/>
        </p:nvGraphicFramePr>
        <p:xfrm>
          <a:off x="1860376" y="3828648"/>
          <a:ext cx="6240016" cy="1112520"/>
        </p:xfrm>
        <a:graphic>
          <a:graphicData uri="http://schemas.openxmlformats.org/drawingml/2006/table">
            <a:tbl>
              <a:tblPr firstRow="1" bandRow="1">
                <a:tableStyleId>{5C22544A-7EE6-4342-B048-85BDC9FD1C3A}</a:tableStyleId>
              </a:tblPr>
              <a:tblGrid>
                <a:gridCol w="1560004"/>
                <a:gridCol w="1560004"/>
                <a:gridCol w="1560004"/>
                <a:gridCol w="1560004"/>
              </a:tblGrid>
              <a:tr h="370840">
                <a:tc>
                  <a:txBody>
                    <a:bodyPr/>
                    <a:lstStyle/>
                    <a:p>
                      <a:r>
                        <a:rPr lang="en-US" i="1" dirty="0" smtClean="0"/>
                        <a:t>4</a:t>
                      </a:r>
                      <a:r>
                        <a:rPr lang="en-US" i="1" baseline="30000" dirty="0" smtClean="0"/>
                        <a:t>th</a:t>
                      </a:r>
                      <a:r>
                        <a:rPr lang="en-US" i="1" dirty="0" smtClean="0"/>
                        <a:t> snapshot</a:t>
                      </a:r>
                      <a:endParaRPr lang="it-IT" i="1" dirty="0"/>
                    </a:p>
                  </a:txBody>
                  <a:tcPr/>
                </a:tc>
                <a:tc>
                  <a:txBody>
                    <a:bodyPr/>
                    <a:lstStyle/>
                    <a:p>
                      <a:pPr algn="ctr"/>
                      <a:r>
                        <a:rPr lang="en-US" dirty="0" smtClean="0"/>
                        <a:t>Friendship</a:t>
                      </a:r>
                      <a:endParaRPr lang="it-IT" dirty="0"/>
                    </a:p>
                  </a:txBody>
                  <a:tcPr/>
                </a:tc>
                <a:tc>
                  <a:txBody>
                    <a:bodyPr/>
                    <a:lstStyle/>
                    <a:p>
                      <a:pPr algn="ctr"/>
                      <a:r>
                        <a:rPr lang="en-US" dirty="0" smtClean="0"/>
                        <a:t>Neighborhood</a:t>
                      </a:r>
                      <a:endParaRPr lang="it-IT" dirty="0"/>
                    </a:p>
                  </a:txBody>
                  <a:tcPr/>
                </a:tc>
                <a:tc>
                  <a:txBody>
                    <a:bodyPr/>
                    <a:lstStyle/>
                    <a:p>
                      <a:pPr algn="ctr"/>
                      <a:r>
                        <a:rPr lang="en-US" dirty="0" smtClean="0"/>
                        <a:t>Union</a:t>
                      </a:r>
                      <a:endParaRPr lang="it-IT" dirty="0"/>
                    </a:p>
                  </a:txBody>
                  <a:tcPr/>
                </a:tc>
              </a:tr>
              <a:tr h="370840">
                <a:tc>
                  <a:txBody>
                    <a:bodyPr/>
                    <a:lstStyle/>
                    <a:p>
                      <a:r>
                        <a:rPr lang="en-US" dirty="0" smtClean="0"/>
                        <a:t>Nodes</a:t>
                      </a:r>
                      <a:endParaRPr lang="it-IT" dirty="0"/>
                    </a:p>
                  </a:txBody>
                  <a:tcPr/>
                </a:tc>
                <a:tc>
                  <a:txBody>
                    <a:bodyPr/>
                    <a:lstStyle/>
                    <a:p>
                      <a:pPr algn="ctr"/>
                      <a:r>
                        <a:rPr lang="en-US" dirty="0" smtClean="0"/>
                        <a:t>74,908</a:t>
                      </a:r>
                      <a:endParaRPr lang="it-IT" dirty="0"/>
                    </a:p>
                  </a:txBody>
                  <a:tcPr/>
                </a:tc>
                <a:tc>
                  <a:txBody>
                    <a:bodyPr/>
                    <a:lstStyle/>
                    <a:p>
                      <a:pPr algn="ctr"/>
                      <a:r>
                        <a:rPr lang="en-US" dirty="0" smtClean="0"/>
                        <a:t>54,590</a:t>
                      </a:r>
                      <a:endParaRPr lang="it-IT" dirty="0"/>
                    </a:p>
                  </a:txBody>
                  <a:tcPr/>
                </a:tc>
                <a:tc>
                  <a:txBody>
                    <a:bodyPr/>
                    <a:lstStyle/>
                    <a:p>
                      <a:pPr algn="ctr"/>
                      <a:r>
                        <a:rPr lang="en-US" dirty="0" smtClean="0"/>
                        <a:t>86,800</a:t>
                      </a:r>
                      <a:endParaRPr lang="it-IT" dirty="0"/>
                    </a:p>
                  </a:txBody>
                  <a:tcPr/>
                </a:tc>
              </a:tr>
              <a:tr h="370840">
                <a:tc>
                  <a:txBody>
                    <a:bodyPr/>
                    <a:lstStyle/>
                    <a:p>
                      <a:r>
                        <a:rPr lang="en-US" dirty="0" smtClean="0"/>
                        <a:t>Links</a:t>
                      </a:r>
                      <a:endParaRPr lang="it-IT" dirty="0"/>
                    </a:p>
                  </a:txBody>
                  <a:tcPr/>
                </a:tc>
                <a:tc>
                  <a:txBody>
                    <a:bodyPr/>
                    <a:lstStyle/>
                    <a:p>
                      <a:pPr algn="ctr"/>
                      <a:r>
                        <a:rPr lang="en-US" dirty="0" smtClean="0"/>
                        <a:t>268,655</a:t>
                      </a:r>
                      <a:endParaRPr lang="it-IT" dirty="0"/>
                    </a:p>
                  </a:txBody>
                  <a:tcPr/>
                </a:tc>
                <a:tc>
                  <a:txBody>
                    <a:bodyPr/>
                    <a:lstStyle/>
                    <a:p>
                      <a:pPr algn="ctr"/>
                      <a:r>
                        <a:rPr lang="en-US" dirty="0" smtClean="0"/>
                        <a:t>429,482</a:t>
                      </a:r>
                      <a:endParaRPr lang="it-IT" dirty="0"/>
                    </a:p>
                  </a:txBody>
                  <a:tcPr/>
                </a:tc>
                <a:tc>
                  <a:txBody>
                    <a:bodyPr/>
                    <a:lstStyle/>
                    <a:p>
                      <a:pPr algn="ctr"/>
                      <a:r>
                        <a:rPr lang="en-US" dirty="0" smtClean="0"/>
                        <a:t>697,910</a:t>
                      </a:r>
                      <a:endParaRPr lang="it-IT" dirty="0"/>
                    </a:p>
                  </a:txBody>
                  <a:tcPr/>
                </a:tc>
              </a:tr>
            </a:tbl>
          </a:graphicData>
        </a:graphic>
      </p:graphicFrame>
      <p:sp>
        <p:nvSpPr>
          <p:cNvPr id="15" name="Segnaposto contenuto 2"/>
          <p:cNvSpPr txBox="1">
            <a:spLocks/>
          </p:cNvSpPr>
          <p:nvPr/>
        </p:nvSpPr>
        <p:spPr>
          <a:xfrm>
            <a:off x="1043608" y="5229200"/>
            <a:ext cx="7498080" cy="108012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6 snapshots, 15 days apart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1" u="none" strike="noStrike" kern="1200" cap="none" spc="0" normalizeH="0" baseline="0" noProof="0" dirty="0" smtClean="0">
                <a:ln>
                  <a:noFill/>
                </a:ln>
                <a:solidFill>
                  <a:srgbClr val="AC2CD4"/>
                </a:solidFill>
                <a:effectLst/>
                <a:uLnTx/>
                <a:uFillTx/>
                <a:latin typeface="+mn-lt"/>
                <a:ea typeface="+mn-ea"/>
                <a:cs typeface="+mn-cs"/>
              </a:rPr>
              <a:t>Full</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giant connected component</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6</a:t>
            </a:fld>
            <a:endParaRPr lang="it-IT"/>
          </a:p>
        </p:txBody>
      </p:sp>
      <p:sp>
        <p:nvSpPr>
          <p:cNvPr id="9" name="CasellaDiTesto 8"/>
          <p:cNvSpPr txBox="1"/>
          <p:nvPr/>
        </p:nvSpPr>
        <p:spPr>
          <a:xfrm rot="21338465">
            <a:off x="1303068" y="1941480"/>
            <a:ext cx="3494611" cy="2400657"/>
          </a:xfrm>
          <a:prstGeom prst="rect">
            <a:avLst/>
          </a:prstGeom>
          <a:noFill/>
        </p:spPr>
        <p:txBody>
          <a:bodyPr wrap="none" rtlCol="0">
            <a:spAutoFit/>
          </a:bodyPr>
          <a:lstStyle/>
          <a:p>
            <a:pPr>
              <a:buFont typeface="Arial" pitchFamily="34" charset="0"/>
              <a:buChar char="•"/>
            </a:pPr>
            <a:r>
              <a:rPr lang="en-US" sz="3000" dirty="0" smtClean="0">
                <a:solidFill>
                  <a:schemeClr val="bg1">
                    <a:lumMod val="85000"/>
                  </a:schemeClr>
                </a:solidFill>
              </a:rPr>
              <a:t> </a:t>
            </a:r>
            <a:r>
              <a:rPr lang="en-US" sz="3000" strike="sngStrike" dirty="0" smtClean="0">
                <a:solidFill>
                  <a:schemeClr val="bg1">
                    <a:lumMod val="85000"/>
                  </a:schemeClr>
                </a:solidFill>
              </a:rPr>
              <a:t>Dataset</a:t>
            </a:r>
          </a:p>
          <a:p>
            <a:pPr>
              <a:buFont typeface="Arial" pitchFamily="34" charset="0"/>
              <a:buChar char="•"/>
            </a:pPr>
            <a:r>
              <a:rPr lang="en-US" sz="3000" dirty="0" smtClean="0"/>
              <a:t> Static analysis</a:t>
            </a:r>
          </a:p>
          <a:p>
            <a:pPr>
              <a:buFont typeface="Arial" pitchFamily="34" charset="0"/>
              <a:buChar char="•"/>
            </a:pPr>
            <a:r>
              <a:rPr lang="en-US" sz="3000" dirty="0" smtClean="0">
                <a:solidFill>
                  <a:schemeClr val="bg1">
                    <a:lumMod val="85000"/>
                  </a:schemeClr>
                </a:solidFill>
              </a:rPr>
              <a:t> Geographic analysis</a:t>
            </a:r>
          </a:p>
          <a:p>
            <a:pPr>
              <a:buFont typeface="Arial" pitchFamily="34" charset="0"/>
              <a:buChar char="•"/>
            </a:pPr>
            <a:r>
              <a:rPr lang="en-US" sz="3000" dirty="0" smtClean="0">
                <a:solidFill>
                  <a:schemeClr val="bg1">
                    <a:lumMod val="85000"/>
                  </a:schemeClr>
                </a:solidFill>
              </a:rPr>
              <a:t> Dynamical analysis</a:t>
            </a:r>
          </a:p>
          <a:p>
            <a:pPr>
              <a:buFont typeface="Arial" pitchFamily="34" charset="0"/>
              <a:buChar char="•"/>
            </a:pPr>
            <a:r>
              <a:rPr lang="en-US" sz="3000" dirty="0" smtClean="0">
                <a:solidFill>
                  <a:schemeClr val="bg1">
                    <a:lumMod val="85000"/>
                  </a:schemeClr>
                </a:solidFill>
              </a:rPr>
              <a:t> Conclusions</a:t>
            </a:r>
            <a:endParaRPr lang="it-IT" sz="3000" dirty="0">
              <a:solidFill>
                <a:schemeClr val="bg1">
                  <a:lumMod val="85000"/>
                </a:schemeClr>
              </a:solidFill>
            </a:endParaRPr>
          </a:p>
        </p:txBody>
      </p:sp>
      <p:sp>
        <p:nvSpPr>
          <p:cNvPr id="10" name="Titolo 1"/>
          <p:cNvSpPr txBox="1">
            <a:spLocks/>
          </p:cNvSpPr>
          <p:nvPr/>
        </p:nvSpPr>
        <p:spPr>
          <a:xfrm>
            <a:off x="5724128" y="1066800"/>
            <a:ext cx="2743200" cy="1981200"/>
          </a:xfrm>
          <a:prstGeom prst="rect">
            <a:avLst/>
          </a:prstGeom>
        </p:spPr>
        <p:txBody>
          <a:bodyPr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satMod val="130000"/>
                  </a:schemeClr>
                </a:solidFill>
                <a:effectLst/>
                <a:uLnTx/>
                <a:uFillTx/>
                <a:latin typeface="+mj-lt"/>
                <a:ea typeface="+mj-ea"/>
                <a:cs typeface="+mj-cs"/>
              </a:rPr>
              <a:t>Outline</a:t>
            </a:r>
            <a:endParaRPr kumimoji="0" lang="it-IT"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99392"/>
            <a:ext cx="7498080" cy="1143000"/>
          </a:xfrm>
        </p:spPr>
        <p:txBody>
          <a:bodyPr/>
          <a:lstStyle/>
          <a:p>
            <a:r>
              <a:rPr lang="en-US" dirty="0" smtClean="0"/>
              <a:t>Basic statistics</a:t>
            </a:r>
            <a:endParaRPr lang="it-IT" dirty="0"/>
          </a:p>
        </p:txBody>
      </p:sp>
      <p:graphicFrame>
        <p:nvGraphicFramePr>
          <p:cNvPr id="8" name="Segnaposto contenuto 7"/>
          <p:cNvGraphicFramePr>
            <a:graphicFrameLocks noGrp="1"/>
          </p:cNvGraphicFramePr>
          <p:nvPr>
            <p:ph idx="1"/>
          </p:nvPr>
        </p:nvGraphicFramePr>
        <p:xfrm>
          <a:off x="251520" y="1124744"/>
          <a:ext cx="2664296" cy="1493520"/>
        </p:xfrm>
        <a:graphic>
          <a:graphicData uri="http://schemas.openxmlformats.org/drawingml/2006/table">
            <a:tbl>
              <a:tblPr firstRow="1" bandRow="1">
                <a:tableStyleId>{8A107856-5554-42FB-B03E-39F5DBC370BA}</a:tableStyleId>
              </a:tblPr>
              <a:tblGrid>
                <a:gridCol w="1800200"/>
                <a:gridCol w="864096"/>
              </a:tblGrid>
              <a:tr h="314686">
                <a:tc>
                  <a:txBody>
                    <a:bodyPr/>
                    <a:lstStyle/>
                    <a:p>
                      <a:r>
                        <a:rPr lang="en-US" sz="2000" b="0" dirty="0" smtClean="0"/>
                        <a:t>&lt;</a:t>
                      </a:r>
                      <a:r>
                        <a:rPr lang="en-US" sz="2000" b="0" dirty="0" err="1" smtClean="0"/>
                        <a:t>k</a:t>
                      </a:r>
                      <a:r>
                        <a:rPr lang="en-US" sz="2000" b="0" baseline="-25000" dirty="0" err="1" smtClean="0"/>
                        <a:t>out</a:t>
                      </a:r>
                      <a:r>
                        <a:rPr lang="en-US" sz="2000" b="0" dirty="0" smtClean="0"/>
                        <a:t>&gt;</a:t>
                      </a:r>
                    </a:p>
                  </a:txBody>
                  <a:tcPr marL="226752" marR="226752"/>
                </a:tc>
                <a:tc>
                  <a:txBody>
                    <a:bodyPr/>
                    <a:lstStyle/>
                    <a:p>
                      <a:pPr algn="l"/>
                      <a:r>
                        <a:rPr lang="en-US" b="0" dirty="0" smtClean="0"/>
                        <a:t>8.0</a:t>
                      </a:r>
                      <a:endParaRPr lang="it-IT" b="0" dirty="0"/>
                    </a:p>
                  </a:txBody>
                  <a:tcPr marL="226752" marR="226752"/>
                </a:tc>
              </a:tr>
              <a:tr h="352085">
                <a:tc>
                  <a:txBody>
                    <a:bodyPr/>
                    <a:lstStyle/>
                    <a:p>
                      <a:r>
                        <a:rPr lang="en-US" dirty="0" smtClean="0"/>
                        <a:t>Reciprocation</a:t>
                      </a:r>
                      <a:endParaRPr lang="it-IT" dirty="0"/>
                    </a:p>
                  </a:txBody>
                  <a:tcPr marL="226752" marR="226752"/>
                </a:tc>
                <a:tc>
                  <a:txBody>
                    <a:bodyPr/>
                    <a:lstStyle/>
                    <a:p>
                      <a:pPr algn="l"/>
                      <a:r>
                        <a:rPr lang="en-US" dirty="0" smtClean="0"/>
                        <a:t>0.57</a:t>
                      </a:r>
                      <a:endParaRPr lang="it-IT" dirty="0"/>
                    </a:p>
                  </a:txBody>
                  <a:tcPr marL="226752" marR="226752"/>
                </a:tc>
              </a:tr>
              <a:tr h="314686">
                <a:tc>
                  <a:txBody>
                    <a:bodyPr/>
                    <a:lstStyle/>
                    <a:p>
                      <a:r>
                        <a:rPr lang="en-US" dirty="0" err="1" smtClean="0"/>
                        <a:t>Avg</a:t>
                      </a:r>
                      <a:r>
                        <a:rPr lang="en-US" dirty="0" smtClean="0"/>
                        <a:t> SPL</a:t>
                      </a:r>
                      <a:endParaRPr lang="it-IT" dirty="0"/>
                    </a:p>
                  </a:txBody>
                  <a:tcPr marL="226752" marR="226752"/>
                </a:tc>
                <a:tc>
                  <a:txBody>
                    <a:bodyPr/>
                    <a:lstStyle/>
                    <a:p>
                      <a:pPr algn="l"/>
                      <a:r>
                        <a:rPr lang="en-US" dirty="0" smtClean="0"/>
                        <a:t>5.3</a:t>
                      </a:r>
                      <a:endParaRPr lang="it-IT" dirty="0"/>
                    </a:p>
                  </a:txBody>
                  <a:tcPr marL="226752" marR="226752"/>
                </a:tc>
              </a:tr>
              <a:tr h="314686">
                <a:tc>
                  <a:txBody>
                    <a:bodyPr/>
                    <a:lstStyle/>
                    <a:p>
                      <a:r>
                        <a:rPr lang="en-US" dirty="0" smtClean="0"/>
                        <a:t>Diameter</a:t>
                      </a:r>
                      <a:endParaRPr lang="it-IT" dirty="0"/>
                    </a:p>
                  </a:txBody>
                  <a:tcPr marL="226752" marR="226752"/>
                </a:tc>
                <a:tc>
                  <a:txBody>
                    <a:bodyPr/>
                    <a:lstStyle/>
                    <a:p>
                      <a:pPr algn="l"/>
                      <a:r>
                        <a:rPr lang="en-US" dirty="0" smtClean="0"/>
                        <a:t>20</a:t>
                      </a:r>
                      <a:endParaRPr lang="it-IT" dirty="0"/>
                    </a:p>
                  </a:txBody>
                  <a:tcPr marL="226752" marR="226752"/>
                </a:tc>
              </a:tr>
            </a:tbl>
          </a:graphicData>
        </a:graphic>
      </p:graphicFrame>
      <p:sp>
        <p:nvSpPr>
          <p:cNvPr id="4" name="Segnaposto data 3"/>
          <p:cNvSpPr>
            <a:spLocks noGrp="1"/>
          </p:cNvSpPr>
          <p:nvPr>
            <p:ph type="dt" sz="half" idx="10"/>
          </p:nvPr>
        </p:nvSpPr>
        <p:spPr>
          <a:xfrm>
            <a:off x="35496" y="6305550"/>
            <a:ext cx="1008112" cy="476250"/>
          </a:xfrm>
        </p:spPr>
        <p:txBody>
          <a:bodyPr/>
          <a:lstStyle/>
          <a:p>
            <a:r>
              <a:rPr lang="it-IT" dirty="0" smtClean="0"/>
              <a:t>22/08/2010</a:t>
            </a:r>
            <a:endParaRPr lang="it-IT" dirty="0"/>
          </a:p>
        </p:txBody>
      </p:sp>
      <p:sp>
        <p:nvSpPr>
          <p:cNvPr id="5" name="Segnaposto piè di pagina 4"/>
          <p:cNvSpPr>
            <a:spLocks noGrp="1"/>
          </p:cNvSpPr>
          <p:nvPr>
            <p:ph type="ftr" sz="quarter" idx="11"/>
          </p:nvPr>
        </p:nvSpPr>
        <p:spPr>
          <a:xfrm>
            <a:off x="2483768" y="6305550"/>
            <a:ext cx="4378808" cy="476250"/>
          </a:xfrm>
        </p:spPr>
        <p:txBody>
          <a:bodyPr/>
          <a:lstStyle/>
          <a:p>
            <a:r>
              <a:rPr lang="en-US" dirty="0" err="1" smtClean="0"/>
              <a:t>SocialCom</a:t>
            </a:r>
            <a:r>
              <a:rPr lang="en-US" dirty="0" smtClean="0"/>
              <a:t> 2010 - Luca Maria Aiello, </a:t>
            </a:r>
            <a:r>
              <a:rPr lang="en-US" dirty="0" err="1" smtClean="0"/>
              <a:t>Università</a:t>
            </a:r>
            <a:r>
              <a:rPr lang="en-US" dirty="0" smtClean="0"/>
              <a:t> </a:t>
            </a:r>
            <a:r>
              <a:rPr lang="en-US" dirty="0" err="1" smtClean="0"/>
              <a:t>degli</a:t>
            </a:r>
            <a:r>
              <a:rPr lang="en-US" dirty="0" smtClean="0"/>
              <a:t> </a:t>
            </a:r>
            <a:r>
              <a:rPr lang="en-US" dirty="0" err="1" smtClean="0"/>
              <a:t>Studi</a:t>
            </a:r>
            <a:r>
              <a:rPr lang="en-US" dirty="0" smtClean="0"/>
              <a:t> </a:t>
            </a:r>
            <a:r>
              <a:rPr lang="en-US" dirty="0" err="1" smtClean="0"/>
              <a:t>di</a:t>
            </a:r>
            <a:r>
              <a:rPr lang="en-US" dirty="0" smtClean="0"/>
              <a:t>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7</a:t>
            </a:fld>
            <a:endParaRPr lang="it-IT"/>
          </a:p>
        </p:txBody>
      </p:sp>
      <p:pic>
        <p:nvPicPr>
          <p:cNvPr id="7" name="Picture 2" descr="C:\Documents and Settings\aiello\Desktop\figures\figure_distribs_snapshot4.png"/>
          <p:cNvPicPr>
            <a:picLocks noChangeAspect="1" noChangeArrowheads="1"/>
          </p:cNvPicPr>
          <p:nvPr/>
        </p:nvPicPr>
        <p:blipFill>
          <a:blip r:embed="rId3" cstate="print"/>
          <a:srcRect/>
          <a:stretch>
            <a:fillRect/>
          </a:stretch>
        </p:blipFill>
        <p:spPr bwMode="auto">
          <a:xfrm>
            <a:off x="3131840" y="1052736"/>
            <a:ext cx="5948462" cy="4280470"/>
          </a:xfrm>
          <a:prstGeom prst="rect">
            <a:avLst/>
          </a:prstGeom>
          <a:noFill/>
        </p:spPr>
      </p:pic>
      <p:sp>
        <p:nvSpPr>
          <p:cNvPr id="10" name="Segnaposto contenuto 2"/>
          <p:cNvSpPr txBox="1">
            <a:spLocks/>
          </p:cNvSpPr>
          <p:nvPr/>
        </p:nvSpPr>
        <p:spPr>
          <a:xfrm>
            <a:off x="251520" y="2804864"/>
            <a:ext cx="2808312" cy="3576464"/>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Broad distributions</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High reciprocation</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en-US" sz="2800" noProof="0" dirty="0" smtClean="0"/>
              <a:t>High diameter</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smtClean="0"/>
              <a:t>Correlations and mixing patterns</a:t>
            </a:r>
            <a:endParaRPr lang="it-IT" dirty="0"/>
          </a:p>
        </p:txBody>
      </p:sp>
      <p:graphicFrame>
        <p:nvGraphicFramePr>
          <p:cNvPr id="7" name="Segnaposto contenuto 6"/>
          <p:cNvGraphicFramePr>
            <a:graphicFrameLocks noGrp="1"/>
          </p:cNvGraphicFramePr>
          <p:nvPr>
            <p:ph idx="1"/>
          </p:nvPr>
        </p:nvGraphicFramePr>
        <p:xfrm>
          <a:off x="179512" y="1124744"/>
          <a:ext cx="3313065" cy="2225040"/>
        </p:xfrm>
        <a:graphic>
          <a:graphicData uri="http://schemas.openxmlformats.org/drawingml/2006/table">
            <a:tbl>
              <a:tblPr firstRow="1" bandRow="1">
                <a:tableStyleId>{8A107856-5554-42FB-B03E-39F5DBC370BA}</a:tableStyleId>
              </a:tblPr>
              <a:tblGrid>
                <a:gridCol w="662613"/>
                <a:gridCol w="662613"/>
                <a:gridCol w="662613"/>
                <a:gridCol w="662613"/>
                <a:gridCol w="662613"/>
              </a:tblGrid>
              <a:tr h="359985">
                <a:tc gridSpan="5">
                  <a:txBody>
                    <a:bodyPr/>
                    <a:lstStyle/>
                    <a:p>
                      <a:r>
                        <a:rPr lang="en-US" sz="2000" b="1" dirty="0" smtClean="0"/>
                        <a:t>Pearson correlation</a:t>
                      </a:r>
                      <a:endParaRPr lang="it-IT" sz="2000" b="1" dirty="0"/>
                    </a:p>
                  </a:txBody>
                  <a:tcPr/>
                </a:tc>
                <a:tc hMerge="1">
                  <a:txBody>
                    <a:bodyPr/>
                    <a:lstStyle/>
                    <a:p>
                      <a:pPr algn="ctr"/>
                      <a:endParaRPr lang="it-IT" sz="2400" b="0" baseline="-25000" dirty="0"/>
                    </a:p>
                  </a:txBody>
                  <a:tcPr/>
                </a:tc>
                <a:tc hMerge="1">
                  <a:txBody>
                    <a:bodyPr/>
                    <a:lstStyle/>
                    <a:p>
                      <a:pPr algn="ctr"/>
                      <a:endParaRPr lang="it-IT" sz="2400" b="0" baseline="-25000" dirty="0"/>
                    </a:p>
                  </a:txBody>
                  <a:tcPr/>
                </a:tc>
                <a:tc hMerge="1">
                  <a:txBody>
                    <a:bodyPr/>
                    <a:lstStyle/>
                    <a:p>
                      <a:pPr algn="ctr"/>
                      <a:endParaRPr lang="it-IT" sz="2400" b="0" baseline="-25000" dirty="0"/>
                    </a:p>
                  </a:txBody>
                  <a:tcPr/>
                </a:tc>
                <a:tc hMerge="1">
                  <a:txBody>
                    <a:bodyPr/>
                    <a:lstStyle/>
                    <a:p>
                      <a:pPr algn="ctr"/>
                      <a:endParaRPr lang="it-IT" sz="2400" b="0" baseline="-25000" dirty="0"/>
                    </a:p>
                  </a:txBody>
                  <a:tcPr/>
                </a:tc>
              </a:tr>
              <a:tr h="359985">
                <a:tc>
                  <a:txBody>
                    <a:bodyPr/>
                    <a:lstStyle/>
                    <a:p>
                      <a:endParaRPr lang="it-IT" sz="2000" b="0" dirty="0"/>
                    </a:p>
                  </a:txBody>
                  <a:tcPr/>
                </a:tc>
                <a:tc>
                  <a:txBody>
                    <a:bodyPr/>
                    <a:lstStyle/>
                    <a:p>
                      <a:pPr algn="ctr"/>
                      <a:r>
                        <a:rPr lang="en-US" sz="2400" b="0" dirty="0" err="1" smtClean="0"/>
                        <a:t>k</a:t>
                      </a:r>
                      <a:r>
                        <a:rPr lang="en-US" sz="2400" b="0" baseline="-25000" dirty="0" err="1" smtClean="0"/>
                        <a:t>out</a:t>
                      </a:r>
                      <a:endParaRPr lang="it-IT" sz="2400" b="0" baseline="-25000" dirty="0"/>
                    </a:p>
                  </a:txBody>
                  <a:tcPr/>
                </a:tc>
                <a:tc>
                  <a:txBody>
                    <a:bodyPr/>
                    <a:lstStyle/>
                    <a:p>
                      <a:pPr algn="ctr"/>
                      <a:r>
                        <a:rPr lang="en-US" sz="2400" b="0" dirty="0" err="1" smtClean="0"/>
                        <a:t>n</a:t>
                      </a:r>
                      <a:r>
                        <a:rPr lang="en-US" sz="2400" b="0" baseline="-25000" dirty="0" err="1" smtClean="0"/>
                        <a:t>g</a:t>
                      </a:r>
                      <a:endParaRPr lang="it-IT" sz="2400" b="0" baseline="-25000" dirty="0"/>
                    </a:p>
                  </a:txBody>
                  <a:tcPr/>
                </a:tc>
                <a:tc>
                  <a:txBody>
                    <a:bodyPr/>
                    <a:lstStyle/>
                    <a:p>
                      <a:pPr algn="ctr"/>
                      <a:r>
                        <a:rPr lang="en-US" sz="2400" b="0" dirty="0" err="1" smtClean="0"/>
                        <a:t>n</a:t>
                      </a:r>
                      <a:r>
                        <a:rPr lang="en-US" sz="2400" b="0" baseline="-25000" dirty="0" err="1" smtClean="0"/>
                        <a:t>b</a:t>
                      </a:r>
                      <a:endParaRPr lang="it-IT" sz="2400" b="0" baseline="-25000" dirty="0"/>
                    </a:p>
                  </a:txBody>
                  <a:tcPr/>
                </a:tc>
                <a:tc>
                  <a:txBody>
                    <a:bodyPr/>
                    <a:lstStyle/>
                    <a:p>
                      <a:pPr algn="ctr"/>
                      <a:r>
                        <a:rPr lang="en-US" sz="2400" b="0" dirty="0" err="1" smtClean="0"/>
                        <a:t>n</a:t>
                      </a:r>
                      <a:r>
                        <a:rPr lang="en-US" sz="2400" b="0" baseline="-25000" dirty="0" err="1" smtClean="0"/>
                        <a:t>w</a:t>
                      </a:r>
                      <a:endParaRPr lang="it-IT" sz="2400" b="0" baseline="-25000" dirty="0"/>
                    </a:p>
                  </a:txBody>
                  <a:tcPr/>
                </a:tc>
              </a:tr>
              <a:tr h="359985">
                <a:tc>
                  <a:txBody>
                    <a:bodyPr/>
                    <a:lstStyle/>
                    <a:p>
                      <a:pPr algn="r"/>
                      <a:r>
                        <a:rPr lang="en-US" sz="2400" b="0" dirty="0" err="1" smtClean="0"/>
                        <a:t>k</a:t>
                      </a:r>
                      <a:r>
                        <a:rPr lang="en-US" sz="2400" b="0" baseline="-25000" dirty="0" err="1" smtClean="0"/>
                        <a:t>out</a:t>
                      </a:r>
                      <a:endParaRPr lang="it-IT" sz="2400" b="0" baseline="-25000" dirty="0"/>
                    </a:p>
                  </a:txBody>
                  <a:tcPr/>
                </a:tc>
                <a:tc>
                  <a:txBody>
                    <a:bodyPr/>
                    <a:lstStyle/>
                    <a:p>
                      <a:pPr algn="ctr"/>
                      <a:r>
                        <a:rPr lang="en-US" b="0" dirty="0" smtClean="0"/>
                        <a:t>1</a:t>
                      </a:r>
                      <a:endParaRPr lang="it-IT" b="0" dirty="0"/>
                    </a:p>
                  </a:txBody>
                  <a:tcPr/>
                </a:tc>
                <a:tc>
                  <a:txBody>
                    <a:bodyPr/>
                    <a:lstStyle/>
                    <a:p>
                      <a:pPr algn="ctr"/>
                      <a:r>
                        <a:rPr lang="en-US" b="0" dirty="0" smtClean="0"/>
                        <a:t>0.31</a:t>
                      </a:r>
                      <a:endParaRPr lang="it-IT" b="0" dirty="0"/>
                    </a:p>
                  </a:txBody>
                  <a:tcPr/>
                </a:tc>
                <a:tc>
                  <a:txBody>
                    <a:bodyPr/>
                    <a:lstStyle/>
                    <a:p>
                      <a:pPr algn="ctr"/>
                      <a:r>
                        <a:rPr lang="en-US" b="0" dirty="0" smtClean="0"/>
                        <a:t>0.18</a:t>
                      </a:r>
                      <a:endParaRPr lang="it-IT" b="0" dirty="0"/>
                    </a:p>
                  </a:txBody>
                  <a:tcPr/>
                </a:tc>
                <a:tc>
                  <a:txBody>
                    <a:bodyPr/>
                    <a:lstStyle/>
                    <a:p>
                      <a:pPr algn="ctr"/>
                      <a:r>
                        <a:rPr lang="en-US" b="0" dirty="0" smtClean="0"/>
                        <a:t>0.18</a:t>
                      </a:r>
                      <a:endParaRPr lang="it-IT" b="0" dirty="0"/>
                    </a:p>
                  </a:txBody>
                  <a:tcPr/>
                </a:tc>
              </a:tr>
              <a:tr h="359985">
                <a:tc>
                  <a:txBody>
                    <a:bodyPr/>
                    <a:lstStyle/>
                    <a:p>
                      <a:pPr algn="r"/>
                      <a:r>
                        <a:rPr lang="en-US" sz="2400" b="0" dirty="0" err="1" smtClean="0"/>
                        <a:t>n</a:t>
                      </a:r>
                      <a:r>
                        <a:rPr lang="en-US" sz="2400" b="0" baseline="-25000" dirty="0" err="1" smtClean="0"/>
                        <a:t>g</a:t>
                      </a:r>
                      <a:endParaRPr lang="it-IT" sz="2400" b="0" baseline="-25000" dirty="0"/>
                    </a:p>
                  </a:txBody>
                  <a:tcPr/>
                </a:tc>
                <a:tc>
                  <a:txBody>
                    <a:bodyPr/>
                    <a:lstStyle/>
                    <a:p>
                      <a:pPr algn="ctr"/>
                      <a:endParaRPr lang="it-IT" b="0" dirty="0"/>
                    </a:p>
                  </a:txBody>
                  <a:tcPr/>
                </a:tc>
                <a:tc>
                  <a:txBody>
                    <a:bodyPr/>
                    <a:lstStyle/>
                    <a:p>
                      <a:pPr algn="ctr"/>
                      <a:r>
                        <a:rPr lang="en-US" b="0" dirty="0" smtClean="0"/>
                        <a:t>1</a:t>
                      </a:r>
                      <a:endParaRPr lang="it-IT" b="0" dirty="0"/>
                    </a:p>
                  </a:txBody>
                  <a:tcPr/>
                </a:tc>
                <a:tc>
                  <a:txBody>
                    <a:bodyPr/>
                    <a:lstStyle/>
                    <a:p>
                      <a:pPr algn="ctr"/>
                      <a:r>
                        <a:rPr lang="en-US" b="0" dirty="0" smtClean="0"/>
                        <a:t>0.32</a:t>
                      </a:r>
                      <a:endParaRPr lang="it-IT" b="0" dirty="0"/>
                    </a:p>
                  </a:txBody>
                  <a:tcPr/>
                </a:tc>
                <a:tc>
                  <a:txBody>
                    <a:bodyPr/>
                    <a:lstStyle/>
                    <a:p>
                      <a:pPr algn="ctr"/>
                      <a:r>
                        <a:rPr lang="en-US" b="0" dirty="0" smtClean="0"/>
                        <a:t>0.31</a:t>
                      </a:r>
                      <a:endParaRPr lang="it-IT" b="0" dirty="0"/>
                    </a:p>
                  </a:txBody>
                  <a:tcPr/>
                </a:tc>
              </a:tr>
              <a:tr h="359985">
                <a:tc>
                  <a:txBody>
                    <a:bodyPr/>
                    <a:lstStyle/>
                    <a:p>
                      <a:pPr algn="r"/>
                      <a:r>
                        <a:rPr lang="en-US" sz="2400" b="0" dirty="0" err="1" smtClean="0"/>
                        <a:t>n</a:t>
                      </a:r>
                      <a:r>
                        <a:rPr lang="en-US" sz="2400" b="0" baseline="-25000" dirty="0" err="1" smtClean="0"/>
                        <a:t>b</a:t>
                      </a:r>
                      <a:endParaRPr lang="it-IT" sz="2400" b="0" baseline="-25000" dirty="0"/>
                    </a:p>
                  </a:txBody>
                  <a:tcPr/>
                </a:tc>
                <a:tc>
                  <a:txBody>
                    <a:bodyPr/>
                    <a:lstStyle/>
                    <a:p>
                      <a:pPr algn="ctr"/>
                      <a:endParaRPr lang="it-IT" b="0" dirty="0"/>
                    </a:p>
                  </a:txBody>
                  <a:tcPr/>
                </a:tc>
                <a:tc>
                  <a:txBody>
                    <a:bodyPr/>
                    <a:lstStyle/>
                    <a:p>
                      <a:pPr algn="ctr"/>
                      <a:endParaRPr lang="it-IT" b="0" dirty="0"/>
                    </a:p>
                  </a:txBody>
                  <a:tcPr/>
                </a:tc>
                <a:tc>
                  <a:txBody>
                    <a:bodyPr/>
                    <a:lstStyle/>
                    <a:p>
                      <a:pPr algn="ctr"/>
                      <a:r>
                        <a:rPr lang="en-US" b="0" dirty="0" smtClean="0"/>
                        <a:t>1</a:t>
                      </a:r>
                      <a:endParaRPr lang="it-IT" b="0" dirty="0"/>
                    </a:p>
                  </a:txBody>
                  <a:tcPr/>
                </a:tc>
                <a:tc>
                  <a:txBody>
                    <a:bodyPr/>
                    <a:lstStyle/>
                    <a:p>
                      <a:pPr algn="ctr"/>
                      <a:r>
                        <a:rPr lang="en-US" b="0" dirty="0" smtClean="0"/>
                        <a:t>0.22</a:t>
                      </a:r>
                      <a:endParaRPr lang="it-IT" b="0" dirty="0"/>
                    </a:p>
                  </a:txBody>
                  <a:tcPr/>
                </a:tc>
              </a:tr>
            </a:tbl>
          </a:graphicData>
        </a:graphic>
      </p:graphicFrame>
      <p:sp>
        <p:nvSpPr>
          <p:cNvPr id="4" name="Segnaposto data 3"/>
          <p:cNvSpPr>
            <a:spLocks noGrp="1"/>
          </p:cNvSpPr>
          <p:nvPr>
            <p:ph type="dt" sz="half" idx="10"/>
          </p:nvPr>
        </p:nvSpPr>
        <p:spPr/>
        <p:txBody>
          <a:bodyPr/>
          <a:lstStyle/>
          <a:p>
            <a:r>
              <a:rPr lang="it-IT" dirty="0"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8</a:t>
            </a:fld>
            <a:endParaRPr lang="it-IT"/>
          </a:p>
        </p:txBody>
      </p:sp>
      <p:pic>
        <p:nvPicPr>
          <p:cNvPr id="2050" name="Picture 2" descr="C:\Luca\Università\svn\schifane\papers\sin2010\figures\figure_correls_kout_snapshot4.eps"/>
          <p:cNvPicPr>
            <a:picLocks noChangeAspect="1" noChangeArrowheads="1"/>
          </p:cNvPicPr>
          <p:nvPr/>
        </p:nvPicPr>
        <p:blipFill>
          <a:blip r:embed="rId3" cstate="print"/>
          <a:srcRect/>
          <a:stretch>
            <a:fillRect/>
          </a:stretch>
        </p:blipFill>
        <p:spPr bwMode="auto">
          <a:xfrm>
            <a:off x="3563887" y="1124744"/>
            <a:ext cx="5436031" cy="4176464"/>
          </a:xfrm>
          <a:prstGeom prst="rect">
            <a:avLst/>
          </a:prstGeom>
          <a:noFill/>
        </p:spPr>
      </p:pic>
      <p:sp>
        <p:nvSpPr>
          <p:cNvPr id="9" name="Segnaposto contenuto 2"/>
          <p:cNvSpPr txBox="1">
            <a:spLocks/>
          </p:cNvSpPr>
          <p:nvPr/>
        </p:nvSpPr>
        <p:spPr>
          <a:xfrm>
            <a:off x="0" y="3524944"/>
            <a:ext cx="3491880" cy="2928392"/>
          </a:xfrm>
          <a:prstGeom prst="rect">
            <a:avLst/>
          </a:prstGeom>
        </p:spPr>
        <p:txBody>
          <a:bodyPr>
            <a:normAutofit fontScale="925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Positive correlations between:</a:t>
            </a:r>
            <a:endParaRPr lang="en-US" sz="2800" dirty="0" smtClean="0"/>
          </a:p>
          <a:p>
            <a:pPr marL="822960" lvl="1" indent="-283464">
              <a:spcBef>
                <a:spcPts val="600"/>
              </a:spcBef>
              <a:buClr>
                <a:schemeClr val="accent1"/>
              </a:buClr>
              <a:buSzPct val="80000"/>
              <a:buFont typeface="Wingdings 2"/>
              <a:buChar char=""/>
            </a:pPr>
            <a:r>
              <a:rPr lang="en-US" sz="2800" dirty="0" smtClean="0"/>
              <a:t>C</a:t>
            </a:r>
            <a:r>
              <a:rPr kumimoji="0" lang="en-US" sz="2800" b="0" i="0" u="none" strike="noStrike" kern="1200" cap="none" spc="0" normalizeH="0" noProof="0" dirty="0" err="1" smtClean="0">
                <a:ln>
                  <a:noFill/>
                </a:ln>
                <a:solidFill>
                  <a:schemeClr val="tx1"/>
                </a:solidFill>
                <a:effectLst/>
                <a:uLnTx/>
                <a:uFillTx/>
                <a:latin typeface="+mn-lt"/>
                <a:ea typeface="+mn-ea"/>
                <a:cs typeface="+mn-cs"/>
              </a:rPr>
              <a:t>onnectivity</a:t>
            </a:r>
            <a:r>
              <a:rPr kumimoji="0" lang="en-US" sz="2800" b="0" i="0" u="none" strike="noStrike" kern="1200" cap="none" spc="0" normalizeH="0" noProof="0" dirty="0" smtClean="0">
                <a:ln>
                  <a:noFill/>
                </a:ln>
                <a:solidFill>
                  <a:schemeClr val="tx1"/>
                </a:solidFill>
                <a:effectLst/>
                <a:uLnTx/>
                <a:uFillTx/>
                <a:latin typeface="+mn-lt"/>
                <a:ea typeface="+mn-ea"/>
                <a:cs typeface="+mn-cs"/>
              </a:rPr>
              <a:t> and activity</a:t>
            </a:r>
          </a:p>
          <a:p>
            <a:pPr marL="822960" lvl="1" indent="-283464">
              <a:spcBef>
                <a:spcPts val="600"/>
              </a:spcBef>
              <a:buClr>
                <a:schemeClr val="accent1"/>
              </a:buClr>
              <a:buSzPct val="80000"/>
              <a:buFont typeface="Wingdings 2"/>
              <a:buChar char=""/>
            </a:pPr>
            <a:r>
              <a:rPr lang="en-US" sz="2800" baseline="0" dirty="0" smtClean="0"/>
              <a:t>Different</a:t>
            </a:r>
            <a:r>
              <a:rPr lang="en-US" sz="2800" dirty="0" smtClean="0"/>
              <a:t> activities</a:t>
            </a:r>
          </a:p>
          <a:p>
            <a:pPr marL="365760" indent="-283464">
              <a:spcBef>
                <a:spcPts val="600"/>
              </a:spcBef>
              <a:buClr>
                <a:schemeClr val="accent1"/>
              </a:buClr>
              <a:buSzPct val="80000"/>
              <a:buFont typeface="Wingdings 2"/>
              <a:buChar cha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Assortativity</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noProof="0" dirty="0" err="1" smtClean="0">
                <a:ln>
                  <a:noFill/>
                </a:ln>
                <a:solidFill>
                  <a:schemeClr val="tx1"/>
                </a:solidFill>
                <a:effectLst/>
                <a:uLnTx/>
                <a:uFillTx/>
                <a:latin typeface="+mn-lt"/>
                <a:ea typeface="+mn-ea"/>
                <a:cs typeface="+mn-cs"/>
              </a:rPr>
              <a:t>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it-IT"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Documents and Settings\aiello\Desktop\figure_ov_vs_d_snapshot4_small.png"/>
          <p:cNvPicPr>
            <a:picLocks noChangeAspect="1" noChangeArrowheads="1"/>
          </p:cNvPicPr>
          <p:nvPr/>
        </p:nvPicPr>
        <p:blipFill>
          <a:blip r:embed="rId4" cstate="print"/>
          <a:srcRect/>
          <a:stretch>
            <a:fillRect/>
          </a:stretch>
        </p:blipFill>
        <p:spPr bwMode="auto">
          <a:xfrm>
            <a:off x="1038920" y="1556792"/>
            <a:ext cx="6629424" cy="2486756"/>
          </a:xfrm>
          <a:prstGeom prst="rect">
            <a:avLst/>
          </a:prstGeom>
          <a:noFill/>
        </p:spPr>
      </p:pic>
      <p:sp>
        <p:nvSpPr>
          <p:cNvPr id="2" name="Titolo 1"/>
          <p:cNvSpPr>
            <a:spLocks noGrp="1"/>
          </p:cNvSpPr>
          <p:nvPr>
            <p:ph type="title"/>
          </p:nvPr>
        </p:nvSpPr>
        <p:spPr/>
        <p:txBody>
          <a:bodyPr/>
          <a:lstStyle/>
          <a:p>
            <a:r>
              <a:rPr lang="en-US" dirty="0" smtClean="0"/>
              <a:t>Profile similarity vs. social distance</a:t>
            </a:r>
            <a:endParaRPr lang="it-IT" dirty="0"/>
          </a:p>
        </p:txBody>
      </p:sp>
      <p:sp>
        <p:nvSpPr>
          <p:cNvPr id="3" name="Segnaposto contenuto 2"/>
          <p:cNvSpPr>
            <a:spLocks noGrp="1"/>
          </p:cNvSpPr>
          <p:nvPr>
            <p:ph idx="1"/>
          </p:nvPr>
        </p:nvSpPr>
        <p:spPr>
          <a:xfrm>
            <a:off x="251520" y="3861048"/>
            <a:ext cx="8352928" cy="2592288"/>
          </a:xfrm>
        </p:spPr>
        <p:txBody>
          <a:bodyPr>
            <a:normAutofit lnSpcReduction="10000"/>
          </a:bodyPr>
          <a:lstStyle/>
          <a:p>
            <a:r>
              <a:rPr lang="en-US" i="1" dirty="0" smtClean="0">
                <a:solidFill>
                  <a:srgbClr val="AC2CD4"/>
                </a:solidFill>
              </a:rPr>
              <a:t>Topical overlap</a:t>
            </a:r>
          </a:p>
          <a:p>
            <a:r>
              <a:rPr lang="en-US" dirty="0" smtClean="0"/>
              <a:t>Statistical  correlation because of </a:t>
            </a:r>
            <a:r>
              <a:rPr lang="en-US" i="1" dirty="0" err="1" smtClean="0">
                <a:solidFill>
                  <a:srgbClr val="AC2CD4"/>
                </a:solidFill>
              </a:rPr>
              <a:t>assortative</a:t>
            </a:r>
            <a:r>
              <a:rPr lang="en-US" i="1" dirty="0" smtClean="0">
                <a:solidFill>
                  <a:srgbClr val="AC2CD4"/>
                </a:solidFill>
              </a:rPr>
              <a:t> biases</a:t>
            </a:r>
            <a:r>
              <a:rPr lang="en-US" dirty="0" smtClean="0"/>
              <a:t>?</a:t>
            </a:r>
          </a:p>
          <a:p>
            <a:r>
              <a:rPr lang="en-US" i="1" dirty="0" smtClean="0">
                <a:solidFill>
                  <a:srgbClr val="AC2CD4"/>
                </a:solidFill>
              </a:rPr>
              <a:t>Null model </a:t>
            </a:r>
            <a:r>
              <a:rPr lang="en-US" dirty="0" smtClean="0"/>
              <a:t>to discern real overlap from purely statistical effects</a:t>
            </a:r>
          </a:p>
          <a:p>
            <a:pPr lvl="1"/>
            <a:r>
              <a:rPr lang="en-US" dirty="0" smtClean="0"/>
              <a:t>No topical overlap other than that caused by statistical mixing patters</a:t>
            </a:r>
          </a:p>
        </p:txBody>
      </p:sp>
      <p:sp>
        <p:nvSpPr>
          <p:cNvPr id="4" name="Segnaposto data 3"/>
          <p:cNvSpPr>
            <a:spLocks noGrp="1"/>
          </p:cNvSpPr>
          <p:nvPr>
            <p:ph type="dt" sz="half" idx="10"/>
          </p:nvPr>
        </p:nvSpPr>
        <p:spPr/>
        <p:txBody>
          <a:bodyPr/>
          <a:lstStyle/>
          <a:p>
            <a:r>
              <a:rPr lang="it-IT" smtClean="0"/>
              <a:t>22/08/2010</a:t>
            </a:r>
            <a:endParaRPr lang="it-IT" dirty="0"/>
          </a:p>
        </p:txBody>
      </p:sp>
      <p:sp>
        <p:nvSpPr>
          <p:cNvPr id="5" name="Segnaposto piè di pagina 4"/>
          <p:cNvSpPr>
            <a:spLocks noGrp="1"/>
          </p:cNvSpPr>
          <p:nvPr>
            <p:ph type="ftr" sz="quarter" idx="11"/>
          </p:nvPr>
        </p:nvSpPr>
        <p:spPr/>
        <p:txBody>
          <a:bodyPr/>
          <a:lstStyle/>
          <a:p>
            <a:r>
              <a:rPr lang="en-US" smtClean="0"/>
              <a:t>SocialCom 2010 - Luca Maria Aiello, Università degli Studi di Torino</a:t>
            </a:r>
            <a:endParaRPr lang="it-IT" dirty="0"/>
          </a:p>
        </p:txBody>
      </p:sp>
      <p:sp>
        <p:nvSpPr>
          <p:cNvPr id="6" name="Segnaposto numero diapositiva 5"/>
          <p:cNvSpPr>
            <a:spLocks noGrp="1"/>
          </p:cNvSpPr>
          <p:nvPr>
            <p:ph type="sldNum" sz="quarter" idx="12"/>
          </p:nvPr>
        </p:nvSpPr>
        <p:spPr/>
        <p:txBody>
          <a:bodyPr/>
          <a:lstStyle/>
          <a:p>
            <a:fld id="{C33420EC-57CF-40F3-93C8-D1C8DA16CB96}" type="slidenum">
              <a:rPr lang="it-IT" smtClean="0"/>
              <a:pPr/>
              <a:t>9</a:t>
            </a:fld>
            <a:endParaRPr lang="it-IT"/>
          </a:p>
        </p:txBody>
      </p:sp>
      <p:graphicFrame>
        <p:nvGraphicFramePr>
          <p:cNvPr id="9" name="Oggetto 8"/>
          <p:cNvGraphicFramePr>
            <a:graphicFrameLocks noChangeAspect="1"/>
          </p:cNvGraphicFramePr>
          <p:nvPr/>
        </p:nvGraphicFramePr>
        <p:xfrm>
          <a:off x="4283968" y="2060848"/>
          <a:ext cx="3150350" cy="1008112"/>
        </p:xfrm>
        <a:graphic>
          <a:graphicData uri="http://schemas.openxmlformats.org/presentationml/2006/ole">
            <p:oleObj spid="_x0000_s3076" name="Equazione" r:id="rId5" imgW="1587240" imgH="507960" progId="Equation.3">
              <p:embed/>
            </p:oleObj>
          </a:graphicData>
        </a:graphic>
      </p:graphicFrame>
      <p:sp>
        <p:nvSpPr>
          <p:cNvPr id="10" name="CasellaDiTesto 9"/>
          <p:cNvSpPr txBox="1"/>
          <p:nvPr/>
        </p:nvSpPr>
        <p:spPr>
          <a:xfrm>
            <a:off x="312824" y="908720"/>
            <a:ext cx="8651664" cy="461665"/>
          </a:xfrm>
          <a:prstGeom prst="rect">
            <a:avLst/>
          </a:prstGeom>
          <a:noFill/>
        </p:spPr>
        <p:txBody>
          <a:bodyPr wrap="none" rtlCol="0">
            <a:spAutoFit/>
          </a:bodyPr>
          <a:lstStyle/>
          <a:p>
            <a:r>
              <a:rPr lang="en-US" sz="2400" i="1" dirty="0" smtClean="0"/>
              <a:t>Does similarity between user profiles depend on the social distance?</a:t>
            </a:r>
            <a:endParaRPr lang="it-IT" sz="2400" i="1" dirty="0"/>
          </a:p>
        </p:txBody>
      </p:sp>
      <p:pic>
        <p:nvPicPr>
          <p:cNvPr id="11" name="Picture 3" descr="C:\Documents and Settings\aiello\Desktop\figure_ov_vs_d_snapshot4_small_legend.png"/>
          <p:cNvPicPr>
            <a:picLocks noChangeAspect="1" noChangeArrowheads="1"/>
          </p:cNvPicPr>
          <p:nvPr/>
        </p:nvPicPr>
        <p:blipFill>
          <a:blip r:embed="rId6" cstate="print"/>
          <a:srcRect/>
          <a:stretch>
            <a:fillRect/>
          </a:stretch>
        </p:blipFill>
        <p:spPr bwMode="auto">
          <a:xfrm>
            <a:off x="2555776" y="1916832"/>
            <a:ext cx="1512168" cy="541520"/>
          </a:xfrm>
          <a:prstGeom prst="rect">
            <a:avLst/>
          </a:prstGeom>
          <a:noFill/>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zio">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6251</TotalTime>
  <Words>2862</Words>
  <Application>Microsoft Office PowerPoint</Application>
  <PresentationFormat>Presentazione su schermo (4:3)</PresentationFormat>
  <Paragraphs>339</Paragraphs>
  <Slides>23</Slides>
  <Notes>18</Notes>
  <HiddenSlides>0</HiddenSlides>
  <MMClips>0</MMClips>
  <ScaleCrop>false</ScaleCrop>
  <HeadingPairs>
    <vt:vector size="6" baseType="variant">
      <vt:variant>
        <vt:lpstr>Tema</vt:lpstr>
      </vt:variant>
      <vt:variant>
        <vt:i4>2</vt:i4>
      </vt:variant>
      <vt:variant>
        <vt:lpstr>Server OLE incorporati</vt:lpstr>
      </vt:variant>
      <vt:variant>
        <vt:i4>1</vt:i4>
      </vt:variant>
      <vt:variant>
        <vt:lpstr>Titoli diapositive</vt:lpstr>
      </vt:variant>
      <vt:variant>
        <vt:i4>23</vt:i4>
      </vt:variant>
    </vt:vector>
  </HeadingPairs>
  <TitlesOfParts>
    <vt:vector size="26" baseType="lpstr">
      <vt:lpstr>Solstizio</vt:lpstr>
      <vt:lpstr>1_Solstizio</vt:lpstr>
      <vt:lpstr>Equazione</vt:lpstr>
      <vt:lpstr>Link creation and profile alignment in the aNobii social network</vt:lpstr>
      <vt:lpstr>Open questions in social network analysis</vt:lpstr>
      <vt:lpstr>Outline</vt:lpstr>
      <vt:lpstr>Diapositiva 4</vt:lpstr>
      <vt:lpstr>Social network for bookworms</vt:lpstr>
      <vt:lpstr>Diapositiva 6</vt:lpstr>
      <vt:lpstr>Basic statistics</vt:lpstr>
      <vt:lpstr>Correlations and mixing patterns</vt:lpstr>
      <vt:lpstr>Profile similarity vs. social distance</vt:lpstr>
      <vt:lpstr>Diapositiva 10</vt:lpstr>
      <vt:lpstr>Motivations</vt:lpstr>
      <vt:lpstr>Geographical clustering</vt:lpstr>
      <vt:lpstr>Geographic and language overlap</vt:lpstr>
      <vt:lpstr>Diapositiva 14</vt:lpstr>
      <vt:lpstr>Triadic closure</vt:lpstr>
      <vt:lpstr>Proximity-driven attachment</vt:lpstr>
      <vt:lpstr>Causality between similarity and link creation</vt:lpstr>
      <vt:lpstr>Similarity  link creation</vt:lpstr>
      <vt:lpstr>Link creation  similarity</vt:lpstr>
      <vt:lpstr>Diapositiva 20</vt:lpstr>
      <vt:lpstr>Summary</vt:lpstr>
      <vt:lpstr>Future work</vt:lpstr>
      <vt:lpstr>Diapositiva 23</vt:lpstr>
    </vt:vector>
  </TitlesOfParts>
  <Company>Dipartimento di Informatica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Luca Maria Aiello</dc:creator>
  <cp:lastModifiedBy>Luca Maria Aiello</cp:lastModifiedBy>
  <cp:revision>556</cp:revision>
  <dcterms:created xsi:type="dcterms:W3CDTF">2010-03-20T14:26:23Z</dcterms:created>
  <dcterms:modified xsi:type="dcterms:W3CDTF">2010-12-02T18:02:44Z</dcterms:modified>
</cp:coreProperties>
</file>