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28"/>
  </p:notesMasterIdLst>
  <p:sldIdLst>
    <p:sldId id="256" r:id="rId2"/>
    <p:sldId id="257" r:id="rId3"/>
    <p:sldId id="261" r:id="rId4"/>
    <p:sldId id="263" r:id="rId5"/>
    <p:sldId id="260" r:id="rId6"/>
    <p:sldId id="258" r:id="rId7"/>
    <p:sldId id="268" r:id="rId8"/>
    <p:sldId id="271" r:id="rId9"/>
    <p:sldId id="288" r:id="rId10"/>
    <p:sldId id="272" r:id="rId11"/>
    <p:sldId id="262" r:id="rId12"/>
    <p:sldId id="292" r:id="rId13"/>
    <p:sldId id="274" r:id="rId14"/>
    <p:sldId id="275" r:id="rId15"/>
    <p:sldId id="284" r:id="rId16"/>
    <p:sldId id="285" r:id="rId17"/>
    <p:sldId id="286" r:id="rId18"/>
    <p:sldId id="293" r:id="rId19"/>
    <p:sldId id="273" r:id="rId20"/>
    <p:sldId id="294" r:id="rId21"/>
    <p:sldId id="278" r:id="rId22"/>
    <p:sldId id="287" r:id="rId23"/>
    <p:sldId id="291" r:id="rId24"/>
    <p:sldId id="276" r:id="rId25"/>
    <p:sldId id="282" r:id="rId26"/>
    <p:sldId id="281" r:id="rId2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47CFFF"/>
    <a:srgbClr val="AC2CD4"/>
    <a:srgbClr val="74D8FC"/>
    <a:srgbClr val="00FFFF"/>
    <a:srgbClr val="FDFFB9"/>
    <a:srgbClr val="F030D5"/>
    <a:srgbClr val="E7F4D8"/>
    <a:srgbClr val="8CF470"/>
    <a:srgbClr val="B4DE8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73440" autoAdjust="0"/>
  </p:normalViewPr>
  <p:slideViewPr>
    <p:cSldViewPr>
      <p:cViewPr varScale="1">
        <p:scale>
          <a:sx n="76" d="100"/>
          <a:sy n="76" d="100"/>
        </p:scale>
        <p:origin x="-32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77E67F-3470-4F01-A53D-83E4627D10C0}" type="datetimeFigureOut">
              <a:rPr lang="it-IT" smtClean="0"/>
              <a:pPr/>
              <a:t>08/06/2010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962ED6-1A7E-43AC-870D-82F840B08810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962ED6-1A7E-43AC-870D-82F840B08810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962ED6-1A7E-43AC-870D-82F840B08810}" type="slidenum">
              <a:rPr lang="it-IT" smtClean="0"/>
              <a:pPr/>
              <a:t>10</a:t>
            </a:fld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962ED6-1A7E-43AC-870D-82F840B08810}" type="slidenum">
              <a:rPr lang="it-IT" smtClean="0"/>
              <a:pPr/>
              <a:t>11</a:t>
            </a:fld>
            <a:endParaRPr 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962ED6-1A7E-43AC-870D-82F840B08810}" type="slidenum">
              <a:rPr lang="it-IT" smtClean="0"/>
              <a:pPr/>
              <a:t>12</a:t>
            </a:fld>
            <a:endParaRPr lang="it-I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962ED6-1A7E-43AC-870D-82F840B08810}" type="slidenum">
              <a:rPr lang="it-IT" smtClean="0"/>
              <a:pPr/>
              <a:t>18</a:t>
            </a:fld>
            <a:endParaRPr lang="it-I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962ED6-1A7E-43AC-870D-82F840B08810}" type="slidenum">
              <a:rPr lang="it-IT" smtClean="0"/>
              <a:pPr/>
              <a:t>20</a:t>
            </a:fld>
            <a:endParaRPr lang="it-IT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962ED6-1A7E-43AC-870D-82F840B08810}" type="slidenum">
              <a:rPr lang="it-IT" smtClean="0"/>
              <a:pPr/>
              <a:t>23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962ED6-1A7E-43AC-870D-82F840B08810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962ED6-1A7E-43AC-870D-82F840B08810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962ED6-1A7E-43AC-870D-82F840B08810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962ED6-1A7E-43AC-870D-82F840B08810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962ED6-1A7E-43AC-870D-82F840B08810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962ED6-1A7E-43AC-870D-82F840B08810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962ED6-1A7E-43AC-870D-82F840B08810}" type="slidenum">
              <a:rPr lang="it-IT" smtClean="0"/>
              <a:pPr/>
              <a:t>8</a:t>
            </a:fld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962ED6-1A7E-43AC-870D-82F840B08810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23"/>
          <p:cNvSpPr>
            <a:spLocks noGrp="1"/>
          </p:cNvSpPr>
          <p:nvPr>
            <p:ph type="dt" sz="half" idx="2"/>
          </p:nvPr>
        </p:nvSpPr>
        <p:spPr>
          <a:xfrm>
            <a:off x="-214346" y="6577058"/>
            <a:ext cx="2133600" cy="280966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r>
              <a:rPr lang="it-IT" smtClean="0"/>
              <a:t>29/03/2010</a:t>
            </a:r>
            <a:endParaRPr lang="it-IT" dirty="0"/>
          </a:p>
        </p:txBody>
      </p:sp>
      <p:sp>
        <p:nvSpPr>
          <p:cNvPr id="8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2786050" y="6577058"/>
            <a:ext cx="5253046" cy="280966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US" dirty="0" smtClean="0"/>
              <a:t>SESOC 2010 - Luca Maria Aiello, </a:t>
            </a:r>
            <a:r>
              <a:rPr lang="en-US" dirty="0" err="1" smtClean="0"/>
              <a:t>Università</a:t>
            </a:r>
            <a:r>
              <a:rPr lang="en-US" dirty="0" smtClean="0"/>
              <a:t> </a:t>
            </a:r>
            <a:r>
              <a:rPr lang="en-US" dirty="0" err="1" smtClean="0"/>
              <a:t>degli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Torino</a:t>
            </a:r>
            <a:endParaRPr lang="it-IT" dirty="0"/>
          </a:p>
        </p:txBody>
      </p:sp>
      <p:sp>
        <p:nvSpPr>
          <p:cNvPr id="9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86832" y="6577058"/>
            <a:ext cx="457200" cy="280966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33420EC-57CF-40F3-93C8-D1C8DA16CB9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23"/>
          <p:cNvSpPr>
            <a:spLocks noGrp="1"/>
          </p:cNvSpPr>
          <p:nvPr>
            <p:ph type="dt" sz="half" idx="2"/>
          </p:nvPr>
        </p:nvSpPr>
        <p:spPr>
          <a:xfrm>
            <a:off x="-214346" y="6577058"/>
            <a:ext cx="2133600" cy="280966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r>
              <a:rPr lang="it-IT" smtClean="0"/>
              <a:t>29/03/2010</a:t>
            </a:r>
            <a:endParaRPr lang="it-IT" dirty="0"/>
          </a:p>
        </p:txBody>
      </p:sp>
      <p:sp>
        <p:nvSpPr>
          <p:cNvPr id="8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2786050" y="6577058"/>
            <a:ext cx="5253046" cy="280966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US" dirty="0" smtClean="0"/>
              <a:t>SESOC 2010 - Luca Maria Aiello, </a:t>
            </a:r>
            <a:r>
              <a:rPr lang="en-US" dirty="0" err="1" smtClean="0"/>
              <a:t>Università</a:t>
            </a:r>
            <a:r>
              <a:rPr lang="en-US" dirty="0" smtClean="0"/>
              <a:t> </a:t>
            </a:r>
            <a:r>
              <a:rPr lang="en-US" dirty="0" err="1" smtClean="0"/>
              <a:t>degli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Torino</a:t>
            </a:r>
            <a:endParaRPr lang="it-IT" dirty="0"/>
          </a:p>
        </p:txBody>
      </p:sp>
      <p:sp>
        <p:nvSpPr>
          <p:cNvPr id="9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86832" y="6577058"/>
            <a:ext cx="457200" cy="280966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33420EC-57CF-40F3-93C8-D1C8DA16CB9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92D050"/>
              </a:buClr>
              <a:defRPr sz="2800"/>
            </a:lvl1pPr>
            <a:lvl2pPr>
              <a:buClr>
                <a:srgbClr val="92D050"/>
              </a:buClr>
              <a:buSzPct val="125000"/>
              <a:buFont typeface="Verdana" pitchFamily="34" charset="0"/>
              <a:buChar char="◦"/>
              <a:defRPr sz="2400"/>
            </a:lvl2pPr>
            <a:lvl3pPr>
              <a:buClr>
                <a:srgbClr val="92D050"/>
              </a:buClr>
              <a:defRPr sz="2000"/>
            </a:lvl3pPr>
            <a:lvl4pPr>
              <a:buClr>
                <a:srgbClr val="92D050"/>
              </a:buClr>
              <a:defRPr sz="1800"/>
            </a:lvl4pPr>
            <a:lvl5pPr>
              <a:buClr>
                <a:srgbClr val="92D050"/>
              </a:buClr>
              <a:defRPr sz="16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dirty="0" smtClean="0"/>
              <a:t>Terzo livello</a:t>
            </a:r>
          </a:p>
          <a:p>
            <a:pPr lvl="3" eaLnBrk="1" latinLnBrk="0" hangingPunct="1"/>
            <a:r>
              <a:rPr lang="it-IT" dirty="0" smtClean="0"/>
              <a:t>Quarto livello</a:t>
            </a:r>
          </a:p>
          <a:p>
            <a:pPr lvl="4" eaLnBrk="1" latinLnBrk="0" hangingPunct="1"/>
            <a:r>
              <a:rPr lang="it-IT" dirty="0" smtClean="0"/>
              <a:t>Quinto livello</a:t>
            </a:r>
            <a:endParaRPr kumimoji="0" lang="en-US" dirty="0"/>
          </a:p>
        </p:txBody>
      </p:sp>
      <p:sp>
        <p:nvSpPr>
          <p:cNvPr id="7" name="Segnaposto data 23"/>
          <p:cNvSpPr>
            <a:spLocks noGrp="1"/>
          </p:cNvSpPr>
          <p:nvPr>
            <p:ph type="dt" sz="half" idx="2"/>
          </p:nvPr>
        </p:nvSpPr>
        <p:spPr>
          <a:xfrm>
            <a:off x="-214346" y="6577058"/>
            <a:ext cx="2133600" cy="280966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r>
              <a:rPr lang="it-IT" smtClean="0"/>
              <a:t>29/03/2010</a:t>
            </a:r>
            <a:endParaRPr lang="it-IT" dirty="0"/>
          </a:p>
        </p:txBody>
      </p:sp>
      <p:sp>
        <p:nvSpPr>
          <p:cNvPr id="8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2786050" y="6577058"/>
            <a:ext cx="5253046" cy="280966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US" dirty="0" smtClean="0"/>
              <a:t>SESOC 2010 - Luca Maria Aiello, </a:t>
            </a:r>
            <a:r>
              <a:rPr lang="en-US" dirty="0" err="1" smtClean="0"/>
              <a:t>Università</a:t>
            </a:r>
            <a:r>
              <a:rPr lang="en-US" dirty="0" smtClean="0"/>
              <a:t> </a:t>
            </a:r>
            <a:r>
              <a:rPr lang="en-US" dirty="0" err="1" smtClean="0"/>
              <a:t>degli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Torino</a:t>
            </a:r>
            <a:endParaRPr lang="it-IT" dirty="0"/>
          </a:p>
        </p:txBody>
      </p:sp>
      <p:sp>
        <p:nvSpPr>
          <p:cNvPr id="9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86832" y="6577058"/>
            <a:ext cx="457200" cy="280966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33420EC-57CF-40F3-93C8-D1C8DA16CB9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Segnaposto data 23"/>
          <p:cNvSpPr>
            <a:spLocks noGrp="1"/>
          </p:cNvSpPr>
          <p:nvPr>
            <p:ph type="dt" sz="half" idx="2"/>
          </p:nvPr>
        </p:nvSpPr>
        <p:spPr>
          <a:xfrm>
            <a:off x="-214346" y="6577058"/>
            <a:ext cx="2133600" cy="280966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r>
              <a:rPr lang="it-IT" smtClean="0"/>
              <a:t>29/03/2010</a:t>
            </a:r>
            <a:endParaRPr lang="it-IT" dirty="0"/>
          </a:p>
        </p:txBody>
      </p:sp>
      <p:sp>
        <p:nvSpPr>
          <p:cNvPr id="12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2786050" y="6577058"/>
            <a:ext cx="5253046" cy="280966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US" dirty="0" smtClean="0"/>
              <a:t>SESOC 2010 - Luca Maria Aiello, </a:t>
            </a:r>
            <a:r>
              <a:rPr lang="en-US" dirty="0" err="1" smtClean="0"/>
              <a:t>Università</a:t>
            </a:r>
            <a:r>
              <a:rPr lang="en-US" dirty="0" smtClean="0"/>
              <a:t> </a:t>
            </a:r>
            <a:r>
              <a:rPr lang="en-US" dirty="0" err="1" smtClean="0"/>
              <a:t>degli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Torino</a:t>
            </a:r>
            <a:endParaRPr lang="it-IT" dirty="0"/>
          </a:p>
        </p:txBody>
      </p:sp>
      <p:sp>
        <p:nvSpPr>
          <p:cNvPr id="13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86832" y="6577058"/>
            <a:ext cx="457200" cy="280966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33420EC-57CF-40F3-93C8-D1C8DA16CB9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8" name="Segnaposto data 23"/>
          <p:cNvSpPr>
            <a:spLocks noGrp="1"/>
          </p:cNvSpPr>
          <p:nvPr>
            <p:ph type="dt" sz="half" idx="10"/>
          </p:nvPr>
        </p:nvSpPr>
        <p:spPr>
          <a:xfrm>
            <a:off x="-214346" y="6577058"/>
            <a:ext cx="2133600" cy="280966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r>
              <a:rPr lang="it-IT" smtClean="0"/>
              <a:t>29/03/2010</a:t>
            </a:r>
            <a:endParaRPr lang="it-IT" dirty="0"/>
          </a:p>
        </p:txBody>
      </p:sp>
      <p:sp>
        <p:nvSpPr>
          <p:cNvPr id="9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2786050" y="6577058"/>
            <a:ext cx="5253046" cy="280966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US" dirty="0" smtClean="0"/>
              <a:t>SESOC 2010 - Luca Maria Aiello, </a:t>
            </a:r>
            <a:r>
              <a:rPr lang="en-US" dirty="0" err="1" smtClean="0"/>
              <a:t>Università</a:t>
            </a:r>
            <a:r>
              <a:rPr lang="en-US" dirty="0" smtClean="0"/>
              <a:t> </a:t>
            </a:r>
            <a:r>
              <a:rPr lang="en-US" dirty="0" err="1" smtClean="0"/>
              <a:t>degli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Torino</a:t>
            </a:r>
            <a:endParaRPr lang="it-IT" dirty="0"/>
          </a:p>
        </p:txBody>
      </p:sp>
      <p:sp>
        <p:nvSpPr>
          <p:cNvPr id="10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86832" y="6577058"/>
            <a:ext cx="457200" cy="280966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33420EC-57CF-40F3-93C8-D1C8DA16CB9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data 23"/>
          <p:cNvSpPr>
            <a:spLocks noGrp="1"/>
          </p:cNvSpPr>
          <p:nvPr>
            <p:ph type="dt" sz="half" idx="10"/>
          </p:nvPr>
        </p:nvSpPr>
        <p:spPr>
          <a:xfrm>
            <a:off x="-214346" y="6577058"/>
            <a:ext cx="2133600" cy="280966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r>
              <a:rPr lang="it-IT" smtClean="0"/>
              <a:t>29/03/2010</a:t>
            </a:r>
            <a:endParaRPr lang="it-IT" dirty="0"/>
          </a:p>
        </p:txBody>
      </p:sp>
      <p:sp>
        <p:nvSpPr>
          <p:cNvPr id="14" name="Segnaposto piè di pagina 9"/>
          <p:cNvSpPr>
            <a:spLocks noGrp="1"/>
          </p:cNvSpPr>
          <p:nvPr>
            <p:ph type="ftr" sz="quarter" idx="11"/>
          </p:nvPr>
        </p:nvSpPr>
        <p:spPr>
          <a:xfrm>
            <a:off x="2786050" y="6577058"/>
            <a:ext cx="5253046" cy="280966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US" dirty="0" smtClean="0"/>
              <a:t>SESOC 2010 - Luca Maria Aiello, </a:t>
            </a:r>
            <a:r>
              <a:rPr lang="en-US" dirty="0" err="1" smtClean="0"/>
              <a:t>Università</a:t>
            </a:r>
            <a:r>
              <a:rPr lang="en-US" dirty="0" smtClean="0"/>
              <a:t> </a:t>
            </a:r>
            <a:r>
              <a:rPr lang="en-US" dirty="0" err="1" smtClean="0"/>
              <a:t>degli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Torino</a:t>
            </a:r>
            <a:endParaRPr lang="it-IT" dirty="0"/>
          </a:p>
        </p:txBody>
      </p:sp>
      <p:sp>
        <p:nvSpPr>
          <p:cNvPr id="15" name="Segnaposto numero diapositiva 21"/>
          <p:cNvSpPr>
            <a:spLocks noGrp="1"/>
          </p:cNvSpPr>
          <p:nvPr>
            <p:ph type="sldNum" sz="quarter" idx="12"/>
          </p:nvPr>
        </p:nvSpPr>
        <p:spPr>
          <a:xfrm>
            <a:off x="8686832" y="6577058"/>
            <a:ext cx="457200" cy="280966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33420EC-57CF-40F3-93C8-D1C8DA16CB9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6" name="Segnaposto data 23"/>
          <p:cNvSpPr>
            <a:spLocks noGrp="1"/>
          </p:cNvSpPr>
          <p:nvPr>
            <p:ph type="dt" sz="half" idx="2"/>
          </p:nvPr>
        </p:nvSpPr>
        <p:spPr>
          <a:xfrm>
            <a:off x="-214346" y="6577058"/>
            <a:ext cx="2133600" cy="280966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r>
              <a:rPr lang="it-IT" smtClean="0"/>
              <a:t>29/03/2010</a:t>
            </a:r>
            <a:endParaRPr lang="it-IT" dirty="0"/>
          </a:p>
        </p:txBody>
      </p:sp>
      <p:sp>
        <p:nvSpPr>
          <p:cNvPr id="7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2786050" y="6577058"/>
            <a:ext cx="5253046" cy="280966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US" dirty="0" smtClean="0"/>
              <a:t>SESOC 2010 - Luca Maria Aiello, </a:t>
            </a:r>
            <a:r>
              <a:rPr lang="en-US" dirty="0" err="1" smtClean="0"/>
              <a:t>Università</a:t>
            </a:r>
            <a:r>
              <a:rPr lang="en-US" dirty="0" smtClean="0"/>
              <a:t> </a:t>
            </a:r>
            <a:r>
              <a:rPr lang="en-US" dirty="0" err="1" smtClean="0"/>
              <a:t>degli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Torino</a:t>
            </a:r>
            <a:endParaRPr lang="it-IT" dirty="0"/>
          </a:p>
        </p:txBody>
      </p:sp>
      <p:sp>
        <p:nvSpPr>
          <p:cNvPr id="8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86832" y="6577058"/>
            <a:ext cx="457200" cy="280966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33420EC-57CF-40F3-93C8-D1C8DA16CB9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Segnaposto data 23"/>
          <p:cNvSpPr>
            <a:spLocks noGrp="1"/>
          </p:cNvSpPr>
          <p:nvPr>
            <p:ph type="dt" sz="half" idx="2"/>
          </p:nvPr>
        </p:nvSpPr>
        <p:spPr>
          <a:xfrm>
            <a:off x="-214346" y="6577058"/>
            <a:ext cx="2133600" cy="280966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r>
              <a:rPr lang="it-IT" smtClean="0"/>
              <a:t>29/03/2010</a:t>
            </a:r>
            <a:endParaRPr lang="it-IT" dirty="0"/>
          </a:p>
        </p:txBody>
      </p:sp>
      <p:sp>
        <p:nvSpPr>
          <p:cNvPr id="8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2786050" y="6577058"/>
            <a:ext cx="5253046" cy="280966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US" dirty="0" smtClean="0"/>
              <a:t>SESOC 2010 - Luca Maria Aiello, </a:t>
            </a:r>
            <a:r>
              <a:rPr lang="en-US" dirty="0" err="1" smtClean="0"/>
              <a:t>Università</a:t>
            </a:r>
            <a:r>
              <a:rPr lang="en-US" dirty="0" smtClean="0"/>
              <a:t> </a:t>
            </a:r>
            <a:r>
              <a:rPr lang="en-US" dirty="0" err="1" smtClean="0"/>
              <a:t>degli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Torino</a:t>
            </a:r>
            <a:endParaRPr lang="it-IT" dirty="0"/>
          </a:p>
        </p:txBody>
      </p:sp>
      <p:sp>
        <p:nvSpPr>
          <p:cNvPr id="9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86832" y="6577058"/>
            <a:ext cx="457200" cy="280966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33420EC-57CF-40F3-93C8-D1C8DA16CB9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8" name="Segnaposto data 23"/>
          <p:cNvSpPr>
            <a:spLocks noGrp="1"/>
          </p:cNvSpPr>
          <p:nvPr>
            <p:ph type="dt" sz="half" idx="10"/>
          </p:nvPr>
        </p:nvSpPr>
        <p:spPr>
          <a:xfrm>
            <a:off x="-214346" y="6577058"/>
            <a:ext cx="2133600" cy="280966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r>
              <a:rPr lang="it-IT" smtClean="0"/>
              <a:t>29/03/2010</a:t>
            </a:r>
            <a:endParaRPr lang="it-IT" dirty="0"/>
          </a:p>
        </p:txBody>
      </p:sp>
      <p:sp>
        <p:nvSpPr>
          <p:cNvPr id="9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2786050" y="6577058"/>
            <a:ext cx="5253046" cy="280966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US" dirty="0" smtClean="0"/>
              <a:t>SESOC 2010 - Luca Maria Aiello, </a:t>
            </a:r>
            <a:r>
              <a:rPr lang="en-US" dirty="0" err="1" smtClean="0"/>
              <a:t>Università</a:t>
            </a:r>
            <a:r>
              <a:rPr lang="en-US" dirty="0" smtClean="0"/>
              <a:t> </a:t>
            </a:r>
            <a:r>
              <a:rPr lang="en-US" dirty="0" err="1" smtClean="0"/>
              <a:t>degli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Torino</a:t>
            </a:r>
            <a:endParaRPr lang="it-IT" dirty="0"/>
          </a:p>
        </p:txBody>
      </p:sp>
      <p:sp>
        <p:nvSpPr>
          <p:cNvPr id="10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86832" y="6577058"/>
            <a:ext cx="457200" cy="280966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33420EC-57CF-40F3-93C8-D1C8DA16CB9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1" name="Segnaposto data 23"/>
          <p:cNvSpPr>
            <a:spLocks noGrp="1"/>
          </p:cNvSpPr>
          <p:nvPr>
            <p:ph type="dt" sz="half" idx="10"/>
          </p:nvPr>
        </p:nvSpPr>
        <p:spPr>
          <a:xfrm>
            <a:off x="-214346" y="6577058"/>
            <a:ext cx="2133600" cy="280966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r>
              <a:rPr lang="it-IT" smtClean="0"/>
              <a:t>29/03/2010</a:t>
            </a:r>
            <a:endParaRPr lang="it-IT" dirty="0"/>
          </a:p>
        </p:txBody>
      </p:sp>
      <p:sp>
        <p:nvSpPr>
          <p:cNvPr id="12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2786050" y="6577058"/>
            <a:ext cx="5253046" cy="280966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US" dirty="0" smtClean="0"/>
              <a:t>SESOC 2010 - Luca Maria Aiello, </a:t>
            </a:r>
            <a:r>
              <a:rPr lang="en-US" dirty="0" err="1" smtClean="0"/>
              <a:t>Università</a:t>
            </a:r>
            <a:r>
              <a:rPr lang="en-US" dirty="0" smtClean="0"/>
              <a:t> </a:t>
            </a:r>
            <a:r>
              <a:rPr lang="en-US" dirty="0" err="1" smtClean="0"/>
              <a:t>degli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Torino</a:t>
            </a:r>
            <a:endParaRPr lang="it-IT" dirty="0"/>
          </a:p>
        </p:txBody>
      </p:sp>
      <p:sp>
        <p:nvSpPr>
          <p:cNvPr id="13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86832" y="6577058"/>
            <a:ext cx="457200" cy="280966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33420EC-57CF-40F3-93C8-D1C8DA16CB9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55165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Autofit/>
          </a:bodyPr>
          <a:lstStyle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dirty="0" smtClean="0"/>
              <a:t>Terzo livello</a:t>
            </a:r>
          </a:p>
          <a:p>
            <a:pPr lvl="3" eaLnBrk="1" latinLnBrk="0" hangingPunct="1"/>
            <a:r>
              <a:rPr kumimoji="0" lang="it-IT" dirty="0" smtClean="0"/>
              <a:t>Quarto livello</a:t>
            </a:r>
          </a:p>
          <a:p>
            <a:pPr lvl="4" eaLnBrk="1" latinLnBrk="0" hangingPunct="1"/>
            <a:r>
              <a:rPr kumimoji="0" lang="it-IT" dirty="0" smtClean="0"/>
              <a:t>Quinto livello</a:t>
            </a:r>
            <a:endParaRPr kumimoji="0" lang="en-US" dirty="0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-214346" y="6577058"/>
            <a:ext cx="2133600" cy="280966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r>
              <a:rPr lang="it-IT" smtClean="0"/>
              <a:t>29/03/2010</a:t>
            </a:r>
            <a:endParaRPr lang="it-IT" dirty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2786050" y="6577058"/>
            <a:ext cx="5253046" cy="280966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US" dirty="0" smtClean="0"/>
              <a:t>SESOC 2010 - Luca Maria Aiello, </a:t>
            </a:r>
            <a:r>
              <a:rPr lang="en-US" dirty="0" err="1" smtClean="0"/>
              <a:t>Università</a:t>
            </a:r>
            <a:r>
              <a:rPr lang="en-US" dirty="0" smtClean="0"/>
              <a:t> </a:t>
            </a:r>
            <a:r>
              <a:rPr lang="en-US" dirty="0" err="1" smtClean="0"/>
              <a:t>degli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Torino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86832" y="6577058"/>
            <a:ext cx="457200" cy="280966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33420EC-57CF-40F3-93C8-D1C8DA16CB9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rgbClr val="92D050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rgbClr val="92D050"/>
        </a:buClr>
        <a:buSzPct val="125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rgbClr val="92D050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rgbClr val="92D050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rgbClr val="92D050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32560" y="1714488"/>
            <a:ext cx="7406640" cy="1143008"/>
          </a:xfrm>
        </p:spPr>
        <p:txBody>
          <a:bodyPr>
            <a:normAutofit/>
          </a:bodyPr>
          <a:lstStyle/>
          <a:p>
            <a:r>
              <a:rPr lang="en-US" sz="3400" dirty="0" smtClean="0">
                <a:latin typeface="Calibri" pitchFamily="34" charset="0"/>
              </a:rPr>
              <a:t>Secure and Flexible Framework for Decentralized Social Network Services</a:t>
            </a:r>
            <a:endParaRPr lang="it-IT" sz="3400" dirty="0">
              <a:latin typeface="Calibri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3398212"/>
            <a:ext cx="7711440" cy="1388110"/>
          </a:xfrm>
          <a:solidFill>
            <a:srgbClr val="E7F4D8"/>
          </a:solidFill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Luca Maria Aiello</a:t>
            </a:r>
            <a:r>
              <a:rPr lang="en-US" dirty="0" smtClean="0">
                <a:latin typeface="Calibri" pitchFamily="34" charset="0"/>
              </a:rPr>
              <a:t>, Giancarlo </a:t>
            </a:r>
            <a:r>
              <a:rPr lang="en-US" dirty="0" err="1" smtClean="0">
                <a:latin typeface="Calibri" pitchFamily="34" charset="0"/>
              </a:rPr>
              <a:t>Ruffo</a:t>
            </a:r>
            <a:endParaRPr lang="en-US" dirty="0" smtClean="0">
              <a:latin typeface="Calibri" pitchFamily="34" charset="0"/>
            </a:endParaRPr>
          </a:p>
          <a:p>
            <a:r>
              <a:rPr lang="en-US" sz="2400" i="1" dirty="0" err="1" smtClean="0">
                <a:latin typeface="Calibri" pitchFamily="34" charset="0"/>
              </a:rPr>
              <a:t>Università</a:t>
            </a:r>
            <a:r>
              <a:rPr lang="en-US" sz="2400" i="1" dirty="0" smtClean="0">
                <a:latin typeface="Calibri" pitchFamily="34" charset="0"/>
              </a:rPr>
              <a:t> </a:t>
            </a:r>
            <a:r>
              <a:rPr lang="en-US" sz="2400" i="1" dirty="0" err="1" smtClean="0">
                <a:latin typeface="Calibri" pitchFamily="34" charset="0"/>
              </a:rPr>
              <a:t>degli</a:t>
            </a:r>
            <a:r>
              <a:rPr lang="en-US" sz="2400" i="1" dirty="0" smtClean="0">
                <a:latin typeface="Calibri" pitchFamily="34" charset="0"/>
              </a:rPr>
              <a:t> </a:t>
            </a:r>
            <a:r>
              <a:rPr lang="en-US" sz="2400" i="1" dirty="0" err="1" smtClean="0">
                <a:latin typeface="Calibri" pitchFamily="34" charset="0"/>
              </a:rPr>
              <a:t>Studi</a:t>
            </a:r>
            <a:r>
              <a:rPr lang="en-US" sz="2400" i="1" dirty="0" smtClean="0">
                <a:latin typeface="Calibri" pitchFamily="34" charset="0"/>
              </a:rPr>
              <a:t> </a:t>
            </a:r>
            <a:r>
              <a:rPr lang="en-US" sz="2400" i="1" dirty="0" err="1" smtClean="0">
                <a:latin typeface="Calibri" pitchFamily="34" charset="0"/>
              </a:rPr>
              <a:t>di</a:t>
            </a:r>
            <a:r>
              <a:rPr lang="en-US" sz="2400" i="1" dirty="0" smtClean="0">
                <a:latin typeface="Calibri" pitchFamily="34" charset="0"/>
              </a:rPr>
              <a:t> Torino</a:t>
            </a:r>
          </a:p>
          <a:p>
            <a:r>
              <a:rPr lang="en-US" sz="2400" i="1" dirty="0" smtClean="0">
                <a:latin typeface="Calibri" pitchFamily="34" charset="0"/>
              </a:rPr>
              <a:t>Computer Science Department</a:t>
            </a:r>
            <a:endParaRPr lang="it-IT" sz="2400" i="1" dirty="0">
              <a:latin typeface="Calibri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000232" y="6131502"/>
            <a:ext cx="6173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Keywords </a:t>
            </a:r>
            <a:r>
              <a:rPr lang="en-US" dirty="0" smtClean="0"/>
              <a:t>: social </a:t>
            </a:r>
            <a:r>
              <a:rPr lang="en-US" dirty="0"/>
              <a:t>networks, privacy, access control, </a:t>
            </a:r>
            <a:r>
              <a:rPr lang="en-US" dirty="0" smtClean="0"/>
              <a:t>peer-to-peer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285884" y="416462"/>
            <a:ext cx="7643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SESOC 2010: IEEE International Workshop on </a:t>
            </a:r>
            <a:r>
              <a:rPr lang="en-US" dirty="0" err="1" smtClean="0"/>
              <a:t>SECurity</a:t>
            </a:r>
            <a:r>
              <a:rPr lang="en-US" dirty="0" smtClean="0"/>
              <a:t> and </a:t>
            </a:r>
            <a:r>
              <a:rPr lang="en-US" dirty="0" err="1" smtClean="0"/>
              <a:t>SOCial</a:t>
            </a:r>
            <a:r>
              <a:rPr lang="en-US" dirty="0" smtClean="0"/>
              <a:t> Networking</a:t>
            </a:r>
            <a:endParaRPr lang="en-US" dirty="0"/>
          </a:p>
        </p:txBody>
      </p:sp>
      <p:pic>
        <p:nvPicPr>
          <p:cNvPr id="9" name="Picture 4" descr="unito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58405" y="3409078"/>
            <a:ext cx="1385627" cy="1359968"/>
          </a:xfrm>
          <a:prstGeom prst="rect">
            <a:avLst/>
          </a:prstGeom>
          <a:noFill/>
        </p:spPr>
      </p:pic>
      <p:sp>
        <p:nvSpPr>
          <p:cNvPr id="10" name="CasellaDiTesto 9"/>
          <p:cNvSpPr txBox="1"/>
          <p:nvPr/>
        </p:nvSpPr>
        <p:spPr>
          <a:xfrm>
            <a:off x="2984840" y="5202808"/>
            <a:ext cx="38731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B050"/>
                </a:solidFill>
              </a:rPr>
              <a:t>Speaker: Luca Maria Aiello, PhD student</a:t>
            </a:r>
          </a:p>
          <a:p>
            <a:pPr algn="ctr"/>
            <a:r>
              <a:rPr lang="en-US" i="1" dirty="0" smtClean="0"/>
              <a:t>aiello@di.unito.it</a:t>
            </a:r>
            <a:endParaRPr lang="it-IT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Data exchange between different widgets</a:t>
            </a:r>
            <a:endParaRPr lang="en-US" i="1" cap="small" dirty="0" smtClean="0"/>
          </a:p>
          <a:p>
            <a:r>
              <a:rPr lang="en-US" i="1" cap="small" dirty="0" smtClean="0"/>
              <a:t>get</a:t>
            </a:r>
            <a:r>
              <a:rPr lang="en-US" i="1" dirty="0" smtClean="0"/>
              <a:t>(key, </a:t>
            </a:r>
            <a:r>
              <a:rPr lang="en-US" i="1" dirty="0" smtClean="0">
                <a:solidFill>
                  <a:srgbClr val="00B050"/>
                </a:solidFill>
              </a:rPr>
              <a:t>type</a:t>
            </a:r>
            <a:r>
              <a:rPr lang="en-US" i="1" dirty="0" smtClean="0"/>
              <a:t>, </a:t>
            </a:r>
            <a:r>
              <a:rPr lang="en-US" i="1" u="sng" dirty="0" err="1" smtClean="0">
                <a:solidFill>
                  <a:srgbClr val="00B050"/>
                </a:solidFill>
              </a:rPr>
              <a:t>userId</a:t>
            </a:r>
            <a:r>
              <a:rPr lang="en-US" i="1" dirty="0" smtClean="0"/>
              <a:t>, </a:t>
            </a:r>
            <a:r>
              <a:rPr lang="en-US" i="1" dirty="0" smtClean="0">
                <a:solidFill>
                  <a:srgbClr val="00B050"/>
                </a:solidFill>
              </a:rPr>
              <a:t>recent</a:t>
            </a:r>
            <a:r>
              <a:rPr lang="en-US" i="1" dirty="0" smtClean="0"/>
              <a:t>, grant)</a:t>
            </a:r>
          </a:p>
          <a:p>
            <a:pPr lvl="1"/>
            <a:r>
              <a:rPr lang="en-US" dirty="0" smtClean="0"/>
              <a:t>Allows identity based-filtering</a:t>
            </a:r>
          </a:p>
          <a:p>
            <a:r>
              <a:rPr lang="en-US" dirty="0" err="1" smtClean="0"/>
              <a:t>UserId</a:t>
            </a:r>
            <a:r>
              <a:rPr lang="en-US" dirty="0" smtClean="0"/>
              <a:t>-driven search is</a:t>
            </a:r>
          </a:p>
          <a:p>
            <a:pPr lvl="1"/>
            <a:r>
              <a:rPr lang="en-US" dirty="0" smtClean="0"/>
              <a:t>Safe (certificates)</a:t>
            </a:r>
          </a:p>
          <a:p>
            <a:pPr lvl="1"/>
            <a:r>
              <a:rPr lang="en-US" dirty="0" smtClean="0"/>
              <a:t>Sharp (only one content is retrieved)</a:t>
            </a:r>
            <a:endParaRPr lang="it-IT" dirty="0" smtClean="0"/>
          </a:p>
          <a:p>
            <a:r>
              <a:rPr lang="en-US" dirty="0" smtClean="0">
                <a:solidFill>
                  <a:srgbClr val="00B050"/>
                </a:solidFill>
              </a:rPr>
              <a:t>Mash-up</a:t>
            </a:r>
            <a:r>
              <a:rPr lang="en-US" dirty="0" smtClean="0"/>
              <a:t> on an identity basis</a:t>
            </a:r>
          </a:p>
          <a:p>
            <a:r>
              <a:rPr lang="en-US" dirty="0" err="1" smtClean="0"/>
              <a:t>Likir</a:t>
            </a:r>
            <a:r>
              <a:rPr lang="en-US" dirty="0" smtClean="0"/>
              <a:t> applications provide public APIs for key/type production rules</a:t>
            </a:r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Wall posts can be fetched and displayed by other applications (e.g. instant messengers)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 smtClean="0"/>
              <a:t>29/03/2010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SESOC 2010 - Luca Maria Aiello, Università degli Studi di Torino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33420EC-57CF-40F3-93C8-D1C8DA16CB96}" type="slidenum">
              <a:rPr lang="it-IT" smtClean="0"/>
              <a:pPr/>
              <a:t>10</a:t>
            </a:fld>
            <a:endParaRPr lang="it-IT"/>
          </a:p>
        </p:txBody>
      </p:sp>
      <p:pic>
        <p:nvPicPr>
          <p:cNvPr id="1026" name="Picture 2" descr="C:\Documents and Settings\aiello\Desktop\SP00547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15272" y="0"/>
            <a:ext cx="1428728" cy="14287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Tear down the wall!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42976" y="1447800"/>
            <a:ext cx="5715040" cy="4800600"/>
          </a:xfrm>
        </p:spPr>
        <p:txBody>
          <a:bodyPr/>
          <a:lstStyle/>
          <a:p>
            <a:r>
              <a:rPr lang="en-US" dirty="0" smtClean="0"/>
              <a:t>OSNs are often “walled gardens”</a:t>
            </a:r>
          </a:p>
          <a:p>
            <a:pPr lvl="1"/>
            <a:r>
              <a:rPr lang="en-US" dirty="0" smtClean="0"/>
              <a:t>Information flow between different OSNs is difficult</a:t>
            </a:r>
          </a:p>
          <a:p>
            <a:r>
              <a:rPr lang="en-US" dirty="0" smtClean="0"/>
              <a:t>In a open and decentralized environment, this is no more a problem!</a:t>
            </a:r>
          </a:p>
          <a:p>
            <a:r>
              <a:rPr lang="en-US" dirty="0" smtClean="0"/>
              <a:t>A single social graph emerges through widgets integration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 smtClean="0"/>
              <a:t>29/03/2010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SESOC 2010 - Luca Maria Aiello, Università degli Studi di Torino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33420EC-57CF-40F3-93C8-D1C8DA16CB96}" type="slidenum">
              <a:rPr lang="it-IT" smtClean="0"/>
              <a:pPr/>
              <a:t>11</a:t>
            </a:fld>
            <a:endParaRPr lang="it-IT"/>
          </a:p>
        </p:txBody>
      </p:sp>
      <p:pic>
        <p:nvPicPr>
          <p:cNvPr id="1026" name="Picture 2" descr="C:\Documents and Settings\aiello\Desktop\wal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00826" y="1387568"/>
            <a:ext cx="3235329" cy="46846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Clr>
                <a:schemeClr val="bg1">
                  <a:lumMod val="85000"/>
                </a:schemeClr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Easy integration between widgets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Privacy</a:t>
            </a:r>
          </a:p>
          <a:p>
            <a:pPr marL="596646" indent="-514350">
              <a:buClr>
                <a:schemeClr val="bg1">
                  <a:lumMod val="85000"/>
                </a:schemeClr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Cross-application reputation management</a:t>
            </a:r>
          </a:p>
          <a:p>
            <a:pPr marL="596646" indent="-514350">
              <a:buClr>
                <a:schemeClr val="bg1">
                  <a:lumMod val="85000"/>
                </a:schemeClr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Efficient resource indexing</a:t>
            </a:r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 smtClean="0"/>
              <a:t>29/03/2010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SESOC 2010 - Luca Maria Aiello, Università degli Studi di Torino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33420EC-57CF-40F3-93C8-D1C8DA16CB96}" type="slidenum">
              <a:rPr lang="it-IT" smtClean="0"/>
              <a:pPr/>
              <a:t>12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71604" y="274638"/>
            <a:ext cx="7858180" cy="1143000"/>
          </a:xfrm>
        </p:spPr>
        <p:txBody>
          <a:bodyPr/>
          <a:lstStyle/>
          <a:p>
            <a:r>
              <a:rPr lang="en-US" dirty="0" smtClean="0"/>
              <a:t>Privacy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4414" y="1447800"/>
            <a:ext cx="4065086" cy="4800600"/>
          </a:xfrm>
        </p:spPr>
        <p:txBody>
          <a:bodyPr/>
          <a:lstStyle/>
          <a:p>
            <a:r>
              <a:rPr lang="en-US" dirty="0" smtClean="0"/>
              <a:t>There is no privacy in a open environment!</a:t>
            </a:r>
          </a:p>
          <a:p>
            <a:r>
              <a:rPr lang="en-US" dirty="0" smtClean="0"/>
              <a:t>Simple data encryption is too little flexible</a:t>
            </a:r>
          </a:p>
          <a:p>
            <a:r>
              <a:rPr lang="en-US" dirty="0" smtClean="0"/>
              <a:t>We need a system granting highly </a:t>
            </a:r>
            <a:r>
              <a:rPr lang="en-US" dirty="0" smtClean="0">
                <a:solidFill>
                  <a:srgbClr val="00B050"/>
                </a:solidFill>
              </a:rPr>
              <a:t>dynamic</a:t>
            </a:r>
            <a:r>
              <a:rPr lang="en-US" dirty="0" smtClean="0"/>
              <a:t> group membership</a:t>
            </a:r>
          </a:p>
          <a:p>
            <a:pPr lvl="1"/>
            <a:endParaRPr lang="en-US" dirty="0" smtClean="0"/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 smtClean="0"/>
              <a:t>29/03/2010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SESOC 2010 - Luca Maria Aiello, Università degli Studi di Torino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33420EC-57CF-40F3-93C8-D1C8DA16CB96}" type="slidenum">
              <a:rPr lang="it-IT" smtClean="0"/>
              <a:pPr/>
              <a:t>13</a:t>
            </a:fld>
            <a:endParaRPr lang="it-IT"/>
          </a:p>
        </p:txBody>
      </p:sp>
      <p:pic>
        <p:nvPicPr>
          <p:cNvPr id="2051" name="Picture 3" descr="C:\Documents and Settings\aiello\Desktop\privac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48" y="1500174"/>
            <a:ext cx="3857652" cy="38576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46" y="274638"/>
            <a:ext cx="7929586" cy="1143000"/>
          </a:xfrm>
        </p:spPr>
        <p:txBody>
          <a:bodyPr/>
          <a:lstStyle/>
          <a:p>
            <a:r>
              <a:rPr lang="en-US" dirty="0" smtClean="0"/>
              <a:t>Discretionary Access Control (DAC)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1771672"/>
            <a:ext cx="7498080" cy="4800600"/>
          </a:xfrm>
        </p:spPr>
        <p:txBody>
          <a:bodyPr/>
          <a:lstStyle/>
          <a:p>
            <a:r>
              <a:rPr lang="en-US" dirty="0" smtClean="0"/>
              <a:t>Index nodes are the gatekeepers</a:t>
            </a:r>
          </a:p>
          <a:p>
            <a:pPr lvl="1"/>
            <a:r>
              <a:rPr lang="en-US" dirty="0" smtClean="0"/>
              <a:t>They can perform identity-based access control because overlay interaction is authenticated</a:t>
            </a:r>
            <a:endParaRPr lang="en-US" cap="small" dirty="0" smtClean="0"/>
          </a:p>
          <a:p>
            <a:r>
              <a:rPr lang="en-US" cap="small" dirty="0" smtClean="0"/>
              <a:t>put</a:t>
            </a:r>
            <a:r>
              <a:rPr lang="en-US" dirty="0" smtClean="0"/>
              <a:t>(key, </a:t>
            </a:r>
            <a:r>
              <a:rPr lang="en-US" dirty="0" err="1" smtClean="0"/>
              <a:t>obj</a:t>
            </a:r>
            <a:r>
              <a:rPr lang="en-US" dirty="0" smtClean="0"/>
              <a:t>, </a:t>
            </a:r>
            <a:r>
              <a:rPr lang="en-US" dirty="0" err="1" smtClean="0"/>
              <a:t>ttl</a:t>
            </a:r>
            <a:r>
              <a:rPr lang="en-US" dirty="0" smtClean="0"/>
              <a:t>, type, </a:t>
            </a:r>
            <a:r>
              <a:rPr lang="en-US" u="sng" dirty="0" smtClean="0"/>
              <a:t>public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Private resources are returned only if a proper grant certificate is shown</a:t>
            </a:r>
          </a:p>
          <a:p>
            <a:r>
              <a:rPr lang="en-US" cap="small" dirty="0" smtClean="0"/>
              <a:t>get</a:t>
            </a:r>
            <a:r>
              <a:rPr lang="en-US" dirty="0" smtClean="0"/>
              <a:t>(key, type, </a:t>
            </a:r>
            <a:r>
              <a:rPr lang="en-US" dirty="0" err="1" smtClean="0"/>
              <a:t>userId</a:t>
            </a:r>
            <a:r>
              <a:rPr lang="en-US" dirty="0" smtClean="0"/>
              <a:t>, recent, </a:t>
            </a:r>
            <a:r>
              <a:rPr lang="en-US" u="sng" dirty="0" smtClean="0"/>
              <a:t>grant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Grants are distributed by an applicative DAC module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 smtClean="0"/>
              <a:t>29/03/2010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SESOC 2010 - Luca Maria Aiello, Università degli Studi di Torino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33420EC-57CF-40F3-93C8-D1C8DA16CB96}" type="slidenum">
              <a:rPr lang="it-IT" smtClean="0"/>
              <a:pPr/>
              <a:t>14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DACM: how does it work? (1)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DAC module listens for incoming friendship requests</a:t>
            </a:r>
          </a:p>
          <a:p>
            <a:r>
              <a:rPr lang="en-US" dirty="0" smtClean="0"/>
              <a:t>Accepted requests receive a signed grant certificate in response, which contains</a:t>
            </a:r>
          </a:p>
          <a:p>
            <a:pPr lvl="1"/>
            <a:r>
              <a:rPr lang="en-US" dirty="0" smtClean="0"/>
              <a:t>The granted </a:t>
            </a:r>
            <a:r>
              <a:rPr lang="en-US" dirty="0" err="1" smtClean="0"/>
              <a:t>userId</a:t>
            </a:r>
            <a:endParaRPr lang="en-US" dirty="0" smtClean="0"/>
          </a:p>
          <a:p>
            <a:pPr lvl="1"/>
            <a:r>
              <a:rPr lang="en-US" dirty="0" smtClean="0"/>
              <a:t>A regular expression which determines allowed types</a:t>
            </a:r>
          </a:p>
          <a:p>
            <a:r>
              <a:rPr lang="en-US" dirty="0" smtClean="0"/>
              <a:t>An additional encryption key is exchanged</a:t>
            </a:r>
          </a:p>
          <a:p>
            <a:r>
              <a:rPr lang="en-US" dirty="0" smtClean="0"/>
              <a:t>Grants have an expiration time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 smtClean="0"/>
              <a:t>29/03/2010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SESOC 2010 - Luca Maria Aiello, Università degli Studi di Torino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33420EC-57CF-40F3-93C8-D1C8DA16CB96}" type="slidenum">
              <a:rPr lang="it-IT" smtClean="0"/>
              <a:pPr/>
              <a:t>15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DACM: how does it work? (2)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a index node receive a request for a private resource, it verifies</a:t>
            </a:r>
          </a:p>
          <a:p>
            <a:pPr lvl="1"/>
            <a:r>
              <a:rPr lang="en-US" dirty="0" smtClean="0"/>
              <a:t>Grant signature</a:t>
            </a:r>
          </a:p>
          <a:p>
            <a:pPr lvl="1"/>
            <a:r>
              <a:rPr lang="en-US" dirty="0" err="1" smtClean="0"/>
              <a:t>Querier’s</a:t>
            </a:r>
            <a:r>
              <a:rPr lang="en-US" dirty="0" smtClean="0"/>
              <a:t>  </a:t>
            </a:r>
            <a:r>
              <a:rPr lang="en-US" dirty="0" err="1" smtClean="0"/>
              <a:t>userId</a:t>
            </a:r>
            <a:r>
              <a:rPr lang="en-US" dirty="0" smtClean="0"/>
              <a:t> = grant </a:t>
            </a:r>
            <a:r>
              <a:rPr lang="en-US" dirty="0" err="1" smtClean="0"/>
              <a:t>userId</a:t>
            </a:r>
            <a:endParaRPr lang="en-US" dirty="0" smtClean="0"/>
          </a:p>
          <a:p>
            <a:pPr lvl="1"/>
            <a:r>
              <a:rPr lang="en-US" dirty="0" smtClean="0"/>
              <a:t>Requested content types matches the grant’s regular expression</a:t>
            </a:r>
          </a:p>
          <a:p>
            <a:r>
              <a:rPr lang="en-US" dirty="0" smtClean="0"/>
              <a:t>If control fail a generic “content unavailable” message is returned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 smtClean="0"/>
              <a:t>29/03/2010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SESOC 2010 - Luca Maria Aiello, Università degli Studi di Torino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33420EC-57CF-40F3-93C8-D1C8DA16CB96}" type="slidenum">
              <a:rPr lang="it-IT" smtClean="0"/>
              <a:pPr/>
              <a:t>16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Privacy properties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Confidentiality</a:t>
            </a:r>
          </a:p>
          <a:p>
            <a:pPr lvl="1"/>
            <a:r>
              <a:rPr lang="en-US" dirty="0" smtClean="0"/>
              <a:t>Contents saved in the DHT readable only to authorized users</a:t>
            </a:r>
          </a:p>
          <a:p>
            <a:pPr lvl="1"/>
            <a:r>
              <a:rPr lang="en-US" dirty="0" smtClean="0"/>
              <a:t>Index nodes cannot read private data because of encryption</a:t>
            </a:r>
          </a:p>
          <a:p>
            <a:r>
              <a:rPr lang="en-US" dirty="0" smtClean="0"/>
              <a:t>Anonymity</a:t>
            </a:r>
          </a:p>
          <a:p>
            <a:pPr lvl="1"/>
            <a:r>
              <a:rPr lang="en-US" dirty="0" smtClean="0"/>
              <a:t>Participation to specific SNSs is private</a:t>
            </a:r>
          </a:p>
          <a:p>
            <a:r>
              <a:rPr lang="en-US" dirty="0" smtClean="0"/>
              <a:t>Authorized disclosure</a:t>
            </a:r>
          </a:p>
          <a:p>
            <a:pPr lvl="1"/>
            <a:r>
              <a:rPr lang="en-US" dirty="0" smtClean="0"/>
              <a:t>If the grant mechanism is extended also to local widgets, only authorized widgets can access to other widget’s data (no </a:t>
            </a:r>
            <a:r>
              <a:rPr lang="en-US" dirty="0" err="1" smtClean="0"/>
              <a:t>trojan</a:t>
            </a:r>
            <a:r>
              <a:rPr lang="en-US" dirty="0" smtClean="0"/>
              <a:t> horses)</a:t>
            </a:r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 smtClean="0"/>
              <a:t>29/03/2010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SESOC 2010 - Luca Maria Aiello, Università degli Studi di Torino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33420EC-57CF-40F3-93C8-D1C8DA16CB96}" type="slidenum">
              <a:rPr lang="it-IT" smtClean="0"/>
              <a:pPr/>
              <a:t>17</a:t>
            </a:fld>
            <a:endParaRPr lang="it-IT"/>
          </a:p>
        </p:txBody>
      </p:sp>
      <p:pic>
        <p:nvPicPr>
          <p:cNvPr id="3074" name="Picture 2" descr="C:\Luca\Università\Presentazioni\Likir\Likir tesi\Figure\lucchet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1436" y="357166"/>
            <a:ext cx="1736778" cy="12858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Clr>
                <a:schemeClr val="bg1">
                  <a:lumMod val="85000"/>
                </a:schemeClr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Easy integration between widgets</a:t>
            </a:r>
          </a:p>
          <a:p>
            <a:pPr marL="596646" indent="-514350">
              <a:buClr>
                <a:schemeClr val="bg1">
                  <a:lumMod val="85000"/>
                </a:schemeClr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Privacy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Cross-application reputation management</a:t>
            </a:r>
          </a:p>
          <a:p>
            <a:pPr marL="596646" indent="-514350">
              <a:buClr>
                <a:schemeClr val="bg1">
                  <a:lumMod val="85000"/>
                </a:schemeClr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Efficient resource indexing</a:t>
            </a:r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 smtClean="0"/>
              <a:t>29/03/2010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SESOC 2010 - Luca Maria Aiello, Università degli Studi di Torino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33420EC-57CF-40F3-93C8-D1C8DA16CB96}" type="slidenum">
              <a:rPr lang="it-IT" smtClean="0"/>
              <a:pPr/>
              <a:t>18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Reputation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447800"/>
            <a:ext cx="7647836" cy="4800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Reliable partner selection through</a:t>
            </a:r>
          </a:p>
          <a:p>
            <a:pPr>
              <a:buNone/>
            </a:pPr>
            <a:r>
              <a:rPr lang="en-US" dirty="0" smtClean="0"/>
              <a:t>	reputation</a:t>
            </a:r>
          </a:p>
          <a:p>
            <a:r>
              <a:rPr lang="en-US" dirty="0" smtClean="0"/>
              <a:t>Applicative Reputation System (RS)</a:t>
            </a:r>
          </a:p>
          <a:p>
            <a:r>
              <a:rPr lang="en-US" dirty="0" smtClean="0"/>
              <a:t>Widgets give feedback to the RS on other users</a:t>
            </a:r>
          </a:p>
          <a:p>
            <a:r>
              <a:rPr lang="en-US" dirty="0" smtClean="0"/>
              <a:t>When the reputation score of a user falls below a threshold, the RS calls:</a:t>
            </a:r>
          </a:p>
          <a:p>
            <a:pPr lvl="1"/>
            <a:r>
              <a:rPr lang="en-US" cap="small" dirty="0" smtClean="0"/>
              <a:t>blacklist</a:t>
            </a:r>
            <a:r>
              <a:rPr lang="en-US" dirty="0" smtClean="0"/>
              <a:t>(</a:t>
            </a:r>
            <a:r>
              <a:rPr lang="en-US" dirty="0" err="1" smtClean="0"/>
              <a:t>userId</a:t>
            </a:r>
            <a:r>
              <a:rPr lang="en-US" dirty="0" smtClean="0"/>
              <a:t>)</a:t>
            </a:r>
            <a:endParaRPr lang="it-IT" dirty="0" smtClean="0"/>
          </a:p>
          <a:p>
            <a:r>
              <a:rPr lang="en-US" dirty="0" smtClean="0"/>
              <a:t>Subsequent interactions with “</a:t>
            </a:r>
            <a:r>
              <a:rPr lang="en-US" dirty="0" err="1" smtClean="0"/>
              <a:t>userId</a:t>
            </a:r>
            <a:r>
              <a:rPr lang="en-US" dirty="0" smtClean="0"/>
              <a:t>” are avoided </a:t>
            </a:r>
            <a:r>
              <a:rPr lang="en-US" u="sng" dirty="0" smtClean="0"/>
              <a:t>at overlay level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Cross-application</a:t>
            </a:r>
            <a:r>
              <a:rPr lang="en-US" dirty="0" smtClean="0"/>
              <a:t> reputation </a:t>
            </a:r>
            <a:r>
              <a:rPr lang="en-US" dirty="0" smtClean="0">
                <a:sym typeface="Wingdings" pitchFamily="2" charset="2"/>
              </a:rPr>
              <a:t> n</a:t>
            </a:r>
            <a:r>
              <a:rPr lang="en-US" dirty="0" smtClean="0"/>
              <a:t>o whitewashing</a:t>
            </a:r>
            <a:endParaRPr lang="it-IT" dirty="0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 smtClean="0"/>
              <a:t>29/03/2010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SESOC 2010 - Luca Maria Aiello, Università degli Studi di Torino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33420EC-57CF-40F3-93C8-D1C8DA16CB96}" type="slidenum">
              <a:rPr lang="it-IT" smtClean="0"/>
              <a:pPr/>
              <a:t>19</a:t>
            </a:fld>
            <a:endParaRPr lang="it-IT"/>
          </a:p>
        </p:txBody>
      </p:sp>
      <p:pic>
        <p:nvPicPr>
          <p:cNvPr id="3074" name="Picture 2" descr="C:\Documents and Settings\aiello\Desktop\rightm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907" y="-24"/>
            <a:ext cx="2143125" cy="2238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Privacy in OSNs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8762" y="1628796"/>
            <a:ext cx="749808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Online Social Networks are brimful of precious user information</a:t>
            </a:r>
          </a:p>
          <a:p>
            <a:pPr lvl="1"/>
            <a:r>
              <a:rPr lang="en-US" dirty="0" smtClean="0"/>
              <a:t>Sensitive user data</a:t>
            </a:r>
          </a:p>
          <a:p>
            <a:pPr lvl="1"/>
            <a:r>
              <a:rPr lang="en-US" dirty="0" smtClean="0"/>
              <a:t>User-generated content (photos, posts, feedbacks, activity…)</a:t>
            </a:r>
          </a:p>
          <a:p>
            <a:r>
              <a:rPr lang="en-US" dirty="0" smtClean="0"/>
              <a:t>Social Network Service providers can arrange customizable privacy policies, but…</a:t>
            </a:r>
          </a:p>
          <a:p>
            <a:pPr lvl="1"/>
            <a:r>
              <a:rPr lang="en-US" dirty="0" smtClean="0"/>
              <a:t>Not every provider adequately meets users’ privacy needs</a:t>
            </a:r>
          </a:p>
          <a:p>
            <a:pPr lvl="1"/>
            <a:r>
              <a:rPr lang="en-US" dirty="0" smtClean="0"/>
              <a:t>Some users do not even accept to make their data available to the SNS providers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 smtClean="0"/>
              <a:t>29/03/2010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SESOC 2010 - Luca Maria Aiello, Università degli Studi di Torino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33420EC-57CF-40F3-93C8-D1C8DA16CB96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Clr>
                <a:schemeClr val="bg1">
                  <a:lumMod val="85000"/>
                </a:schemeClr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Easy integration between widgets</a:t>
            </a:r>
          </a:p>
          <a:p>
            <a:pPr marL="596646" indent="-514350">
              <a:buClr>
                <a:schemeClr val="bg1">
                  <a:lumMod val="85000"/>
                </a:schemeClr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Privacy</a:t>
            </a:r>
          </a:p>
          <a:p>
            <a:pPr marL="596646" indent="-514350">
              <a:buClr>
                <a:schemeClr val="bg1">
                  <a:lumMod val="85000"/>
                </a:schemeClr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Cross-application reputation management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Efficient resource indexing</a:t>
            </a:r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 smtClean="0"/>
              <a:t>29/03/2010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SESOC 2010 - Luca Maria Aiello, Università degli Studi di Torino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33420EC-57CF-40F3-93C8-D1C8DA16CB96}" type="slidenum">
              <a:rPr lang="it-IT" smtClean="0"/>
              <a:pPr/>
              <a:t>20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 search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OSNs use often </a:t>
            </a:r>
            <a:r>
              <a:rPr lang="en-US" dirty="0" err="1" smtClean="0"/>
              <a:t>folksonomies</a:t>
            </a:r>
            <a:r>
              <a:rPr lang="en-US" dirty="0" smtClean="0"/>
              <a:t> to </a:t>
            </a:r>
          </a:p>
          <a:p>
            <a:pPr>
              <a:buNone/>
            </a:pPr>
            <a:r>
              <a:rPr lang="en-US" dirty="0" smtClean="0"/>
              <a:t>	categorize items</a:t>
            </a:r>
          </a:p>
          <a:p>
            <a:r>
              <a:rPr lang="en-US" dirty="0" smtClean="0"/>
              <a:t>In p2p OSNs, </a:t>
            </a:r>
            <a:r>
              <a:rPr lang="en-US" dirty="0" err="1" smtClean="0"/>
              <a:t>folksonomic</a:t>
            </a:r>
            <a:r>
              <a:rPr lang="en-US" dirty="0" smtClean="0"/>
              <a:t> search could fill another functional gap with corresponding, centralized web-services</a:t>
            </a:r>
          </a:p>
          <a:p>
            <a:r>
              <a:rPr lang="en-US" dirty="0" smtClean="0"/>
              <a:t>Task</a:t>
            </a:r>
          </a:p>
          <a:p>
            <a:pPr lvl="1"/>
            <a:r>
              <a:rPr lang="en-US" dirty="0" smtClean="0"/>
              <a:t>Mapping a bipartite &lt;</a:t>
            </a:r>
            <a:r>
              <a:rPr lang="en-US" dirty="0" err="1" smtClean="0"/>
              <a:t>tag,resource</a:t>
            </a:r>
            <a:r>
              <a:rPr lang="en-US" dirty="0" smtClean="0"/>
              <a:t>&gt; graph on a DHT</a:t>
            </a:r>
          </a:p>
          <a:p>
            <a:pPr lvl="1"/>
            <a:r>
              <a:rPr lang="en-US" dirty="0" smtClean="0"/>
              <a:t>Mapping a tag-tag graph useful for navigation</a:t>
            </a:r>
          </a:p>
          <a:p>
            <a:r>
              <a:rPr lang="en-US" dirty="0" smtClean="0"/>
              <a:t>Issue</a:t>
            </a:r>
          </a:p>
          <a:p>
            <a:pPr lvl="1"/>
            <a:r>
              <a:rPr lang="en-US" dirty="0" smtClean="0"/>
              <a:t>Mapping of dense tag-tag graph is </a:t>
            </a:r>
            <a:r>
              <a:rPr lang="en-US" dirty="0" smtClean="0">
                <a:solidFill>
                  <a:srgbClr val="FF0000"/>
                </a:solidFill>
              </a:rPr>
              <a:t>very</a:t>
            </a:r>
            <a:r>
              <a:rPr lang="en-US" dirty="0" smtClean="0"/>
              <a:t> inefficient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 smtClean="0"/>
              <a:t>29/03/2010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SESOC 2010 - Luca Maria Aiello, Università degli Studi di Torino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33420EC-57CF-40F3-93C8-D1C8DA16CB96}" type="slidenum">
              <a:rPr lang="it-IT" smtClean="0"/>
              <a:pPr/>
              <a:t>21</a:t>
            </a:fld>
            <a:endParaRPr lang="it-IT"/>
          </a:p>
        </p:txBody>
      </p:sp>
      <p:pic>
        <p:nvPicPr>
          <p:cNvPr id="4098" name="Picture 2" descr="C:\Documents and Settings\aiello\Desktop\Searc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8238" y="0"/>
            <a:ext cx="1995762" cy="19843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DHARMA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DH</a:t>
            </a:r>
            <a:r>
              <a:rPr lang="en-US" dirty="0" smtClean="0"/>
              <a:t>T-based </a:t>
            </a:r>
            <a:r>
              <a:rPr lang="en-US" dirty="0" smtClean="0">
                <a:solidFill>
                  <a:srgbClr val="00B050"/>
                </a:solidFill>
              </a:rPr>
              <a:t>A</a:t>
            </a:r>
            <a:r>
              <a:rPr lang="en-US" dirty="0" smtClean="0"/>
              <a:t>pproach for </a:t>
            </a:r>
            <a:r>
              <a:rPr lang="en-US" dirty="0" smtClean="0">
                <a:solidFill>
                  <a:srgbClr val="00B050"/>
                </a:solidFill>
              </a:rPr>
              <a:t>R</a:t>
            </a:r>
            <a:r>
              <a:rPr lang="en-US" dirty="0" smtClean="0"/>
              <a:t>esource </a:t>
            </a:r>
            <a:r>
              <a:rPr lang="en-US" dirty="0" smtClean="0">
                <a:solidFill>
                  <a:srgbClr val="00B050"/>
                </a:solidFill>
              </a:rPr>
              <a:t>M</a:t>
            </a:r>
            <a:r>
              <a:rPr lang="en-US" dirty="0" smtClean="0"/>
              <a:t>apping through </a:t>
            </a:r>
            <a:r>
              <a:rPr lang="en-US" dirty="0" smtClean="0">
                <a:solidFill>
                  <a:srgbClr val="00B050"/>
                </a:solidFill>
              </a:rPr>
              <a:t>A</a:t>
            </a:r>
            <a:r>
              <a:rPr lang="en-US" dirty="0" smtClean="0"/>
              <a:t>pproximation</a:t>
            </a:r>
          </a:p>
          <a:p>
            <a:r>
              <a:rPr lang="en-US" dirty="0" smtClean="0"/>
              <a:t>Idea: cutting off edges representing weak correlations between tags</a:t>
            </a:r>
          </a:p>
          <a:p>
            <a:pPr lvl="1"/>
            <a:r>
              <a:rPr lang="en-US" dirty="0" smtClean="0"/>
              <a:t>Efficient tag insertion and navigation</a:t>
            </a:r>
          </a:p>
          <a:p>
            <a:r>
              <a:rPr lang="en-US" dirty="0" smtClean="0"/>
              <a:t>The implementation details will be presented at HotP2P 2010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 smtClean="0"/>
              <a:t>29/03/2010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SESOC 2010 - Luca Maria Aiello, Università degli Studi di Torino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33420EC-57CF-40F3-93C8-D1C8DA16CB96}" type="slidenum">
              <a:rPr lang="it-IT" smtClean="0"/>
              <a:pPr/>
              <a:t>22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457200" y="-285776"/>
            <a:ext cx="7686700" cy="1162050"/>
          </a:xfrm>
        </p:spPr>
        <p:txBody>
          <a:bodyPr/>
          <a:lstStyle/>
          <a:p>
            <a:r>
              <a:rPr lang="en-US" dirty="0" smtClean="0"/>
              <a:t>Social network client architecture</a:t>
            </a:r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29/03/2010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SESOC 2010 - Luca Maria Aiello, </a:t>
            </a:r>
            <a:r>
              <a:rPr lang="en-US" dirty="0" err="1" smtClean="0"/>
              <a:t>Università</a:t>
            </a:r>
            <a:r>
              <a:rPr lang="en-US" dirty="0" smtClean="0"/>
              <a:t> </a:t>
            </a:r>
            <a:r>
              <a:rPr lang="en-US" dirty="0" err="1" smtClean="0"/>
              <a:t>degli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Torino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33420EC-57CF-40F3-93C8-D1C8DA16CB96}" type="slidenum">
              <a:rPr lang="it-IT" smtClean="0"/>
              <a:pPr/>
              <a:t>23</a:t>
            </a:fld>
            <a:endParaRPr lang="it-IT"/>
          </a:p>
        </p:txBody>
      </p:sp>
      <p:sp>
        <p:nvSpPr>
          <p:cNvPr id="13" name="Rettangolo 12"/>
          <p:cNvSpPr/>
          <p:nvPr/>
        </p:nvSpPr>
        <p:spPr>
          <a:xfrm>
            <a:off x="642910" y="5257275"/>
            <a:ext cx="4572032" cy="785818"/>
          </a:xfrm>
          <a:prstGeom prst="rect">
            <a:avLst/>
          </a:prstGeom>
          <a:gradFill flip="none" rotWithShape="1">
            <a:gsLst>
              <a:gs pos="0">
                <a:srgbClr val="E7F4D8">
                  <a:shade val="30000"/>
                  <a:satMod val="115000"/>
                </a:srgbClr>
              </a:gs>
              <a:gs pos="50000">
                <a:srgbClr val="E7F4D8">
                  <a:shade val="67500"/>
                  <a:satMod val="115000"/>
                </a:srgbClr>
              </a:gs>
              <a:gs pos="100000">
                <a:srgbClr val="E7F4D8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perspectiveFront" fov="0">
              <a:rot lat="600000" lon="600000" rev="0"/>
            </a:camera>
            <a:lightRig rig="flood" dir="t"/>
          </a:scene3d>
          <a:sp3d extrusionH="285750" contourW="12700" prstMaterial="powder">
            <a:bevelT w="44450" h="63500" prst="divot"/>
            <a:bevelB w="177800"/>
            <a:extrusionClr>
              <a:schemeClr val="tx1"/>
            </a:extrusionClr>
            <a:contourClr>
              <a:schemeClr val="bg1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smtClean="0">
                <a:solidFill>
                  <a:schemeClr val="bg1">
                    <a:lumMod val="50000"/>
                  </a:schemeClr>
                </a:solidFill>
              </a:rPr>
              <a:t>UDP</a:t>
            </a:r>
            <a:endParaRPr lang="it-IT" sz="3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642910" y="3786190"/>
            <a:ext cx="6858048" cy="1276360"/>
          </a:xfrm>
          <a:prstGeom prst="rect">
            <a:avLst/>
          </a:prstGeom>
          <a:gradFill flip="none" rotWithShape="1">
            <a:gsLst>
              <a:gs pos="0">
                <a:srgbClr val="8CF470">
                  <a:shade val="30000"/>
                  <a:satMod val="115000"/>
                </a:srgbClr>
              </a:gs>
              <a:gs pos="50000">
                <a:srgbClr val="8CF470">
                  <a:shade val="67500"/>
                  <a:satMod val="115000"/>
                </a:srgbClr>
              </a:gs>
              <a:gs pos="100000">
                <a:srgbClr val="8CF47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perspectiveFront" fov="0">
              <a:rot lat="600000" lon="600000" rev="0"/>
            </a:camera>
            <a:lightRig rig="flood" dir="t"/>
          </a:scene3d>
          <a:sp3d extrusionH="285750" contourW="12700" prstMaterial="powder">
            <a:bevelT w="44450" h="63500" prst="divot"/>
            <a:bevelB w="177800"/>
            <a:extrusionClr>
              <a:schemeClr val="tx1"/>
            </a:extrusionClr>
            <a:contourClr>
              <a:srgbClr val="00B05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dirty="0" err="1" smtClean="0">
                <a:solidFill>
                  <a:schemeClr val="tx1"/>
                </a:solidFill>
              </a:rPr>
              <a:t>Likir</a:t>
            </a:r>
            <a:endParaRPr lang="it-IT" sz="3500" dirty="0">
              <a:solidFill>
                <a:schemeClr val="tx1"/>
              </a:solidFill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5429256" y="5367350"/>
            <a:ext cx="2928958" cy="776294"/>
          </a:xfrm>
          <a:prstGeom prst="rect">
            <a:avLst/>
          </a:prstGeom>
          <a:gradFill flip="none" rotWithShape="1">
            <a:gsLst>
              <a:gs pos="0">
                <a:srgbClr val="E7F4D8">
                  <a:shade val="30000"/>
                  <a:satMod val="115000"/>
                </a:srgbClr>
              </a:gs>
              <a:gs pos="50000">
                <a:srgbClr val="E7F4D8">
                  <a:shade val="67500"/>
                  <a:satMod val="115000"/>
                </a:srgbClr>
              </a:gs>
              <a:gs pos="100000">
                <a:srgbClr val="E7F4D8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perspectiveFront" fov="0">
              <a:rot lat="600000" lon="600000" rev="0"/>
            </a:camera>
            <a:lightRig rig="flood" dir="t"/>
          </a:scene3d>
          <a:sp3d extrusionH="285750" contourW="12700" prstMaterial="powder">
            <a:bevelT w="44450" h="63500" prst="divot"/>
            <a:bevelB w="177800"/>
            <a:extrusionClr>
              <a:schemeClr val="tx1"/>
            </a:extrusionClr>
            <a:contourClr>
              <a:srgbClr val="00B05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smtClean="0">
                <a:solidFill>
                  <a:schemeClr val="bg1">
                    <a:lumMod val="50000"/>
                  </a:schemeClr>
                </a:solidFill>
              </a:rPr>
              <a:t>TCP</a:t>
            </a:r>
            <a:endParaRPr lang="it-IT" sz="3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4572000" y="2328317"/>
            <a:ext cx="1857388" cy="1276360"/>
          </a:xfrm>
          <a:prstGeom prst="rect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perspectiveFront" fov="0">
              <a:rot lat="600000" lon="600000" rev="0"/>
            </a:camera>
            <a:lightRig rig="flood" dir="t"/>
          </a:scene3d>
          <a:sp3d extrusionH="285750" contourW="12700" prstMaterial="powder">
            <a:bevelT w="44450" h="63500" prst="divot"/>
            <a:bevelB w="177800"/>
            <a:extrusionClr>
              <a:schemeClr val="tx1"/>
            </a:extrusionClr>
            <a:contourClr>
              <a:srgbClr val="00B05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Application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Suite</a:t>
            </a:r>
          </a:p>
        </p:txBody>
      </p:sp>
      <p:sp>
        <p:nvSpPr>
          <p:cNvPr id="21" name="Rettangolo 20"/>
          <p:cNvSpPr/>
          <p:nvPr/>
        </p:nvSpPr>
        <p:spPr>
          <a:xfrm>
            <a:off x="6643702" y="2399755"/>
            <a:ext cx="1643074" cy="1276360"/>
          </a:xfrm>
          <a:prstGeom prst="rect">
            <a:avLst/>
          </a:prstGeom>
          <a:gradFill flip="none" rotWithShape="1">
            <a:gsLst>
              <a:gs pos="0">
                <a:srgbClr val="F030D5">
                  <a:shade val="30000"/>
                  <a:satMod val="115000"/>
                </a:srgbClr>
              </a:gs>
              <a:gs pos="50000">
                <a:srgbClr val="F030D5">
                  <a:shade val="67500"/>
                  <a:satMod val="115000"/>
                </a:srgbClr>
              </a:gs>
              <a:gs pos="100000">
                <a:srgbClr val="F030D5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perspectiveFront" fov="0">
              <a:rot lat="600000" lon="600000" rev="0"/>
            </a:camera>
            <a:lightRig rig="flood" dir="t"/>
          </a:scene3d>
          <a:sp3d extrusionH="285750" contourW="12700" prstMaterial="powder">
            <a:bevelT w="44450" h="63500" prst="divot"/>
            <a:bevelB w="177800"/>
            <a:extrusionClr>
              <a:schemeClr val="tx1"/>
            </a:extrusionClr>
            <a:contourClr>
              <a:srgbClr val="00B05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DAC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Module</a:t>
            </a:r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2500298" y="2256879"/>
            <a:ext cx="1857388" cy="1276360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perspectiveFront" fov="0">
              <a:rot lat="600000" lon="600000" rev="0"/>
            </a:camera>
            <a:lightRig rig="flood" dir="t"/>
          </a:scene3d>
          <a:sp3d extrusionH="285750" contourW="12700" prstMaterial="powder">
            <a:bevelT w="44450" h="63500" prst="divot"/>
            <a:bevelB w="177800"/>
            <a:extrusionClr>
              <a:schemeClr val="tx1"/>
            </a:extrusionClr>
            <a:contourClr>
              <a:srgbClr val="00B05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Reputation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System</a:t>
            </a:r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714348" y="2194965"/>
            <a:ext cx="1597394" cy="1276360"/>
          </a:xfrm>
          <a:prstGeom prst="rect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perspectiveFront" fov="0">
              <a:rot lat="600000" lon="600000" rev="0"/>
            </a:camera>
            <a:lightRig rig="flood" dir="t"/>
          </a:scene3d>
          <a:sp3d extrusionH="285750" contourW="12700" prstMaterial="powder">
            <a:bevelT w="44450" h="63500" prst="divot"/>
            <a:bevelB w="177800"/>
            <a:extrusionClr>
              <a:schemeClr val="tx1"/>
            </a:extrusionClr>
            <a:contourClr>
              <a:srgbClr val="00B05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Tag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Search</a:t>
            </a:r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25" name="Rettangolo 24"/>
          <p:cNvSpPr/>
          <p:nvPr/>
        </p:nvSpPr>
        <p:spPr>
          <a:xfrm>
            <a:off x="642910" y="1471061"/>
            <a:ext cx="7723378" cy="633418"/>
          </a:xfrm>
          <a:prstGeom prst="rect">
            <a:avLst/>
          </a:prstGeom>
          <a:gradFill flip="none" rotWithShape="1">
            <a:gsLst>
              <a:gs pos="0">
                <a:srgbClr val="00FFFF">
                  <a:shade val="30000"/>
                  <a:satMod val="115000"/>
                </a:srgbClr>
              </a:gs>
              <a:gs pos="50000">
                <a:srgbClr val="00FFFF">
                  <a:shade val="67500"/>
                  <a:satMod val="115000"/>
                </a:srgbClr>
              </a:gs>
              <a:gs pos="100000">
                <a:srgbClr val="00FFFF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perspectiveFront" fov="0">
              <a:rot lat="600000" lon="600000" rev="0"/>
            </a:camera>
            <a:lightRig rig="flood" dir="t"/>
          </a:scene3d>
          <a:sp3d extrusionH="285750" contourW="12700" prstMaterial="powder">
            <a:bevelT w="44450" h="63500" prst="divot"/>
            <a:bevelB w="177800"/>
            <a:extrusionClr>
              <a:schemeClr val="tx1"/>
            </a:extrusionClr>
            <a:contourClr>
              <a:srgbClr val="00B05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</a:rPr>
              <a:t>Unified GUI</a:t>
            </a:r>
            <a:endParaRPr lang="it-IT" sz="2200" dirty="0">
              <a:solidFill>
                <a:schemeClr val="tx1"/>
              </a:solidFill>
            </a:endParaRPr>
          </a:p>
        </p:txBody>
      </p:sp>
      <p:sp>
        <p:nvSpPr>
          <p:cNvPr id="26" name="Freccia bidirezionale verticale 25"/>
          <p:cNvSpPr/>
          <p:nvPr/>
        </p:nvSpPr>
        <p:spPr>
          <a:xfrm>
            <a:off x="1285852" y="3257011"/>
            <a:ext cx="428628" cy="642942"/>
          </a:xfrm>
          <a:prstGeom prst="upDownArrow">
            <a:avLst/>
          </a:prstGeom>
          <a:scene3d>
            <a:camera prst="orthographicFront">
              <a:rot lat="600000" lon="600000" rev="0"/>
            </a:camera>
            <a:lightRig rig="threePt" dir="t"/>
          </a:scene3d>
          <a:sp3d prstMaterial="powder">
            <a:bevelT/>
            <a:bevelB w="177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Freccia bidirezionale verticale 26"/>
          <p:cNvSpPr/>
          <p:nvPr/>
        </p:nvSpPr>
        <p:spPr>
          <a:xfrm>
            <a:off x="3222752" y="3409411"/>
            <a:ext cx="428628" cy="642942"/>
          </a:xfrm>
          <a:prstGeom prst="upDownArrow">
            <a:avLst/>
          </a:prstGeom>
          <a:scene3d>
            <a:camera prst="orthographicFront">
              <a:rot lat="600000" lon="600000" rev="0"/>
            </a:camera>
            <a:lightRig rig="threePt" dir="t"/>
          </a:scene3d>
          <a:sp3d prstMaterial="powder">
            <a:bevelT/>
            <a:bevelB w="177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Freccia bidirezionale verticale 27"/>
          <p:cNvSpPr/>
          <p:nvPr/>
        </p:nvSpPr>
        <p:spPr>
          <a:xfrm>
            <a:off x="4722950" y="3399887"/>
            <a:ext cx="428628" cy="642942"/>
          </a:xfrm>
          <a:prstGeom prst="upDownArrow">
            <a:avLst/>
          </a:prstGeom>
          <a:scene3d>
            <a:camera prst="orthographicFront">
              <a:rot lat="600000" lon="600000" rev="0"/>
            </a:camera>
            <a:lightRig rig="threePt" dir="t"/>
          </a:scene3d>
          <a:sp3d prstMaterial="powder">
            <a:bevelT/>
            <a:bevelB w="177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Freccia bidirezionale verticale 28"/>
          <p:cNvSpPr/>
          <p:nvPr/>
        </p:nvSpPr>
        <p:spPr>
          <a:xfrm>
            <a:off x="5723082" y="3471325"/>
            <a:ext cx="428628" cy="2000264"/>
          </a:xfrm>
          <a:prstGeom prst="upDownArrow">
            <a:avLst/>
          </a:prstGeom>
          <a:scene3d>
            <a:camera prst="orthographicFront">
              <a:rot lat="600000" lon="600000" rev="0"/>
            </a:camera>
            <a:lightRig rig="threePt" dir="t"/>
          </a:scene3d>
          <a:sp3d prstMaterial="powder">
            <a:bevelT/>
            <a:bevelB w="177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Freccia bidirezionale verticale 29"/>
          <p:cNvSpPr/>
          <p:nvPr/>
        </p:nvSpPr>
        <p:spPr>
          <a:xfrm>
            <a:off x="6786578" y="3471325"/>
            <a:ext cx="428628" cy="642942"/>
          </a:xfrm>
          <a:prstGeom prst="upDownArrow">
            <a:avLst/>
          </a:prstGeom>
          <a:scene3d>
            <a:camera prst="orthographicFront">
              <a:rot lat="600000" lon="600000" rev="0"/>
            </a:camera>
            <a:lightRig rig="threePt" dir="t"/>
          </a:scene3d>
          <a:sp3d prstMaterial="powder">
            <a:bevelT/>
            <a:bevelB w="177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Freccia bidirezionale verticale 30"/>
          <p:cNvSpPr/>
          <p:nvPr/>
        </p:nvSpPr>
        <p:spPr>
          <a:xfrm>
            <a:off x="7715272" y="3542763"/>
            <a:ext cx="428628" cy="2000264"/>
          </a:xfrm>
          <a:prstGeom prst="upDownArrow">
            <a:avLst/>
          </a:prstGeom>
          <a:scene3d>
            <a:camera prst="orthographicFront">
              <a:rot lat="600000" lon="600000" rev="0"/>
            </a:camera>
            <a:lightRig rig="threePt" dir="t"/>
          </a:scene3d>
          <a:sp3d prstMaterial="powder">
            <a:bevelT/>
            <a:bevelB w="177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0" name="Freccia bidirezionale verticale 39"/>
          <p:cNvSpPr/>
          <p:nvPr/>
        </p:nvSpPr>
        <p:spPr>
          <a:xfrm>
            <a:off x="2865562" y="4828647"/>
            <a:ext cx="428628" cy="642942"/>
          </a:xfrm>
          <a:prstGeom prst="upDownArrow">
            <a:avLst/>
          </a:prstGeom>
          <a:scene3d>
            <a:camera prst="orthographicFront">
              <a:rot lat="600000" lon="600000" rev="0"/>
            </a:camera>
            <a:lightRig rig="threePt" dir="t"/>
          </a:scene3d>
          <a:sp3d prstMaterial="powder">
            <a:bevelT/>
            <a:bevelB w="177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1357298"/>
            <a:ext cx="7498080" cy="505303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Embedding strong identity at overlay level grants</a:t>
            </a:r>
          </a:p>
          <a:p>
            <a:pPr lvl="1"/>
            <a:r>
              <a:rPr lang="en-US" dirty="0" smtClean="0"/>
              <a:t>Reliability</a:t>
            </a:r>
          </a:p>
          <a:p>
            <a:pPr lvl="1"/>
            <a:r>
              <a:rPr lang="en-US" dirty="0" smtClean="0"/>
              <a:t>Flexible privacy services (Discretionary Access Control)</a:t>
            </a:r>
          </a:p>
          <a:p>
            <a:pPr lvl="1"/>
            <a:r>
              <a:rPr lang="en-US" dirty="0" smtClean="0"/>
              <a:t>Reputation management</a:t>
            </a:r>
          </a:p>
          <a:p>
            <a:r>
              <a:rPr lang="en-US" dirty="0" smtClean="0"/>
              <a:t>Proposal for implementing collaborative tagging system in p2p OSNs</a:t>
            </a:r>
          </a:p>
          <a:p>
            <a:r>
              <a:rPr lang="en-US" dirty="0" smtClean="0"/>
              <a:t>Implementation</a:t>
            </a:r>
          </a:p>
          <a:p>
            <a:pPr lvl="1"/>
            <a:r>
              <a:rPr lang="en-US" dirty="0" err="1" smtClean="0"/>
              <a:t>Likir</a:t>
            </a:r>
            <a:r>
              <a:rPr lang="en-US" dirty="0" smtClean="0"/>
              <a:t>, DHARMA and </a:t>
            </a:r>
            <a:r>
              <a:rPr lang="en-US" dirty="0" err="1" smtClean="0"/>
              <a:t>LiCha</a:t>
            </a:r>
            <a:r>
              <a:rPr lang="en-US" dirty="0" smtClean="0"/>
              <a:t> (simple IM application)  are available</a:t>
            </a:r>
          </a:p>
          <a:p>
            <a:pPr lvl="1"/>
            <a:r>
              <a:rPr lang="en-US" dirty="0" smtClean="0"/>
              <a:t>DACM is on the way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 smtClean="0"/>
              <a:t>29/03/2010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SESOC 2010 - Luca Maria Aiello, Università degli Studi di Torino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33420EC-57CF-40F3-93C8-D1C8DA16CB96}" type="slidenum">
              <a:rPr lang="it-IT" smtClean="0"/>
              <a:pPr/>
              <a:t>24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4414" y="1447800"/>
            <a:ext cx="7719274" cy="4800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http://likir.di.unito.it</a:t>
            </a:r>
            <a:endParaRPr lang="it-IT" dirty="0" smtClean="0"/>
          </a:p>
          <a:p>
            <a:r>
              <a:rPr lang="it-IT" dirty="0" smtClean="0"/>
              <a:t>L. M. </a:t>
            </a:r>
            <a:r>
              <a:rPr lang="it-IT" dirty="0" err="1" smtClean="0"/>
              <a:t>Aiello</a:t>
            </a:r>
            <a:r>
              <a:rPr lang="it-IT" dirty="0" smtClean="0"/>
              <a:t>, M. </a:t>
            </a:r>
            <a:r>
              <a:rPr lang="it-IT" dirty="0" err="1" smtClean="0"/>
              <a:t>Milanesio</a:t>
            </a:r>
            <a:r>
              <a:rPr lang="it-IT" dirty="0" smtClean="0"/>
              <a:t>, G. </a:t>
            </a:r>
            <a:r>
              <a:rPr lang="it-IT" dirty="0" err="1" smtClean="0"/>
              <a:t>Ruffo</a:t>
            </a:r>
            <a:r>
              <a:rPr lang="it-IT" dirty="0" smtClean="0"/>
              <a:t>, R. </a:t>
            </a:r>
            <a:r>
              <a:rPr lang="it-IT" dirty="0" err="1" smtClean="0"/>
              <a:t>Schifanella</a:t>
            </a:r>
            <a:r>
              <a:rPr lang="it-IT" dirty="0" smtClean="0"/>
              <a:t> “</a:t>
            </a:r>
            <a:r>
              <a:rPr lang="it-IT" i="1" dirty="0" err="1" smtClean="0">
                <a:solidFill>
                  <a:srgbClr val="00B050"/>
                </a:solidFill>
              </a:rPr>
              <a:t>Tempering</a:t>
            </a:r>
            <a:r>
              <a:rPr lang="it-IT" i="1" dirty="0" smtClean="0">
                <a:solidFill>
                  <a:srgbClr val="00B050"/>
                </a:solidFill>
              </a:rPr>
              <a:t> </a:t>
            </a:r>
            <a:r>
              <a:rPr lang="it-IT" i="1" dirty="0" err="1" smtClean="0">
                <a:solidFill>
                  <a:srgbClr val="00B050"/>
                </a:solidFill>
              </a:rPr>
              <a:t>Kademlia</a:t>
            </a:r>
            <a:r>
              <a:rPr lang="it-IT" i="1" dirty="0" smtClean="0">
                <a:solidFill>
                  <a:srgbClr val="00B050"/>
                </a:solidFill>
              </a:rPr>
              <a:t> </a:t>
            </a:r>
            <a:r>
              <a:rPr lang="it-IT" i="1" dirty="0" err="1" smtClean="0">
                <a:solidFill>
                  <a:srgbClr val="00B050"/>
                </a:solidFill>
              </a:rPr>
              <a:t>with</a:t>
            </a:r>
            <a:r>
              <a:rPr lang="it-IT" i="1" dirty="0" smtClean="0">
                <a:solidFill>
                  <a:srgbClr val="00B050"/>
                </a:solidFill>
              </a:rPr>
              <a:t> a </a:t>
            </a:r>
            <a:r>
              <a:rPr lang="it-IT" i="1" dirty="0" err="1" smtClean="0">
                <a:solidFill>
                  <a:srgbClr val="00B050"/>
                </a:solidFill>
              </a:rPr>
              <a:t>Robust</a:t>
            </a:r>
            <a:r>
              <a:rPr lang="it-IT" i="1" dirty="0" smtClean="0">
                <a:solidFill>
                  <a:srgbClr val="00B050"/>
                </a:solidFill>
              </a:rPr>
              <a:t> </a:t>
            </a:r>
            <a:r>
              <a:rPr lang="it-IT" i="1" dirty="0" err="1" smtClean="0">
                <a:solidFill>
                  <a:srgbClr val="00B050"/>
                </a:solidFill>
              </a:rPr>
              <a:t>Identity</a:t>
            </a:r>
            <a:r>
              <a:rPr lang="it-IT" i="1" dirty="0" smtClean="0">
                <a:solidFill>
                  <a:srgbClr val="00B050"/>
                </a:solidFill>
              </a:rPr>
              <a:t> </a:t>
            </a:r>
            <a:r>
              <a:rPr lang="it-IT" i="1" dirty="0" err="1" smtClean="0">
                <a:solidFill>
                  <a:srgbClr val="00B050"/>
                </a:solidFill>
              </a:rPr>
              <a:t>Based</a:t>
            </a:r>
            <a:r>
              <a:rPr lang="it-IT" i="1" dirty="0" smtClean="0">
                <a:solidFill>
                  <a:srgbClr val="00B050"/>
                </a:solidFill>
              </a:rPr>
              <a:t> System</a:t>
            </a:r>
            <a:r>
              <a:rPr lang="it-IT" dirty="0" smtClean="0"/>
              <a:t>”, P2P 2008</a:t>
            </a:r>
          </a:p>
          <a:p>
            <a:r>
              <a:rPr lang="en-US" dirty="0" smtClean="0"/>
              <a:t>L. </a:t>
            </a:r>
            <a:r>
              <a:rPr lang="en-US" dirty="0" err="1" smtClean="0"/>
              <a:t>Maccari</a:t>
            </a:r>
            <a:r>
              <a:rPr lang="en-US" dirty="0" smtClean="0"/>
              <a:t> M. </a:t>
            </a:r>
            <a:r>
              <a:rPr lang="en-US" dirty="0" err="1" smtClean="0"/>
              <a:t>Rosi</a:t>
            </a:r>
            <a:r>
              <a:rPr lang="en-US" dirty="0" smtClean="0"/>
              <a:t> and R. </a:t>
            </a:r>
            <a:r>
              <a:rPr lang="en-US" dirty="0" err="1" smtClean="0"/>
              <a:t>Fantacci</a:t>
            </a:r>
            <a:r>
              <a:rPr lang="en-US" dirty="0" smtClean="0"/>
              <a:t> and L. </a:t>
            </a:r>
            <a:r>
              <a:rPr lang="en-US" dirty="0" err="1" smtClean="0"/>
              <a:t>Chisci</a:t>
            </a:r>
            <a:r>
              <a:rPr lang="en-US" dirty="0" smtClean="0"/>
              <a:t> and M. </a:t>
            </a:r>
            <a:r>
              <a:rPr lang="en-US" dirty="0" err="1" smtClean="0"/>
              <a:t>Milanesio</a:t>
            </a:r>
            <a:r>
              <a:rPr lang="en-US" dirty="0" smtClean="0"/>
              <a:t> and L. Aiello, “</a:t>
            </a:r>
            <a:r>
              <a:rPr lang="en-US" i="1" dirty="0" smtClean="0">
                <a:solidFill>
                  <a:srgbClr val="00B050"/>
                </a:solidFill>
              </a:rPr>
              <a:t>Avoiding Eclipse attacks on </a:t>
            </a:r>
            <a:r>
              <a:rPr lang="en-US" i="1" dirty="0" err="1" smtClean="0">
                <a:solidFill>
                  <a:srgbClr val="00B050"/>
                </a:solidFill>
              </a:rPr>
              <a:t>Kad</a:t>
            </a:r>
            <a:r>
              <a:rPr lang="en-US" i="1" dirty="0" smtClean="0">
                <a:solidFill>
                  <a:srgbClr val="00B050"/>
                </a:solidFill>
              </a:rPr>
              <a:t>/</a:t>
            </a:r>
            <a:r>
              <a:rPr lang="en-US" i="1" dirty="0" err="1" smtClean="0">
                <a:solidFill>
                  <a:srgbClr val="00B050"/>
                </a:solidFill>
              </a:rPr>
              <a:t>Kademlia</a:t>
            </a:r>
            <a:r>
              <a:rPr lang="en-US" i="1" dirty="0" smtClean="0">
                <a:solidFill>
                  <a:srgbClr val="00B050"/>
                </a:solidFill>
              </a:rPr>
              <a:t> an identity based approach</a:t>
            </a:r>
            <a:r>
              <a:rPr lang="en-US" dirty="0" smtClean="0"/>
              <a:t>”, ICC 2009</a:t>
            </a:r>
          </a:p>
          <a:p>
            <a:r>
              <a:rPr lang="it-IT" dirty="0" smtClean="0"/>
              <a:t>L. M. </a:t>
            </a:r>
            <a:r>
              <a:rPr lang="it-IT" dirty="0" err="1" smtClean="0"/>
              <a:t>Aiello</a:t>
            </a:r>
            <a:r>
              <a:rPr lang="it-IT" dirty="0" smtClean="0"/>
              <a:t>, M. </a:t>
            </a:r>
            <a:r>
              <a:rPr lang="it-IT" dirty="0" err="1" smtClean="0"/>
              <a:t>Milanesio</a:t>
            </a:r>
            <a:r>
              <a:rPr lang="it-IT" dirty="0" smtClean="0"/>
              <a:t>, G. </a:t>
            </a:r>
            <a:r>
              <a:rPr lang="it-IT" dirty="0" err="1" smtClean="0"/>
              <a:t>Ruffo</a:t>
            </a:r>
            <a:r>
              <a:rPr lang="it-IT" dirty="0" smtClean="0"/>
              <a:t>, R. </a:t>
            </a:r>
            <a:r>
              <a:rPr lang="it-IT" dirty="0" err="1" smtClean="0"/>
              <a:t>Schifanella</a:t>
            </a:r>
            <a:r>
              <a:rPr lang="it-IT" dirty="0" smtClean="0"/>
              <a:t> “</a:t>
            </a:r>
            <a:r>
              <a:rPr lang="en-US" i="1" dirty="0" smtClean="0">
                <a:solidFill>
                  <a:srgbClr val="00B050"/>
                </a:solidFill>
              </a:rPr>
              <a:t>Tagging with DHARMA, a DHT-based Approach for Resource Mapping through Approximation</a:t>
            </a:r>
            <a:r>
              <a:rPr lang="en-US" i="1" dirty="0" smtClean="0"/>
              <a:t>”  HOTP2P 2010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to appear</a:t>
            </a:r>
            <a:r>
              <a:rPr lang="en-US" dirty="0" smtClean="0"/>
              <a:t>.  April 23</a:t>
            </a:r>
            <a:r>
              <a:rPr lang="en-US" baseline="30000" dirty="0" smtClean="0"/>
              <a:t>rd</a:t>
            </a:r>
            <a:endParaRPr lang="en-US" b="1" baseline="30000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 smtClean="0"/>
              <a:t>29/03/2010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SESOC 2010 - Luca Maria Aiello, Università degli Studi di Torino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33420EC-57CF-40F3-93C8-D1C8DA16CB96}" type="slidenum">
              <a:rPr lang="it-IT" smtClean="0"/>
              <a:pPr/>
              <a:t>25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/>
          <p:cNvSpPr txBox="1"/>
          <p:nvPr/>
        </p:nvSpPr>
        <p:spPr>
          <a:xfrm>
            <a:off x="1285884" y="416462"/>
            <a:ext cx="7643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SESOC 2010: IEEE International Workshop on </a:t>
            </a:r>
            <a:r>
              <a:rPr lang="en-US" dirty="0" err="1" smtClean="0"/>
              <a:t>SECurity</a:t>
            </a:r>
            <a:r>
              <a:rPr lang="en-US" dirty="0" smtClean="0"/>
              <a:t> and </a:t>
            </a:r>
            <a:r>
              <a:rPr lang="en-US" dirty="0" err="1" smtClean="0"/>
              <a:t>SOCial</a:t>
            </a:r>
            <a:r>
              <a:rPr lang="en-US" dirty="0" smtClean="0"/>
              <a:t> Networking</a:t>
            </a:r>
            <a:endParaRPr lang="en-US" dirty="0"/>
          </a:p>
        </p:txBody>
      </p:sp>
      <p:pic>
        <p:nvPicPr>
          <p:cNvPr id="9" name="Picture 4" descr="unito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33210" y="4786298"/>
            <a:ext cx="2110790" cy="2071702"/>
          </a:xfrm>
          <a:prstGeom prst="rect">
            <a:avLst/>
          </a:prstGeom>
          <a:noFill/>
        </p:spPr>
      </p:pic>
      <p:sp>
        <p:nvSpPr>
          <p:cNvPr id="10" name="CasellaDiTesto 9"/>
          <p:cNvSpPr txBox="1"/>
          <p:nvPr/>
        </p:nvSpPr>
        <p:spPr>
          <a:xfrm>
            <a:off x="2193568" y="4250960"/>
            <a:ext cx="5521704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600" dirty="0" smtClean="0">
                <a:solidFill>
                  <a:srgbClr val="00B050"/>
                </a:solidFill>
              </a:rPr>
              <a:t>Speaker: Luca Maria Aiello, PhD student</a:t>
            </a:r>
          </a:p>
          <a:p>
            <a:pPr algn="ctr"/>
            <a:r>
              <a:rPr lang="en-US" sz="2600" i="1" dirty="0" smtClean="0"/>
              <a:t>aiello@di.unito.it</a:t>
            </a:r>
            <a:endParaRPr lang="it-IT" sz="2600" i="1" dirty="0"/>
          </a:p>
        </p:txBody>
      </p:sp>
      <p:sp>
        <p:nvSpPr>
          <p:cNvPr id="12" name="Titolo 1"/>
          <p:cNvSpPr txBox="1">
            <a:spLocks/>
          </p:cNvSpPr>
          <p:nvPr/>
        </p:nvSpPr>
        <p:spPr>
          <a:xfrm>
            <a:off x="1880268" y="1785926"/>
            <a:ext cx="7406640" cy="1143008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Thank you for your attention!</a:t>
            </a:r>
            <a:endParaRPr kumimoji="0" lang="it-IT" sz="4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p2p solution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centralized data management is the problem, </a:t>
            </a:r>
            <a:r>
              <a:rPr lang="en-US" i="1" dirty="0" smtClean="0">
                <a:solidFill>
                  <a:srgbClr val="92D050"/>
                </a:solidFill>
              </a:rPr>
              <a:t>decentralization</a:t>
            </a:r>
            <a:r>
              <a:rPr lang="en-US" dirty="0" smtClean="0"/>
              <a:t> is the way</a:t>
            </a:r>
          </a:p>
          <a:p>
            <a:r>
              <a:rPr lang="en-US" dirty="0" smtClean="0"/>
              <a:t>Replace the SNS centralized architecture with a peer-to-peer layer</a:t>
            </a:r>
          </a:p>
          <a:p>
            <a:pPr lvl="1"/>
            <a:r>
              <a:rPr lang="en-US" dirty="0" err="1" smtClean="0"/>
              <a:t>PeerSon</a:t>
            </a:r>
            <a:r>
              <a:rPr lang="en-US" dirty="0" smtClean="0"/>
              <a:t> [1],  </a:t>
            </a:r>
            <a:r>
              <a:rPr lang="en-US" dirty="0" err="1" smtClean="0"/>
              <a:t>Safebook</a:t>
            </a:r>
            <a:r>
              <a:rPr lang="en-US" dirty="0" smtClean="0"/>
              <a:t> [2], …</a:t>
            </a:r>
          </a:p>
          <a:p>
            <a:r>
              <a:rPr lang="en-US" dirty="0" smtClean="0"/>
              <a:t>The new paradigm brings new challenges</a:t>
            </a:r>
          </a:p>
          <a:p>
            <a:pPr lvl="1"/>
            <a:r>
              <a:rPr lang="en-US" dirty="0" smtClean="0"/>
              <a:t>Reliability:  structured p2p systems are </a:t>
            </a:r>
            <a:r>
              <a:rPr lang="en-US" dirty="0" smtClean="0">
                <a:solidFill>
                  <a:srgbClr val="FF0000"/>
                </a:solidFill>
              </a:rPr>
              <a:t>very</a:t>
            </a:r>
            <a:r>
              <a:rPr lang="en-US" dirty="0" smtClean="0"/>
              <a:t> vulnerable to attacks</a:t>
            </a:r>
          </a:p>
          <a:p>
            <a:pPr lvl="2"/>
            <a:r>
              <a:rPr lang="en-US" dirty="0" smtClean="0"/>
              <a:t>Poisoning, Pollution, Sybil, Eclipse, MITM…</a:t>
            </a:r>
          </a:p>
          <a:p>
            <a:pPr lvl="1"/>
            <a:r>
              <a:rPr lang="en-US" dirty="0" err="1" smtClean="0"/>
              <a:t>QoS</a:t>
            </a:r>
            <a:r>
              <a:rPr lang="en-US" dirty="0" smtClean="0"/>
              <a:t> and security : availability, updates, access control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 smtClean="0"/>
              <a:t>29/03/2010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SESOC 2010 - Luca Maria Aiello, Università degli Studi di Torino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33420EC-57CF-40F3-93C8-D1C8DA16CB96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1571604" y="6233718"/>
            <a:ext cx="67687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[1] Buchegger,  </a:t>
            </a:r>
            <a:r>
              <a:rPr lang="de-DE" sz="1600" dirty="0" err="1" smtClean="0"/>
              <a:t>Sch</a:t>
            </a:r>
            <a:r>
              <a:rPr lang="de-DE" sz="1600" dirty="0" err="1" smtClean="0">
                <a:latin typeface="Gill Sans MT"/>
              </a:rPr>
              <a:t>ö</a:t>
            </a:r>
            <a:r>
              <a:rPr lang="de-DE" sz="1600" dirty="0" err="1" smtClean="0"/>
              <a:t>iberg</a:t>
            </a:r>
            <a:r>
              <a:rPr lang="de-DE" sz="1600" dirty="0" smtClean="0"/>
              <a:t>,  </a:t>
            </a:r>
            <a:r>
              <a:rPr lang="de-DE" sz="1600" dirty="0" err="1" smtClean="0"/>
              <a:t>Vu</a:t>
            </a:r>
            <a:r>
              <a:rPr lang="de-DE" sz="1600" dirty="0" smtClean="0"/>
              <a:t>,  </a:t>
            </a:r>
            <a:r>
              <a:rPr lang="de-DE" sz="1600" dirty="0" err="1" smtClean="0"/>
              <a:t>Datta</a:t>
            </a:r>
            <a:r>
              <a:rPr lang="de-DE" sz="1600" dirty="0" smtClean="0"/>
              <a:t> – 2009   </a:t>
            </a:r>
            <a:r>
              <a:rPr lang="it-IT" sz="1600" dirty="0" smtClean="0"/>
              <a:t>[2] </a:t>
            </a:r>
            <a:r>
              <a:rPr lang="it-IT" sz="1600" dirty="0" err="1" smtClean="0"/>
              <a:t>Cutillo</a:t>
            </a:r>
            <a:r>
              <a:rPr lang="it-IT" sz="1600" dirty="0" smtClean="0"/>
              <a:t>,  Molva,  </a:t>
            </a:r>
            <a:r>
              <a:rPr lang="it-IT" sz="1600" dirty="0" err="1" smtClean="0"/>
              <a:t>Strufe</a:t>
            </a:r>
            <a:r>
              <a:rPr lang="it-IT" sz="1600" dirty="0" smtClean="0"/>
              <a:t> – 2009</a:t>
            </a:r>
            <a:endParaRPr lang="it-IT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Reconciliation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User demand for privacy and application reliability/security should be assured both</a:t>
            </a:r>
          </a:p>
          <a:p>
            <a:r>
              <a:rPr lang="en-US" dirty="0" smtClean="0"/>
              <a:t>Our solution</a:t>
            </a:r>
          </a:p>
          <a:p>
            <a:pPr lvl="1"/>
            <a:r>
              <a:rPr lang="en-US" dirty="0" smtClean="0"/>
              <a:t>A DHT-based framework</a:t>
            </a:r>
            <a:endParaRPr lang="en-US" dirty="0" smtClean="0">
              <a:solidFill>
                <a:srgbClr val="00B050"/>
              </a:solidFill>
            </a:endParaRP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Strong</a:t>
            </a:r>
            <a:r>
              <a:rPr lang="en-US" dirty="0" smtClean="0"/>
              <a:t> identity is embedded at overlay level</a:t>
            </a:r>
          </a:p>
          <a:p>
            <a:r>
              <a:rPr lang="en-US" dirty="0" smtClean="0"/>
              <a:t>Features (contributions)</a:t>
            </a:r>
          </a:p>
          <a:p>
            <a:pPr lvl="1"/>
            <a:r>
              <a:rPr lang="en-US" dirty="0" smtClean="0"/>
              <a:t>Security to common attacks</a:t>
            </a:r>
          </a:p>
          <a:p>
            <a:pPr lvl="1"/>
            <a:r>
              <a:rPr lang="en-US" dirty="0" smtClean="0"/>
              <a:t>Integration on an identity basis</a:t>
            </a:r>
          </a:p>
          <a:p>
            <a:pPr lvl="1"/>
            <a:r>
              <a:rPr lang="en-US" dirty="0" smtClean="0"/>
              <a:t>Reputation management</a:t>
            </a:r>
          </a:p>
          <a:p>
            <a:pPr lvl="1"/>
            <a:r>
              <a:rPr lang="en-US" dirty="0" smtClean="0"/>
              <a:t>Discretionary Access Control</a:t>
            </a:r>
          </a:p>
          <a:p>
            <a:pPr lvl="1"/>
            <a:r>
              <a:rPr lang="en-US" dirty="0" smtClean="0"/>
              <a:t>(+ P2P tag-based search engine)</a:t>
            </a:r>
          </a:p>
          <a:p>
            <a:pPr lvl="1"/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 smtClean="0"/>
              <a:t>29/03/2010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SESOC 2010 - Luca Maria Aiello, Università degli Studi di Torino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33420EC-57CF-40F3-93C8-D1C8DA16CB96}" type="slidenum">
              <a:rPr lang="it-IT" smtClean="0"/>
              <a:pPr/>
              <a:t>4</a:t>
            </a:fld>
            <a:endParaRPr lang="it-IT"/>
          </a:p>
        </p:txBody>
      </p:sp>
      <p:pic>
        <p:nvPicPr>
          <p:cNvPr id="1026" name="Picture 2" descr="C:\Documents and Settings\aiello\Desktop\handshak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0171" y="-24"/>
            <a:ext cx="1593861" cy="11306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Likir</a:t>
            </a:r>
            <a:r>
              <a:rPr lang="en-US" dirty="0" smtClean="0"/>
              <a:t>[3] : a quick overview</a:t>
            </a:r>
            <a:endParaRPr lang="it-IT" dirty="0"/>
          </a:p>
        </p:txBody>
      </p:sp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1435608" y="1428736"/>
            <a:ext cx="749808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An </a:t>
            </a:r>
            <a:r>
              <a:rPr lang="en-US" dirty="0" err="1" smtClean="0"/>
              <a:t>OpenId</a:t>
            </a:r>
            <a:r>
              <a:rPr lang="en-US" dirty="0" smtClean="0"/>
              <a:t> is coupled with ordinary DHT Id in a single identifier, signed by a Certification Service</a:t>
            </a:r>
          </a:p>
          <a:p>
            <a:r>
              <a:rPr lang="en-US" dirty="0" smtClean="0"/>
              <a:t>Customized node interaction protocol</a:t>
            </a:r>
          </a:p>
          <a:p>
            <a:pPr lvl="1"/>
            <a:r>
              <a:rPr lang="en-US" dirty="0" smtClean="0"/>
              <a:t>Two-way authentication</a:t>
            </a:r>
          </a:p>
          <a:p>
            <a:pPr lvl="1"/>
            <a:r>
              <a:rPr lang="en-US" dirty="0" smtClean="0"/>
              <a:t>Verifiable content ownership (data are signed)</a:t>
            </a:r>
          </a:p>
          <a:p>
            <a:r>
              <a:rPr lang="en-US" dirty="0" smtClean="0"/>
              <a:t>Effective protection against attacks</a:t>
            </a:r>
          </a:p>
          <a:p>
            <a:pPr lvl="1"/>
            <a:r>
              <a:rPr lang="en-US" dirty="0" smtClean="0"/>
              <a:t>Widely shown by p2p community</a:t>
            </a:r>
          </a:p>
          <a:p>
            <a:r>
              <a:rPr lang="en-US" dirty="0" smtClean="0"/>
              <a:t>This solves our first problem: </a:t>
            </a:r>
            <a:r>
              <a:rPr lang="en-US" dirty="0" smtClean="0">
                <a:solidFill>
                  <a:srgbClr val="00B050"/>
                </a:solidFill>
              </a:rPr>
              <a:t>reliability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 smtClean="0"/>
              <a:t>29/03/2010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SESOC 2010 - Luca Maria Aiello, Università degli Studi di Torino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33420EC-57CF-40F3-93C8-D1C8DA16CB96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1571604" y="6233718"/>
            <a:ext cx="38878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[3] </a:t>
            </a:r>
            <a:r>
              <a:rPr lang="en-US" sz="1600" dirty="0" smtClean="0"/>
              <a:t>Aiello, </a:t>
            </a:r>
            <a:r>
              <a:rPr lang="en-US" sz="1600" dirty="0" err="1" smtClean="0"/>
              <a:t>Milanesio</a:t>
            </a:r>
            <a:r>
              <a:rPr lang="en-US" sz="1600" dirty="0" smtClean="0"/>
              <a:t>, </a:t>
            </a:r>
            <a:r>
              <a:rPr lang="en-US" sz="1600" dirty="0" err="1" smtClean="0"/>
              <a:t>Ruffo</a:t>
            </a:r>
            <a:r>
              <a:rPr lang="en-US" sz="1600" dirty="0" smtClean="0"/>
              <a:t>, </a:t>
            </a:r>
            <a:r>
              <a:rPr lang="en-US" sz="1600" dirty="0" err="1" smtClean="0"/>
              <a:t>Schifanella</a:t>
            </a:r>
            <a:r>
              <a:rPr lang="en-US" sz="1600" dirty="0" smtClean="0"/>
              <a:t> – 2008</a:t>
            </a:r>
            <a:endParaRPr lang="it-IT" sz="1600" dirty="0"/>
          </a:p>
        </p:txBody>
      </p:sp>
      <p:pic>
        <p:nvPicPr>
          <p:cNvPr id="2050" name="Picture 2" descr="C:\Luca\Università\Projects\Likir\Likir WEB\Sito Kola - old version\WAR\images\Likir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6432" y="-24"/>
            <a:ext cx="1117600" cy="1117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>
          <a:xfrm>
            <a:off x="5786446" y="0"/>
            <a:ext cx="2928958" cy="3786190"/>
          </a:xfrm>
          <a:solidFill>
            <a:srgbClr val="E7F4D8"/>
          </a:solidFill>
          <a:ln>
            <a:noFill/>
          </a:ln>
        </p:spPr>
        <p:txBody>
          <a:bodyPr/>
          <a:lstStyle/>
          <a:p>
            <a:r>
              <a:rPr lang="en-US" sz="3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idea: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>“SNS can be seen as a customizable</a:t>
            </a:r>
            <a:br>
              <a:rPr lang="en-US" i="1" dirty="0" smtClean="0"/>
            </a:br>
            <a:r>
              <a:rPr lang="en-US" i="1" dirty="0" smtClean="0"/>
              <a:t>suite of interoperable, identity-based applications”</a:t>
            </a:r>
            <a:r>
              <a:rPr lang="it-IT" i="1" dirty="0" smtClean="0"/>
              <a:t/>
            </a:r>
            <a:br>
              <a:rPr lang="it-IT" i="1" dirty="0" smtClean="0"/>
            </a:b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0" y="6577058"/>
            <a:ext cx="1214414" cy="280942"/>
          </a:xfrm>
        </p:spPr>
        <p:txBody>
          <a:bodyPr/>
          <a:lstStyle/>
          <a:p>
            <a:r>
              <a:rPr lang="it-IT" dirty="0" smtClean="0"/>
              <a:t>29/03/2010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500298" y="6577058"/>
            <a:ext cx="5253046" cy="280966"/>
          </a:xfrm>
        </p:spPr>
        <p:txBody>
          <a:bodyPr/>
          <a:lstStyle/>
          <a:p>
            <a:r>
              <a:rPr lang="en-US" dirty="0" smtClean="0"/>
              <a:t>SESOC 2010 - Luca Maria Aiello, </a:t>
            </a:r>
            <a:r>
              <a:rPr lang="en-US" dirty="0" err="1" smtClean="0"/>
              <a:t>Università</a:t>
            </a:r>
            <a:r>
              <a:rPr lang="en-US" dirty="0" smtClean="0"/>
              <a:t> </a:t>
            </a:r>
            <a:r>
              <a:rPr lang="en-US" dirty="0" err="1" smtClean="0"/>
              <a:t>degli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Torino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33420EC-57CF-40F3-93C8-D1C8DA16CB96}" type="slidenum">
              <a:rPr lang="it-IT" smtClean="0"/>
              <a:pPr/>
              <a:t>6</a:t>
            </a:fld>
            <a:endParaRPr lang="it-IT"/>
          </a:p>
        </p:txBody>
      </p:sp>
      <p:pic>
        <p:nvPicPr>
          <p:cNvPr id="1026" name="Picture 2" descr="C:\Documents and Settings\aiello\Desktop\LikirWhee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1428736"/>
            <a:ext cx="3714776" cy="3804529"/>
          </a:xfrm>
          <a:prstGeom prst="rect">
            <a:avLst/>
          </a:prstGeom>
          <a:noFill/>
        </p:spPr>
      </p:pic>
      <p:sp>
        <p:nvSpPr>
          <p:cNvPr id="15" name="CasellaDiTesto 14"/>
          <p:cNvSpPr txBox="1"/>
          <p:nvPr/>
        </p:nvSpPr>
        <p:spPr>
          <a:xfrm>
            <a:off x="1500166" y="5711627"/>
            <a:ext cx="3429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Social Networking Service built on a identity-aware DHT</a:t>
            </a:r>
            <a:endParaRPr lang="it-IT" i="1" dirty="0"/>
          </a:p>
        </p:txBody>
      </p:sp>
      <p:cxnSp>
        <p:nvCxnSpPr>
          <p:cNvPr id="21" name="Connettore 2 20"/>
          <p:cNvCxnSpPr>
            <a:stCxn id="39" idx="2"/>
          </p:cNvCxnSpPr>
          <p:nvPr/>
        </p:nvCxnSpPr>
        <p:spPr>
          <a:xfrm rot="5400000">
            <a:off x="2826681" y="1316668"/>
            <a:ext cx="571506" cy="136714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>
            <a:stCxn id="34" idx="2"/>
          </p:cNvCxnSpPr>
          <p:nvPr/>
        </p:nvCxnSpPr>
        <p:spPr>
          <a:xfrm rot="5400000">
            <a:off x="2690342" y="1322272"/>
            <a:ext cx="345048" cy="43938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>
            <a:stCxn id="41" idx="1"/>
          </p:cNvCxnSpPr>
          <p:nvPr/>
        </p:nvCxnSpPr>
        <p:spPr>
          <a:xfrm rot="10800000" flipV="1">
            <a:off x="2643175" y="2613534"/>
            <a:ext cx="288287" cy="10108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>
            <a:stCxn id="30" idx="0"/>
          </p:cNvCxnSpPr>
          <p:nvPr/>
        </p:nvCxnSpPr>
        <p:spPr>
          <a:xfrm rot="16200000" flipV="1">
            <a:off x="2602605" y="4255387"/>
            <a:ext cx="500066" cy="8475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asellaDiTesto 29"/>
          <p:cNvSpPr txBox="1"/>
          <p:nvPr/>
        </p:nvSpPr>
        <p:spPr>
          <a:xfrm>
            <a:off x="2571736" y="4929198"/>
            <a:ext cx="140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User Identity</a:t>
            </a:r>
            <a:endParaRPr lang="it-IT" dirty="0"/>
          </a:p>
        </p:txBody>
      </p:sp>
      <p:sp>
        <p:nvSpPr>
          <p:cNvPr id="31" name="CasellaDiTesto 30"/>
          <p:cNvSpPr txBox="1"/>
          <p:nvPr/>
        </p:nvSpPr>
        <p:spPr>
          <a:xfrm>
            <a:off x="1500166" y="5214950"/>
            <a:ext cx="1733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Application logic</a:t>
            </a:r>
          </a:p>
        </p:txBody>
      </p:sp>
      <p:sp>
        <p:nvSpPr>
          <p:cNvPr id="34" name="CasellaDiTesto 33"/>
          <p:cNvSpPr txBox="1"/>
          <p:nvPr/>
        </p:nvSpPr>
        <p:spPr>
          <a:xfrm>
            <a:off x="2643174" y="1000108"/>
            <a:ext cx="878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Widget</a:t>
            </a:r>
            <a:endParaRPr lang="it-IT" dirty="0"/>
          </a:p>
        </p:txBody>
      </p:sp>
      <p:sp>
        <p:nvSpPr>
          <p:cNvPr id="38" name="CasellaDiTesto 37"/>
          <p:cNvSpPr txBox="1"/>
          <p:nvPr/>
        </p:nvSpPr>
        <p:spPr>
          <a:xfrm>
            <a:off x="2786050" y="3156127"/>
            <a:ext cx="665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DHT</a:t>
            </a:r>
            <a:endParaRPr lang="it-IT" dirty="0"/>
          </a:p>
        </p:txBody>
      </p:sp>
      <p:sp>
        <p:nvSpPr>
          <p:cNvPr id="39" name="CasellaDiTesto 38"/>
          <p:cNvSpPr txBox="1"/>
          <p:nvPr/>
        </p:nvSpPr>
        <p:spPr>
          <a:xfrm>
            <a:off x="3071802" y="1345156"/>
            <a:ext cx="1448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Overlay node</a:t>
            </a:r>
            <a:endParaRPr lang="it-IT" dirty="0"/>
          </a:p>
        </p:txBody>
      </p:sp>
      <p:sp>
        <p:nvSpPr>
          <p:cNvPr id="41" name="CasellaDiTesto 40"/>
          <p:cNvSpPr txBox="1"/>
          <p:nvPr/>
        </p:nvSpPr>
        <p:spPr>
          <a:xfrm>
            <a:off x="2931461" y="2428868"/>
            <a:ext cx="854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Put-get</a:t>
            </a:r>
            <a:endParaRPr lang="it-IT" dirty="0"/>
          </a:p>
        </p:txBody>
      </p:sp>
      <p:pic>
        <p:nvPicPr>
          <p:cNvPr id="1032" name="Picture 8" descr="C:\Documents and Settings\aiello\Desktop\Deleket_Faces_Avatars\F0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2976" y="4429132"/>
            <a:ext cx="642942" cy="642942"/>
          </a:xfrm>
          <a:prstGeom prst="rect">
            <a:avLst/>
          </a:prstGeom>
          <a:noFill/>
        </p:spPr>
      </p:pic>
      <p:pic>
        <p:nvPicPr>
          <p:cNvPr id="1033" name="Picture 9" descr="C:\Documents and Settings\aiello\Desktop\Deleket_Faces_Avatars\A0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57686" y="4572008"/>
            <a:ext cx="571504" cy="571504"/>
          </a:xfrm>
          <a:prstGeom prst="rect">
            <a:avLst/>
          </a:prstGeom>
          <a:noFill/>
        </p:spPr>
      </p:pic>
      <p:pic>
        <p:nvPicPr>
          <p:cNvPr id="1034" name="Picture 10" descr="C:\Documents and Settings\aiello\Desktop\Deleket_Faces_Avatars\G01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28728" y="1428736"/>
            <a:ext cx="571504" cy="571504"/>
          </a:xfrm>
          <a:prstGeom prst="rect">
            <a:avLst/>
          </a:prstGeom>
          <a:noFill/>
        </p:spPr>
      </p:pic>
      <p:pic>
        <p:nvPicPr>
          <p:cNvPr id="1035" name="Picture 11" descr="C:\Documents and Settings\aiello\Desktop\Deleket_Faces_Avatars\FA04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14348" y="2857496"/>
            <a:ext cx="571504" cy="571504"/>
          </a:xfrm>
          <a:prstGeom prst="rect">
            <a:avLst/>
          </a:prstGeom>
          <a:noFill/>
        </p:spPr>
      </p:pic>
      <p:pic>
        <p:nvPicPr>
          <p:cNvPr id="1037" name="Picture 13" descr="C:\Documents and Settings\aiello\Desktop\Deleket_Faces_Avatars\H05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714876" y="2285992"/>
            <a:ext cx="642942" cy="642942"/>
          </a:xfrm>
          <a:prstGeom prst="rect">
            <a:avLst/>
          </a:prstGeom>
          <a:noFill/>
        </p:spPr>
      </p:pic>
      <p:cxnSp>
        <p:nvCxnSpPr>
          <p:cNvPr id="52" name="Connettore 2 51"/>
          <p:cNvCxnSpPr>
            <a:stCxn id="31" idx="0"/>
          </p:cNvCxnSpPr>
          <p:nvPr/>
        </p:nvCxnSpPr>
        <p:spPr>
          <a:xfrm rot="16200000" flipV="1">
            <a:off x="2112053" y="4960253"/>
            <a:ext cx="428628" cy="807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asellaDiTesto 24"/>
          <p:cNvSpPr txBox="1"/>
          <p:nvPr/>
        </p:nvSpPr>
        <p:spPr>
          <a:xfrm rot="21237861">
            <a:off x="6000760" y="4572008"/>
            <a:ext cx="2428892" cy="1107996"/>
          </a:xfrm>
          <a:prstGeom prst="rect">
            <a:avLst/>
          </a:prstGeom>
          <a:solidFill>
            <a:srgbClr val="FDFFB9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2 tasks:</a:t>
            </a:r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 Share data</a:t>
            </a:r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 Gather contents</a:t>
            </a:r>
            <a:endParaRPr lang="it-IT" sz="2200" dirty="0"/>
          </a:p>
        </p:txBody>
      </p:sp>
      <p:pic>
        <p:nvPicPr>
          <p:cNvPr id="2" name="Picture 2" descr="C:\Documents and Settings\aiello\Desktop\sesoc 2010\PUNTINA ROSSA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786710" y="4143380"/>
            <a:ext cx="714380" cy="714380"/>
          </a:xfrm>
          <a:prstGeom prst="rect">
            <a:avLst/>
          </a:prstGeom>
          <a:noFill/>
        </p:spPr>
      </p:pic>
      <p:sp>
        <p:nvSpPr>
          <p:cNvPr id="28" name="CasellaDiTesto 27"/>
          <p:cNvSpPr txBox="1"/>
          <p:nvPr/>
        </p:nvSpPr>
        <p:spPr>
          <a:xfrm>
            <a:off x="1571604" y="2214554"/>
            <a:ext cx="30003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AmerType" pitchFamily="2" charset="0"/>
              </a:rPr>
              <a:t>How </a:t>
            </a:r>
            <a:r>
              <a:rPr lang="en-US" sz="2800" dirty="0" smtClean="0">
                <a:latin typeface="AmerType" pitchFamily="2" charset="0"/>
              </a:rPr>
              <a:t>do we build a OSN on </a:t>
            </a:r>
            <a:r>
              <a:rPr lang="en-US" sz="2800" dirty="0" err="1" smtClean="0">
                <a:latin typeface="AmerType" pitchFamily="2" charset="0"/>
              </a:rPr>
              <a:t>Likir</a:t>
            </a:r>
            <a:r>
              <a:rPr lang="en-US" sz="2800" dirty="0" smtClean="0">
                <a:latin typeface="AmerType" pitchFamily="2" charset="0"/>
              </a:rPr>
              <a:t>?</a:t>
            </a:r>
            <a:endParaRPr lang="it-IT" sz="2800" dirty="0">
              <a:latin typeface="AmerType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5" grpId="0"/>
      <p:bldP spid="30" grpId="0"/>
      <p:bldP spid="31" grpId="0"/>
      <p:bldP spid="34" grpId="0"/>
      <p:bldP spid="38" grpId="0"/>
      <p:bldP spid="39" grpId="0"/>
      <p:bldP spid="41" grpId="0"/>
      <p:bldP spid="25" grpId="0" animBg="1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Identity-based services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Likir</a:t>
            </a:r>
            <a:r>
              <a:rPr lang="en-US" dirty="0" smtClean="0"/>
              <a:t> layer offers identity-aware services to the widgets</a:t>
            </a:r>
          </a:p>
          <a:p>
            <a:r>
              <a:rPr lang="en-US" dirty="0" smtClean="0"/>
              <a:t>Improved set of APIs</a:t>
            </a:r>
          </a:p>
          <a:p>
            <a:pPr lvl="1"/>
            <a:r>
              <a:rPr lang="en-US" sz="2800" cap="small" dirty="0" smtClean="0">
                <a:solidFill>
                  <a:srgbClr val="00B050"/>
                </a:solidFill>
              </a:rPr>
              <a:t>put</a:t>
            </a:r>
            <a:r>
              <a:rPr lang="en-US" sz="2800" dirty="0" smtClean="0">
                <a:solidFill>
                  <a:srgbClr val="00B050"/>
                </a:solidFill>
              </a:rPr>
              <a:t>(key, </a:t>
            </a:r>
            <a:r>
              <a:rPr lang="en-US" sz="2800" dirty="0" err="1" smtClean="0">
                <a:solidFill>
                  <a:srgbClr val="00B050"/>
                </a:solidFill>
              </a:rPr>
              <a:t>obj</a:t>
            </a:r>
            <a:r>
              <a:rPr lang="en-US" sz="2800" dirty="0" smtClean="0">
                <a:solidFill>
                  <a:srgbClr val="00B050"/>
                </a:solidFill>
              </a:rPr>
              <a:t>, </a:t>
            </a:r>
            <a:r>
              <a:rPr lang="en-US" sz="2800" dirty="0" err="1" smtClean="0">
                <a:solidFill>
                  <a:srgbClr val="00B050"/>
                </a:solidFill>
              </a:rPr>
              <a:t>ttl</a:t>
            </a:r>
            <a:r>
              <a:rPr lang="en-US" sz="2800" dirty="0" smtClean="0">
                <a:solidFill>
                  <a:srgbClr val="00B050"/>
                </a:solidFill>
              </a:rPr>
              <a:t>, type, public)</a:t>
            </a:r>
          </a:p>
          <a:p>
            <a:pPr lvl="1"/>
            <a:r>
              <a:rPr lang="en-US" sz="2800" cap="small" dirty="0" smtClean="0">
                <a:solidFill>
                  <a:srgbClr val="00B050"/>
                </a:solidFill>
              </a:rPr>
              <a:t>get</a:t>
            </a:r>
            <a:r>
              <a:rPr lang="en-US" sz="2800" dirty="0" smtClean="0">
                <a:solidFill>
                  <a:srgbClr val="00B050"/>
                </a:solidFill>
              </a:rPr>
              <a:t>(key, type, </a:t>
            </a:r>
            <a:r>
              <a:rPr lang="en-US" sz="2800" dirty="0" err="1" smtClean="0">
                <a:solidFill>
                  <a:srgbClr val="00B050"/>
                </a:solidFill>
              </a:rPr>
              <a:t>userId</a:t>
            </a:r>
            <a:r>
              <a:rPr lang="en-US" sz="2800" dirty="0" smtClean="0">
                <a:solidFill>
                  <a:srgbClr val="00B050"/>
                </a:solidFill>
              </a:rPr>
              <a:t>, recent, grant)</a:t>
            </a:r>
          </a:p>
          <a:p>
            <a:pPr lvl="1"/>
            <a:r>
              <a:rPr lang="en-US" sz="2800" cap="small" dirty="0" smtClean="0">
                <a:solidFill>
                  <a:srgbClr val="00B050"/>
                </a:solidFill>
              </a:rPr>
              <a:t>blacklist</a:t>
            </a:r>
            <a:r>
              <a:rPr lang="en-US" sz="2800" dirty="0" smtClean="0">
                <a:solidFill>
                  <a:srgbClr val="00B050"/>
                </a:solidFill>
              </a:rPr>
              <a:t>(</a:t>
            </a:r>
            <a:r>
              <a:rPr lang="en-US" sz="2800" dirty="0" err="1" smtClean="0">
                <a:solidFill>
                  <a:srgbClr val="00B050"/>
                </a:solidFill>
              </a:rPr>
              <a:t>userId</a:t>
            </a:r>
            <a:r>
              <a:rPr lang="en-US" sz="2800" dirty="0" smtClean="0">
                <a:solidFill>
                  <a:srgbClr val="00B050"/>
                </a:solidFill>
              </a:rPr>
              <a:t>)</a:t>
            </a:r>
            <a:endParaRPr lang="it-IT" sz="2800" dirty="0" smtClean="0">
              <a:solidFill>
                <a:srgbClr val="00B050"/>
              </a:solidFill>
            </a:endParaRPr>
          </a:p>
          <a:p>
            <a:r>
              <a:rPr lang="en-US" dirty="0" smtClean="0"/>
              <a:t>Such simple primitives allow to reach important goals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 smtClean="0"/>
              <a:t>29/03/2010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SESOC 2010 - Luca Maria Aiello, </a:t>
            </a:r>
            <a:r>
              <a:rPr lang="en-US" dirty="0" err="1" smtClean="0"/>
              <a:t>Università</a:t>
            </a:r>
            <a:r>
              <a:rPr lang="en-US" dirty="0" smtClean="0"/>
              <a:t> </a:t>
            </a:r>
            <a:r>
              <a:rPr lang="en-US" dirty="0" err="1" smtClean="0"/>
              <a:t>degli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Torino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33420EC-57CF-40F3-93C8-D1C8DA16CB96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rabicPeriod"/>
            </a:pPr>
            <a:r>
              <a:rPr lang="en-US" dirty="0" smtClean="0"/>
              <a:t>Easy integration between widgets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Privacy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Cross-application reputation management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Efficient resource indexing</a:t>
            </a:r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 smtClean="0"/>
              <a:t>29/03/2010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SESOC 2010 - Luca Maria Aiello, Università degli Studi di Torino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33420EC-57CF-40F3-93C8-D1C8DA16CB96}" type="slidenum">
              <a:rPr lang="it-IT" smtClean="0"/>
              <a:pPr/>
              <a:t>8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rabicPeriod"/>
            </a:pPr>
            <a:r>
              <a:rPr lang="en-US" dirty="0" smtClean="0"/>
              <a:t>Easy integration between widgets</a:t>
            </a:r>
          </a:p>
          <a:p>
            <a:pPr marL="596646" indent="-514350">
              <a:buClr>
                <a:schemeClr val="accent1"/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Privacy</a:t>
            </a:r>
          </a:p>
          <a:p>
            <a:pPr marL="596646" indent="-514350">
              <a:buClr>
                <a:schemeClr val="accent1"/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Cross-application reputation management</a:t>
            </a:r>
          </a:p>
          <a:p>
            <a:pPr marL="596646" indent="-514350">
              <a:buClr>
                <a:schemeClr val="accent1"/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Efficient resource indexing</a:t>
            </a:r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 smtClean="0"/>
              <a:t>29/03/2010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SESOC 2010 - Luca Maria Aiello, Università degli Studi di Torino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33420EC-57CF-40F3-93C8-D1C8DA16CB96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Gradazioni di grigio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2131</TotalTime>
  <Words>1408</Words>
  <Application>Microsoft Office PowerPoint</Application>
  <PresentationFormat>Presentazione su schermo (4:3)</PresentationFormat>
  <Paragraphs>277</Paragraphs>
  <Slides>26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26</vt:i4>
      </vt:variant>
    </vt:vector>
  </HeadingPairs>
  <TitlesOfParts>
    <vt:vector size="27" baseType="lpstr">
      <vt:lpstr>Solstizio</vt:lpstr>
      <vt:lpstr>Secure and Flexible Framework for Decentralized Social Network Services</vt:lpstr>
      <vt:lpstr>Privacy in OSNs</vt:lpstr>
      <vt:lpstr>The p2p solution</vt:lpstr>
      <vt:lpstr>Reconciliation </vt:lpstr>
      <vt:lpstr>Likir[3] : a quick overview</vt:lpstr>
      <vt:lpstr>The idea:    “SNS can be seen as a customizable suite of interoperable, identity-based applications” </vt:lpstr>
      <vt:lpstr>Identity-based services</vt:lpstr>
      <vt:lpstr>Goals</vt:lpstr>
      <vt:lpstr>Goals</vt:lpstr>
      <vt:lpstr>Integration</vt:lpstr>
      <vt:lpstr>Tear down the wall!</vt:lpstr>
      <vt:lpstr>Goals</vt:lpstr>
      <vt:lpstr>Privacy</vt:lpstr>
      <vt:lpstr>Discretionary Access Control (DAC)</vt:lpstr>
      <vt:lpstr>DACM: how does it work? (1)</vt:lpstr>
      <vt:lpstr>DACM: how does it work? (2)</vt:lpstr>
      <vt:lpstr>Privacy properties</vt:lpstr>
      <vt:lpstr>Goals</vt:lpstr>
      <vt:lpstr>Reputation</vt:lpstr>
      <vt:lpstr>Goals</vt:lpstr>
      <vt:lpstr>Resource search</vt:lpstr>
      <vt:lpstr>DHARMA</vt:lpstr>
      <vt:lpstr>Social network client architecture</vt:lpstr>
      <vt:lpstr>Conclusions</vt:lpstr>
      <vt:lpstr>References</vt:lpstr>
      <vt:lpstr>Diapositiva 26</vt:lpstr>
    </vt:vector>
  </TitlesOfParts>
  <Company>Dipartimento di Informatica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Luca Maria Aiello</dc:creator>
  <cp:lastModifiedBy>Luca Maria Aiello</cp:lastModifiedBy>
  <cp:revision>205</cp:revision>
  <dcterms:created xsi:type="dcterms:W3CDTF">2010-03-20T14:26:23Z</dcterms:created>
  <dcterms:modified xsi:type="dcterms:W3CDTF">2010-06-08T21:14:32Z</dcterms:modified>
</cp:coreProperties>
</file>