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7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3" r:id="rId16"/>
    <p:sldId id="272" r:id="rId17"/>
    <p:sldId id="274" r:id="rId18"/>
    <p:sldId id="275" r:id="rId19"/>
    <p:sldId id="277" r:id="rId20"/>
    <p:sldId id="276" r:id="rId21"/>
    <p:sldId id="278" r:id="rId22"/>
    <p:sldId id="279" r:id="rId23"/>
    <p:sldId id="280" r:id="rId24"/>
    <p:sldId id="281" r:id="rId25"/>
    <p:sldId id="282" r:id="rId26"/>
    <p:sldId id="285" r:id="rId27"/>
    <p:sldId id="286" r:id="rId28"/>
    <p:sldId id="287" r:id="rId29"/>
    <p:sldId id="288" r:id="rId30"/>
    <p:sldId id="283" r:id="rId31"/>
    <p:sldId id="284" r:id="rId32"/>
    <p:sldId id="258" r:id="rId3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>
        <p:scale>
          <a:sx n="80" d="100"/>
          <a:sy n="80" d="100"/>
        </p:scale>
        <p:origin x="-1008" y="-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presProps" Target="presProps.xml"/><Relationship Id="rId31" Type="http://schemas.openxmlformats.org/officeDocument/2006/relationships/slide" Target="slides/slide30.xml"/><Relationship Id="rId34" Type="http://schemas.openxmlformats.org/officeDocument/2006/relationships/printerSettings" Target="printerSettings/printerSettings1.bin"/><Relationship Id="rId7" Type="http://schemas.openxmlformats.org/officeDocument/2006/relationships/slide" Target="slides/slide6.xml"/><Relationship Id="rId3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tableStyles" Target="tableStyle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C4FF-24D5-3947-9A07-8946E544F86B}" type="datetimeFigureOut">
              <a:rPr lang="it-IT" smtClean="0"/>
              <a:pPr/>
              <a:t>9-09-2008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B228-97BD-CA43-B3B3-93EFFB86CBC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C4FF-24D5-3947-9A07-8946E544F86B}" type="datetimeFigureOut">
              <a:rPr lang="it-IT" smtClean="0"/>
              <a:pPr/>
              <a:t>9-09-2008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B228-97BD-CA43-B3B3-93EFFB86CBC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C4FF-24D5-3947-9A07-8946E544F86B}" type="datetimeFigureOut">
              <a:rPr lang="it-IT" smtClean="0"/>
              <a:pPr/>
              <a:t>9-09-2008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B228-97BD-CA43-B3B3-93EFFB86CBC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C4FF-24D5-3947-9A07-8946E544F86B}" type="datetimeFigureOut">
              <a:rPr lang="it-IT" smtClean="0"/>
              <a:pPr/>
              <a:t>9-09-2008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B228-97BD-CA43-B3B3-93EFFB86CBC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C4FF-24D5-3947-9A07-8946E544F86B}" type="datetimeFigureOut">
              <a:rPr lang="it-IT" smtClean="0"/>
              <a:pPr/>
              <a:t>9-09-2008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B228-97BD-CA43-B3B3-93EFFB86CBC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C4FF-24D5-3947-9A07-8946E544F86B}" type="datetimeFigureOut">
              <a:rPr lang="it-IT" smtClean="0"/>
              <a:pPr/>
              <a:t>9-09-2008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B228-97BD-CA43-B3B3-93EFFB86CBC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C4FF-24D5-3947-9A07-8946E544F86B}" type="datetimeFigureOut">
              <a:rPr lang="it-IT" smtClean="0"/>
              <a:pPr/>
              <a:t>9-09-2008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B228-97BD-CA43-B3B3-93EFFB86CBC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C4FF-24D5-3947-9A07-8946E544F86B}" type="datetimeFigureOut">
              <a:rPr lang="it-IT" smtClean="0"/>
              <a:pPr/>
              <a:t>9-09-2008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B228-97BD-CA43-B3B3-93EFFB86CBC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C4FF-24D5-3947-9A07-8946E544F86B}" type="datetimeFigureOut">
              <a:rPr lang="it-IT" smtClean="0"/>
              <a:pPr/>
              <a:t>9-09-2008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B228-97BD-CA43-B3B3-93EFFB86CBC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C4FF-24D5-3947-9A07-8946E544F86B}" type="datetimeFigureOut">
              <a:rPr lang="it-IT" smtClean="0"/>
              <a:pPr/>
              <a:t>9-09-2008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B228-97BD-CA43-B3B3-93EFFB86CBC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6C4FF-24D5-3947-9A07-8946E544F86B}" type="datetimeFigureOut">
              <a:rPr lang="it-IT" smtClean="0"/>
              <a:pPr/>
              <a:t>9-09-2008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DB228-97BD-CA43-B3B3-93EFFB86CBCF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logo_Unito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218170" y="0"/>
            <a:ext cx="925830" cy="925830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7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 smtClean="0"/>
              <a:t>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24001"/>
            <a:ext cx="8229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err="1" smtClean="0"/>
              <a:t>Sept</a:t>
            </a:r>
            <a:r>
              <a:rPr lang="it-IT" dirty="0" smtClean="0"/>
              <a:t>. 09°, 2008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smtClean="0"/>
              <a:t>P2P’08 </a:t>
            </a:r>
            <a:r>
              <a:rPr lang="it-IT" dirty="0" err="1" smtClean="0"/>
              <a:t>–</a:t>
            </a:r>
            <a:r>
              <a:rPr lang="it-IT" dirty="0" smtClean="0"/>
              <a:t> </a:t>
            </a:r>
            <a:r>
              <a:rPr lang="it-IT" dirty="0" err="1" smtClean="0"/>
              <a:t>Aachen</a:t>
            </a:r>
            <a:r>
              <a:rPr lang="it-IT" dirty="0" smtClean="0"/>
              <a:t>, </a:t>
            </a:r>
            <a:r>
              <a:rPr lang="it-IT" dirty="0" err="1" smtClean="0"/>
              <a:t>Germany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DB228-97BD-CA43-B3B3-93EFFB86CBCF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8" name="Rettangolo 7"/>
          <p:cNvSpPr/>
          <p:nvPr userDrawn="1"/>
        </p:nvSpPr>
        <p:spPr>
          <a:xfrm>
            <a:off x="0" y="0"/>
            <a:ext cx="6561938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0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SecNet</a:t>
            </a:r>
            <a:r>
              <a:rPr lang="it-IT" sz="2000" b="0" cap="none" spc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it-IT" sz="2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Group</a:t>
            </a:r>
            <a:endParaRPr lang="it-IT" sz="2000" b="0" cap="none" spc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algn="ctr"/>
            <a:r>
              <a:rPr lang="it-IT" sz="1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Dipartimento</a:t>
            </a:r>
            <a:r>
              <a:rPr lang="it-IT" sz="1800" b="1" cap="none" spc="0" baseline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it-IT" sz="1800" b="1" cap="none" spc="0" baseline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di Informatica, </a:t>
            </a:r>
            <a:r>
              <a:rPr lang="it-IT" sz="1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Università degli</a:t>
            </a:r>
            <a:r>
              <a:rPr lang="it-IT" sz="1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it-IT" sz="1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Studi</a:t>
            </a:r>
            <a:r>
              <a:rPr lang="it-IT" sz="1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it-IT" sz="1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di</a:t>
            </a:r>
            <a:r>
              <a:rPr lang="it-IT" sz="1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it-IT" sz="18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Torino</a:t>
            </a:r>
            <a:endParaRPr lang="it-IT" sz="1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lang="it-IT" sz="2400" kern="1200" dirty="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0" fontAlgn="base" latinLnBrk="0" hangingPunct="0">
        <a:spcBef>
          <a:spcPct val="20000"/>
        </a:spcBef>
        <a:spcAft>
          <a:spcPct val="0"/>
        </a:spcAft>
        <a:buClr>
          <a:srgbClr val="0000FF"/>
        </a:buClr>
        <a:buFont typeface="Arial"/>
        <a:buChar char="•"/>
        <a:defRPr lang="it-IT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latinLnBrk="0" hangingPunct="0">
        <a:spcBef>
          <a:spcPct val="20000"/>
        </a:spcBef>
        <a:spcAft>
          <a:spcPct val="0"/>
        </a:spcAft>
        <a:buClr>
          <a:srgbClr val="0000FF"/>
        </a:buClr>
        <a:buFont typeface="Arial"/>
        <a:buChar char="–"/>
        <a:defRPr lang="it-IT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latinLnBrk="0" hangingPunct="0">
        <a:spcBef>
          <a:spcPct val="20000"/>
        </a:spcBef>
        <a:spcAft>
          <a:spcPct val="0"/>
        </a:spcAft>
        <a:buClr>
          <a:srgbClr val="0000FF"/>
        </a:buClr>
        <a:buFont typeface="Arial"/>
        <a:buChar char="•"/>
        <a:defRPr lang="it-IT" sz="2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latinLnBrk="0" hangingPunct="0">
        <a:spcBef>
          <a:spcPct val="20000"/>
        </a:spcBef>
        <a:spcAft>
          <a:spcPct val="0"/>
        </a:spcAft>
        <a:buClr>
          <a:srgbClr val="0000FF"/>
        </a:buClr>
        <a:buFont typeface="Arial"/>
        <a:buChar char="–"/>
        <a:defRPr lang="it-IT" sz="2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latinLnBrk="0" hangingPunct="0">
        <a:spcBef>
          <a:spcPct val="20000"/>
        </a:spcBef>
        <a:spcAft>
          <a:spcPct val="0"/>
        </a:spcAft>
        <a:buClr>
          <a:srgbClr val="0000FF"/>
        </a:buClr>
        <a:buFont typeface="Arial"/>
        <a:buChar char="»"/>
        <a:defRPr lang="it-IT" sz="2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df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df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df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3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df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gi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df"/><Relationship Id="rId3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df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3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df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df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>
            <a:normAutofit/>
          </a:bodyPr>
          <a:lstStyle/>
          <a:p>
            <a:r>
              <a:rPr lang="it-IT" dirty="0" err="1" smtClean="0"/>
              <a:t>Tempering</a:t>
            </a:r>
            <a:r>
              <a:rPr lang="it-IT" dirty="0" smtClean="0"/>
              <a:t> </a:t>
            </a:r>
            <a:r>
              <a:rPr lang="it-IT" dirty="0" err="1" smtClean="0"/>
              <a:t>Kademlia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a </a:t>
            </a:r>
            <a:r>
              <a:rPr lang="it-IT" dirty="0" err="1" smtClean="0"/>
              <a:t>Robust</a:t>
            </a:r>
            <a:r>
              <a:rPr lang="it-IT" dirty="0" smtClean="0"/>
              <a:t> </a:t>
            </a:r>
            <a:r>
              <a:rPr lang="it-IT" dirty="0" err="1" smtClean="0"/>
              <a:t>Identity-based</a:t>
            </a:r>
            <a:r>
              <a:rPr lang="it-IT" dirty="0" smtClean="0"/>
              <a:t> System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66800" y="2536825"/>
            <a:ext cx="7086600" cy="511175"/>
          </a:xfrm>
        </p:spPr>
        <p:txBody>
          <a:bodyPr>
            <a:normAutofit/>
          </a:bodyPr>
          <a:lstStyle/>
          <a:p>
            <a:r>
              <a:rPr lang="it-IT" sz="1800" dirty="0" smtClean="0"/>
              <a:t>Luca </a:t>
            </a:r>
            <a:r>
              <a:rPr lang="it-IT" sz="1800" dirty="0" err="1" smtClean="0"/>
              <a:t>Aiello</a:t>
            </a:r>
            <a:r>
              <a:rPr lang="it-IT" sz="1800" dirty="0" smtClean="0"/>
              <a:t>, Marco </a:t>
            </a:r>
            <a:r>
              <a:rPr lang="it-IT" sz="1800" dirty="0" err="1" smtClean="0"/>
              <a:t>Milanesio</a:t>
            </a:r>
            <a:r>
              <a:rPr lang="it-IT" sz="1800" dirty="0" smtClean="0"/>
              <a:t>, Giancarlo Ruffo, and Rossano </a:t>
            </a:r>
            <a:r>
              <a:rPr lang="it-IT" sz="1800" dirty="0" err="1" smtClean="0"/>
              <a:t>Schifanella</a:t>
            </a:r>
            <a:endParaRPr lang="it-IT" sz="1800" dirty="0" smtClean="0"/>
          </a:p>
        </p:txBody>
      </p:sp>
      <p:pic>
        <p:nvPicPr>
          <p:cNvPr id="4" name="Immagine 3" descr="p2p-img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1800"/>
            <a:ext cx="9144000" cy="129992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38200" y="4953000"/>
            <a:ext cx="58336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Giancarlo Ruffo</a:t>
            </a:r>
          </a:p>
          <a:p>
            <a:r>
              <a:rPr lang="it-IT" dirty="0" err="1" smtClean="0"/>
              <a:t>SecNet</a:t>
            </a:r>
            <a:r>
              <a:rPr lang="it-IT" dirty="0" smtClean="0"/>
              <a:t> Group</a:t>
            </a:r>
          </a:p>
          <a:p>
            <a:r>
              <a:rPr lang="it-IT" dirty="0" smtClean="0"/>
              <a:t>Dipartimento di Informatica, Università degli Studi di Torino</a:t>
            </a:r>
          </a:p>
          <a:p>
            <a:r>
              <a:rPr lang="it-IT" dirty="0" smtClean="0"/>
              <a:t>Corso Svizzera, 185 </a:t>
            </a:r>
            <a:r>
              <a:rPr lang="it-IT" dirty="0" err="1" smtClean="0"/>
              <a:t>–</a:t>
            </a:r>
            <a:r>
              <a:rPr lang="it-IT" dirty="0" smtClean="0"/>
              <a:t> 10149, Torino, Italy</a:t>
            </a:r>
          </a:p>
          <a:p>
            <a:r>
              <a:rPr lang="it-IT" dirty="0" smtClean="0"/>
              <a:t>ruffo@di.unito.it - tel. (+39) 011 670 6771 fax. (+39) 011 751</a:t>
            </a:r>
            <a:endParaRPr lang="it-IT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Other well-known attacks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41438"/>
            <a:ext cx="4040188" cy="639762"/>
          </a:xfrm>
        </p:spPr>
        <p:txBody>
          <a:bodyPr/>
          <a:lstStyle/>
          <a:p>
            <a:pPr algn="ctr"/>
            <a:r>
              <a:rPr dirty="0" smtClean="0">
                <a:solidFill>
                  <a:srgbClr val="0000FF"/>
                </a:solidFill>
              </a:rPr>
              <a:t>DDoS attack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3951288"/>
          </a:xfrm>
        </p:spPr>
        <p:txBody>
          <a:bodyPr/>
          <a:lstStyle/>
          <a:p>
            <a:r>
              <a:rPr lang="it-IT" dirty="0" smtClean="0"/>
              <a:t>I</a:t>
            </a:r>
            <a:r>
              <a:rPr dirty="0" smtClean="0"/>
              <a:t>nducing a large number of nodes to </a:t>
            </a:r>
            <a:r>
              <a:rPr dirty="0" smtClean="0">
                <a:solidFill>
                  <a:srgbClr val="0000FF"/>
                </a:solidFill>
              </a:rPr>
              <a:t>overload </a:t>
            </a:r>
            <a:r>
              <a:rPr dirty="0" smtClean="0"/>
              <a:t>a target node, both internal or external to the P2P system</a:t>
            </a:r>
          </a:p>
          <a:p>
            <a:r>
              <a:rPr dirty="0" smtClean="0"/>
              <a:t>It can be performed by way of </a:t>
            </a:r>
            <a:r>
              <a:rPr i="1" dirty="0" smtClean="0"/>
              <a:t>index poisoning </a:t>
            </a:r>
            <a:r>
              <a:rPr dirty="0" smtClean="0"/>
              <a:t>or </a:t>
            </a:r>
            <a:r>
              <a:rPr i="1" dirty="0" smtClean="0"/>
              <a:t>content pollution</a:t>
            </a:r>
            <a:endParaRPr dirty="0" smtClean="0"/>
          </a:p>
          <a:p>
            <a:r>
              <a:rPr dirty="0" smtClean="0"/>
              <a:t>It is a very </a:t>
            </a:r>
            <a:r>
              <a:rPr dirty="0" smtClean="0">
                <a:solidFill>
                  <a:srgbClr val="0000FF"/>
                </a:solidFill>
              </a:rPr>
              <a:t>difficult </a:t>
            </a:r>
            <a:r>
              <a:rPr dirty="0" smtClean="0"/>
              <a:t>to prevent all the kind of DDoS attacks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341438"/>
            <a:ext cx="4041775" cy="639762"/>
          </a:xfrm>
        </p:spPr>
        <p:txBody>
          <a:bodyPr/>
          <a:lstStyle/>
          <a:p>
            <a:pPr algn="ctr"/>
            <a:r>
              <a:rPr dirty="0" smtClean="0">
                <a:solidFill>
                  <a:srgbClr val="0000FF"/>
                </a:solidFill>
              </a:rPr>
              <a:t>Man in the Middle attack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041775" cy="3951288"/>
          </a:xfrm>
        </p:spPr>
        <p:txBody>
          <a:bodyPr/>
          <a:lstStyle/>
          <a:p>
            <a:r>
              <a:rPr lang="it-IT" dirty="0" smtClean="0"/>
              <a:t>A</a:t>
            </a:r>
            <a:r>
              <a:rPr dirty="0" smtClean="0"/>
              <a:t> node may intercept and modify </a:t>
            </a:r>
            <a:r>
              <a:rPr dirty="0" smtClean="0">
                <a:solidFill>
                  <a:srgbClr val="0000FF"/>
                </a:solidFill>
              </a:rPr>
              <a:t>forwarded </a:t>
            </a:r>
            <a:r>
              <a:rPr dirty="0" smtClean="0"/>
              <a:t>messages</a:t>
            </a:r>
          </a:p>
          <a:p>
            <a:pPr lvl="1"/>
            <a:r>
              <a:rPr lang="it-IT" dirty="0" err="1" smtClean="0"/>
              <a:t>V</a:t>
            </a:r>
            <a:r>
              <a:rPr dirty="0" smtClean="0"/>
              <a:t>ery straightforward during recursive </a:t>
            </a:r>
            <a:r>
              <a:rPr dirty="0" smtClean="0">
                <a:solidFill>
                  <a:srgbClr val="0000FF"/>
                </a:solidFill>
              </a:rPr>
              <a:t>routing</a:t>
            </a:r>
          </a:p>
          <a:p>
            <a:pPr lvl="1"/>
            <a:r>
              <a:rPr dirty="0" smtClean="0"/>
              <a:t>Many nodes can be </a:t>
            </a:r>
            <a:r>
              <a:rPr dirty="0" smtClean="0">
                <a:solidFill>
                  <a:srgbClr val="0000FF"/>
                </a:solidFill>
              </a:rPr>
              <a:t>proxies </a:t>
            </a:r>
            <a:r>
              <a:rPr dirty="0" smtClean="0"/>
              <a:t>for other peers behind NAT</a:t>
            </a:r>
          </a:p>
          <a:p>
            <a:r>
              <a:rPr dirty="0" smtClean="0"/>
              <a:t>Countermeasures: </a:t>
            </a:r>
          </a:p>
          <a:p>
            <a:pPr lvl="1">
              <a:spcAft>
                <a:spcPts val="0"/>
              </a:spcAft>
            </a:pPr>
            <a:r>
              <a:rPr dirty="0" smtClean="0"/>
              <a:t>Verification of </a:t>
            </a:r>
            <a:r>
              <a:rPr dirty="0" smtClean="0">
                <a:solidFill>
                  <a:srgbClr val="0000FF"/>
                </a:solidFill>
              </a:rPr>
              <a:t>integrity </a:t>
            </a:r>
            <a:r>
              <a:rPr dirty="0" smtClean="0"/>
              <a:t>of messages and of the </a:t>
            </a:r>
            <a:r>
              <a:rPr dirty="0" smtClean="0">
                <a:solidFill>
                  <a:srgbClr val="0000FF"/>
                </a:solidFill>
              </a:rPr>
              <a:t>identity </a:t>
            </a:r>
            <a:r>
              <a:rPr dirty="0" smtClean="0"/>
              <a:t>of the sender</a:t>
            </a:r>
          </a:p>
          <a:p>
            <a:pPr lvl="1">
              <a:spcAft>
                <a:spcPts val="0"/>
              </a:spcAft>
            </a:pPr>
            <a:r>
              <a:rPr dirty="0" smtClean="0">
                <a:solidFill>
                  <a:srgbClr val="0000FF"/>
                </a:solidFill>
              </a:rPr>
              <a:t>Authenticated </a:t>
            </a:r>
            <a:r>
              <a:rPr dirty="0" smtClean="0"/>
              <a:t>channels</a:t>
            </a:r>
          </a:p>
          <a:p>
            <a:pPr lvl="1">
              <a:spcAft>
                <a:spcPts val="0"/>
              </a:spcAft>
            </a:pPr>
            <a:r>
              <a:rPr dirty="0" smtClean="0">
                <a:solidFill>
                  <a:srgbClr val="0000FF"/>
                </a:solidFill>
              </a:rPr>
              <a:t>Nonces </a:t>
            </a:r>
            <a:r>
              <a:rPr dirty="0" smtClean="0"/>
              <a:t>against replay attacks</a:t>
            </a:r>
            <a:endParaRPr lang="it-IT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Kademlia: overview and vulnerabilities</a:t>
            </a:r>
            <a:endParaRPr lang="it-IT" dirty="0"/>
          </a:p>
        </p:txBody>
      </p:sp>
      <p:sp>
        <p:nvSpPr>
          <p:cNvPr id="18" name="Segnaposto contenuto 17"/>
          <p:cNvSpPr>
            <a:spLocks noGrp="1"/>
          </p:cNvSpPr>
          <p:nvPr>
            <p:ph sz="half" idx="1"/>
          </p:nvPr>
        </p:nvSpPr>
        <p:spPr>
          <a:xfrm>
            <a:off x="457200" y="4267200"/>
            <a:ext cx="4038600" cy="1905000"/>
          </a:xfrm>
        </p:spPr>
        <p:txBody>
          <a:bodyPr/>
          <a:lstStyle/>
          <a:p>
            <a:r>
              <a:rPr sz="2000" dirty="0" smtClean="0"/>
              <a:t>Keyspace: </a:t>
            </a:r>
            <a:r>
              <a:rPr sz="2000" i="1" dirty="0" smtClean="0">
                <a:solidFill>
                  <a:srgbClr val="0000FF"/>
                </a:solidFill>
              </a:rPr>
              <a:t>2</a:t>
            </a:r>
            <a:r>
              <a:rPr sz="2000" i="1" baseline="30000" dirty="0" smtClean="0">
                <a:solidFill>
                  <a:srgbClr val="0000FF"/>
                </a:solidFill>
              </a:rPr>
              <a:t>160</a:t>
            </a:r>
            <a:endParaRPr sz="2000" i="1" dirty="0" smtClean="0">
              <a:solidFill>
                <a:srgbClr val="0000FF"/>
              </a:solidFill>
            </a:endParaRPr>
          </a:p>
          <a:p>
            <a:r>
              <a:rPr sz="2000" dirty="0" smtClean="0"/>
              <a:t>Distance metric: </a:t>
            </a:r>
            <a:r>
              <a:rPr sz="2000" dirty="0" smtClean="0">
                <a:solidFill>
                  <a:srgbClr val="0000FF"/>
                </a:solidFill>
              </a:rPr>
              <a:t>XOR</a:t>
            </a:r>
          </a:p>
          <a:p>
            <a:r>
              <a:rPr lang="it-IT" sz="2000" dirty="0" err="1" smtClean="0"/>
              <a:t>R</a:t>
            </a:r>
            <a:r>
              <a:rPr sz="2000" dirty="0" smtClean="0"/>
              <a:t>oute table: up to 160 </a:t>
            </a:r>
            <a:r>
              <a:rPr sz="2000" dirty="0" smtClean="0">
                <a:solidFill>
                  <a:srgbClr val="0000FF"/>
                </a:solidFill>
              </a:rPr>
              <a:t>k-buckets </a:t>
            </a:r>
          </a:p>
          <a:p>
            <a:r>
              <a:rPr sz="2000" dirty="0" smtClean="0"/>
              <a:t>At most </a:t>
            </a:r>
            <a:r>
              <a:rPr sz="2000" dirty="0" smtClean="0">
                <a:solidFill>
                  <a:srgbClr val="0000FF"/>
                </a:solidFill>
              </a:rPr>
              <a:t>k</a:t>
            </a:r>
            <a:r>
              <a:rPr sz="2000" dirty="0" smtClean="0"/>
              <a:t> entries for each k-bucket</a:t>
            </a:r>
          </a:p>
          <a:p>
            <a:pPr lvl="0"/>
            <a:r>
              <a:rPr sz="2000" dirty="0" smtClean="0"/>
              <a:t>An entry is a reference:               </a:t>
            </a:r>
            <a:r>
              <a:rPr sz="2000" dirty="0" smtClean="0">
                <a:solidFill>
                  <a:srgbClr val="0000FF"/>
                </a:solidFill>
              </a:rPr>
              <a:t>&lt;IP addr, UDP port, NodeId&gt;</a:t>
            </a:r>
          </a:p>
          <a:p>
            <a:endParaRPr lang="it-IT" sz="2000" dirty="0"/>
          </a:p>
        </p:txBody>
      </p:sp>
      <p:pic>
        <p:nvPicPr>
          <p:cNvPr id="22" name="Segnaposto contenuto 21" descr="kad_tree.eps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2"/>
              <a:srcRect l="-29335" t="4775" r="-29335"/>
              <a:stretch>
                <a:fillRect/>
              </a:stretch>
            </p:blipFill>
          </mc:Choice>
          <mc:Fallback>
            <p:blipFill>
              <a:blip r:embed="rId3"/>
              <a:srcRect l="-29335" t="4775" r="-29335"/>
              <a:stretch>
                <a:fillRect/>
              </a:stretch>
            </p:blipFill>
          </mc:Fallback>
        </mc:AlternateContent>
        <p:spPr>
          <a:xfrm>
            <a:off x="457200" y="1360170"/>
            <a:ext cx="8229600" cy="2684770"/>
          </a:xfrm>
        </p:spPr>
      </p:pic>
      <p:sp>
        <p:nvSpPr>
          <p:cNvPr id="21" name="Segnaposto contenuto 17"/>
          <p:cNvSpPr txBox="1">
            <a:spLocks/>
          </p:cNvSpPr>
          <p:nvPr/>
        </p:nvSpPr>
        <p:spPr>
          <a:xfrm>
            <a:off x="4648200" y="4267200"/>
            <a:ext cx="4343400" cy="24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Arial"/>
              <a:buChar char="•"/>
              <a:tabLst/>
              <a:defRPr/>
            </a:pPr>
            <a:r>
              <a:rPr lang="it-IT" sz="2000" dirty="0" err="1" smtClean="0"/>
              <a:t>For</a:t>
            </a:r>
            <a:r>
              <a:rPr lang="it-IT" sz="2000" dirty="0" smtClean="0"/>
              <a:t> </a:t>
            </a:r>
            <a:r>
              <a:rPr lang="it-IT" sz="2000" dirty="0" err="1" smtClean="0"/>
              <a:t>each</a:t>
            </a:r>
            <a:r>
              <a:rPr lang="it-IT" sz="2000" dirty="0" smtClean="0"/>
              <a:t> </a:t>
            </a:r>
            <a:r>
              <a:rPr lang="it-IT" sz="2000" i="1" dirty="0" err="1" smtClean="0"/>
              <a:t>i</a:t>
            </a:r>
            <a:r>
              <a:rPr lang="it-IT" sz="2000" dirty="0" err="1" smtClean="0"/>
              <a:t>-th</a:t>
            </a:r>
            <a:r>
              <a:rPr lang="it-IT" sz="2000" dirty="0" smtClean="0"/>
              <a:t> </a:t>
            </a:r>
            <a:r>
              <a:rPr lang="it-IT" sz="2000" dirty="0" err="1" smtClean="0"/>
              <a:t>bucket</a:t>
            </a:r>
            <a:r>
              <a:rPr lang="it-IT" sz="2000" dirty="0" smtClean="0"/>
              <a:t>, </a:t>
            </a:r>
            <a:r>
              <a:rPr lang="it-IT" sz="2000" dirty="0" err="1" smtClean="0"/>
              <a:t>ids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nodes</a:t>
            </a:r>
            <a:r>
              <a:rPr lang="it-IT" sz="2000" dirty="0" smtClean="0"/>
              <a:t> </a:t>
            </a:r>
            <a:r>
              <a:rPr lang="it-IT" sz="2000" dirty="0" err="1" smtClean="0"/>
              <a:t>have</a:t>
            </a:r>
            <a:r>
              <a:rPr lang="it-IT" sz="2000" dirty="0" smtClean="0"/>
              <a:t> </a:t>
            </a:r>
            <a:r>
              <a:rPr lang="it-IT" sz="2000" dirty="0" err="1" smtClean="0"/>
              <a:t>distance</a:t>
            </a:r>
            <a:r>
              <a:rPr lang="it-IT" sz="2000" dirty="0" smtClean="0"/>
              <a:t> </a:t>
            </a:r>
            <a:r>
              <a:rPr lang="it-IT" sz="2000" dirty="0" err="1" smtClean="0"/>
              <a:t>between</a:t>
            </a:r>
            <a:r>
              <a:rPr lang="it-IT" sz="2000" dirty="0" smtClean="0"/>
              <a:t> </a:t>
            </a:r>
            <a:r>
              <a:rPr lang="it-IT" sz="2000" i="1" dirty="0" smtClean="0">
                <a:solidFill>
                  <a:srgbClr val="0000FF"/>
                </a:solidFill>
              </a:rPr>
              <a:t>2</a:t>
            </a:r>
            <a:r>
              <a:rPr lang="it-IT" sz="2000" i="1" baseline="30000" dirty="0" smtClean="0">
                <a:solidFill>
                  <a:srgbClr val="0000FF"/>
                </a:solidFill>
              </a:rPr>
              <a:t>i</a:t>
            </a:r>
            <a:r>
              <a:rPr lang="it-IT" sz="2000" dirty="0" smtClean="0"/>
              <a:t> and </a:t>
            </a:r>
            <a:r>
              <a:rPr lang="it-IT" sz="2000" i="1" dirty="0" smtClean="0">
                <a:solidFill>
                  <a:srgbClr val="0000FF"/>
                </a:solidFill>
              </a:rPr>
              <a:t>2</a:t>
            </a:r>
            <a:r>
              <a:rPr lang="it-IT" sz="2000" i="1" baseline="30000" dirty="0" smtClean="0">
                <a:solidFill>
                  <a:srgbClr val="0000FF"/>
                </a:solidFill>
              </a:rPr>
              <a:t>i+1</a:t>
            </a:r>
            <a:r>
              <a:rPr lang="it-IT" sz="2000" dirty="0" smtClean="0"/>
              <a:t> </a:t>
            </a:r>
            <a:r>
              <a:rPr lang="it-IT" sz="2000" dirty="0" err="1" smtClean="0"/>
              <a:t>from</a:t>
            </a:r>
            <a:r>
              <a:rPr lang="it-IT" sz="2000" dirty="0" smtClean="0"/>
              <a:t> </a:t>
            </a:r>
            <a:r>
              <a:rPr lang="it-IT" sz="2000" dirty="0" err="1" smtClean="0"/>
              <a:t>local</a:t>
            </a:r>
            <a:r>
              <a:rPr lang="it-IT" sz="2000" dirty="0" smtClean="0"/>
              <a:t> </a:t>
            </a:r>
            <a:r>
              <a:rPr lang="it-IT" sz="2000" dirty="0" err="1" smtClean="0"/>
              <a:t>id</a:t>
            </a:r>
            <a:endParaRPr lang="it-IT" sz="2000" dirty="0" smtClean="0"/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Arial"/>
              <a:buChar char="•"/>
              <a:tabLst/>
              <a:defRPr/>
            </a:pPr>
            <a:r>
              <a:rPr lang="it-IT" sz="2000" dirty="0" err="1" smtClean="0"/>
              <a:t>Buckets</a:t>
            </a:r>
            <a:r>
              <a:rPr lang="it-IT" sz="2000" dirty="0" smtClean="0"/>
              <a:t> </a:t>
            </a:r>
            <a:r>
              <a:rPr lang="it-IT" sz="2000" dirty="0" err="1" smtClean="0"/>
              <a:t>arranged</a:t>
            </a:r>
            <a:r>
              <a:rPr lang="it-IT" sz="2000" dirty="0" smtClean="0"/>
              <a:t> </a:t>
            </a:r>
            <a:r>
              <a:rPr lang="it-IT" sz="2000" dirty="0" err="1" smtClean="0"/>
              <a:t>as</a:t>
            </a:r>
            <a:r>
              <a:rPr lang="it-IT" sz="2000" dirty="0" smtClean="0"/>
              <a:t> a </a:t>
            </a:r>
            <a:r>
              <a:rPr lang="it-IT" sz="2000" dirty="0" err="1" smtClean="0">
                <a:solidFill>
                  <a:srgbClr val="0000FF"/>
                </a:solidFill>
              </a:rPr>
              <a:t>binary</a:t>
            </a:r>
            <a:r>
              <a:rPr lang="it-IT" sz="2000" dirty="0" smtClean="0">
                <a:solidFill>
                  <a:srgbClr val="0000FF"/>
                </a:solidFill>
              </a:rPr>
              <a:t> </a:t>
            </a:r>
            <a:r>
              <a:rPr lang="it-IT" sz="2000" dirty="0" err="1" smtClean="0">
                <a:solidFill>
                  <a:srgbClr val="0000FF"/>
                </a:solidFill>
              </a:rPr>
              <a:t>tree</a:t>
            </a:r>
            <a:endParaRPr lang="it-IT" sz="2000" dirty="0" smtClean="0">
              <a:solidFill>
                <a:srgbClr val="0000FF"/>
              </a:solidFill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Arial"/>
              <a:buChar char="•"/>
              <a:tabLst/>
              <a:defRPr/>
            </a:pPr>
            <a:r>
              <a:rPr lang="it-IT" sz="2000" dirty="0" err="1" smtClean="0"/>
              <a:t>Preferred</a:t>
            </a:r>
            <a:r>
              <a:rPr lang="it-IT" sz="2000" dirty="0" smtClean="0"/>
              <a:t> </a:t>
            </a:r>
            <a:r>
              <a:rPr lang="it-IT" sz="2000" dirty="0" err="1" smtClean="0"/>
              <a:t>for</a:t>
            </a:r>
            <a:r>
              <a:rPr lang="it-IT" sz="2000" dirty="0" smtClean="0"/>
              <a:t>: 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Simplicity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it-IT" sz="2000" dirty="0" smtClean="0"/>
              <a:t>, performance, </a:t>
            </a:r>
            <a:r>
              <a:rPr lang="it-IT" sz="2000" dirty="0" err="1" smtClean="0"/>
              <a:t>symmetrical</a:t>
            </a:r>
            <a:r>
              <a:rPr lang="it-IT" sz="2000" dirty="0" smtClean="0"/>
              <a:t> </a:t>
            </a:r>
            <a:r>
              <a:rPr lang="it-IT" sz="2000" dirty="0" err="1" smtClean="0"/>
              <a:t>buckets</a:t>
            </a:r>
            <a:r>
              <a:rPr lang="it-IT" sz="2000" dirty="0" smtClean="0"/>
              <a:t>.</a:t>
            </a: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Kademlia: overview and vulnerabilities (cont'd)</a:t>
            </a:r>
            <a:endParaRPr lang="it-IT" dirty="0"/>
          </a:p>
        </p:txBody>
      </p:sp>
      <p:sp>
        <p:nvSpPr>
          <p:cNvPr id="18" name="Segnaposto contenuto 17"/>
          <p:cNvSpPr>
            <a:spLocks noGrp="1"/>
          </p:cNvSpPr>
          <p:nvPr>
            <p:ph sz="half" idx="1"/>
          </p:nvPr>
        </p:nvSpPr>
        <p:spPr>
          <a:xfrm>
            <a:off x="457200" y="1464248"/>
            <a:ext cx="4038600" cy="4936551"/>
          </a:xfrm>
        </p:spPr>
        <p:txBody>
          <a:bodyPr/>
          <a:lstStyle/>
          <a:p>
            <a:r>
              <a:rPr lang="it-IT" sz="2000" dirty="0" err="1" smtClean="0"/>
              <a:t>R</a:t>
            </a:r>
            <a:r>
              <a:rPr sz="2000" dirty="0" smtClean="0"/>
              <a:t>oute table building strategy: </a:t>
            </a:r>
            <a:r>
              <a:rPr sz="2000" dirty="0" smtClean="0">
                <a:solidFill>
                  <a:srgbClr val="0000FF"/>
                </a:solidFill>
              </a:rPr>
              <a:t>splitting</a:t>
            </a:r>
            <a:endParaRPr sz="2000" i="1" dirty="0" smtClean="0">
              <a:solidFill>
                <a:srgbClr val="0000FF"/>
              </a:solidFill>
            </a:endParaRPr>
          </a:p>
          <a:p>
            <a:r>
              <a:rPr lang="it-IT" sz="2000" dirty="0" err="1" smtClean="0"/>
              <a:t>S</a:t>
            </a:r>
            <a:r>
              <a:rPr sz="2000" dirty="0" smtClean="0"/>
              <a:t>tep 0: one void k-bucket</a:t>
            </a:r>
          </a:p>
          <a:p>
            <a:r>
              <a:rPr sz="2000" dirty="0" smtClean="0"/>
              <a:t>Step </a:t>
            </a:r>
            <a:r>
              <a:rPr sz="2000" i="1" dirty="0" smtClean="0"/>
              <a:t>i</a:t>
            </a:r>
            <a:r>
              <a:rPr sz="2000" dirty="0" smtClean="0"/>
              <a:t>: a new node is assigned to a k-bucket according the shortest unique prefix of its node Id</a:t>
            </a:r>
          </a:p>
          <a:p>
            <a:pPr lvl="1"/>
            <a:r>
              <a:rPr lang="it-IT" sz="1600" dirty="0" smtClean="0"/>
              <a:t>I</a:t>
            </a:r>
            <a:r>
              <a:rPr sz="1600" dirty="0" smtClean="0"/>
              <a:t>f the given bucket has less than k entries, the new node is inserted</a:t>
            </a:r>
          </a:p>
          <a:p>
            <a:pPr lvl="1"/>
            <a:r>
              <a:rPr lang="it-IT" sz="1600" dirty="0" smtClean="0"/>
              <a:t>I</a:t>
            </a:r>
            <a:r>
              <a:rPr sz="1600" dirty="0" smtClean="0"/>
              <a:t>f the bucket is full, and it contains the local node's id, than the bucket is split</a:t>
            </a:r>
          </a:p>
          <a:p>
            <a:r>
              <a:rPr sz="2000" dirty="0" smtClean="0"/>
              <a:t>Stop: when the bucket referring to the id of local node reaches depth 160.</a:t>
            </a:r>
          </a:p>
          <a:p>
            <a:r>
              <a:rPr sz="2000" dirty="0" smtClean="0"/>
              <a:t>Nodes in a k-bucket are ordered with a </a:t>
            </a:r>
            <a:r>
              <a:rPr sz="2000" dirty="0" smtClean="0">
                <a:solidFill>
                  <a:srgbClr val="0000FF"/>
                </a:solidFill>
              </a:rPr>
              <a:t>Least Recently Seen </a:t>
            </a:r>
            <a:r>
              <a:rPr sz="2000" dirty="0" smtClean="0"/>
              <a:t>strategy</a:t>
            </a:r>
            <a:endParaRPr lang="it-IT" sz="2000" dirty="0"/>
          </a:p>
        </p:txBody>
      </p:sp>
      <p:pic>
        <p:nvPicPr>
          <p:cNvPr id="22" name="Segnaposto contenuto 21" descr="kad_tree.eps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2"/>
              <a:srcRect t="3877"/>
              <a:stretch>
                <a:fillRect/>
              </a:stretch>
            </p:blipFill>
          </mc:Choice>
          <mc:Fallback>
            <p:blipFill>
              <a:blip r:embed="rId3"/>
              <a:srcRect t="3877"/>
              <a:stretch>
                <a:fillRect/>
              </a:stretch>
            </p:blipFill>
          </mc:Fallback>
        </mc:AlternateContent>
        <p:spPr>
          <a:xfrm>
            <a:off x="4953000" y="1360170"/>
            <a:ext cx="3403904" cy="2580691"/>
          </a:xfrm>
        </p:spPr>
      </p:pic>
      <p:sp>
        <p:nvSpPr>
          <p:cNvPr id="21" name="Segnaposto contenuto 17"/>
          <p:cNvSpPr txBox="1">
            <a:spLocks/>
          </p:cNvSpPr>
          <p:nvPr/>
        </p:nvSpPr>
        <p:spPr>
          <a:xfrm>
            <a:off x="4648200" y="4267200"/>
            <a:ext cx="4343400" cy="24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Arial"/>
              <a:buChar char="•"/>
              <a:tabLst/>
              <a:defRPr/>
            </a:pP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Four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RPCs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/>
              <a:buChar char="•"/>
              <a:defRPr/>
            </a:pPr>
            <a:r>
              <a:rPr lang="it-IT" sz="2000" dirty="0" smtClean="0"/>
              <a:t>PING (</a:t>
            </a:r>
            <a:r>
              <a:rPr lang="it-IT" sz="2000" dirty="0" err="1" smtClean="0"/>
              <a:t>id</a:t>
            </a:r>
            <a:r>
              <a:rPr lang="it-IT" sz="2000" dirty="0" smtClean="0"/>
              <a:t>)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/>
              <a:buChar char="•"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STORE (key, </a:t>
            </a:r>
            <a:r>
              <a:rPr kumimoji="0" lang="it-IT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value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/>
              <a:buChar char="•"/>
              <a:defRPr/>
            </a:pPr>
            <a:r>
              <a:rPr lang="it-IT" sz="2000" dirty="0" smtClean="0"/>
              <a:t>FIND-NODE (key)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/>
              <a:buChar char="•"/>
              <a:defRPr/>
            </a:pPr>
            <a:r>
              <a:rPr lang="it-IT" sz="2000" dirty="0" smtClean="0"/>
              <a:t>FIND-VALUE (key)</a:t>
            </a: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Kademlia: overview and vulnerabilities (cont'd)</a:t>
            </a:r>
            <a:endParaRPr lang="it-IT" dirty="0"/>
          </a:p>
        </p:txBody>
      </p:sp>
      <p:sp>
        <p:nvSpPr>
          <p:cNvPr id="18" name="Segnaposto contenuto 17"/>
          <p:cNvSpPr>
            <a:spLocks noGrp="1"/>
          </p:cNvSpPr>
          <p:nvPr>
            <p:ph sz="half" idx="1"/>
          </p:nvPr>
        </p:nvSpPr>
        <p:spPr>
          <a:xfrm>
            <a:off x="457200" y="2255837"/>
            <a:ext cx="4038600" cy="4525963"/>
          </a:xfrm>
        </p:spPr>
        <p:txBody>
          <a:bodyPr/>
          <a:lstStyle/>
          <a:p>
            <a:r>
              <a:rPr sz="2400" dirty="0" smtClean="0"/>
              <a:t>Node Ids are not certified</a:t>
            </a:r>
            <a:endParaRPr lang="it-IT" sz="2400" dirty="0" smtClean="0"/>
          </a:p>
          <a:p>
            <a:r>
              <a:rPr sz="2400" dirty="0" smtClean="0"/>
              <a:t>No credentials and control during storage  </a:t>
            </a:r>
            <a:endParaRPr lang="it-IT" sz="2400" dirty="0" smtClean="0"/>
          </a:p>
          <a:p>
            <a:r>
              <a:rPr sz="2400" dirty="0" smtClean="0"/>
              <a:t>No authentication</a:t>
            </a:r>
            <a:endParaRPr lang="it-IT" sz="2400" dirty="0" smtClean="0"/>
          </a:p>
          <a:p>
            <a:r>
              <a:rPr lang="it-IT" sz="2400" dirty="0" err="1" smtClean="0"/>
              <a:t>K</a:t>
            </a:r>
            <a:r>
              <a:rPr sz="2400" dirty="0" smtClean="0"/>
              <a:t>-buckets' LRS strategy, and splitting procedure</a:t>
            </a:r>
          </a:p>
          <a:p>
            <a:r>
              <a:rPr sz="2400" dirty="0" smtClean="0"/>
              <a:t>No control on FIND-NODE results</a:t>
            </a:r>
            <a:endParaRPr lang="it-IT" sz="2400" dirty="0"/>
          </a:p>
        </p:txBody>
      </p:sp>
      <p:sp>
        <p:nvSpPr>
          <p:cNvPr id="9" name="Segnaposto contenuto 8"/>
          <p:cNvSpPr>
            <a:spLocks noGrp="1"/>
          </p:cNvSpPr>
          <p:nvPr>
            <p:ph sz="half" idx="2"/>
          </p:nvPr>
        </p:nvSpPr>
        <p:spPr>
          <a:xfrm>
            <a:off x="4383234" y="2209800"/>
            <a:ext cx="4569096" cy="4525963"/>
          </a:xfrm>
        </p:spPr>
        <p:txBody>
          <a:bodyPr/>
          <a:lstStyle/>
          <a:p>
            <a:r>
              <a:rPr sz="2400" dirty="0" smtClean="0"/>
              <a:t>Sybil and node insertion attacks</a:t>
            </a:r>
          </a:p>
          <a:p>
            <a:r>
              <a:rPr lang="it-IT" sz="2400" dirty="0" smtClean="0"/>
              <a:t>I</a:t>
            </a:r>
            <a:r>
              <a:rPr sz="2400" dirty="0" smtClean="0"/>
              <a:t>ndex poisoning, content pollution and DDoS attacks</a:t>
            </a:r>
          </a:p>
          <a:p>
            <a:r>
              <a:rPr sz="2400" dirty="0" smtClean="0"/>
              <a:t>MITM + routing poisoning</a:t>
            </a:r>
          </a:p>
          <a:p>
            <a:r>
              <a:rPr lang="it-IT" sz="2400" dirty="0" err="1" smtClean="0"/>
              <a:t>R</a:t>
            </a:r>
            <a:r>
              <a:rPr sz="2400" dirty="0" smtClean="0"/>
              <a:t>esist against index pollution, </a:t>
            </a:r>
            <a:r>
              <a:rPr sz="2400" dirty="0" smtClean="0">
                <a:solidFill>
                  <a:srgbClr val="0000FF"/>
                </a:solidFill>
              </a:rPr>
              <a:t>but </a:t>
            </a:r>
            <a:r>
              <a:rPr sz="2400" dirty="0" smtClean="0"/>
              <a:t>not during splitting</a:t>
            </a:r>
          </a:p>
          <a:p>
            <a:r>
              <a:rPr sz="2400" dirty="0" smtClean="0"/>
              <a:t>If the receiver is malicious, it can return a set of references to non existing or colluding nodes</a:t>
            </a:r>
          </a:p>
          <a:p>
            <a:endParaRPr lang="it-IT" sz="24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905000" y="1567934"/>
            <a:ext cx="1051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solidFill>
                  <a:srgbClr val="0000FF"/>
                </a:solidFill>
              </a:rPr>
              <a:t>Causes</a:t>
            </a:r>
            <a:endParaRPr lang="it-IT" sz="2400" dirty="0">
              <a:solidFill>
                <a:srgbClr val="0000FF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019800" y="1567934"/>
            <a:ext cx="10040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 smtClean="0">
                <a:solidFill>
                  <a:srgbClr val="0000FF"/>
                </a:solidFill>
              </a:rPr>
              <a:t>Effects</a:t>
            </a:r>
            <a:endParaRPr lang="it-IT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/>
      <p:bldP spid="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Kademlia's implementations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dirty="0" smtClean="0"/>
              <a:t>Kad</a:t>
            </a:r>
          </a:p>
          <a:p>
            <a:r>
              <a:rPr dirty="0" smtClean="0"/>
              <a:t>RevConnect</a:t>
            </a:r>
          </a:p>
          <a:p>
            <a:r>
              <a:rPr dirty="0" smtClean="0"/>
              <a:t>KadC</a:t>
            </a:r>
          </a:p>
          <a:p>
            <a:r>
              <a:rPr dirty="0" smtClean="0"/>
              <a:t>SharkPy</a:t>
            </a:r>
          </a:p>
          <a:p>
            <a:r>
              <a:rPr dirty="0" smtClean="0"/>
              <a:t>Khashmir</a:t>
            </a:r>
          </a:p>
          <a:p>
            <a:r>
              <a:rPr dirty="0" smtClean="0"/>
              <a:t>Plan-X</a:t>
            </a:r>
          </a:p>
          <a:p>
            <a:r>
              <a:rPr dirty="0" smtClean="0"/>
              <a:t>Azureus DHT</a:t>
            </a:r>
          </a:p>
          <a:p>
            <a:r>
              <a:rPr dirty="0" smtClean="0"/>
              <a:t>Mojito</a:t>
            </a:r>
          </a:p>
          <a:p>
            <a:r>
              <a:rPr dirty="0" smtClean="0"/>
              <a:t>Entangled</a:t>
            </a:r>
          </a:p>
          <a:p>
            <a:r>
              <a:rPr lang="it-IT" dirty="0" err="1" smtClean="0"/>
              <a:t>…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dirty="0" smtClean="0"/>
              <a:t>So many implementations prove that Kademlia has became very </a:t>
            </a:r>
            <a:r>
              <a:rPr dirty="0" smtClean="0">
                <a:solidFill>
                  <a:srgbClr val="0000FF"/>
                </a:solidFill>
              </a:rPr>
              <a:t>popular</a:t>
            </a:r>
          </a:p>
          <a:p>
            <a:r>
              <a:rPr dirty="0" smtClean="0"/>
              <a:t>But </a:t>
            </a:r>
            <a:r>
              <a:rPr dirty="0" smtClean="0">
                <a:solidFill>
                  <a:srgbClr val="0000FF"/>
                </a:solidFill>
              </a:rPr>
              <a:t>security </a:t>
            </a:r>
            <a:r>
              <a:rPr dirty="0" smtClean="0"/>
              <a:t>has been </a:t>
            </a:r>
            <a:r>
              <a:rPr dirty="0" smtClean="0">
                <a:solidFill>
                  <a:srgbClr val="0000FF"/>
                </a:solidFill>
              </a:rPr>
              <a:t>understimated </a:t>
            </a:r>
            <a:r>
              <a:rPr dirty="0" smtClean="0"/>
              <a:t>so far!</a:t>
            </a:r>
          </a:p>
          <a:p>
            <a:r>
              <a:rPr lang="it-IT" dirty="0" err="1" smtClean="0"/>
              <a:t>M</a:t>
            </a:r>
            <a:r>
              <a:rPr dirty="0" smtClean="0"/>
              <a:t>oreover, all these API are </a:t>
            </a:r>
            <a:r>
              <a:rPr dirty="0" smtClean="0">
                <a:solidFill>
                  <a:srgbClr val="0000FF"/>
                </a:solidFill>
              </a:rPr>
              <a:t>hardly reusable </a:t>
            </a:r>
            <a:r>
              <a:rPr dirty="0" smtClean="0"/>
              <a:t>for other applications than file-sharing</a:t>
            </a:r>
            <a:endParaRPr lang="it-IT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81000" y="3848874"/>
            <a:ext cx="8382000" cy="224712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Outline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Attacks</a:t>
            </a:r>
            <a:r>
              <a:rPr lang="it-IT" dirty="0" smtClean="0"/>
              <a:t> on </a:t>
            </a:r>
            <a:r>
              <a:rPr lang="it-IT" dirty="0" err="1" smtClean="0"/>
              <a:t>structured</a:t>
            </a:r>
            <a:r>
              <a:rPr lang="it-IT" dirty="0" smtClean="0"/>
              <a:t> P2P </a:t>
            </a:r>
            <a:r>
              <a:rPr lang="it-IT" dirty="0" err="1" smtClean="0"/>
              <a:t>systems</a:t>
            </a:r>
            <a:endParaRPr dirty="0" smtClean="0"/>
          </a:p>
          <a:p>
            <a:pPr lvl="1"/>
            <a:r>
              <a:rPr sz="2000" dirty="0" smtClean="0"/>
              <a:t>Attacks on identities</a:t>
            </a:r>
          </a:p>
          <a:p>
            <a:pPr lvl="1"/>
            <a:r>
              <a:rPr sz="2000" dirty="0" smtClean="0"/>
              <a:t>Attacks on routing</a:t>
            </a:r>
          </a:p>
          <a:p>
            <a:pPr lvl="1"/>
            <a:r>
              <a:rPr sz="2000" dirty="0" smtClean="0"/>
              <a:t>Attacks on storage</a:t>
            </a:r>
          </a:p>
          <a:p>
            <a:pPr lvl="1"/>
            <a:r>
              <a:rPr sz="2000" dirty="0" smtClean="0"/>
              <a:t>DDoS and MITM</a:t>
            </a:r>
          </a:p>
          <a:p>
            <a:pPr lvl="1"/>
            <a:r>
              <a:rPr sz="2000" dirty="0" smtClean="0"/>
              <a:t>Kademlia overview and vulnerabilities</a:t>
            </a:r>
            <a:endParaRPr lang="it-IT" sz="2000" dirty="0" smtClean="0"/>
          </a:p>
          <a:p>
            <a:r>
              <a:rPr lang="it-IT" dirty="0" err="1" smtClean="0"/>
              <a:t>Overview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Likir</a:t>
            </a:r>
            <a:endParaRPr dirty="0" smtClean="0"/>
          </a:p>
          <a:p>
            <a:pPr lvl="1"/>
            <a:r>
              <a:rPr sz="2000" dirty="0" smtClean="0"/>
              <a:t>Protocol</a:t>
            </a:r>
            <a:endParaRPr lang="it-IT" sz="2000" dirty="0" smtClean="0"/>
          </a:p>
          <a:p>
            <a:pPr lvl="1"/>
            <a:r>
              <a:rPr lang="it-IT" sz="2000" dirty="0" smtClean="0"/>
              <a:t>Security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Likir</a:t>
            </a:r>
            <a:endParaRPr lang="it-IT" sz="2000" dirty="0" smtClean="0"/>
          </a:p>
          <a:p>
            <a:pPr lvl="1"/>
            <a:r>
              <a:rPr lang="it-IT" sz="2000" dirty="0" smtClean="0"/>
              <a:t>Performance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Likir</a:t>
            </a:r>
            <a:endParaRPr lang="it-IT" sz="2000" dirty="0" smtClean="0"/>
          </a:p>
          <a:p>
            <a:pPr lvl="1"/>
            <a:r>
              <a:rPr lang="it-IT" sz="2000" dirty="0" err="1" smtClean="0"/>
              <a:t>Implementation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Likir</a:t>
            </a:r>
            <a:endParaRPr lang="it-IT" sz="2000" dirty="0" smtClean="0"/>
          </a:p>
          <a:p>
            <a:pPr lvl="1"/>
            <a:r>
              <a:rPr lang="it-IT" sz="2000" dirty="0" err="1" smtClean="0"/>
              <a:t>Layering</a:t>
            </a:r>
            <a:r>
              <a:rPr lang="it-IT" sz="2000" dirty="0" smtClean="0"/>
              <a:t> </a:t>
            </a:r>
            <a:r>
              <a:rPr lang="it-IT" sz="2000" dirty="0" err="1" smtClean="0"/>
              <a:t>applications</a:t>
            </a:r>
            <a:r>
              <a:rPr lang="it-IT" sz="2000" dirty="0" smtClean="0"/>
              <a:t> and </a:t>
            </a:r>
            <a:r>
              <a:rPr lang="it-IT" sz="2000" dirty="0" err="1" smtClean="0"/>
              <a:t>services</a:t>
            </a:r>
            <a:r>
              <a:rPr lang="it-IT" sz="2000" dirty="0" smtClean="0"/>
              <a:t> on </a:t>
            </a:r>
            <a:r>
              <a:rPr lang="it-IT" sz="2000" dirty="0" err="1" smtClean="0"/>
              <a:t>Likir</a:t>
            </a:r>
            <a:endParaRPr lang="it-IT" sz="2000" dirty="0" smtClean="0"/>
          </a:p>
          <a:p>
            <a:r>
              <a:rPr lang="it-IT" dirty="0" err="1" smtClean="0"/>
              <a:t>Conclusions</a:t>
            </a:r>
            <a:r>
              <a:rPr lang="it-IT" dirty="0" smtClean="0"/>
              <a:t> and Future Work</a:t>
            </a:r>
            <a:endParaRPr lang="it-IT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Likir overview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dirty="0" smtClean="0">
                <a:solidFill>
                  <a:srgbClr val="0000FF"/>
                </a:solidFill>
              </a:rPr>
              <a:t>L</a:t>
            </a:r>
            <a:r>
              <a:rPr dirty="0" smtClean="0"/>
              <a:t>ayered </a:t>
            </a:r>
            <a:r>
              <a:rPr dirty="0" smtClean="0">
                <a:solidFill>
                  <a:srgbClr val="0000FF"/>
                </a:solidFill>
              </a:rPr>
              <a:t>I</a:t>
            </a:r>
            <a:r>
              <a:rPr dirty="0" smtClean="0"/>
              <a:t>dentity-based </a:t>
            </a:r>
            <a:r>
              <a:rPr dirty="0" smtClean="0">
                <a:solidFill>
                  <a:srgbClr val="0000FF"/>
                </a:solidFill>
              </a:rPr>
              <a:t>K</a:t>
            </a:r>
            <a:r>
              <a:rPr dirty="0" smtClean="0"/>
              <a:t>ademlia-like </a:t>
            </a:r>
            <a:r>
              <a:rPr dirty="0" smtClean="0">
                <a:solidFill>
                  <a:srgbClr val="0000FF"/>
                </a:solidFill>
              </a:rPr>
              <a:t>I</a:t>
            </a:r>
            <a:r>
              <a:rPr dirty="0" smtClean="0"/>
              <a:t>nf</a:t>
            </a:r>
            <a:r>
              <a:rPr dirty="0" smtClean="0">
                <a:solidFill>
                  <a:srgbClr val="0000FF"/>
                </a:solidFill>
              </a:rPr>
              <a:t>r</a:t>
            </a:r>
            <a:r>
              <a:rPr dirty="0" smtClean="0"/>
              <a:t>astructure</a:t>
            </a:r>
          </a:p>
          <a:p>
            <a:r>
              <a:rPr lang="it-IT" dirty="0" smtClean="0"/>
              <a:t>A</a:t>
            </a:r>
            <a:r>
              <a:rPr dirty="0" smtClean="0"/>
              <a:t> </a:t>
            </a:r>
            <a:r>
              <a:rPr dirty="0" smtClean="0">
                <a:solidFill>
                  <a:srgbClr val="0000FF"/>
                </a:solidFill>
              </a:rPr>
              <a:t>Certification Service </a:t>
            </a:r>
            <a:r>
              <a:rPr dirty="0" smtClean="0"/>
              <a:t>(CS) generates random nodeIds and bind them with their </a:t>
            </a:r>
            <a:r>
              <a:rPr dirty="0" smtClean="0">
                <a:solidFill>
                  <a:srgbClr val="0000FF"/>
                </a:solidFill>
              </a:rPr>
              <a:t>users' identities</a:t>
            </a:r>
          </a:p>
          <a:p>
            <a:r>
              <a:rPr dirty="0" smtClean="0"/>
              <a:t>User Ids can be his/her </a:t>
            </a:r>
            <a:r>
              <a:rPr dirty="0" smtClean="0">
                <a:solidFill>
                  <a:srgbClr val="0000FF"/>
                </a:solidFill>
              </a:rPr>
              <a:t>email address</a:t>
            </a:r>
            <a:r>
              <a:rPr dirty="0" smtClean="0"/>
              <a:t>, as well as his/her </a:t>
            </a:r>
            <a:r>
              <a:rPr dirty="0" smtClean="0">
                <a:solidFill>
                  <a:srgbClr val="0000FF"/>
                </a:solidFill>
              </a:rPr>
              <a:t>OpenId URI</a:t>
            </a:r>
            <a:endParaRPr lang="it-IT" dirty="0"/>
          </a:p>
        </p:txBody>
      </p:sp>
      <p:pic>
        <p:nvPicPr>
          <p:cNvPr id="5" name="Segnaposto contenuto 4" descr="Architettura.eps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2"/>
              <a:srcRect t="-26747" b="-26747"/>
              <a:stretch>
                <a:fillRect/>
              </a:stretch>
            </p:blipFill>
          </mc:Choice>
          <mc:Fallback>
            <p:blipFill>
              <a:blip r:embed="rId3"/>
              <a:srcRect t="-26747" b="-26747"/>
              <a:stretch>
                <a:fillRect/>
              </a:stretch>
            </p:blipFill>
          </mc:Fallback>
        </mc:AlternateContent>
        <p:spPr>
          <a:xfrm>
            <a:off x="4648200" y="914400"/>
            <a:ext cx="4038600" cy="4525963"/>
          </a:xfrm>
        </p:spPr>
      </p:pic>
      <p:sp>
        <p:nvSpPr>
          <p:cNvPr id="6" name="Segnaposto contenuto 2"/>
          <p:cNvSpPr txBox="1">
            <a:spLocks/>
          </p:cNvSpPr>
          <p:nvPr/>
        </p:nvSpPr>
        <p:spPr>
          <a:xfrm>
            <a:off x="4495800" y="4724400"/>
            <a:ext cx="4191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Arial"/>
              <a:buChar char="•"/>
              <a:tabLst/>
              <a:defRPr/>
            </a:pPr>
            <a:r>
              <a:rPr lang="it-IT" sz="2400" noProof="0" dirty="0" err="1" smtClean="0"/>
              <a:t>If</a:t>
            </a:r>
            <a:r>
              <a:rPr lang="it-IT" sz="2400" noProof="0" dirty="0" smtClean="0"/>
              <a:t> </a:t>
            </a:r>
            <a:r>
              <a:rPr lang="it-IT" sz="2400" noProof="0" dirty="0" err="1" smtClean="0"/>
              <a:t>OpenId</a:t>
            </a:r>
            <a:r>
              <a:rPr lang="it-IT" sz="2400" noProof="0" dirty="0" smtClean="0"/>
              <a:t> </a:t>
            </a:r>
            <a:r>
              <a:rPr lang="it-IT" sz="2400" noProof="0" dirty="0" err="1" smtClean="0"/>
              <a:t>is</a:t>
            </a:r>
            <a:r>
              <a:rPr lang="it-IT" sz="2400" noProof="0" dirty="0" smtClean="0"/>
              <a:t> </a:t>
            </a:r>
            <a:r>
              <a:rPr lang="it-IT" sz="2400" noProof="0" dirty="0" err="1" smtClean="0"/>
              <a:t>used</a:t>
            </a:r>
            <a:r>
              <a:rPr lang="it-IT" sz="2400" noProof="0" dirty="0" smtClean="0"/>
              <a:t>, </a:t>
            </a:r>
            <a:r>
              <a:rPr lang="it-IT" sz="2400" noProof="0" dirty="0" err="1" smtClean="0">
                <a:solidFill>
                  <a:srgbClr val="0000FF"/>
                </a:solidFill>
              </a:rPr>
              <a:t>interoperability</a:t>
            </a:r>
            <a:r>
              <a:rPr lang="it-IT" sz="2400" noProof="0" dirty="0" smtClean="0">
                <a:solidFill>
                  <a:srgbClr val="0000FF"/>
                </a:solidFill>
              </a:rPr>
              <a:t> </a:t>
            </a:r>
            <a:r>
              <a:rPr lang="it-IT" sz="2400" noProof="0" dirty="0" err="1" smtClean="0"/>
              <a:t>is</a:t>
            </a:r>
            <a:r>
              <a:rPr lang="it-IT" sz="2400" noProof="0" dirty="0" smtClean="0"/>
              <a:t> </a:t>
            </a:r>
            <a:r>
              <a:rPr lang="it-IT" sz="2400" noProof="0" dirty="0" err="1" smtClean="0"/>
              <a:t>simplified</a:t>
            </a:r>
            <a:endParaRPr lang="it-IT" sz="2400" noProof="0" dirty="0" smtClean="0"/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Arial"/>
              <a:buChar char="•"/>
              <a:tabLst/>
              <a:defRPr/>
            </a:pPr>
            <a:r>
              <a:rPr lang="it-IT" sz="2400" dirty="0" smtClean="0"/>
              <a:t>The CS can (</a:t>
            </a:r>
            <a:r>
              <a:rPr lang="it-IT" sz="2400" dirty="0" err="1" smtClean="0"/>
              <a:t>should</a:t>
            </a:r>
            <a:r>
              <a:rPr lang="it-IT" sz="2400" dirty="0" smtClean="0"/>
              <a:t>) </a:t>
            </a:r>
            <a:r>
              <a:rPr lang="it-IT" sz="2400" dirty="0" err="1" smtClean="0">
                <a:solidFill>
                  <a:srgbClr val="0000FF"/>
                </a:solidFill>
              </a:rPr>
              <a:t>verify</a:t>
            </a:r>
            <a:r>
              <a:rPr lang="it-IT" sz="2400" dirty="0" smtClean="0">
                <a:solidFill>
                  <a:srgbClr val="0000FF"/>
                </a:solidFill>
              </a:rPr>
              <a:t> </a:t>
            </a:r>
            <a:r>
              <a:rPr lang="it-IT" sz="2400" dirty="0" err="1" smtClean="0"/>
              <a:t>User</a:t>
            </a:r>
            <a:r>
              <a:rPr lang="it-IT" sz="2400" dirty="0" smtClean="0"/>
              <a:t> </a:t>
            </a:r>
            <a:r>
              <a:rPr lang="it-IT" sz="2400" dirty="0" err="1" smtClean="0"/>
              <a:t>Id</a:t>
            </a:r>
            <a:r>
              <a:rPr lang="it-IT" sz="2400" dirty="0" smtClean="0"/>
              <a:t> </a:t>
            </a:r>
            <a:r>
              <a:rPr lang="it-IT" sz="2400" dirty="0" err="1" smtClean="0"/>
              <a:t>credentials</a:t>
            </a:r>
            <a:r>
              <a:rPr lang="it-IT" sz="2400" dirty="0" smtClean="0"/>
              <a:t> </a:t>
            </a:r>
            <a:r>
              <a:rPr lang="it-IT" sz="2400" dirty="0" err="1" smtClean="0"/>
              <a:t>with</a:t>
            </a:r>
            <a:r>
              <a:rPr lang="it-IT" sz="2400" dirty="0" smtClean="0"/>
              <a:t> SSO </a:t>
            </a:r>
            <a:r>
              <a:rPr lang="it-IT" sz="2400" dirty="0" err="1" smtClean="0"/>
              <a:t>during</a:t>
            </a:r>
            <a:r>
              <a:rPr lang="it-IT" sz="2400" dirty="0" smtClean="0"/>
              <a:t> </a:t>
            </a:r>
            <a:r>
              <a:rPr lang="it-IT" sz="2400" dirty="0" err="1" smtClean="0"/>
              <a:t>registration</a:t>
            </a:r>
            <a:r>
              <a:rPr lang="it-IT" sz="2400" dirty="0" smtClean="0"/>
              <a:t> </a:t>
            </a:r>
            <a:endParaRPr lang="it-IT" sz="2400" noProof="0" dirty="0" smtClean="0"/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Arial"/>
              <a:buChar char="•"/>
              <a:tabLst/>
              <a:defRPr/>
            </a:pP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Notation</a:t>
            </a:r>
            <a:endParaRPr lang="it-IT" dirty="0"/>
          </a:p>
        </p:txBody>
      </p:sp>
      <p:pic>
        <p:nvPicPr>
          <p:cNvPr id="5" name="Segnaposto contenuto 4" descr="legenda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784" b="-784"/>
          <a:stretch>
            <a:fillRect/>
          </a:stretch>
        </p:blipFill>
        <p:spPr/>
      </p:pic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o 11"/>
          <p:cNvGrpSpPr/>
          <p:nvPr/>
        </p:nvGrpSpPr>
        <p:grpSpPr>
          <a:xfrm>
            <a:off x="4648200" y="3276600"/>
            <a:ext cx="4315279" cy="3358065"/>
            <a:chOff x="4295321" y="3276600"/>
            <a:chExt cx="4315279" cy="3358065"/>
          </a:xfrm>
        </p:grpSpPr>
        <p:pic>
          <p:nvPicPr>
            <p:cNvPr id="8" name="Immagine 7" descr="openid.tiff"/>
            <p:cNvPicPr>
              <a:picLocks noChangeAspect="1"/>
            </p:cNvPicPr>
            <p:nvPr/>
          </p:nvPicPr>
          <p:blipFill>
            <a:blip r:embed="rId2"/>
            <a:srcRect r="6597"/>
            <a:stretch>
              <a:fillRect/>
            </a:stretch>
          </p:blipFill>
          <p:spPr>
            <a:xfrm>
              <a:off x="4295321" y="3276600"/>
              <a:ext cx="4315279" cy="3143250"/>
            </a:xfrm>
            <a:prstGeom prst="rect">
              <a:avLst/>
            </a:prstGeom>
          </p:spPr>
        </p:pic>
        <p:sp>
          <p:nvSpPr>
            <p:cNvPr id="9" name="Rettangolo 8"/>
            <p:cNvSpPr/>
            <p:nvPr/>
          </p:nvSpPr>
          <p:spPr>
            <a:xfrm>
              <a:off x="4768850" y="3676650"/>
              <a:ext cx="1295400" cy="9842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4953000" y="3294618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 smtClean="0"/>
                <a:t>CS</a:t>
              </a:r>
              <a:endParaRPr lang="it-IT" dirty="0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6183924" y="6265333"/>
              <a:ext cx="8772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err="1" smtClean="0"/>
                <a:t>Node</a:t>
              </a:r>
              <a:r>
                <a:rPr lang="it-IT" dirty="0" smtClean="0"/>
                <a:t> A</a:t>
              </a:r>
              <a:endParaRPr lang="it-IT" dirty="0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Initialization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953000" y="1600200"/>
            <a:ext cx="4038600" cy="4525963"/>
          </a:xfrm>
        </p:spPr>
        <p:txBody>
          <a:bodyPr/>
          <a:lstStyle/>
          <a:p>
            <a:r>
              <a:rPr sz="2400" dirty="0" smtClean="0"/>
              <a:t>We assume that </a:t>
            </a:r>
            <a:r>
              <a:rPr sz="2400" i="1" dirty="0" smtClean="0"/>
              <a:t>UserId </a:t>
            </a:r>
            <a:r>
              <a:rPr sz="2400" dirty="0" smtClean="0"/>
              <a:t>is an </a:t>
            </a:r>
            <a:r>
              <a:rPr sz="2400" dirty="0" smtClean="0">
                <a:solidFill>
                  <a:srgbClr val="0000FF"/>
                </a:solidFill>
              </a:rPr>
              <a:t>existing </a:t>
            </a:r>
            <a:r>
              <a:rPr sz="2400" dirty="0" smtClean="0"/>
              <a:t>identity that must be verifed by the given </a:t>
            </a:r>
            <a:r>
              <a:rPr sz="2400" dirty="0" smtClean="0">
                <a:solidFill>
                  <a:srgbClr val="0000FF"/>
                </a:solidFill>
              </a:rPr>
              <a:t>Id Provider</a:t>
            </a:r>
          </a:p>
          <a:p>
            <a:endParaRPr lang="it-IT" sz="2400" dirty="0">
              <a:solidFill>
                <a:srgbClr val="0000FF"/>
              </a:solidFill>
            </a:endParaRPr>
          </a:p>
        </p:txBody>
      </p:sp>
      <p:pic>
        <p:nvPicPr>
          <p:cNvPr id="6" name="Picture 4" descr="Inizializzazio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1155" b="2313"/>
          <a:stretch>
            <a:fillRect/>
          </a:stretch>
        </p:blipFill>
        <p:spPr bwMode="auto">
          <a:xfrm>
            <a:off x="381000" y="3505200"/>
            <a:ext cx="4038600" cy="2514600"/>
          </a:xfrm>
          <a:prstGeom prst="rect">
            <a:avLst/>
          </a:prstGeom>
          <a:noFill/>
        </p:spPr>
      </p:pic>
      <p:sp>
        <p:nvSpPr>
          <p:cNvPr id="7" name="Segnaposto contenuto 3"/>
          <p:cNvSpPr txBox="1">
            <a:spLocks/>
          </p:cNvSpPr>
          <p:nvPr/>
        </p:nvSpPr>
        <p:spPr>
          <a:xfrm>
            <a:off x="228600" y="1600200"/>
            <a:ext cx="4572000" cy="503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Arial"/>
              <a:buChar char="•"/>
              <a:tabLst/>
              <a:defRPr/>
            </a:pPr>
            <a:r>
              <a:rPr lang="it-IT" sz="2400" dirty="0" err="1" smtClean="0"/>
              <a:t>When</a:t>
            </a:r>
            <a:r>
              <a:rPr lang="it-IT" sz="2400" dirty="0" smtClean="0"/>
              <a:t> the </a:t>
            </a:r>
            <a:r>
              <a:rPr lang="it-IT" sz="2400" dirty="0" err="1" smtClean="0"/>
              <a:t>node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executed</a:t>
            </a:r>
            <a:r>
              <a:rPr lang="it-IT" sz="2400" dirty="0" smtClean="0"/>
              <a:t> </a:t>
            </a:r>
            <a:r>
              <a:rPr lang="it-IT" sz="2400" dirty="0" err="1" smtClean="0"/>
              <a:t>for</a:t>
            </a:r>
            <a:r>
              <a:rPr lang="it-IT" sz="2400" dirty="0" smtClean="0"/>
              <a:t> the </a:t>
            </a:r>
            <a:r>
              <a:rPr lang="it-IT" sz="2400" i="1" dirty="0" smtClean="0"/>
              <a:t>first </a:t>
            </a:r>
            <a:r>
              <a:rPr lang="it-IT" sz="2400" i="1" dirty="0" err="1" smtClean="0"/>
              <a:t>time</a:t>
            </a:r>
            <a:r>
              <a:rPr lang="it-IT" sz="2400" dirty="0" smtClean="0"/>
              <a:t>, </a:t>
            </a:r>
            <a:r>
              <a:rPr lang="it-IT" sz="2400" dirty="0" err="1" smtClean="0"/>
              <a:t>it</a:t>
            </a:r>
            <a:r>
              <a:rPr lang="it-IT" sz="2400" dirty="0" smtClean="0"/>
              <a:t> </a:t>
            </a:r>
            <a:r>
              <a:rPr lang="it-IT" sz="2400" dirty="0" err="1" smtClean="0"/>
              <a:t>needs</a:t>
            </a:r>
            <a:r>
              <a:rPr lang="it-IT" sz="2400" dirty="0" smtClean="0"/>
              <a:t> </a:t>
            </a:r>
            <a:r>
              <a:rPr lang="it-IT" sz="2400" dirty="0" err="1" smtClean="0"/>
              <a:t>an</a:t>
            </a:r>
            <a:r>
              <a:rPr lang="it-IT" sz="2400" dirty="0" smtClean="0"/>
              <a:t> </a:t>
            </a:r>
            <a:r>
              <a:rPr lang="it-IT" sz="2400" dirty="0" err="1" smtClean="0">
                <a:solidFill>
                  <a:srgbClr val="0000FF"/>
                </a:solidFill>
              </a:rPr>
              <a:t>id</a:t>
            </a:r>
            <a:endParaRPr lang="it-IT" sz="2400" dirty="0" smtClean="0">
              <a:solidFill>
                <a:srgbClr val="0000FF"/>
              </a:solidFill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Arial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served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CS, </a:t>
            </a:r>
            <a:r>
              <a:rPr kumimoji="0" lang="it-IT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it-IT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bootstrap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nodes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list</a:t>
            </a:r>
            <a:endParaRPr kumimoji="0" lang="it-IT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Arial"/>
              <a:buChar char="•"/>
              <a:tabLst/>
              <a:defRPr/>
            </a:pPr>
            <a:endParaRPr lang="it-IT" sz="2400" baseline="0" dirty="0" smtClean="0"/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Arial"/>
              <a:buChar char="•"/>
              <a:tabLst/>
              <a:defRPr/>
            </a:pPr>
            <a:endParaRPr kumimoji="0" lang="it-IT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Arial"/>
              <a:buChar char="•"/>
              <a:tabLst/>
              <a:defRPr/>
            </a:pPr>
            <a:endParaRPr lang="it-IT" sz="2400" baseline="0" dirty="0" smtClean="0"/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Arial"/>
              <a:buChar char="•"/>
              <a:tabLst/>
              <a:defRPr/>
            </a:pPr>
            <a:endParaRPr kumimoji="0" lang="it-IT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tabLst/>
              <a:defRPr/>
            </a:pPr>
            <a:endParaRPr kumimoji="0" lang="it-IT" sz="2400" b="0" i="1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tabLst/>
              <a:defRPr/>
            </a:pPr>
            <a:endParaRPr lang="it-IT" sz="1400" i="1" baseline="0" dirty="0" smtClean="0">
              <a:solidFill>
                <a:srgbClr val="0000FF"/>
              </a:solidFill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tabLst/>
              <a:defRPr/>
            </a:pPr>
            <a:endParaRPr lang="it-IT" sz="1400" b="1" i="1" baseline="0" dirty="0" smtClean="0">
              <a:solidFill>
                <a:srgbClr val="0000FF"/>
              </a:solidFill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tabLst/>
              <a:defRPr/>
            </a:pPr>
            <a:r>
              <a:rPr lang="it-IT" sz="1600" b="1" i="1" baseline="0" dirty="0" err="1" smtClean="0">
                <a:solidFill>
                  <a:srgbClr val="0000FF"/>
                </a:solidFill>
              </a:rPr>
              <a:t>AuthId</a:t>
            </a:r>
            <a:r>
              <a:rPr lang="it-IT" sz="1600" b="1" i="1" baseline="-25000" dirty="0" err="1" smtClean="0">
                <a:solidFill>
                  <a:srgbClr val="0000FF"/>
                </a:solidFill>
              </a:rPr>
              <a:t>A</a:t>
            </a:r>
            <a:r>
              <a:rPr lang="it-IT" sz="1600" b="1" i="1" baseline="0" dirty="0" smtClean="0">
                <a:solidFill>
                  <a:srgbClr val="0000FF"/>
                </a:solidFill>
              </a:rPr>
              <a:t> = </a:t>
            </a:r>
            <a:r>
              <a:rPr lang="it-IT" sz="1600" b="1" i="1" baseline="0" dirty="0" err="1" smtClean="0">
                <a:solidFill>
                  <a:srgbClr val="0000FF"/>
                </a:solidFill>
              </a:rPr>
              <a:t>Sign</a:t>
            </a:r>
            <a:r>
              <a:rPr lang="it-IT" sz="1600" b="1" baseline="0" dirty="0" smtClean="0">
                <a:solidFill>
                  <a:srgbClr val="0000FF"/>
                </a:solidFill>
              </a:rPr>
              <a:t>(</a:t>
            </a:r>
            <a:r>
              <a:rPr lang="it-IT" sz="1600" b="1" i="1" baseline="0" dirty="0" err="1" smtClean="0">
                <a:solidFill>
                  <a:srgbClr val="0000FF"/>
                </a:solidFill>
              </a:rPr>
              <a:t>NodeId</a:t>
            </a:r>
            <a:r>
              <a:rPr lang="it-IT" sz="1600" b="1" i="1" baseline="-25000" dirty="0" err="1" smtClean="0">
                <a:solidFill>
                  <a:srgbClr val="0000FF"/>
                </a:solidFill>
              </a:rPr>
              <a:t>A</a:t>
            </a:r>
            <a:r>
              <a:rPr lang="it-IT" sz="1600" b="1" i="1" baseline="0" dirty="0" smtClean="0">
                <a:solidFill>
                  <a:srgbClr val="0000FF"/>
                </a:solidFill>
              </a:rPr>
              <a:t> </a:t>
            </a:r>
            <a:r>
              <a:rPr lang="it-IT" sz="1600" b="1" baseline="0" dirty="0" smtClean="0">
                <a:solidFill>
                  <a:srgbClr val="0000FF"/>
                </a:solidFill>
              </a:rPr>
              <a:t>||</a:t>
            </a:r>
            <a:r>
              <a:rPr lang="it-IT" sz="1600" b="1" i="1" baseline="0" dirty="0" smtClean="0">
                <a:solidFill>
                  <a:srgbClr val="0000FF"/>
                </a:solidFill>
              </a:rPr>
              <a:t> UserId</a:t>
            </a:r>
            <a:r>
              <a:rPr lang="it-IT" sz="1600" b="1" i="1" baseline="-25000" dirty="0" smtClean="0">
                <a:solidFill>
                  <a:srgbClr val="0000FF"/>
                </a:solidFill>
              </a:rPr>
              <a:t>A</a:t>
            </a:r>
            <a:r>
              <a:rPr lang="it-IT" sz="1600" b="1" baseline="0" dirty="0" smtClean="0">
                <a:solidFill>
                  <a:srgbClr val="0000FF"/>
                </a:solidFill>
              </a:rPr>
              <a:t>||</a:t>
            </a:r>
            <a:r>
              <a:rPr lang="it-IT" sz="1600" b="1" i="1" baseline="0" dirty="0" smtClean="0">
                <a:solidFill>
                  <a:srgbClr val="0000FF"/>
                </a:solidFill>
              </a:rPr>
              <a:t>K</a:t>
            </a:r>
            <a:r>
              <a:rPr lang="it-IT" sz="1600" b="1" i="1" baseline="30000" dirty="0" smtClean="0">
                <a:solidFill>
                  <a:srgbClr val="0000FF"/>
                </a:solidFill>
              </a:rPr>
              <a:t>+</a:t>
            </a:r>
            <a:r>
              <a:rPr lang="it-IT" sz="1600" b="1" i="1" baseline="-25000" dirty="0" smtClean="0">
                <a:solidFill>
                  <a:srgbClr val="0000FF"/>
                </a:solidFill>
              </a:rPr>
              <a:t>A</a:t>
            </a:r>
            <a:r>
              <a:rPr lang="it-IT" sz="1600" b="1" baseline="0" dirty="0" smtClean="0">
                <a:solidFill>
                  <a:srgbClr val="0000FF"/>
                </a:solidFill>
              </a:rPr>
              <a:t>||</a:t>
            </a:r>
            <a:r>
              <a:rPr lang="it-IT" sz="1600" b="1" i="1" baseline="0" dirty="0" smtClean="0">
                <a:solidFill>
                  <a:srgbClr val="0000FF"/>
                </a:solidFill>
              </a:rPr>
              <a:t>exp</a:t>
            </a:r>
            <a:r>
              <a:rPr lang="it-IT" sz="1600" b="1" i="1" baseline="-25000" dirty="0" smtClean="0">
                <a:solidFill>
                  <a:srgbClr val="0000FF"/>
                </a:solidFill>
              </a:rPr>
              <a:t>A </a:t>
            </a:r>
            <a:r>
              <a:rPr lang="it-IT" sz="1600" b="1" baseline="0" dirty="0" smtClean="0">
                <a:solidFill>
                  <a:srgbClr val="0000FF"/>
                </a:solidFill>
              </a:rPr>
              <a:t>,</a:t>
            </a:r>
            <a:r>
              <a:rPr lang="it-IT" sz="1600" b="1" i="1" dirty="0" smtClean="0">
                <a:solidFill>
                  <a:srgbClr val="0000FF"/>
                </a:solidFill>
              </a:rPr>
              <a:t> K</a:t>
            </a:r>
            <a:r>
              <a:rPr lang="it-IT" sz="1600" b="1" i="1" baseline="30000" dirty="0" smtClean="0">
                <a:solidFill>
                  <a:srgbClr val="0000FF"/>
                </a:solidFill>
              </a:rPr>
              <a:t>-</a:t>
            </a:r>
            <a:r>
              <a:rPr lang="it-IT" sz="1600" b="1" i="1" baseline="-25000" dirty="0" smtClean="0">
                <a:solidFill>
                  <a:srgbClr val="0000FF"/>
                </a:solidFill>
              </a:rPr>
              <a:t>CS</a:t>
            </a:r>
            <a:r>
              <a:rPr lang="it-IT" sz="1600" b="1" dirty="0" smtClean="0">
                <a:solidFill>
                  <a:srgbClr val="0000FF"/>
                </a:solidFill>
              </a:rPr>
              <a:t>)</a:t>
            </a:r>
            <a:endParaRPr kumimoji="0" lang="it-IT" sz="1400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Join and interactions with the CS</a:t>
            </a:r>
            <a:endParaRPr lang="it-IT" dirty="0"/>
          </a:p>
        </p:txBody>
      </p:sp>
      <p:sp>
        <p:nvSpPr>
          <p:cNvPr id="18" name="Segnaposto contenuto 17"/>
          <p:cNvSpPr>
            <a:spLocks noGrp="1"/>
          </p:cNvSpPr>
          <p:nvPr>
            <p:ph sz="half" idx="1"/>
          </p:nvPr>
        </p:nvSpPr>
        <p:spPr>
          <a:xfrm>
            <a:off x="457200" y="4267200"/>
            <a:ext cx="4038600" cy="1905000"/>
          </a:xfrm>
        </p:spPr>
        <p:txBody>
          <a:bodyPr/>
          <a:lstStyle/>
          <a:p>
            <a:r>
              <a:rPr sz="2000" dirty="0" smtClean="0"/>
              <a:t>After initialization, </a:t>
            </a:r>
            <a:r>
              <a:rPr sz="2000" dirty="0" smtClean="0">
                <a:solidFill>
                  <a:srgbClr val="0000FF"/>
                </a:solidFill>
              </a:rPr>
              <a:t>join </a:t>
            </a:r>
            <a:r>
              <a:rPr sz="2000" dirty="0" smtClean="0"/>
              <a:t>is executed as in ordinary Kademlia</a:t>
            </a:r>
            <a:endParaRPr sz="2000" dirty="0" smtClean="0">
              <a:solidFill>
                <a:srgbClr val="0000FF"/>
              </a:solidFill>
            </a:endParaRPr>
          </a:p>
          <a:p>
            <a:r>
              <a:rPr lang="it-IT" sz="2000" dirty="0" err="1" smtClean="0"/>
              <a:t>T</a:t>
            </a:r>
            <a:r>
              <a:rPr sz="2000" dirty="0" smtClean="0"/>
              <a:t>he node execute </a:t>
            </a:r>
            <a:r>
              <a:rPr sz="2000" dirty="0" smtClean="0">
                <a:solidFill>
                  <a:srgbClr val="0000FF"/>
                </a:solidFill>
              </a:rPr>
              <a:t>FIND_NODE</a:t>
            </a:r>
            <a:r>
              <a:rPr sz="2000" dirty="0" smtClean="0"/>
              <a:t> </a:t>
            </a:r>
            <a:r>
              <a:rPr lang="it-IT" sz="2000" dirty="0" err="1" smtClean="0"/>
              <a:t>–</a:t>
            </a:r>
            <a:r>
              <a:rPr sz="2000" dirty="0" smtClean="0"/>
              <a:t> using </a:t>
            </a:r>
            <a:r>
              <a:rPr sz="2000" dirty="0" smtClean="0">
                <a:solidFill>
                  <a:srgbClr val="0000FF"/>
                </a:solidFill>
              </a:rPr>
              <a:t>its own id </a:t>
            </a:r>
            <a:r>
              <a:rPr lang="it-IT" sz="2000" dirty="0" err="1" smtClean="0"/>
              <a:t>–</a:t>
            </a:r>
            <a:r>
              <a:rPr sz="2000" dirty="0" smtClean="0"/>
              <a:t> on bootstrap contacts</a:t>
            </a:r>
            <a:endParaRPr lang="it-IT" sz="2000" dirty="0"/>
          </a:p>
        </p:txBody>
      </p:sp>
      <p:pic>
        <p:nvPicPr>
          <p:cNvPr id="22" name="Segnaposto contenuto 21" descr="kad_tree.eps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2"/>
              <a:srcRect l="-29335" t="4775" r="-29335"/>
              <a:stretch>
                <a:fillRect/>
              </a:stretch>
            </p:blipFill>
          </mc:Choice>
          <mc:Fallback>
            <p:blipFill>
              <a:blip r:embed="rId3"/>
              <a:srcRect l="-29335" t="4775" r="-29335"/>
              <a:stretch>
                <a:fillRect/>
              </a:stretch>
            </p:blipFill>
          </mc:Fallback>
        </mc:AlternateContent>
        <p:spPr>
          <a:xfrm>
            <a:off x="457200" y="1360170"/>
            <a:ext cx="8229600" cy="2684770"/>
          </a:xfrm>
        </p:spPr>
      </p:pic>
      <p:sp>
        <p:nvSpPr>
          <p:cNvPr id="21" name="Segnaposto contenuto 17"/>
          <p:cNvSpPr txBox="1">
            <a:spLocks/>
          </p:cNvSpPr>
          <p:nvPr/>
        </p:nvSpPr>
        <p:spPr>
          <a:xfrm>
            <a:off x="4648200" y="4267200"/>
            <a:ext cx="4343400" cy="24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Arial"/>
              <a:buChar char="•"/>
              <a:tabLst/>
              <a:defRPr/>
            </a:pPr>
            <a:r>
              <a:rPr lang="it-IT" sz="2000" dirty="0" err="1" smtClean="0"/>
              <a:t>Bootstrap</a:t>
            </a:r>
            <a:r>
              <a:rPr lang="it-IT" sz="2000" dirty="0" smtClean="0"/>
              <a:t> </a:t>
            </a:r>
            <a:r>
              <a:rPr lang="it-IT" sz="2000" dirty="0" err="1" smtClean="0"/>
              <a:t>list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smtClean="0">
                <a:solidFill>
                  <a:srgbClr val="0000FF"/>
                </a:solidFill>
              </a:rPr>
              <a:t>self </a:t>
            </a:r>
            <a:r>
              <a:rPr lang="it-IT" sz="2000" dirty="0" err="1" smtClean="0">
                <a:solidFill>
                  <a:srgbClr val="0000FF"/>
                </a:solidFill>
              </a:rPr>
              <a:t>managed</a:t>
            </a:r>
            <a:r>
              <a:rPr lang="it-IT" sz="2000" dirty="0" smtClean="0">
                <a:solidFill>
                  <a:srgbClr val="0000FF"/>
                </a:solidFill>
              </a:rPr>
              <a:t> </a:t>
            </a:r>
            <a:r>
              <a:rPr lang="it-IT" sz="2000" dirty="0" err="1" smtClean="0"/>
              <a:t>from</a:t>
            </a:r>
            <a:r>
              <a:rPr lang="it-IT" sz="2000" dirty="0" smtClean="0"/>
              <a:t> </a:t>
            </a:r>
            <a:r>
              <a:rPr lang="it-IT" sz="2000" dirty="0" err="1" smtClean="0"/>
              <a:t>now</a:t>
            </a:r>
            <a:r>
              <a:rPr lang="it-IT" sz="2000" dirty="0" smtClean="0"/>
              <a:t> on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Arial"/>
              <a:buChar char="•"/>
              <a:tabLst/>
              <a:defRPr/>
            </a:pPr>
            <a:r>
              <a:rPr lang="it-IT" sz="2000" dirty="0" smtClean="0"/>
              <a:t>CS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not</a:t>
            </a:r>
            <a:r>
              <a:rPr lang="it-IT" sz="2000" dirty="0" smtClean="0"/>
              <a:t> </a:t>
            </a:r>
            <a:r>
              <a:rPr lang="it-IT" sz="2000" dirty="0" err="1" smtClean="0"/>
              <a:t>contacted</a:t>
            </a:r>
            <a:r>
              <a:rPr lang="it-IT" sz="2000" dirty="0" smtClean="0"/>
              <a:t> </a:t>
            </a:r>
            <a:r>
              <a:rPr lang="it-IT" sz="2000" dirty="0" err="1" smtClean="0"/>
              <a:t>anymore</a:t>
            </a:r>
            <a:r>
              <a:rPr lang="it-IT" sz="2000" dirty="0" smtClean="0"/>
              <a:t>, </a:t>
            </a:r>
            <a:r>
              <a:rPr lang="it-IT" sz="2000" dirty="0" err="1" smtClean="0"/>
              <a:t>unless</a:t>
            </a:r>
            <a:r>
              <a:rPr lang="it-IT" sz="2000" dirty="0" smtClean="0"/>
              <a:t> </a:t>
            </a:r>
            <a:r>
              <a:rPr lang="it-IT" sz="2000" dirty="0" err="1" smtClean="0"/>
              <a:t>NodeId</a:t>
            </a:r>
            <a:r>
              <a:rPr lang="it-IT" sz="2000" dirty="0" smtClean="0"/>
              <a:t> </a:t>
            </a:r>
            <a:r>
              <a:rPr lang="it-IT" sz="2000" dirty="0" err="1" smtClean="0"/>
              <a:t>exprires</a:t>
            </a:r>
            <a:endParaRPr lang="it-IT" sz="2000" dirty="0" smtClean="0"/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Arial"/>
              <a:buChar char="•"/>
              <a:tabLst/>
              <a:defRPr/>
            </a:pPr>
            <a:r>
              <a:rPr lang="it-IT" sz="2000" dirty="0" smtClean="0"/>
              <a:t>RPC are </a:t>
            </a:r>
            <a:r>
              <a:rPr lang="it-IT" sz="2000" dirty="0" err="1" smtClean="0">
                <a:solidFill>
                  <a:srgbClr val="0000FF"/>
                </a:solidFill>
              </a:rPr>
              <a:t>encapsulated</a:t>
            </a:r>
            <a:r>
              <a:rPr lang="it-IT" sz="2000" dirty="0" smtClean="0">
                <a:solidFill>
                  <a:srgbClr val="0000FF"/>
                </a:solidFill>
              </a:rPr>
              <a:t> </a:t>
            </a:r>
            <a:r>
              <a:rPr lang="it-IT" sz="2000" dirty="0" smtClean="0"/>
              <a:t>in </a:t>
            </a:r>
            <a:r>
              <a:rPr lang="it-IT" sz="2000" dirty="0" err="1" smtClean="0"/>
              <a:t>Likir</a:t>
            </a:r>
            <a:r>
              <a:rPr lang="it-IT" sz="2000" dirty="0" smtClean="0"/>
              <a:t> </a:t>
            </a:r>
            <a:r>
              <a:rPr lang="it-IT" sz="2000" dirty="0" err="1" smtClean="0"/>
              <a:t>authenticated</a:t>
            </a:r>
            <a:r>
              <a:rPr lang="it-IT" sz="2000" dirty="0" smtClean="0"/>
              <a:t> </a:t>
            </a:r>
            <a:r>
              <a:rPr lang="it-IT" sz="2000" dirty="0" err="1" smtClean="0"/>
              <a:t>messages</a:t>
            </a: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5" name="Group 721"/>
          <p:cNvGrpSpPr>
            <a:grpSpLocks/>
          </p:cNvGrpSpPr>
          <p:nvPr/>
        </p:nvGrpSpPr>
        <p:grpSpPr bwMode="auto">
          <a:xfrm>
            <a:off x="2435224" y="1692277"/>
            <a:ext cx="4114797" cy="527050"/>
            <a:chOff x="1784" y="1315"/>
            <a:chExt cx="2592" cy="332"/>
          </a:xfrm>
          <a:solidFill>
            <a:schemeClr val="accent5"/>
          </a:solidFill>
        </p:grpSpPr>
        <p:sp>
          <p:nvSpPr>
            <p:cNvPr id="3873" name="AutoShape 722"/>
            <p:cNvSpPr>
              <a:spLocks noChangeArrowheads="1"/>
            </p:cNvSpPr>
            <p:nvPr/>
          </p:nvSpPr>
          <p:spPr bwMode="auto">
            <a:xfrm>
              <a:off x="1784" y="1315"/>
              <a:ext cx="2592" cy="332"/>
            </a:xfrm>
            <a:prstGeom prst="cloudCallout">
              <a:avLst>
                <a:gd name="adj1" fmla="val 4282"/>
                <a:gd name="adj2" fmla="val -1505"/>
              </a:avLst>
            </a:prstGeom>
            <a:grpFill/>
            <a:ln w="63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endParaRPr lang="it-IT">
                <a:solidFill>
                  <a:schemeClr val="folHlink"/>
                </a:solidFill>
              </a:endParaRPr>
            </a:p>
          </p:txBody>
        </p:sp>
        <p:sp>
          <p:nvSpPr>
            <p:cNvPr id="3874" name="Oval 723"/>
            <p:cNvSpPr>
              <a:spLocks noChangeArrowheads="1"/>
            </p:cNvSpPr>
            <p:nvPr/>
          </p:nvSpPr>
          <p:spPr bwMode="auto">
            <a:xfrm>
              <a:off x="2892" y="1391"/>
              <a:ext cx="1327" cy="14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Motivations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962399"/>
            <a:ext cx="8229600" cy="2743201"/>
          </a:xfrm>
        </p:spPr>
        <p:txBody>
          <a:bodyPr/>
          <a:lstStyle/>
          <a:p>
            <a:r>
              <a:rPr dirty="0" smtClean="0"/>
              <a:t>Structured P2P systems are </a:t>
            </a:r>
            <a:r>
              <a:rPr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mature</a:t>
            </a:r>
            <a:r>
              <a:rPr dirty="0" smtClean="0"/>
              <a:t> enough for applications</a:t>
            </a:r>
          </a:p>
          <a:p>
            <a:pPr lvl="1"/>
            <a:r>
              <a:rPr lang="it-IT" dirty="0" err="1" smtClean="0"/>
              <a:t>S</a:t>
            </a:r>
            <a:r>
              <a:rPr dirty="0" smtClean="0"/>
              <a:t>calable, resistant agaist random node failures</a:t>
            </a:r>
          </a:p>
          <a:p>
            <a:r>
              <a:rPr dirty="0" smtClean="0"/>
              <a:t>Still </a:t>
            </a:r>
            <a:r>
              <a:rPr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inadequate</a:t>
            </a:r>
            <a:r>
              <a:rPr dirty="0" smtClean="0"/>
              <a:t> for dependable services</a:t>
            </a:r>
          </a:p>
          <a:p>
            <a:pPr lvl="1"/>
            <a:r>
              <a:rPr lang="it-IT" dirty="0" err="1" smtClean="0"/>
              <a:t>T</a:t>
            </a:r>
            <a:r>
              <a:rPr dirty="0" smtClean="0"/>
              <a:t>oo many known </a:t>
            </a:r>
            <a:r>
              <a:rPr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attacks</a:t>
            </a:r>
          </a:p>
          <a:p>
            <a:pPr lvl="1"/>
            <a:r>
              <a:rPr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Node id </a:t>
            </a:r>
            <a:r>
              <a:rPr dirty="0" smtClean="0"/>
              <a:t>and </a:t>
            </a:r>
            <a:r>
              <a:rPr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user id </a:t>
            </a:r>
            <a:r>
              <a:rPr dirty="0" smtClean="0"/>
              <a:t>aren't coupled</a:t>
            </a:r>
          </a:p>
          <a:p>
            <a:pPr lvl="1"/>
            <a:r>
              <a:rPr lang="it-IT" dirty="0" err="1" smtClean="0"/>
              <a:t>W</a:t>
            </a:r>
            <a:r>
              <a:rPr dirty="0" smtClean="0"/>
              <a:t>hen you are frauded, </a:t>
            </a:r>
            <a:r>
              <a:rPr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you have no one to blame</a:t>
            </a:r>
            <a:r>
              <a:rPr dirty="0" smtClean="0"/>
              <a:t>!</a:t>
            </a:r>
            <a:endParaRPr lang="it-IT" dirty="0"/>
          </a:p>
        </p:txBody>
      </p:sp>
      <p:sp>
        <p:nvSpPr>
          <p:cNvPr id="2558" name="Line 714"/>
          <p:cNvSpPr>
            <a:spLocks noChangeShapeType="1"/>
          </p:cNvSpPr>
          <p:nvPr/>
        </p:nvSpPr>
        <p:spPr bwMode="auto">
          <a:xfrm flipV="1">
            <a:off x="3321048" y="2009777"/>
            <a:ext cx="130175" cy="10144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59" name="Line 715"/>
          <p:cNvSpPr>
            <a:spLocks noChangeShapeType="1"/>
          </p:cNvSpPr>
          <p:nvPr/>
        </p:nvSpPr>
        <p:spPr bwMode="auto">
          <a:xfrm flipV="1">
            <a:off x="3549648" y="2006602"/>
            <a:ext cx="179387" cy="1590676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0" name="Line 716"/>
          <p:cNvSpPr>
            <a:spLocks noChangeShapeType="1"/>
          </p:cNvSpPr>
          <p:nvPr/>
        </p:nvSpPr>
        <p:spPr bwMode="auto">
          <a:xfrm flipV="1">
            <a:off x="4160835" y="1868490"/>
            <a:ext cx="50800" cy="1392239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1" name="Line 717"/>
          <p:cNvSpPr>
            <a:spLocks noChangeShapeType="1"/>
          </p:cNvSpPr>
          <p:nvPr/>
        </p:nvSpPr>
        <p:spPr bwMode="auto">
          <a:xfrm flipV="1">
            <a:off x="4454522" y="1951040"/>
            <a:ext cx="0" cy="10239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3" name="Line 719"/>
          <p:cNvSpPr>
            <a:spLocks noChangeShapeType="1"/>
          </p:cNvSpPr>
          <p:nvPr/>
        </p:nvSpPr>
        <p:spPr bwMode="auto">
          <a:xfrm flipH="1" flipV="1">
            <a:off x="5911846" y="1887540"/>
            <a:ext cx="228600" cy="1168401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2" name="Line 718"/>
          <p:cNvSpPr>
            <a:spLocks noChangeShapeType="1"/>
          </p:cNvSpPr>
          <p:nvPr/>
        </p:nvSpPr>
        <p:spPr bwMode="auto">
          <a:xfrm flipH="1" flipV="1">
            <a:off x="4668835" y="1903415"/>
            <a:ext cx="39687" cy="10144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4" name="Line 720"/>
          <p:cNvSpPr>
            <a:spLocks noChangeShapeType="1"/>
          </p:cNvSpPr>
          <p:nvPr/>
        </p:nvSpPr>
        <p:spPr bwMode="auto">
          <a:xfrm flipH="1" flipV="1">
            <a:off x="6029321" y="1857377"/>
            <a:ext cx="307975" cy="172085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71" name="Text Box 733"/>
          <p:cNvSpPr txBox="1">
            <a:spLocks noChangeArrowheads="1"/>
          </p:cNvSpPr>
          <p:nvPr/>
        </p:nvSpPr>
        <p:spPr bwMode="auto">
          <a:xfrm>
            <a:off x="5019672" y="1949452"/>
            <a:ext cx="1006474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800" dirty="0" err="1"/>
              <a:t>distributed</a:t>
            </a:r>
            <a:r>
              <a:rPr lang="de-DE" sz="800" dirty="0"/>
              <a:t> </a:t>
            </a:r>
            <a:r>
              <a:rPr lang="de-DE" sz="800" dirty="0" err="1"/>
              <a:t>system</a:t>
            </a:r>
            <a:endParaRPr lang="de-DE" sz="800" dirty="0"/>
          </a:p>
        </p:txBody>
      </p:sp>
      <p:sp>
        <p:nvSpPr>
          <p:cNvPr id="2595" name="Freeform 735"/>
          <p:cNvSpPr>
            <a:spLocks/>
          </p:cNvSpPr>
          <p:nvPr/>
        </p:nvSpPr>
        <p:spPr bwMode="auto">
          <a:xfrm>
            <a:off x="1920874" y="2751140"/>
            <a:ext cx="5100634" cy="1138239"/>
          </a:xfrm>
          <a:custGeom>
            <a:avLst/>
            <a:gdLst/>
            <a:ahLst/>
            <a:cxnLst>
              <a:cxn ang="0">
                <a:pos x="749" y="717"/>
              </a:cxn>
              <a:cxn ang="0">
                <a:pos x="668" y="706"/>
              </a:cxn>
              <a:cxn ang="0">
                <a:pos x="568" y="689"/>
              </a:cxn>
              <a:cxn ang="0">
                <a:pos x="504" y="676"/>
              </a:cxn>
              <a:cxn ang="0">
                <a:pos x="447" y="661"/>
              </a:cxn>
              <a:cxn ang="0">
                <a:pos x="361" y="633"/>
              </a:cxn>
              <a:cxn ang="0">
                <a:pos x="286" y="610"/>
              </a:cxn>
              <a:cxn ang="0">
                <a:pos x="228" y="590"/>
              </a:cxn>
              <a:cxn ang="0">
                <a:pos x="193" y="570"/>
              </a:cxn>
              <a:cxn ang="0">
                <a:pos x="133" y="545"/>
              </a:cxn>
              <a:cxn ang="0">
                <a:pos x="108" y="530"/>
              </a:cxn>
              <a:cxn ang="0">
                <a:pos x="72" y="499"/>
              </a:cxn>
              <a:cxn ang="0">
                <a:pos x="46" y="474"/>
              </a:cxn>
              <a:cxn ang="0">
                <a:pos x="8" y="421"/>
              </a:cxn>
              <a:cxn ang="0">
                <a:pos x="3" y="393"/>
              </a:cxn>
              <a:cxn ang="0">
                <a:pos x="0" y="359"/>
              </a:cxn>
              <a:cxn ang="0">
                <a:pos x="5" y="316"/>
              </a:cxn>
              <a:cxn ang="0">
                <a:pos x="10" y="296"/>
              </a:cxn>
              <a:cxn ang="0">
                <a:pos x="50" y="243"/>
              </a:cxn>
              <a:cxn ang="0">
                <a:pos x="72" y="217"/>
              </a:cxn>
              <a:cxn ang="0">
                <a:pos x="126" y="179"/>
              </a:cxn>
              <a:cxn ang="0">
                <a:pos x="136" y="172"/>
              </a:cxn>
              <a:cxn ang="0">
                <a:pos x="198" y="143"/>
              </a:cxn>
              <a:cxn ang="0">
                <a:pos x="229" y="130"/>
              </a:cxn>
              <a:cxn ang="0">
                <a:pos x="299" y="104"/>
              </a:cxn>
              <a:cxn ang="0">
                <a:pos x="383" y="78"/>
              </a:cxn>
              <a:cxn ang="0">
                <a:pos x="449" y="57"/>
              </a:cxn>
              <a:cxn ang="0">
                <a:pos x="513" y="42"/>
              </a:cxn>
              <a:cxn ang="0">
                <a:pos x="573" y="28"/>
              </a:cxn>
              <a:cxn ang="0">
                <a:pos x="679" y="12"/>
              </a:cxn>
              <a:cxn ang="0">
                <a:pos x="753" y="0"/>
              </a:cxn>
              <a:cxn ang="0">
                <a:pos x="2463" y="0"/>
              </a:cxn>
              <a:cxn ang="0">
                <a:pos x="2551" y="16"/>
              </a:cxn>
              <a:cxn ang="0">
                <a:pos x="2637" y="29"/>
              </a:cxn>
              <a:cxn ang="0">
                <a:pos x="2708" y="45"/>
              </a:cxn>
              <a:cxn ang="0">
                <a:pos x="2764" y="60"/>
              </a:cxn>
              <a:cxn ang="0">
                <a:pos x="2845" y="83"/>
              </a:cxn>
              <a:cxn ang="0">
                <a:pos x="2915" y="106"/>
              </a:cxn>
              <a:cxn ang="0">
                <a:pos x="2984" y="134"/>
              </a:cxn>
              <a:cxn ang="0">
                <a:pos x="3017" y="146"/>
              </a:cxn>
              <a:cxn ang="0">
                <a:pos x="3074" y="176"/>
              </a:cxn>
              <a:cxn ang="0">
                <a:pos x="3100" y="192"/>
              </a:cxn>
              <a:cxn ang="0">
                <a:pos x="3140" y="218"/>
              </a:cxn>
              <a:cxn ang="0">
                <a:pos x="3166" y="246"/>
              </a:cxn>
              <a:cxn ang="0">
                <a:pos x="3197" y="297"/>
              </a:cxn>
              <a:cxn ang="0">
                <a:pos x="3207" y="328"/>
              </a:cxn>
              <a:cxn ang="0">
                <a:pos x="3213" y="362"/>
              </a:cxn>
              <a:cxn ang="0">
                <a:pos x="3207" y="397"/>
              </a:cxn>
              <a:cxn ang="0">
                <a:pos x="3197" y="423"/>
              </a:cxn>
              <a:cxn ang="0">
                <a:pos x="3162" y="476"/>
              </a:cxn>
              <a:cxn ang="0">
                <a:pos x="3138" y="502"/>
              </a:cxn>
              <a:cxn ang="0">
                <a:pos x="3099" y="531"/>
              </a:cxn>
              <a:cxn ang="0">
                <a:pos x="3064" y="548"/>
              </a:cxn>
              <a:cxn ang="0">
                <a:pos x="3007" y="576"/>
              </a:cxn>
              <a:cxn ang="0">
                <a:pos x="2976" y="591"/>
              </a:cxn>
              <a:cxn ang="0">
                <a:pos x="2907" y="617"/>
              </a:cxn>
              <a:cxn ang="0">
                <a:pos x="2840" y="639"/>
              </a:cxn>
              <a:cxn ang="0">
                <a:pos x="2753" y="664"/>
              </a:cxn>
              <a:cxn ang="0">
                <a:pos x="2696" y="679"/>
              </a:cxn>
              <a:cxn ang="0">
                <a:pos x="2630" y="690"/>
              </a:cxn>
              <a:cxn ang="0">
                <a:pos x="2534" y="708"/>
              </a:cxn>
              <a:cxn ang="0">
                <a:pos x="2459" y="717"/>
              </a:cxn>
              <a:cxn ang="0">
                <a:pos x="749" y="717"/>
              </a:cxn>
            </a:cxnLst>
            <a:rect l="0" t="0" r="r" b="b"/>
            <a:pathLst>
              <a:path w="3213" h="717">
                <a:moveTo>
                  <a:pt x="749" y="717"/>
                </a:moveTo>
                <a:lnTo>
                  <a:pt x="668" y="706"/>
                </a:lnTo>
                <a:lnTo>
                  <a:pt x="568" y="689"/>
                </a:lnTo>
                <a:lnTo>
                  <a:pt x="504" y="676"/>
                </a:lnTo>
                <a:lnTo>
                  <a:pt x="447" y="661"/>
                </a:lnTo>
                <a:lnTo>
                  <a:pt x="361" y="633"/>
                </a:lnTo>
                <a:lnTo>
                  <a:pt x="286" y="610"/>
                </a:lnTo>
                <a:lnTo>
                  <a:pt x="228" y="590"/>
                </a:lnTo>
                <a:lnTo>
                  <a:pt x="193" y="570"/>
                </a:lnTo>
                <a:lnTo>
                  <a:pt x="133" y="545"/>
                </a:lnTo>
                <a:lnTo>
                  <a:pt x="108" y="530"/>
                </a:lnTo>
                <a:lnTo>
                  <a:pt x="72" y="499"/>
                </a:lnTo>
                <a:lnTo>
                  <a:pt x="46" y="474"/>
                </a:lnTo>
                <a:lnTo>
                  <a:pt x="8" y="421"/>
                </a:lnTo>
                <a:lnTo>
                  <a:pt x="3" y="393"/>
                </a:lnTo>
                <a:lnTo>
                  <a:pt x="0" y="359"/>
                </a:lnTo>
                <a:lnTo>
                  <a:pt x="5" y="316"/>
                </a:lnTo>
                <a:lnTo>
                  <a:pt x="10" y="296"/>
                </a:lnTo>
                <a:lnTo>
                  <a:pt x="50" y="243"/>
                </a:lnTo>
                <a:lnTo>
                  <a:pt x="72" y="217"/>
                </a:lnTo>
                <a:lnTo>
                  <a:pt x="126" y="179"/>
                </a:lnTo>
                <a:lnTo>
                  <a:pt x="136" y="172"/>
                </a:lnTo>
                <a:lnTo>
                  <a:pt x="198" y="143"/>
                </a:lnTo>
                <a:lnTo>
                  <a:pt x="229" y="130"/>
                </a:lnTo>
                <a:lnTo>
                  <a:pt x="299" y="104"/>
                </a:lnTo>
                <a:lnTo>
                  <a:pt x="383" y="78"/>
                </a:lnTo>
                <a:lnTo>
                  <a:pt x="449" y="57"/>
                </a:lnTo>
                <a:lnTo>
                  <a:pt x="513" y="42"/>
                </a:lnTo>
                <a:lnTo>
                  <a:pt x="573" y="28"/>
                </a:lnTo>
                <a:lnTo>
                  <a:pt x="679" y="12"/>
                </a:lnTo>
                <a:lnTo>
                  <a:pt x="753" y="0"/>
                </a:lnTo>
                <a:lnTo>
                  <a:pt x="2463" y="0"/>
                </a:lnTo>
                <a:lnTo>
                  <a:pt x="2551" y="16"/>
                </a:lnTo>
                <a:lnTo>
                  <a:pt x="2637" y="29"/>
                </a:lnTo>
                <a:lnTo>
                  <a:pt x="2708" y="45"/>
                </a:lnTo>
                <a:lnTo>
                  <a:pt x="2764" y="60"/>
                </a:lnTo>
                <a:lnTo>
                  <a:pt x="2845" y="83"/>
                </a:lnTo>
                <a:lnTo>
                  <a:pt x="2915" y="106"/>
                </a:lnTo>
                <a:lnTo>
                  <a:pt x="2984" y="134"/>
                </a:lnTo>
                <a:lnTo>
                  <a:pt x="3017" y="146"/>
                </a:lnTo>
                <a:lnTo>
                  <a:pt x="3074" y="176"/>
                </a:lnTo>
                <a:lnTo>
                  <a:pt x="3100" y="192"/>
                </a:lnTo>
                <a:lnTo>
                  <a:pt x="3140" y="218"/>
                </a:lnTo>
                <a:lnTo>
                  <a:pt x="3166" y="246"/>
                </a:lnTo>
                <a:lnTo>
                  <a:pt x="3197" y="297"/>
                </a:lnTo>
                <a:lnTo>
                  <a:pt x="3207" y="328"/>
                </a:lnTo>
                <a:lnTo>
                  <a:pt x="3213" y="362"/>
                </a:lnTo>
                <a:lnTo>
                  <a:pt x="3207" y="397"/>
                </a:lnTo>
                <a:lnTo>
                  <a:pt x="3197" y="423"/>
                </a:lnTo>
                <a:lnTo>
                  <a:pt x="3162" y="476"/>
                </a:lnTo>
                <a:lnTo>
                  <a:pt x="3138" y="502"/>
                </a:lnTo>
                <a:lnTo>
                  <a:pt x="3099" y="531"/>
                </a:lnTo>
                <a:lnTo>
                  <a:pt x="3064" y="548"/>
                </a:lnTo>
                <a:lnTo>
                  <a:pt x="3007" y="576"/>
                </a:lnTo>
                <a:lnTo>
                  <a:pt x="2976" y="591"/>
                </a:lnTo>
                <a:lnTo>
                  <a:pt x="2907" y="617"/>
                </a:lnTo>
                <a:lnTo>
                  <a:pt x="2840" y="639"/>
                </a:lnTo>
                <a:lnTo>
                  <a:pt x="2753" y="664"/>
                </a:lnTo>
                <a:lnTo>
                  <a:pt x="2696" y="679"/>
                </a:lnTo>
                <a:lnTo>
                  <a:pt x="2630" y="690"/>
                </a:lnTo>
                <a:lnTo>
                  <a:pt x="2534" y="708"/>
                </a:lnTo>
                <a:lnTo>
                  <a:pt x="2459" y="717"/>
                </a:lnTo>
                <a:lnTo>
                  <a:pt x="749" y="717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96" name="Freeform 736"/>
          <p:cNvSpPr>
            <a:spLocks/>
          </p:cNvSpPr>
          <p:nvPr/>
        </p:nvSpPr>
        <p:spPr bwMode="auto">
          <a:xfrm>
            <a:off x="4313235" y="3155953"/>
            <a:ext cx="227012" cy="87313"/>
          </a:xfrm>
          <a:custGeom>
            <a:avLst/>
            <a:gdLst/>
            <a:ahLst/>
            <a:cxnLst>
              <a:cxn ang="0">
                <a:pos x="123" y="44"/>
              </a:cxn>
              <a:cxn ang="0">
                <a:pos x="123" y="43"/>
              </a:cxn>
              <a:cxn ang="0">
                <a:pos x="138" y="29"/>
              </a:cxn>
              <a:cxn ang="0">
                <a:pos x="143" y="15"/>
              </a:cxn>
              <a:cxn ang="0">
                <a:pos x="138" y="15"/>
              </a:cxn>
              <a:cxn ang="0">
                <a:pos x="131" y="10"/>
              </a:cxn>
              <a:cxn ang="0">
                <a:pos x="131" y="4"/>
              </a:cxn>
              <a:cxn ang="0">
                <a:pos x="128" y="0"/>
              </a:cxn>
              <a:cxn ang="0">
                <a:pos x="104" y="0"/>
              </a:cxn>
              <a:cxn ang="0">
                <a:pos x="48" y="20"/>
              </a:cxn>
              <a:cxn ang="0">
                <a:pos x="40" y="21"/>
              </a:cxn>
              <a:cxn ang="0">
                <a:pos x="40" y="34"/>
              </a:cxn>
              <a:cxn ang="0">
                <a:pos x="35" y="36"/>
              </a:cxn>
              <a:cxn ang="0">
                <a:pos x="0" y="38"/>
              </a:cxn>
              <a:cxn ang="0">
                <a:pos x="0" y="43"/>
              </a:cxn>
              <a:cxn ang="0">
                <a:pos x="14" y="51"/>
              </a:cxn>
              <a:cxn ang="0">
                <a:pos x="19" y="51"/>
              </a:cxn>
              <a:cxn ang="0">
                <a:pos x="24" y="54"/>
              </a:cxn>
              <a:cxn ang="0">
                <a:pos x="29" y="51"/>
              </a:cxn>
              <a:cxn ang="0">
                <a:pos x="35" y="55"/>
              </a:cxn>
              <a:cxn ang="0">
                <a:pos x="35" y="51"/>
              </a:cxn>
              <a:cxn ang="0">
                <a:pos x="40" y="44"/>
              </a:cxn>
              <a:cxn ang="0">
                <a:pos x="48" y="46"/>
              </a:cxn>
              <a:cxn ang="0">
                <a:pos x="59" y="46"/>
              </a:cxn>
              <a:cxn ang="0">
                <a:pos x="74" y="46"/>
              </a:cxn>
              <a:cxn ang="0">
                <a:pos x="83" y="51"/>
              </a:cxn>
              <a:cxn ang="0">
                <a:pos x="93" y="46"/>
              </a:cxn>
              <a:cxn ang="0">
                <a:pos x="109" y="46"/>
              </a:cxn>
              <a:cxn ang="0">
                <a:pos x="114" y="44"/>
              </a:cxn>
              <a:cxn ang="0">
                <a:pos x="123" y="44"/>
              </a:cxn>
            </a:cxnLst>
            <a:rect l="0" t="0" r="r" b="b"/>
            <a:pathLst>
              <a:path w="143" h="55">
                <a:moveTo>
                  <a:pt x="123" y="44"/>
                </a:moveTo>
                <a:lnTo>
                  <a:pt x="123" y="43"/>
                </a:lnTo>
                <a:lnTo>
                  <a:pt x="138" y="29"/>
                </a:lnTo>
                <a:lnTo>
                  <a:pt x="143" y="15"/>
                </a:lnTo>
                <a:lnTo>
                  <a:pt x="138" y="15"/>
                </a:lnTo>
                <a:lnTo>
                  <a:pt x="131" y="10"/>
                </a:lnTo>
                <a:lnTo>
                  <a:pt x="131" y="4"/>
                </a:lnTo>
                <a:lnTo>
                  <a:pt x="128" y="0"/>
                </a:lnTo>
                <a:lnTo>
                  <a:pt x="104" y="0"/>
                </a:lnTo>
                <a:lnTo>
                  <a:pt x="48" y="20"/>
                </a:lnTo>
                <a:lnTo>
                  <a:pt x="40" y="21"/>
                </a:lnTo>
                <a:lnTo>
                  <a:pt x="40" y="34"/>
                </a:lnTo>
                <a:lnTo>
                  <a:pt x="35" y="36"/>
                </a:lnTo>
                <a:lnTo>
                  <a:pt x="0" y="38"/>
                </a:lnTo>
                <a:lnTo>
                  <a:pt x="0" y="43"/>
                </a:lnTo>
                <a:lnTo>
                  <a:pt x="14" y="51"/>
                </a:lnTo>
                <a:lnTo>
                  <a:pt x="19" y="51"/>
                </a:lnTo>
                <a:lnTo>
                  <a:pt x="24" y="54"/>
                </a:lnTo>
                <a:lnTo>
                  <a:pt x="29" y="51"/>
                </a:lnTo>
                <a:lnTo>
                  <a:pt x="35" y="55"/>
                </a:lnTo>
                <a:lnTo>
                  <a:pt x="35" y="51"/>
                </a:lnTo>
                <a:lnTo>
                  <a:pt x="40" y="44"/>
                </a:lnTo>
                <a:lnTo>
                  <a:pt x="48" y="46"/>
                </a:lnTo>
                <a:lnTo>
                  <a:pt x="59" y="46"/>
                </a:lnTo>
                <a:lnTo>
                  <a:pt x="74" y="46"/>
                </a:lnTo>
                <a:lnTo>
                  <a:pt x="83" y="51"/>
                </a:lnTo>
                <a:lnTo>
                  <a:pt x="93" y="46"/>
                </a:lnTo>
                <a:lnTo>
                  <a:pt x="109" y="46"/>
                </a:lnTo>
                <a:lnTo>
                  <a:pt x="114" y="44"/>
                </a:lnTo>
                <a:lnTo>
                  <a:pt x="123" y="44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97" name="Freeform 737"/>
          <p:cNvSpPr>
            <a:spLocks/>
          </p:cNvSpPr>
          <p:nvPr/>
        </p:nvSpPr>
        <p:spPr bwMode="auto">
          <a:xfrm>
            <a:off x="4313235" y="3155953"/>
            <a:ext cx="227012" cy="87313"/>
          </a:xfrm>
          <a:custGeom>
            <a:avLst/>
            <a:gdLst/>
            <a:ahLst/>
            <a:cxnLst>
              <a:cxn ang="0">
                <a:pos x="123" y="44"/>
              </a:cxn>
              <a:cxn ang="0">
                <a:pos x="123" y="43"/>
              </a:cxn>
              <a:cxn ang="0">
                <a:pos x="138" y="29"/>
              </a:cxn>
              <a:cxn ang="0">
                <a:pos x="143" y="15"/>
              </a:cxn>
              <a:cxn ang="0">
                <a:pos x="138" y="15"/>
              </a:cxn>
              <a:cxn ang="0">
                <a:pos x="131" y="10"/>
              </a:cxn>
              <a:cxn ang="0">
                <a:pos x="131" y="4"/>
              </a:cxn>
              <a:cxn ang="0">
                <a:pos x="128" y="0"/>
              </a:cxn>
              <a:cxn ang="0">
                <a:pos x="104" y="0"/>
              </a:cxn>
              <a:cxn ang="0">
                <a:pos x="48" y="20"/>
              </a:cxn>
              <a:cxn ang="0">
                <a:pos x="40" y="21"/>
              </a:cxn>
              <a:cxn ang="0">
                <a:pos x="40" y="34"/>
              </a:cxn>
              <a:cxn ang="0">
                <a:pos x="35" y="36"/>
              </a:cxn>
              <a:cxn ang="0">
                <a:pos x="0" y="38"/>
              </a:cxn>
              <a:cxn ang="0">
                <a:pos x="0" y="43"/>
              </a:cxn>
              <a:cxn ang="0">
                <a:pos x="14" y="51"/>
              </a:cxn>
              <a:cxn ang="0">
                <a:pos x="19" y="51"/>
              </a:cxn>
              <a:cxn ang="0">
                <a:pos x="24" y="54"/>
              </a:cxn>
              <a:cxn ang="0">
                <a:pos x="29" y="51"/>
              </a:cxn>
              <a:cxn ang="0">
                <a:pos x="35" y="55"/>
              </a:cxn>
              <a:cxn ang="0">
                <a:pos x="35" y="51"/>
              </a:cxn>
              <a:cxn ang="0">
                <a:pos x="40" y="44"/>
              </a:cxn>
              <a:cxn ang="0">
                <a:pos x="48" y="46"/>
              </a:cxn>
              <a:cxn ang="0">
                <a:pos x="59" y="46"/>
              </a:cxn>
              <a:cxn ang="0">
                <a:pos x="74" y="46"/>
              </a:cxn>
              <a:cxn ang="0">
                <a:pos x="83" y="51"/>
              </a:cxn>
              <a:cxn ang="0">
                <a:pos x="93" y="46"/>
              </a:cxn>
              <a:cxn ang="0">
                <a:pos x="109" y="46"/>
              </a:cxn>
              <a:cxn ang="0">
                <a:pos x="114" y="44"/>
              </a:cxn>
              <a:cxn ang="0">
                <a:pos x="123" y="44"/>
              </a:cxn>
            </a:cxnLst>
            <a:rect l="0" t="0" r="r" b="b"/>
            <a:pathLst>
              <a:path w="143" h="55">
                <a:moveTo>
                  <a:pt x="123" y="44"/>
                </a:moveTo>
                <a:lnTo>
                  <a:pt x="123" y="43"/>
                </a:lnTo>
                <a:lnTo>
                  <a:pt x="138" y="29"/>
                </a:lnTo>
                <a:lnTo>
                  <a:pt x="143" y="15"/>
                </a:lnTo>
                <a:lnTo>
                  <a:pt x="138" y="15"/>
                </a:lnTo>
                <a:lnTo>
                  <a:pt x="131" y="10"/>
                </a:lnTo>
                <a:lnTo>
                  <a:pt x="131" y="4"/>
                </a:lnTo>
                <a:lnTo>
                  <a:pt x="128" y="0"/>
                </a:lnTo>
                <a:lnTo>
                  <a:pt x="104" y="0"/>
                </a:lnTo>
                <a:lnTo>
                  <a:pt x="48" y="20"/>
                </a:lnTo>
                <a:lnTo>
                  <a:pt x="40" y="21"/>
                </a:lnTo>
                <a:lnTo>
                  <a:pt x="40" y="34"/>
                </a:lnTo>
                <a:lnTo>
                  <a:pt x="35" y="36"/>
                </a:lnTo>
                <a:lnTo>
                  <a:pt x="0" y="38"/>
                </a:lnTo>
                <a:lnTo>
                  <a:pt x="0" y="43"/>
                </a:lnTo>
                <a:lnTo>
                  <a:pt x="14" y="51"/>
                </a:lnTo>
                <a:lnTo>
                  <a:pt x="19" y="51"/>
                </a:lnTo>
                <a:lnTo>
                  <a:pt x="24" y="54"/>
                </a:lnTo>
                <a:lnTo>
                  <a:pt x="29" y="51"/>
                </a:lnTo>
                <a:lnTo>
                  <a:pt x="35" y="55"/>
                </a:lnTo>
                <a:lnTo>
                  <a:pt x="35" y="51"/>
                </a:lnTo>
                <a:lnTo>
                  <a:pt x="40" y="44"/>
                </a:lnTo>
                <a:lnTo>
                  <a:pt x="48" y="46"/>
                </a:lnTo>
                <a:lnTo>
                  <a:pt x="59" y="46"/>
                </a:lnTo>
                <a:lnTo>
                  <a:pt x="74" y="46"/>
                </a:lnTo>
                <a:lnTo>
                  <a:pt x="83" y="51"/>
                </a:lnTo>
                <a:lnTo>
                  <a:pt x="93" y="46"/>
                </a:lnTo>
                <a:lnTo>
                  <a:pt x="109" y="46"/>
                </a:lnTo>
                <a:lnTo>
                  <a:pt x="114" y="44"/>
                </a:lnTo>
                <a:lnTo>
                  <a:pt x="123" y="44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98" name="Freeform 738"/>
          <p:cNvSpPr>
            <a:spLocks/>
          </p:cNvSpPr>
          <p:nvPr/>
        </p:nvSpPr>
        <p:spPr bwMode="auto">
          <a:xfrm>
            <a:off x="4351335" y="3224216"/>
            <a:ext cx="165100" cy="68263"/>
          </a:xfrm>
          <a:custGeom>
            <a:avLst/>
            <a:gdLst/>
            <a:ahLst/>
            <a:cxnLst>
              <a:cxn ang="0">
                <a:pos x="104" y="2"/>
              </a:cxn>
              <a:cxn ang="0">
                <a:pos x="97" y="0"/>
              </a:cxn>
              <a:cxn ang="0">
                <a:pos x="90" y="1"/>
              </a:cxn>
              <a:cxn ang="0">
                <a:pos x="85" y="2"/>
              </a:cxn>
              <a:cxn ang="0">
                <a:pos x="69" y="2"/>
              </a:cxn>
              <a:cxn ang="0">
                <a:pos x="59" y="7"/>
              </a:cxn>
              <a:cxn ang="0">
                <a:pos x="50" y="2"/>
              </a:cxn>
              <a:cxn ang="0">
                <a:pos x="35" y="2"/>
              </a:cxn>
              <a:cxn ang="0">
                <a:pos x="25" y="0"/>
              </a:cxn>
              <a:cxn ang="0">
                <a:pos x="16" y="1"/>
              </a:cxn>
              <a:cxn ang="0">
                <a:pos x="11" y="7"/>
              </a:cxn>
              <a:cxn ang="0">
                <a:pos x="11" y="15"/>
              </a:cxn>
              <a:cxn ang="0">
                <a:pos x="0" y="24"/>
              </a:cxn>
              <a:cxn ang="0">
                <a:pos x="0" y="34"/>
              </a:cxn>
              <a:cxn ang="0">
                <a:pos x="11" y="34"/>
              </a:cxn>
              <a:cxn ang="0">
                <a:pos x="21" y="36"/>
              </a:cxn>
              <a:cxn ang="0">
                <a:pos x="25" y="40"/>
              </a:cxn>
              <a:cxn ang="0">
                <a:pos x="25" y="43"/>
              </a:cxn>
              <a:cxn ang="0">
                <a:pos x="56" y="40"/>
              </a:cxn>
              <a:cxn ang="0">
                <a:pos x="64" y="32"/>
              </a:cxn>
              <a:cxn ang="0">
                <a:pos x="69" y="32"/>
              </a:cxn>
              <a:cxn ang="0">
                <a:pos x="75" y="34"/>
              </a:cxn>
              <a:cxn ang="0">
                <a:pos x="80" y="32"/>
              </a:cxn>
              <a:cxn ang="0">
                <a:pos x="85" y="23"/>
              </a:cxn>
              <a:cxn ang="0">
                <a:pos x="90" y="20"/>
              </a:cxn>
              <a:cxn ang="0">
                <a:pos x="99" y="13"/>
              </a:cxn>
              <a:cxn ang="0">
                <a:pos x="104" y="11"/>
              </a:cxn>
              <a:cxn ang="0">
                <a:pos x="104" y="2"/>
              </a:cxn>
            </a:cxnLst>
            <a:rect l="0" t="0" r="r" b="b"/>
            <a:pathLst>
              <a:path w="104" h="43">
                <a:moveTo>
                  <a:pt x="104" y="2"/>
                </a:moveTo>
                <a:lnTo>
                  <a:pt x="97" y="0"/>
                </a:lnTo>
                <a:lnTo>
                  <a:pt x="90" y="1"/>
                </a:lnTo>
                <a:lnTo>
                  <a:pt x="85" y="2"/>
                </a:lnTo>
                <a:lnTo>
                  <a:pt x="69" y="2"/>
                </a:lnTo>
                <a:lnTo>
                  <a:pt x="59" y="7"/>
                </a:lnTo>
                <a:lnTo>
                  <a:pt x="50" y="2"/>
                </a:lnTo>
                <a:lnTo>
                  <a:pt x="35" y="2"/>
                </a:lnTo>
                <a:lnTo>
                  <a:pt x="25" y="0"/>
                </a:lnTo>
                <a:lnTo>
                  <a:pt x="16" y="1"/>
                </a:lnTo>
                <a:lnTo>
                  <a:pt x="11" y="7"/>
                </a:lnTo>
                <a:lnTo>
                  <a:pt x="11" y="15"/>
                </a:lnTo>
                <a:lnTo>
                  <a:pt x="0" y="24"/>
                </a:lnTo>
                <a:lnTo>
                  <a:pt x="0" y="34"/>
                </a:lnTo>
                <a:lnTo>
                  <a:pt x="11" y="34"/>
                </a:lnTo>
                <a:lnTo>
                  <a:pt x="21" y="36"/>
                </a:lnTo>
                <a:lnTo>
                  <a:pt x="25" y="40"/>
                </a:lnTo>
                <a:lnTo>
                  <a:pt x="25" y="43"/>
                </a:lnTo>
                <a:lnTo>
                  <a:pt x="56" y="40"/>
                </a:lnTo>
                <a:lnTo>
                  <a:pt x="64" y="32"/>
                </a:lnTo>
                <a:lnTo>
                  <a:pt x="69" y="32"/>
                </a:lnTo>
                <a:lnTo>
                  <a:pt x="75" y="34"/>
                </a:lnTo>
                <a:lnTo>
                  <a:pt x="80" y="32"/>
                </a:lnTo>
                <a:lnTo>
                  <a:pt x="85" y="23"/>
                </a:lnTo>
                <a:lnTo>
                  <a:pt x="90" y="20"/>
                </a:lnTo>
                <a:lnTo>
                  <a:pt x="99" y="13"/>
                </a:lnTo>
                <a:lnTo>
                  <a:pt x="104" y="11"/>
                </a:lnTo>
                <a:lnTo>
                  <a:pt x="104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99" name="Freeform 739"/>
          <p:cNvSpPr>
            <a:spLocks/>
          </p:cNvSpPr>
          <p:nvPr/>
        </p:nvSpPr>
        <p:spPr bwMode="auto">
          <a:xfrm>
            <a:off x="4351335" y="3224216"/>
            <a:ext cx="165100" cy="68263"/>
          </a:xfrm>
          <a:custGeom>
            <a:avLst/>
            <a:gdLst/>
            <a:ahLst/>
            <a:cxnLst>
              <a:cxn ang="0">
                <a:pos x="104" y="2"/>
              </a:cxn>
              <a:cxn ang="0">
                <a:pos x="97" y="0"/>
              </a:cxn>
              <a:cxn ang="0">
                <a:pos x="90" y="1"/>
              </a:cxn>
              <a:cxn ang="0">
                <a:pos x="85" y="2"/>
              </a:cxn>
              <a:cxn ang="0">
                <a:pos x="69" y="2"/>
              </a:cxn>
              <a:cxn ang="0">
                <a:pos x="59" y="7"/>
              </a:cxn>
              <a:cxn ang="0">
                <a:pos x="50" y="2"/>
              </a:cxn>
              <a:cxn ang="0">
                <a:pos x="35" y="2"/>
              </a:cxn>
              <a:cxn ang="0">
                <a:pos x="25" y="0"/>
              </a:cxn>
              <a:cxn ang="0">
                <a:pos x="16" y="1"/>
              </a:cxn>
              <a:cxn ang="0">
                <a:pos x="11" y="7"/>
              </a:cxn>
              <a:cxn ang="0">
                <a:pos x="11" y="15"/>
              </a:cxn>
              <a:cxn ang="0">
                <a:pos x="0" y="24"/>
              </a:cxn>
              <a:cxn ang="0">
                <a:pos x="0" y="34"/>
              </a:cxn>
              <a:cxn ang="0">
                <a:pos x="11" y="34"/>
              </a:cxn>
              <a:cxn ang="0">
                <a:pos x="21" y="36"/>
              </a:cxn>
              <a:cxn ang="0">
                <a:pos x="25" y="40"/>
              </a:cxn>
              <a:cxn ang="0">
                <a:pos x="25" y="43"/>
              </a:cxn>
              <a:cxn ang="0">
                <a:pos x="56" y="40"/>
              </a:cxn>
              <a:cxn ang="0">
                <a:pos x="64" y="32"/>
              </a:cxn>
              <a:cxn ang="0">
                <a:pos x="69" y="32"/>
              </a:cxn>
              <a:cxn ang="0">
                <a:pos x="75" y="34"/>
              </a:cxn>
              <a:cxn ang="0">
                <a:pos x="80" y="32"/>
              </a:cxn>
              <a:cxn ang="0">
                <a:pos x="85" y="23"/>
              </a:cxn>
              <a:cxn ang="0">
                <a:pos x="90" y="20"/>
              </a:cxn>
              <a:cxn ang="0">
                <a:pos x="99" y="13"/>
              </a:cxn>
              <a:cxn ang="0">
                <a:pos x="104" y="11"/>
              </a:cxn>
              <a:cxn ang="0">
                <a:pos x="104" y="2"/>
              </a:cxn>
            </a:cxnLst>
            <a:rect l="0" t="0" r="r" b="b"/>
            <a:pathLst>
              <a:path w="104" h="43">
                <a:moveTo>
                  <a:pt x="104" y="2"/>
                </a:moveTo>
                <a:lnTo>
                  <a:pt x="97" y="0"/>
                </a:lnTo>
                <a:lnTo>
                  <a:pt x="90" y="1"/>
                </a:lnTo>
                <a:lnTo>
                  <a:pt x="85" y="2"/>
                </a:lnTo>
                <a:lnTo>
                  <a:pt x="69" y="2"/>
                </a:lnTo>
                <a:lnTo>
                  <a:pt x="59" y="7"/>
                </a:lnTo>
                <a:lnTo>
                  <a:pt x="50" y="2"/>
                </a:lnTo>
                <a:lnTo>
                  <a:pt x="35" y="2"/>
                </a:lnTo>
                <a:lnTo>
                  <a:pt x="25" y="0"/>
                </a:lnTo>
                <a:lnTo>
                  <a:pt x="16" y="1"/>
                </a:lnTo>
                <a:lnTo>
                  <a:pt x="11" y="7"/>
                </a:lnTo>
                <a:lnTo>
                  <a:pt x="11" y="15"/>
                </a:lnTo>
                <a:lnTo>
                  <a:pt x="0" y="24"/>
                </a:lnTo>
                <a:lnTo>
                  <a:pt x="0" y="34"/>
                </a:lnTo>
                <a:lnTo>
                  <a:pt x="11" y="34"/>
                </a:lnTo>
                <a:lnTo>
                  <a:pt x="21" y="36"/>
                </a:lnTo>
                <a:lnTo>
                  <a:pt x="25" y="40"/>
                </a:lnTo>
                <a:lnTo>
                  <a:pt x="25" y="43"/>
                </a:lnTo>
                <a:lnTo>
                  <a:pt x="56" y="40"/>
                </a:lnTo>
                <a:lnTo>
                  <a:pt x="64" y="32"/>
                </a:lnTo>
                <a:lnTo>
                  <a:pt x="69" y="32"/>
                </a:lnTo>
                <a:lnTo>
                  <a:pt x="75" y="34"/>
                </a:lnTo>
                <a:lnTo>
                  <a:pt x="80" y="32"/>
                </a:lnTo>
                <a:lnTo>
                  <a:pt x="85" y="23"/>
                </a:lnTo>
                <a:lnTo>
                  <a:pt x="90" y="20"/>
                </a:lnTo>
                <a:lnTo>
                  <a:pt x="99" y="13"/>
                </a:lnTo>
                <a:lnTo>
                  <a:pt x="104" y="11"/>
                </a:lnTo>
                <a:lnTo>
                  <a:pt x="104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00" name="Freeform 740"/>
          <p:cNvSpPr>
            <a:spLocks/>
          </p:cNvSpPr>
          <p:nvPr/>
        </p:nvSpPr>
        <p:spPr bwMode="auto">
          <a:xfrm>
            <a:off x="4524372" y="3243266"/>
            <a:ext cx="185737" cy="5397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2" y="23"/>
              </a:cxn>
              <a:cxn ang="0">
                <a:pos x="7" y="17"/>
              </a:cxn>
              <a:cxn ang="0">
                <a:pos x="31" y="15"/>
              </a:cxn>
              <a:cxn ang="0">
                <a:pos x="36" y="10"/>
              </a:cxn>
              <a:cxn ang="0">
                <a:pos x="36" y="9"/>
              </a:cxn>
              <a:cxn ang="0">
                <a:pos x="55" y="5"/>
              </a:cxn>
              <a:cxn ang="0">
                <a:pos x="71" y="0"/>
              </a:cxn>
              <a:cxn ang="0">
                <a:pos x="77" y="5"/>
              </a:cxn>
              <a:cxn ang="0">
                <a:pos x="81" y="9"/>
              </a:cxn>
              <a:cxn ang="0">
                <a:pos x="88" y="12"/>
              </a:cxn>
              <a:cxn ang="0">
                <a:pos x="117" y="26"/>
              </a:cxn>
              <a:cxn ang="0">
                <a:pos x="72" y="28"/>
              </a:cxn>
              <a:cxn ang="0">
                <a:pos x="69" y="31"/>
              </a:cxn>
              <a:cxn ang="0">
                <a:pos x="53" y="28"/>
              </a:cxn>
              <a:cxn ang="0">
                <a:pos x="48" y="26"/>
              </a:cxn>
              <a:cxn ang="0">
                <a:pos x="38" y="26"/>
              </a:cxn>
              <a:cxn ang="0">
                <a:pos x="36" y="33"/>
              </a:cxn>
              <a:cxn ang="0">
                <a:pos x="14" y="33"/>
              </a:cxn>
              <a:cxn ang="0">
                <a:pos x="12" y="34"/>
              </a:cxn>
              <a:cxn ang="0">
                <a:pos x="0" y="28"/>
              </a:cxn>
            </a:cxnLst>
            <a:rect l="0" t="0" r="r" b="b"/>
            <a:pathLst>
              <a:path w="117" h="34">
                <a:moveTo>
                  <a:pt x="0" y="28"/>
                </a:moveTo>
                <a:lnTo>
                  <a:pt x="2" y="23"/>
                </a:lnTo>
                <a:lnTo>
                  <a:pt x="7" y="17"/>
                </a:lnTo>
                <a:lnTo>
                  <a:pt x="31" y="15"/>
                </a:lnTo>
                <a:lnTo>
                  <a:pt x="36" y="10"/>
                </a:lnTo>
                <a:lnTo>
                  <a:pt x="36" y="9"/>
                </a:lnTo>
                <a:lnTo>
                  <a:pt x="55" y="5"/>
                </a:lnTo>
                <a:lnTo>
                  <a:pt x="71" y="0"/>
                </a:lnTo>
                <a:lnTo>
                  <a:pt x="77" y="5"/>
                </a:lnTo>
                <a:lnTo>
                  <a:pt x="81" y="9"/>
                </a:lnTo>
                <a:lnTo>
                  <a:pt x="88" y="12"/>
                </a:lnTo>
                <a:lnTo>
                  <a:pt x="117" y="26"/>
                </a:lnTo>
                <a:lnTo>
                  <a:pt x="72" y="28"/>
                </a:lnTo>
                <a:lnTo>
                  <a:pt x="69" y="31"/>
                </a:lnTo>
                <a:lnTo>
                  <a:pt x="53" y="28"/>
                </a:lnTo>
                <a:lnTo>
                  <a:pt x="48" y="26"/>
                </a:lnTo>
                <a:lnTo>
                  <a:pt x="38" y="26"/>
                </a:lnTo>
                <a:lnTo>
                  <a:pt x="36" y="33"/>
                </a:lnTo>
                <a:lnTo>
                  <a:pt x="14" y="33"/>
                </a:lnTo>
                <a:lnTo>
                  <a:pt x="12" y="34"/>
                </a:lnTo>
                <a:lnTo>
                  <a:pt x="0" y="28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01" name="Freeform 741"/>
          <p:cNvSpPr>
            <a:spLocks/>
          </p:cNvSpPr>
          <p:nvPr/>
        </p:nvSpPr>
        <p:spPr bwMode="auto">
          <a:xfrm>
            <a:off x="4524372" y="3243266"/>
            <a:ext cx="185737" cy="5397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2" y="23"/>
              </a:cxn>
              <a:cxn ang="0">
                <a:pos x="7" y="17"/>
              </a:cxn>
              <a:cxn ang="0">
                <a:pos x="31" y="15"/>
              </a:cxn>
              <a:cxn ang="0">
                <a:pos x="36" y="10"/>
              </a:cxn>
              <a:cxn ang="0">
                <a:pos x="36" y="9"/>
              </a:cxn>
              <a:cxn ang="0">
                <a:pos x="55" y="5"/>
              </a:cxn>
              <a:cxn ang="0">
                <a:pos x="71" y="0"/>
              </a:cxn>
              <a:cxn ang="0">
                <a:pos x="77" y="5"/>
              </a:cxn>
              <a:cxn ang="0">
                <a:pos x="81" y="9"/>
              </a:cxn>
              <a:cxn ang="0">
                <a:pos x="88" y="12"/>
              </a:cxn>
              <a:cxn ang="0">
                <a:pos x="117" y="26"/>
              </a:cxn>
              <a:cxn ang="0">
                <a:pos x="72" y="28"/>
              </a:cxn>
              <a:cxn ang="0">
                <a:pos x="69" y="31"/>
              </a:cxn>
              <a:cxn ang="0">
                <a:pos x="53" y="28"/>
              </a:cxn>
              <a:cxn ang="0">
                <a:pos x="48" y="26"/>
              </a:cxn>
              <a:cxn ang="0">
                <a:pos x="38" y="26"/>
              </a:cxn>
              <a:cxn ang="0">
                <a:pos x="36" y="33"/>
              </a:cxn>
              <a:cxn ang="0">
                <a:pos x="14" y="33"/>
              </a:cxn>
              <a:cxn ang="0">
                <a:pos x="12" y="34"/>
              </a:cxn>
              <a:cxn ang="0">
                <a:pos x="0" y="28"/>
              </a:cxn>
            </a:cxnLst>
            <a:rect l="0" t="0" r="r" b="b"/>
            <a:pathLst>
              <a:path w="117" h="34">
                <a:moveTo>
                  <a:pt x="0" y="28"/>
                </a:moveTo>
                <a:lnTo>
                  <a:pt x="2" y="23"/>
                </a:lnTo>
                <a:lnTo>
                  <a:pt x="7" y="17"/>
                </a:lnTo>
                <a:lnTo>
                  <a:pt x="31" y="15"/>
                </a:lnTo>
                <a:lnTo>
                  <a:pt x="36" y="10"/>
                </a:lnTo>
                <a:lnTo>
                  <a:pt x="36" y="9"/>
                </a:lnTo>
                <a:lnTo>
                  <a:pt x="55" y="5"/>
                </a:lnTo>
                <a:lnTo>
                  <a:pt x="71" y="0"/>
                </a:lnTo>
                <a:lnTo>
                  <a:pt x="77" y="5"/>
                </a:lnTo>
                <a:lnTo>
                  <a:pt x="81" y="9"/>
                </a:lnTo>
                <a:lnTo>
                  <a:pt x="88" y="12"/>
                </a:lnTo>
                <a:lnTo>
                  <a:pt x="117" y="26"/>
                </a:lnTo>
                <a:lnTo>
                  <a:pt x="72" y="28"/>
                </a:lnTo>
                <a:lnTo>
                  <a:pt x="69" y="31"/>
                </a:lnTo>
                <a:lnTo>
                  <a:pt x="53" y="28"/>
                </a:lnTo>
                <a:lnTo>
                  <a:pt x="48" y="26"/>
                </a:lnTo>
                <a:lnTo>
                  <a:pt x="38" y="26"/>
                </a:lnTo>
                <a:lnTo>
                  <a:pt x="36" y="33"/>
                </a:lnTo>
                <a:lnTo>
                  <a:pt x="14" y="33"/>
                </a:lnTo>
                <a:lnTo>
                  <a:pt x="12" y="34"/>
                </a:lnTo>
                <a:lnTo>
                  <a:pt x="0" y="28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02" name="Freeform 742"/>
          <p:cNvSpPr>
            <a:spLocks/>
          </p:cNvSpPr>
          <p:nvPr/>
        </p:nvSpPr>
        <p:spPr bwMode="auto">
          <a:xfrm>
            <a:off x="4487860" y="3284541"/>
            <a:ext cx="268287" cy="130175"/>
          </a:xfrm>
          <a:custGeom>
            <a:avLst/>
            <a:gdLst/>
            <a:ahLst/>
            <a:cxnLst>
              <a:cxn ang="0">
                <a:pos x="95" y="2"/>
              </a:cxn>
              <a:cxn ang="0">
                <a:pos x="91" y="5"/>
              </a:cxn>
              <a:cxn ang="0">
                <a:pos x="76" y="2"/>
              </a:cxn>
              <a:cxn ang="0">
                <a:pos x="71" y="0"/>
              </a:cxn>
              <a:cxn ang="0">
                <a:pos x="60" y="0"/>
              </a:cxn>
              <a:cxn ang="0">
                <a:pos x="57" y="8"/>
              </a:cxn>
              <a:cxn ang="0">
                <a:pos x="52" y="18"/>
              </a:cxn>
              <a:cxn ang="0">
                <a:pos x="46" y="26"/>
              </a:cxn>
              <a:cxn ang="0">
                <a:pos x="36" y="33"/>
              </a:cxn>
              <a:cxn ang="0">
                <a:pos x="34" y="40"/>
              </a:cxn>
              <a:cxn ang="0">
                <a:pos x="22" y="45"/>
              </a:cxn>
              <a:cxn ang="0">
                <a:pos x="19" y="43"/>
              </a:cxn>
              <a:cxn ang="0">
                <a:pos x="12" y="45"/>
              </a:cxn>
              <a:cxn ang="0">
                <a:pos x="0" y="45"/>
              </a:cxn>
              <a:cxn ang="0">
                <a:pos x="0" y="51"/>
              </a:cxn>
              <a:cxn ang="0">
                <a:pos x="14" y="49"/>
              </a:cxn>
              <a:cxn ang="0">
                <a:pos x="40" y="49"/>
              </a:cxn>
              <a:cxn ang="0">
                <a:pos x="43" y="56"/>
              </a:cxn>
              <a:cxn ang="0">
                <a:pos x="48" y="59"/>
              </a:cxn>
              <a:cxn ang="0">
                <a:pos x="60" y="59"/>
              </a:cxn>
              <a:cxn ang="0">
                <a:pos x="64" y="53"/>
              </a:cxn>
              <a:cxn ang="0">
                <a:pos x="78" y="54"/>
              </a:cxn>
              <a:cxn ang="0">
                <a:pos x="86" y="56"/>
              </a:cxn>
              <a:cxn ang="0">
                <a:pos x="86" y="66"/>
              </a:cxn>
              <a:cxn ang="0">
                <a:pos x="91" y="70"/>
              </a:cxn>
              <a:cxn ang="0">
                <a:pos x="88" y="72"/>
              </a:cxn>
              <a:cxn ang="0">
                <a:pos x="105" y="70"/>
              </a:cxn>
              <a:cxn ang="0">
                <a:pos x="128" y="75"/>
              </a:cxn>
              <a:cxn ang="0">
                <a:pos x="129" y="75"/>
              </a:cxn>
              <a:cxn ang="0">
                <a:pos x="147" y="79"/>
              </a:cxn>
              <a:cxn ang="0">
                <a:pos x="155" y="82"/>
              </a:cxn>
              <a:cxn ang="0">
                <a:pos x="155" y="76"/>
              </a:cxn>
              <a:cxn ang="0">
                <a:pos x="150" y="76"/>
              </a:cxn>
              <a:cxn ang="0">
                <a:pos x="145" y="75"/>
              </a:cxn>
              <a:cxn ang="0">
                <a:pos x="150" y="62"/>
              </a:cxn>
              <a:cxn ang="0">
                <a:pos x="150" y="61"/>
              </a:cxn>
              <a:cxn ang="0">
                <a:pos x="161" y="59"/>
              </a:cxn>
              <a:cxn ang="0">
                <a:pos x="164" y="59"/>
              </a:cxn>
              <a:cxn ang="0">
                <a:pos x="155" y="51"/>
              </a:cxn>
              <a:cxn ang="0">
                <a:pos x="155" y="38"/>
              </a:cxn>
              <a:cxn ang="0">
                <a:pos x="150" y="36"/>
              </a:cxn>
              <a:cxn ang="0">
                <a:pos x="150" y="31"/>
              </a:cxn>
              <a:cxn ang="0">
                <a:pos x="155" y="27"/>
              </a:cxn>
              <a:cxn ang="0">
                <a:pos x="161" y="20"/>
              </a:cxn>
              <a:cxn ang="0">
                <a:pos x="164" y="17"/>
              </a:cxn>
              <a:cxn ang="0">
                <a:pos x="169" y="15"/>
              </a:cxn>
              <a:cxn ang="0">
                <a:pos x="164" y="10"/>
              </a:cxn>
              <a:cxn ang="0">
                <a:pos x="164" y="7"/>
              </a:cxn>
              <a:cxn ang="0">
                <a:pos x="155" y="2"/>
              </a:cxn>
              <a:cxn ang="0">
                <a:pos x="145" y="2"/>
              </a:cxn>
              <a:cxn ang="0">
                <a:pos x="140" y="0"/>
              </a:cxn>
              <a:cxn ang="0">
                <a:pos x="95" y="2"/>
              </a:cxn>
            </a:cxnLst>
            <a:rect l="0" t="0" r="r" b="b"/>
            <a:pathLst>
              <a:path w="169" h="82">
                <a:moveTo>
                  <a:pt x="95" y="2"/>
                </a:moveTo>
                <a:lnTo>
                  <a:pt x="91" y="5"/>
                </a:lnTo>
                <a:lnTo>
                  <a:pt x="76" y="2"/>
                </a:lnTo>
                <a:lnTo>
                  <a:pt x="71" y="0"/>
                </a:lnTo>
                <a:lnTo>
                  <a:pt x="60" y="0"/>
                </a:lnTo>
                <a:lnTo>
                  <a:pt x="57" y="8"/>
                </a:lnTo>
                <a:lnTo>
                  <a:pt x="52" y="18"/>
                </a:lnTo>
                <a:lnTo>
                  <a:pt x="46" y="26"/>
                </a:lnTo>
                <a:lnTo>
                  <a:pt x="36" y="33"/>
                </a:lnTo>
                <a:lnTo>
                  <a:pt x="34" y="40"/>
                </a:lnTo>
                <a:lnTo>
                  <a:pt x="22" y="45"/>
                </a:lnTo>
                <a:lnTo>
                  <a:pt x="19" y="43"/>
                </a:lnTo>
                <a:lnTo>
                  <a:pt x="12" y="45"/>
                </a:lnTo>
                <a:lnTo>
                  <a:pt x="0" y="45"/>
                </a:lnTo>
                <a:lnTo>
                  <a:pt x="0" y="51"/>
                </a:lnTo>
                <a:lnTo>
                  <a:pt x="14" y="49"/>
                </a:lnTo>
                <a:lnTo>
                  <a:pt x="40" y="49"/>
                </a:lnTo>
                <a:lnTo>
                  <a:pt x="43" y="56"/>
                </a:lnTo>
                <a:lnTo>
                  <a:pt x="48" y="59"/>
                </a:lnTo>
                <a:lnTo>
                  <a:pt x="60" y="59"/>
                </a:lnTo>
                <a:lnTo>
                  <a:pt x="64" y="53"/>
                </a:lnTo>
                <a:lnTo>
                  <a:pt x="78" y="54"/>
                </a:lnTo>
                <a:lnTo>
                  <a:pt x="86" y="56"/>
                </a:lnTo>
                <a:lnTo>
                  <a:pt x="86" y="66"/>
                </a:lnTo>
                <a:lnTo>
                  <a:pt x="91" y="70"/>
                </a:lnTo>
                <a:lnTo>
                  <a:pt x="88" y="72"/>
                </a:lnTo>
                <a:lnTo>
                  <a:pt x="105" y="70"/>
                </a:lnTo>
                <a:lnTo>
                  <a:pt x="128" y="75"/>
                </a:lnTo>
                <a:lnTo>
                  <a:pt x="129" y="75"/>
                </a:lnTo>
                <a:lnTo>
                  <a:pt x="147" y="79"/>
                </a:lnTo>
                <a:lnTo>
                  <a:pt x="155" y="82"/>
                </a:lnTo>
                <a:lnTo>
                  <a:pt x="155" y="76"/>
                </a:lnTo>
                <a:lnTo>
                  <a:pt x="150" y="76"/>
                </a:lnTo>
                <a:lnTo>
                  <a:pt x="145" y="75"/>
                </a:lnTo>
                <a:lnTo>
                  <a:pt x="150" y="62"/>
                </a:lnTo>
                <a:lnTo>
                  <a:pt x="150" y="61"/>
                </a:lnTo>
                <a:lnTo>
                  <a:pt x="161" y="59"/>
                </a:lnTo>
                <a:lnTo>
                  <a:pt x="164" y="59"/>
                </a:lnTo>
                <a:lnTo>
                  <a:pt x="155" y="51"/>
                </a:lnTo>
                <a:lnTo>
                  <a:pt x="155" y="38"/>
                </a:lnTo>
                <a:lnTo>
                  <a:pt x="150" y="36"/>
                </a:lnTo>
                <a:lnTo>
                  <a:pt x="150" y="31"/>
                </a:lnTo>
                <a:lnTo>
                  <a:pt x="155" y="27"/>
                </a:lnTo>
                <a:lnTo>
                  <a:pt x="161" y="20"/>
                </a:lnTo>
                <a:lnTo>
                  <a:pt x="164" y="17"/>
                </a:lnTo>
                <a:lnTo>
                  <a:pt x="169" y="15"/>
                </a:lnTo>
                <a:lnTo>
                  <a:pt x="164" y="10"/>
                </a:lnTo>
                <a:lnTo>
                  <a:pt x="164" y="7"/>
                </a:lnTo>
                <a:lnTo>
                  <a:pt x="155" y="2"/>
                </a:lnTo>
                <a:lnTo>
                  <a:pt x="145" y="2"/>
                </a:lnTo>
                <a:lnTo>
                  <a:pt x="140" y="0"/>
                </a:lnTo>
                <a:lnTo>
                  <a:pt x="95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03" name="Freeform 743"/>
          <p:cNvSpPr>
            <a:spLocks/>
          </p:cNvSpPr>
          <p:nvPr/>
        </p:nvSpPr>
        <p:spPr bwMode="auto">
          <a:xfrm>
            <a:off x="4487860" y="3284541"/>
            <a:ext cx="268287" cy="130175"/>
          </a:xfrm>
          <a:custGeom>
            <a:avLst/>
            <a:gdLst/>
            <a:ahLst/>
            <a:cxnLst>
              <a:cxn ang="0">
                <a:pos x="95" y="2"/>
              </a:cxn>
              <a:cxn ang="0">
                <a:pos x="91" y="5"/>
              </a:cxn>
              <a:cxn ang="0">
                <a:pos x="76" y="2"/>
              </a:cxn>
              <a:cxn ang="0">
                <a:pos x="71" y="0"/>
              </a:cxn>
              <a:cxn ang="0">
                <a:pos x="60" y="0"/>
              </a:cxn>
              <a:cxn ang="0">
                <a:pos x="57" y="8"/>
              </a:cxn>
              <a:cxn ang="0">
                <a:pos x="52" y="18"/>
              </a:cxn>
              <a:cxn ang="0">
                <a:pos x="46" y="26"/>
              </a:cxn>
              <a:cxn ang="0">
                <a:pos x="36" y="33"/>
              </a:cxn>
              <a:cxn ang="0">
                <a:pos x="34" y="40"/>
              </a:cxn>
              <a:cxn ang="0">
                <a:pos x="22" y="45"/>
              </a:cxn>
              <a:cxn ang="0">
                <a:pos x="19" y="43"/>
              </a:cxn>
              <a:cxn ang="0">
                <a:pos x="12" y="45"/>
              </a:cxn>
              <a:cxn ang="0">
                <a:pos x="0" y="45"/>
              </a:cxn>
              <a:cxn ang="0">
                <a:pos x="0" y="51"/>
              </a:cxn>
              <a:cxn ang="0">
                <a:pos x="14" y="49"/>
              </a:cxn>
              <a:cxn ang="0">
                <a:pos x="40" y="49"/>
              </a:cxn>
              <a:cxn ang="0">
                <a:pos x="43" y="56"/>
              </a:cxn>
              <a:cxn ang="0">
                <a:pos x="48" y="59"/>
              </a:cxn>
              <a:cxn ang="0">
                <a:pos x="60" y="59"/>
              </a:cxn>
              <a:cxn ang="0">
                <a:pos x="64" y="53"/>
              </a:cxn>
              <a:cxn ang="0">
                <a:pos x="78" y="54"/>
              </a:cxn>
              <a:cxn ang="0">
                <a:pos x="86" y="56"/>
              </a:cxn>
              <a:cxn ang="0">
                <a:pos x="86" y="66"/>
              </a:cxn>
              <a:cxn ang="0">
                <a:pos x="91" y="70"/>
              </a:cxn>
              <a:cxn ang="0">
                <a:pos x="88" y="72"/>
              </a:cxn>
              <a:cxn ang="0">
                <a:pos x="105" y="70"/>
              </a:cxn>
              <a:cxn ang="0">
                <a:pos x="128" y="75"/>
              </a:cxn>
              <a:cxn ang="0">
                <a:pos x="129" y="75"/>
              </a:cxn>
              <a:cxn ang="0">
                <a:pos x="147" y="79"/>
              </a:cxn>
              <a:cxn ang="0">
                <a:pos x="155" y="82"/>
              </a:cxn>
              <a:cxn ang="0">
                <a:pos x="155" y="76"/>
              </a:cxn>
              <a:cxn ang="0">
                <a:pos x="150" y="76"/>
              </a:cxn>
              <a:cxn ang="0">
                <a:pos x="145" y="75"/>
              </a:cxn>
              <a:cxn ang="0">
                <a:pos x="150" y="62"/>
              </a:cxn>
              <a:cxn ang="0">
                <a:pos x="150" y="61"/>
              </a:cxn>
              <a:cxn ang="0">
                <a:pos x="161" y="59"/>
              </a:cxn>
              <a:cxn ang="0">
                <a:pos x="164" y="59"/>
              </a:cxn>
              <a:cxn ang="0">
                <a:pos x="155" y="51"/>
              </a:cxn>
              <a:cxn ang="0">
                <a:pos x="155" y="38"/>
              </a:cxn>
              <a:cxn ang="0">
                <a:pos x="150" y="36"/>
              </a:cxn>
              <a:cxn ang="0">
                <a:pos x="150" y="31"/>
              </a:cxn>
              <a:cxn ang="0">
                <a:pos x="155" y="27"/>
              </a:cxn>
              <a:cxn ang="0">
                <a:pos x="161" y="20"/>
              </a:cxn>
              <a:cxn ang="0">
                <a:pos x="164" y="17"/>
              </a:cxn>
              <a:cxn ang="0">
                <a:pos x="169" y="15"/>
              </a:cxn>
              <a:cxn ang="0">
                <a:pos x="164" y="10"/>
              </a:cxn>
              <a:cxn ang="0">
                <a:pos x="164" y="7"/>
              </a:cxn>
              <a:cxn ang="0">
                <a:pos x="155" y="2"/>
              </a:cxn>
              <a:cxn ang="0">
                <a:pos x="145" y="2"/>
              </a:cxn>
              <a:cxn ang="0">
                <a:pos x="140" y="0"/>
              </a:cxn>
              <a:cxn ang="0">
                <a:pos x="95" y="2"/>
              </a:cxn>
            </a:cxnLst>
            <a:rect l="0" t="0" r="r" b="b"/>
            <a:pathLst>
              <a:path w="169" h="82">
                <a:moveTo>
                  <a:pt x="95" y="2"/>
                </a:moveTo>
                <a:lnTo>
                  <a:pt x="91" y="5"/>
                </a:lnTo>
                <a:lnTo>
                  <a:pt x="76" y="2"/>
                </a:lnTo>
                <a:lnTo>
                  <a:pt x="71" y="0"/>
                </a:lnTo>
                <a:lnTo>
                  <a:pt x="60" y="0"/>
                </a:lnTo>
                <a:lnTo>
                  <a:pt x="57" y="8"/>
                </a:lnTo>
                <a:lnTo>
                  <a:pt x="52" y="18"/>
                </a:lnTo>
                <a:lnTo>
                  <a:pt x="46" y="26"/>
                </a:lnTo>
                <a:lnTo>
                  <a:pt x="36" y="33"/>
                </a:lnTo>
                <a:lnTo>
                  <a:pt x="34" y="40"/>
                </a:lnTo>
                <a:lnTo>
                  <a:pt x="22" y="45"/>
                </a:lnTo>
                <a:lnTo>
                  <a:pt x="19" y="43"/>
                </a:lnTo>
                <a:lnTo>
                  <a:pt x="12" y="45"/>
                </a:lnTo>
                <a:lnTo>
                  <a:pt x="0" y="45"/>
                </a:lnTo>
                <a:lnTo>
                  <a:pt x="0" y="51"/>
                </a:lnTo>
                <a:lnTo>
                  <a:pt x="14" y="49"/>
                </a:lnTo>
                <a:lnTo>
                  <a:pt x="40" y="49"/>
                </a:lnTo>
                <a:lnTo>
                  <a:pt x="43" y="56"/>
                </a:lnTo>
                <a:lnTo>
                  <a:pt x="48" y="59"/>
                </a:lnTo>
                <a:lnTo>
                  <a:pt x="60" y="59"/>
                </a:lnTo>
                <a:lnTo>
                  <a:pt x="64" y="53"/>
                </a:lnTo>
                <a:lnTo>
                  <a:pt x="78" y="54"/>
                </a:lnTo>
                <a:lnTo>
                  <a:pt x="86" y="56"/>
                </a:lnTo>
                <a:lnTo>
                  <a:pt x="86" y="66"/>
                </a:lnTo>
                <a:lnTo>
                  <a:pt x="91" y="70"/>
                </a:lnTo>
                <a:lnTo>
                  <a:pt x="88" y="72"/>
                </a:lnTo>
                <a:lnTo>
                  <a:pt x="105" y="70"/>
                </a:lnTo>
                <a:lnTo>
                  <a:pt x="128" y="75"/>
                </a:lnTo>
                <a:lnTo>
                  <a:pt x="129" y="75"/>
                </a:lnTo>
                <a:lnTo>
                  <a:pt x="147" y="79"/>
                </a:lnTo>
                <a:lnTo>
                  <a:pt x="155" y="82"/>
                </a:lnTo>
                <a:lnTo>
                  <a:pt x="155" y="76"/>
                </a:lnTo>
                <a:lnTo>
                  <a:pt x="150" y="76"/>
                </a:lnTo>
                <a:lnTo>
                  <a:pt x="145" y="75"/>
                </a:lnTo>
                <a:lnTo>
                  <a:pt x="150" y="62"/>
                </a:lnTo>
                <a:lnTo>
                  <a:pt x="150" y="61"/>
                </a:lnTo>
                <a:lnTo>
                  <a:pt x="161" y="59"/>
                </a:lnTo>
                <a:lnTo>
                  <a:pt x="164" y="59"/>
                </a:lnTo>
                <a:lnTo>
                  <a:pt x="155" y="51"/>
                </a:lnTo>
                <a:lnTo>
                  <a:pt x="155" y="38"/>
                </a:lnTo>
                <a:lnTo>
                  <a:pt x="150" y="36"/>
                </a:lnTo>
                <a:lnTo>
                  <a:pt x="150" y="31"/>
                </a:lnTo>
                <a:lnTo>
                  <a:pt x="155" y="27"/>
                </a:lnTo>
                <a:lnTo>
                  <a:pt x="161" y="20"/>
                </a:lnTo>
                <a:lnTo>
                  <a:pt x="164" y="17"/>
                </a:lnTo>
                <a:lnTo>
                  <a:pt x="169" y="15"/>
                </a:lnTo>
                <a:lnTo>
                  <a:pt x="164" y="10"/>
                </a:lnTo>
                <a:lnTo>
                  <a:pt x="164" y="7"/>
                </a:lnTo>
                <a:lnTo>
                  <a:pt x="155" y="2"/>
                </a:lnTo>
                <a:lnTo>
                  <a:pt x="145" y="2"/>
                </a:lnTo>
                <a:lnTo>
                  <a:pt x="140" y="0"/>
                </a:lnTo>
                <a:lnTo>
                  <a:pt x="95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04" name="Freeform 744"/>
          <p:cNvSpPr>
            <a:spLocks/>
          </p:cNvSpPr>
          <p:nvPr/>
        </p:nvSpPr>
        <p:spPr bwMode="auto">
          <a:xfrm>
            <a:off x="4441822" y="3228978"/>
            <a:ext cx="98425" cy="84138"/>
          </a:xfrm>
          <a:custGeom>
            <a:avLst/>
            <a:gdLst/>
            <a:ahLst/>
            <a:cxnLst>
              <a:cxn ang="0">
                <a:pos x="47" y="0"/>
              </a:cxn>
              <a:cxn ang="0">
                <a:pos x="47" y="8"/>
              </a:cxn>
              <a:cxn ang="0">
                <a:pos x="40" y="11"/>
              </a:cxn>
              <a:cxn ang="0">
                <a:pos x="30" y="20"/>
              </a:cxn>
              <a:cxn ang="0">
                <a:pos x="29" y="22"/>
              </a:cxn>
              <a:cxn ang="0">
                <a:pos x="23" y="30"/>
              </a:cxn>
              <a:cxn ang="0">
                <a:pos x="18" y="32"/>
              </a:cxn>
              <a:cxn ang="0">
                <a:pos x="13" y="30"/>
              </a:cxn>
              <a:cxn ang="0">
                <a:pos x="8" y="30"/>
              </a:cxn>
              <a:cxn ang="0">
                <a:pos x="0" y="39"/>
              </a:cxn>
              <a:cxn ang="0">
                <a:pos x="0" y="41"/>
              </a:cxn>
              <a:cxn ang="0">
                <a:pos x="3" y="41"/>
              </a:cxn>
              <a:cxn ang="0">
                <a:pos x="8" y="46"/>
              </a:cxn>
              <a:cxn ang="0">
                <a:pos x="8" y="51"/>
              </a:cxn>
              <a:cxn ang="0">
                <a:pos x="42" y="51"/>
              </a:cxn>
              <a:cxn ang="0">
                <a:pos x="62" y="53"/>
              </a:cxn>
              <a:cxn ang="0">
                <a:pos x="62" y="44"/>
              </a:cxn>
              <a:cxn ang="0">
                <a:pos x="51" y="39"/>
              </a:cxn>
              <a:cxn ang="0">
                <a:pos x="52" y="34"/>
              </a:cxn>
              <a:cxn ang="0">
                <a:pos x="57" y="28"/>
              </a:cxn>
              <a:cxn ang="0">
                <a:pos x="51" y="20"/>
              </a:cxn>
              <a:cxn ang="0">
                <a:pos x="47" y="16"/>
              </a:cxn>
              <a:cxn ang="0">
                <a:pos x="47" y="15"/>
              </a:cxn>
              <a:cxn ang="0">
                <a:pos x="57" y="15"/>
              </a:cxn>
              <a:cxn ang="0">
                <a:pos x="51" y="11"/>
              </a:cxn>
              <a:cxn ang="0">
                <a:pos x="51" y="5"/>
              </a:cxn>
              <a:cxn ang="0">
                <a:pos x="47" y="0"/>
              </a:cxn>
            </a:cxnLst>
            <a:rect l="0" t="0" r="r" b="b"/>
            <a:pathLst>
              <a:path w="62" h="53">
                <a:moveTo>
                  <a:pt x="47" y="0"/>
                </a:moveTo>
                <a:lnTo>
                  <a:pt x="47" y="8"/>
                </a:lnTo>
                <a:lnTo>
                  <a:pt x="40" y="11"/>
                </a:lnTo>
                <a:lnTo>
                  <a:pt x="30" y="20"/>
                </a:lnTo>
                <a:lnTo>
                  <a:pt x="29" y="22"/>
                </a:lnTo>
                <a:lnTo>
                  <a:pt x="23" y="30"/>
                </a:lnTo>
                <a:lnTo>
                  <a:pt x="18" y="32"/>
                </a:lnTo>
                <a:lnTo>
                  <a:pt x="13" y="30"/>
                </a:lnTo>
                <a:lnTo>
                  <a:pt x="8" y="30"/>
                </a:lnTo>
                <a:lnTo>
                  <a:pt x="0" y="39"/>
                </a:lnTo>
                <a:lnTo>
                  <a:pt x="0" y="41"/>
                </a:lnTo>
                <a:lnTo>
                  <a:pt x="3" y="41"/>
                </a:lnTo>
                <a:lnTo>
                  <a:pt x="8" y="46"/>
                </a:lnTo>
                <a:lnTo>
                  <a:pt x="8" y="51"/>
                </a:lnTo>
                <a:lnTo>
                  <a:pt x="42" y="51"/>
                </a:lnTo>
                <a:lnTo>
                  <a:pt x="62" y="53"/>
                </a:lnTo>
                <a:lnTo>
                  <a:pt x="62" y="44"/>
                </a:lnTo>
                <a:lnTo>
                  <a:pt x="51" y="39"/>
                </a:lnTo>
                <a:lnTo>
                  <a:pt x="52" y="34"/>
                </a:lnTo>
                <a:lnTo>
                  <a:pt x="57" y="28"/>
                </a:lnTo>
                <a:lnTo>
                  <a:pt x="51" y="20"/>
                </a:lnTo>
                <a:lnTo>
                  <a:pt x="47" y="16"/>
                </a:lnTo>
                <a:lnTo>
                  <a:pt x="47" y="15"/>
                </a:lnTo>
                <a:lnTo>
                  <a:pt x="57" y="15"/>
                </a:lnTo>
                <a:lnTo>
                  <a:pt x="51" y="11"/>
                </a:lnTo>
                <a:lnTo>
                  <a:pt x="51" y="5"/>
                </a:lnTo>
                <a:lnTo>
                  <a:pt x="47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05" name="Freeform 745"/>
          <p:cNvSpPr>
            <a:spLocks/>
          </p:cNvSpPr>
          <p:nvPr/>
        </p:nvSpPr>
        <p:spPr bwMode="auto">
          <a:xfrm>
            <a:off x="4441822" y="3228978"/>
            <a:ext cx="98425" cy="84138"/>
          </a:xfrm>
          <a:custGeom>
            <a:avLst/>
            <a:gdLst/>
            <a:ahLst/>
            <a:cxnLst>
              <a:cxn ang="0">
                <a:pos x="47" y="0"/>
              </a:cxn>
              <a:cxn ang="0">
                <a:pos x="47" y="8"/>
              </a:cxn>
              <a:cxn ang="0">
                <a:pos x="40" y="11"/>
              </a:cxn>
              <a:cxn ang="0">
                <a:pos x="30" y="20"/>
              </a:cxn>
              <a:cxn ang="0">
                <a:pos x="29" y="22"/>
              </a:cxn>
              <a:cxn ang="0">
                <a:pos x="23" y="30"/>
              </a:cxn>
              <a:cxn ang="0">
                <a:pos x="18" y="32"/>
              </a:cxn>
              <a:cxn ang="0">
                <a:pos x="13" y="30"/>
              </a:cxn>
              <a:cxn ang="0">
                <a:pos x="8" y="30"/>
              </a:cxn>
              <a:cxn ang="0">
                <a:pos x="0" y="39"/>
              </a:cxn>
              <a:cxn ang="0">
                <a:pos x="0" y="41"/>
              </a:cxn>
              <a:cxn ang="0">
                <a:pos x="3" y="41"/>
              </a:cxn>
              <a:cxn ang="0">
                <a:pos x="8" y="46"/>
              </a:cxn>
              <a:cxn ang="0">
                <a:pos x="8" y="51"/>
              </a:cxn>
              <a:cxn ang="0">
                <a:pos x="42" y="51"/>
              </a:cxn>
              <a:cxn ang="0">
                <a:pos x="62" y="53"/>
              </a:cxn>
              <a:cxn ang="0">
                <a:pos x="62" y="44"/>
              </a:cxn>
              <a:cxn ang="0">
                <a:pos x="51" y="39"/>
              </a:cxn>
              <a:cxn ang="0">
                <a:pos x="52" y="34"/>
              </a:cxn>
              <a:cxn ang="0">
                <a:pos x="57" y="28"/>
              </a:cxn>
              <a:cxn ang="0">
                <a:pos x="51" y="20"/>
              </a:cxn>
              <a:cxn ang="0">
                <a:pos x="47" y="16"/>
              </a:cxn>
              <a:cxn ang="0">
                <a:pos x="47" y="15"/>
              </a:cxn>
              <a:cxn ang="0">
                <a:pos x="57" y="15"/>
              </a:cxn>
              <a:cxn ang="0">
                <a:pos x="51" y="11"/>
              </a:cxn>
              <a:cxn ang="0">
                <a:pos x="51" y="5"/>
              </a:cxn>
              <a:cxn ang="0">
                <a:pos x="47" y="0"/>
              </a:cxn>
            </a:cxnLst>
            <a:rect l="0" t="0" r="r" b="b"/>
            <a:pathLst>
              <a:path w="62" h="53">
                <a:moveTo>
                  <a:pt x="47" y="0"/>
                </a:moveTo>
                <a:lnTo>
                  <a:pt x="47" y="8"/>
                </a:lnTo>
                <a:lnTo>
                  <a:pt x="40" y="11"/>
                </a:lnTo>
                <a:lnTo>
                  <a:pt x="30" y="20"/>
                </a:lnTo>
                <a:lnTo>
                  <a:pt x="29" y="22"/>
                </a:lnTo>
                <a:lnTo>
                  <a:pt x="23" y="30"/>
                </a:lnTo>
                <a:lnTo>
                  <a:pt x="18" y="32"/>
                </a:lnTo>
                <a:lnTo>
                  <a:pt x="13" y="30"/>
                </a:lnTo>
                <a:lnTo>
                  <a:pt x="8" y="30"/>
                </a:lnTo>
                <a:lnTo>
                  <a:pt x="0" y="39"/>
                </a:lnTo>
                <a:lnTo>
                  <a:pt x="0" y="41"/>
                </a:lnTo>
                <a:lnTo>
                  <a:pt x="3" y="41"/>
                </a:lnTo>
                <a:lnTo>
                  <a:pt x="8" y="46"/>
                </a:lnTo>
                <a:lnTo>
                  <a:pt x="8" y="51"/>
                </a:lnTo>
                <a:lnTo>
                  <a:pt x="42" y="51"/>
                </a:lnTo>
                <a:lnTo>
                  <a:pt x="62" y="53"/>
                </a:lnTo>
                <a:lnTo>
                  <a:pt x="62" y="44"/>
                </a:lnTo>
                <a:lnTo>
                  <a:pt x="51" y="39"/>
                </a:lnTo>
                <a:lnTo>
                  <a:pt x="52" y="34"/>
                </a:lnTo>
                <a:lnTo>
                  <a:pt x="57" y="28"/>
                </a:lnTo>
                <a:lnTo>
                  <a:pt x="51" y="20"/>
                </a:lnTo>
                <a:lnTo>
                  <a:pt x="47" y="16"/>
                </a:lnTo>
                <a:lnTo>
                  <a:pt x="47" y="15"/>
                </a:lnTo>
                <a:lnTo>
                  <a:pt x="57" y="15"/>
                </a:lnTo>
                <a:lnTo>
                  <a:pt x="51" y="11"/>
                </a:lnTo>
                <a:lnTo>
                  <a:pt x="51" y="5"/>
                </a:lnTo>
                <a:lnTo>
                  <a:pt x="47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06" name="Freeform 746"/>
          <p:cNvSpPr>
            <a:spLocks/>
          </p:cNvSpPr>
          <p:nvPr/>
        </p:nvSpPr>
        <p:spPr bwMode="auto">
          <a:xfrm>
            <a:off x="4510085" y="3160716"/>
            <a:ext cx="134937" cy="111125"/>
          </a:xfrm>
          <a:custGeom>
            <a:avLst/>
            <a:gdLst/>
            <a:ahLst/>
            <a:cxnLst>
              <a:cxn ang="0">
                <a:pos x="8" y="6"/>
              </a:cxn>
              <a:cxn ang="0">
                <a:pos x="15" y="11"/>
              </a:cxn>
              <a:cxn ang="0">
                <a:pos x="20" y="11"/>
              </a:cxn>
              <a:cxn ang="0">
                <a:pos x="11" y="27"/>
              </a:cxn>
              <a:cxn ang="0">
                <a:pos x="0" y="39"/>
              </a:cxn>
              <a:cxn ang="0">
                <a:pos x="0" y="42"/>
              </a:cxn>
              <a:cxn ang="0">
                <a:pos x="5" y="43"/>
              </a:cxn>
              <a:cxn ang="0">
                <a:pos x="8" y="47"/>
              </a:cxn>
              <a:cxn ang="0">
                <a:pos x="10" y="53"/>
              </a:cxn>
              <a:cxn ang="0">
                <a:pos x="11" y="58"/>
              </a:cxn>
              <a:cxn ang="0">
                <a:pos x="5" y="58"/>
              </a:cxn>
              <a:cxn ang="0">
                <a:pos x="5" y="60"/>
              </a:cxn>
              <a:cxn ang="0">
                <a:pos x="10" y="63"/>
              </a:cxn>
              <a:cxn ang="0">
                <a:pos x="15" y="70"/>
              </a:cxn>
              <a:cxn ang="0">
                <a:pos x="39" y="68"/>
              </a:cxn>
              <a:cxn ang="0">
                <a:pos x="44" y="63"/>
              </a:cxn>
              <a:cxn ang="0">
                <a:pos x="44" y="63"/>
              </a:cxn>
              <a:cxn ang="0">
                <a:pos x="63" y="59"/>
              </a:cxn>
              <a:cxn ang="0">
                <a:pos x="80" y="51"/>
              </a:cxn>
              <a:cxn ang="0">
                <a:pos x="71" y="42"/>
              </a:cxn>
              <a:cxn ang="0">
                <a:pos x="80" y="32"/>
              </a:cxn>
              <a:cxn ang="0">
                <a:pos x="85" y="32"/>
              </a:cxn>
              <a:cxn ang="0">
                <a:pos x="85" y="16"/>
              </a:cxn>
              <a:cxn ang="0">
                <a:pos x="22" y="0"/>
              </a:cxn>
              <a:cxn ang="0">
                <a:pos x="8" y="0"/>
              </a:cxn>
              <a:cxn ang="0">
                <a:pos x="8" y="6"/>
              </a:cxn>
            </a:cxnLst>
            <a:rect l="0" t="0" r="r" b="b"/>
            <a:pathLst>
              <a:path w="85" h="70">
                <a:moveTo>
                  <a:pt x="8" y="6"/>
                </a:moveTo>
                <a:lnTo>
                  <a:pt x="15" y="11"/>
                </a:lnTo>
                <a:lnTo>
                  <a:pt x="20" y="11"/>
                </a:lnTo>
                <a:lnTo>
                  <a:pt x="11" y="27"/>
                </a:lnTo>
                <a:lnTo>
                  <a:pt x="0" y="39"/>
                </a:lnTo>
                <a:lnTo>
                  <a:pt x="0" y="42"/>
                </a:lnTo>
                <a:lnTo>
                  <a:pt x="5" y="43"/>
                </a:lnTo>
                <a:lnTo>
                  <a:pt x="8" y="47"/>
                </a:lnTo>
                <a:lnTo>
                  <a:pt x="10" y="53"/>
                </a:lnTo>
                <a:lnTo>
                  <a:pt x="11" y="58"/>
                </a:lnTo>
                <a:lnTo>
                  <a:pt x="5" y="58"/>
                </a:lnTo>
                <a:lnTo>
                  <a:pt x="5" y="60"/>
                </a:lnTo>
                <a:lnTo>
                  <a:pt x="10" y="63"/>
                </a:lnTo>
                <a:lnTo>
                  <a:pt x="15" y="70"/>
                </a:lnTo>
                <a:lnTo>
                  <a:pt x="39" y="68"/>
                </a:lnTo>
                <a:lnTo>
                  <a:pt x="44" y="63"/>
                </a:lnTo>
                <a:lnTo>
                  <a:pt x="44" y="63"/>
                </a:lnTo>
                <a:lnTo>
                  <a:pt x="63" y="59"/>
                </a:lnTo>
                <a:lnTo>
                  <a:pt x="80" y="51"/>
                </a:lnTo>
                <a:lnTo>
                  <a:pt x="71" y="42"/>
                </a:lnTo>
                <a:lnTo>
                  <a:pt x="80" y="32"/>
                </a:lnTo>
                <a:lnTo>
                  <a:pt x="85" y="32"/>
                </a:lnTo>
                <a:lnTo>
                  <a:pt x="85" y="16"/>
                </a:lnTo>
                <a:lnTo>
                  <a:pt x="22" y="0"/>
                </a:lnTo>
                <a:lnTo>
                  <a:pt x="8" y="0"/>
                </a:lnTo>
                <a:lnTo>
                  <a:pt x="8" y="6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07" name="Freeform 747"/>
          <p:cNvSpPr>
            <a:spLocks/>
          </p:cNvSpPr>
          <p:nvPr/>
        </p:nvSpPr>
        <p:spPr bwMode="auto">
          <a:xfrm>
            <a:off x="4510085" y="3160716"/>
            <a:ext cx="134937" cy="111125"/>
          </a:xfrm>
          <a:custGeom>
            <a:avLst/>
            <a:gdLst/>
            <a:ahLst/>
            <a:cxnLst>
              <a:cxn ang="0">
                <a:pos x="8" y="6"/>
              </a:cxn>
              <a:cxn ang="0">
                <a:pos x="15" y="11"/>
              </a:cxn>
              <a:cxn ang="0">
                <a:pos x="20" y="11"/>
              </a:cxn>
              <a:cxn ang="0">
                <a:pos x="11" y="27"/>
              </a:cxn>
              <a:cxn ang="0">
                <a:pos x="0" y="39"/>
              </a:cxn>
              <a:cxn ang="0">
                <a:pos x="0" y="42"/>
              </a:cxn>
              <a:cxn ang="0">
                <a:pos x="5" y="43"/>
              </a:cxn>
              <a:cxn ang="0">
                <a:pos x="8" y="47"/>
              </a:cxn>
              <a:cxn ang="0">
                <a:pos x="10" y="53"/>
              </a:cxn>
              <a:cxn ang="0">
                <a:pos x="11" y="58"/>
              </a:cxn>
              <a:cxn ang="0">
                <a:pos x="5" y="58"/>
              </a:cxn>
              <a:cxn ang="0">
                <a:pos x="5" y="60"/>
              </a:cxn>
              <a:cxn ang="0">
                <a:pos x="10" y="63"/>
              </a:cxn>
              <a:cxn ang="0">
                <a:pos x="15" y="70"/>
              </a:cxn>
              <a:cxn ang="0">
                <a:pos x="39" y="68"/>
              </a:cxn>
              <a:cxn ang="0">
                <a:pos x="44" y="63"/>
              </a:cxn>
              <a:cxn ang="0">
                <a:pos x="44" y="63"/>
              </a:cxn>
              <a:cxn ang="0">
                <a:pos x="63" y="59"/>
              </a:cxn>
              <a:cxn ang="0">
                <a:pos x="80" y="51"/>
              </a:cxn>
              <a:cxn ang="0">
                <a:pos x="71" y="42"/>
              </a:cxn>
              <a:cxn ang="0">
                <a:pos x="80" y="32"/>
              </a:cxn>
              <a:cxn ang="0">
                <a:pos x="85" y="32"/>
              </a:cxn>
              <a:cxn ang="0">
                <a:pos x="85" y="16"/>
              </a:cxn>
              <a:cxn ang="0">
                <a:pos x="22" y="0"/>
              </a:cxn>
              <a:cxn ang="0">
                <a:pos x="8" y="0"/>
              </a:cxn>
              <a:cxn ang="0">
                <a:pos x="8" y="6"/>
              </a:cxn>
            </a:cxnLst>
            <a:rect l="0" t="0" r="r" b="b"/>
            <a:pathLst>
              <a:path w="85" h="70">
                <a:moveTo>
                  <a:pt x="8" y="6"/>
                </a:moveTo>
                <a:lnTo>
                  <a:pt x="15" y="11"/>
                </a:lnTo>
                <a:lnTo>
                  <a:pt x="20" y="11"/>
                </a:lnTo>
                <a:lnTo>
                  <a:pt x="11" y="27"/>
                </a:lnTo>
                <a:lnTo>
                  <a:pt x="0" y="39"/>
                </a:lnTo>
                <a:lnTo>
                  <a:pt x="0" y="42"/>
                </a:lnTo>
                <a:lnTo>
                  <a:pt x="5" y="43"/>
                </a:lnTo>
                <a:lnTo>
                  <a:pt x="8" y="47"/>
                </a:lnTo>
                <a:lnTo>
                  <a:pt x="10" y="53"/>
                </a:lnTo>
                <a:lnTo>
                  <a:pt x="11" y="58"/>
                </a:lnTo>
                <a:lnTo>
                  <a:pt x="5" y="58"/>
                </a:lnTo>
                <a:lnTo>
                  <a:pt x="5" y="60"/>
                </a:lnTo>
                <a:lnTo>
                  <a:pt x="10" y="63"/>
                </a:lnTo>
                <a:lnTo>
                  <a:pt x="15" y="70"/>
                </a:lnTo>
                <a:lnTo>
                  <a:pt x="39" y="68"/>
                </a:lnTo>
                <a:lnTo>
                  <a:pt x="44" y="63"/>
                </a:lnTo>
                <a:lnTo>
                  <a:pt x="44" y="63"/>
                </a:lnTo>
                <a:lnTo>
                  <a:pt x="63" y="59"/>
                </a:lnTo>
                <a:lnTo>
                  <a:pt x="80" y="51"/>
                </a:lnTo>
                <a:lnTo>
                  <a:pt x="71" y="42"/>
                </a:lnTo>
                <a:lnTo>
                  <a:pt x="80" y="32"/>
                </a:lnTo>
                <a:lnTo>
                  <a:pt x="85" y="32"/>
                </a:lnTo>
                <a:lnTo>
                  <a:pt x="85" y="16"/>
                </a:lnTo>
                <a:lnTo>
                  <a:pt x="22" y="0"/>
                </a:lnTo>
                <a:lnTo>
                  <a:pt x="8" y="0"/>
                </a:lnTo>
                <a:lnTo>
                  <a:pt x="8" y="6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08" name="Freeform 748"/>
          <p:cNvSpPr>
            <a:spLocks/>
          </p:cNvSpPr>
          <p:nvPr/>
        </p:nvSpPr>
        <p:spPr bwMode="auto">
          <a:xfrm>
            <a:off x="4645022" y="2800353"/>
            <a:ext cx="1733549" cy="231775"/>
          </a:xfrm>
          <a:custGeom>
            <a:avLst/>
            <a:gdLst/>
            <a:ahLst/>
            <a:cxnLst>
              <a:cxn ang="0">
                <a:pos x="299" y="32"/>
              </a:cxn>
              <a:cxn ang="0">
                <a:pos x="294" y="32"/>
              </a:cxn>
              <a:cxn ang="0">
                <a:pos x="251" y="15"/>
              </a:cxn>
              <a:cxn ang="0">
                <a:pos x="195" y="25"/>
              </a:cxn>
              <a:cxn ang="0">
                <a:pos x="200" y="32"/>
              </a:cxn>
              <a:cxn ang="0">
                <a:pos x="131" y="38"/>
              </a:cxn>
              <a:cxn ang="0">
                <a:pos x="109" y="39"/>
              </a:cxn>
              <a:cxn ang="0">
                <a:pos x="60" y="45"/>
              </a:cxn>
              <a:cxn ang="0">
                <a:pos x="69" y="40"/>
              </a:cxn>
              <a:cxn ang="0">
                <a:pos x="5" y="32"/>
              </a:cxn>
              <a:cxn ang="0">
                <a:pos x="21" y="45"/>
              </a:cxn>
              <a:cxn ang="0">
                <a:pos x="21" y="66"/>
              </a:cxn>
              <a:cxn ang="0">
                <a:pos x="23" y="81"/>
              </a:cxn>
              <a:cxn ang="0">
                <a:pos x="45" y="100"/>
              </a:cxn>
              <a:cxn ang="0">
                <a:pos x="95" y="107"/>
              </a:cxn>
              <a:cxn ang="0">
                <a:pos x="104" y="121"/>
              </a:cxn>
              <a:cxn ang="0">
                <a:pos x="95" y="128"/>
              </a:cxn>
              <a:cxn ang="0">
                <a:pos x="178" y="145"/>
              </a:cxn>
              <a:cxn ang="0">
                <a:pos x="173" y="128"/>
              </a:cxn>
              <a:cxn ang="0">
                <a:pos x="171" y="115"/>
              </a:cxn>
              <a:cxn ang="0">
                <a:pos x="183" y="104"/>
              </a:cxn>
              <a:cxn ang="0">
                <a:pos x="228" y="104"/>
              </a:cxn>
              <a:cxn ang="0">
                <a:pos x="270" y="95"/>
              </a:cxn>
              <a:cxn ang="0">
                <a:pos x="320" y="87"/>
              </a:cxn>
              <a:cxn ang="0">
                <a:pos x="358" y="91"/>
              </a:cxn>
              <a:cxn ang="0">
                <a:pos x="427" y="102"/>
              </a:cxn>
              <a:cxn ang="0">
                <a:pos x="484" y="110"/>
              </a:cxn>
              <a:cxn ang="0">
                <a:pos x="563" y="108"/>
              </a:cxn>
              <a:cxn ang="0">
                <a:pos x="622" y="107"/>
              </a:cxn>
              <a:cxn ang="0">
                <a:pos x="729" y="105"/>
              </a:cxn>
              <a:cxn ang="0">
                <a:pos x="760" y="95"/>
              </a:cxn>
              <a:cxn ang="0">
                <a:pos x="857" y="112"/>
              </a:cxn>
              <a:cxn ang="0">
                <a:pos x="862" y="135"/>
              </a:cxn>
              <a:cxn ang="0">
                <a:pos x="902" y="128"/>
              </a:cxn>
              <a:cxn ang="0">
                <a:pos x="842" y="89"/>
              </a:cxn>
              <a:cxn ang="0">
                <a:pos x="833" y="68"/>
              </a:cxn>
              <a:cxn ang="0">
                <a:pos x="914" y="68"/>
              </a:cxn>
              <a:cxn ang="0">
                <a:pos x="954" y="59"/>
              </a:cxn>
              <a:cxn ang="0">
                <a:pos x="957" y="74"/>
              </a:cxn>
              <a:cxn ang="0">
                <a:pos x="1013" y="95"/>
              </a:cxn>
              <a:cxn ang="0">
                <a:pos x="1002" y="78"/>
              </a:cxn>
              <a:cxn ang="0">
                <a:pos x="983" y="66"/>
              </a:cxn>
              <a:cxn ang="0">
                <a:pos x="1023" y="63"/>
              </a:cxn>
              <a:cxn ang="0">
                <a:pos x="1032" y="42"/>
              </a:cxn>
              <a:cxn ang="0">
                <a:pos x="1082" y="42"/>
              </a:cxn>
              <a:cxn ang="0">
                <a:pos x="954" y="28"/>
              </a:cxn>
              <a:cxn ang="0">
                <a:pos x="911" y="28"/>
              </a:cxn>
              <a:cxn ang="0">
                <a:pos x="788" y="25"/>
              </a:cxn>
              <a:cxn ang="0">
                <a:pos x="669" y="21"/>
              </a:cxn>
              <a:cxn ang="0">
                <a:pos x="610" y="15"/>
              </a:cxn>
              <a:cxn ang="0">
                <a:pos x="513" y="13"/>
              </a:cxn>
              <a:cxn ang="0">
                <a:pos x="474" y="5"/>
              </a:cxn>
              <a:cxn ang="0">
                <a:pos x="375" y="7"/>
              </a:cxn>
              <a:cxn ang="0">
                <a:pos x="337" y="19"/>
              </a:cxn>
              <a:cxn ang="0">
                <a:pos x="289" y="17"/>
              </a:cxn>
            </a:cxnLst>
            <a:rect l="0" t="0" r="r" b="b"/>
            <a:pathLst>
              <a:path w="1092" h="146">
                <a:moveTo>
                  <a:pt x="289" y="17"/>
                </a:moveTo>
                <a:lnTo>
                  <a:pt x="280" y="21"/>
                </a:lnTo>
                <a:lnTo>
                  <a:pt x="289" y="25"/>
                </a:lnTo>
                <a:lnTo>
                  <a:pt x="289" y="30"/>
                </a:lnTo>
                <a:lnTo>
                  <a:pt x="294" y="32"/>
                </a:lnTo>
                <a:lnTo>
                  <a:pt x="299" y="32"/>
                </a:lnTo>
                <a:lnTo>
                  <a:pt x="315" y="37"/>
                </a:lnTo>
                <a:lnTo>
                  <a:pt x="309" y="39"/>
                </a:lnTo>
                <a:lnTo>
                  <a:pt x="294" y="40"/>
                </a:lnTo>
                <a:lnTo>
                  <a:pt x="285" y="38"/>
                </a:lnTo>
                <a:lnTo>
                  <a:pt x="294" y="35"/>
                </a:lnTo>
                <a:lnTo>
                  <a:pt x="294" y="32"/>
                </a:lnTo>
                <a:lnTo>
                  <a:pt x="289" y="32"/>
                </a:lnTo>
                <a:lnTo>
                  <a:pt x="280" y="21"/>
                </a:lnTo>
                <a:lnTo>
                  <a:pt x="275" y="21"/>
                </a:lnTo>
                <a:lnTo>
                  <a:pt x="275" y="17"/>
                </a:lnTo>
                <a:lnTo>
                  <a:pt x="264" y="15"/>
                </a:lnTo>
                <a:lnTo>
                  <a:pt x="251" y="15"/>
                </a:lnTo>
                <a:lnTo>
                  <a:pt x="240" y="21"/>
                </a:lnTo>
                <a:lnTo>
                  <a:pt x="245" y="25"/>
                </a:lnTo>
                <a:lnTo>
                  <a:pt x="245" y="30"/>
                </a:lnTo>
                <a:lnTo>
                  <a:pt x="270" y="32"/>
                </a:lnTo>
                <a:lnTo>
                  <a:pt x="264" y="35"/>
                </a:lnTo>
                <a:lnTo>
                  <a:pt x="195" y="25"/>
                </a:lnTo>
                <a:lnTo>
                  <a:pt x="199" y="28"/>
                </a:lnTo>
                <a:lnTo>
                  <a:pt x="216" y="32"/>
                </a:lnTo>
                <a:lnTo>
                  <a:pt x="206" y="32"/>
                </a:lnTo>
                <a:lnTo>
                  <a:pt x="211" y="35"/>
                </a:lnTo>
                <a:lnTo>
                  <a:pt x="206" y="33"/>
                </a:lnTo>
                <a:lnTo>
                  <a:pt x="200" y="32"/>
                </a:lnTo>
                <a:lnTo>
                  <a:pt x="178" y="32"/>
                </a:lnTo>
                <a:lnTo>
                  <a:pt x="178" y="33"/>
                </a:lnTo>
                <a:lnTo>
                  <a:pt x="168" y="32"/>
                </a:lnTo>
                <a:lnTo>
                  <a:pt x="138" y="37"/>
                </a:lnTo>
                <a:lnTo>
                  <a:pt x="138" y="38"/>
                </a:lnTo>
                <a:lnTo>
                  <a:pt x="131" y="38"/>
                </a:lnTo>
                <a:lnTo>
                  <a:pt x="114" y="37"/>
                </a:lnTo>
                <a:lnTo>
                  <a:pt x="124" y="37"/>
                </a:lnTo>
                <a:lnTo>
                  <a:pt x="119" y="33"/>
                </a:lnTo>
                <a:lnTo>
                  <a:pt x="99" y="32"/>
                </a:lnTo>
                <a:lnTo>
                  <a:pt x="109" y="35"/>
                </a:lnTo>
                <a:lnTo>
                  <a:pt x="109" y="39"/>
                </a:lnTo>
                <a:lnTo>
                  <a:pt x="114" y="40"/>
                </a:lnTo>
                <a:lnTo>
                  <a:pt x="99" y="40"/>
                </a:lnTo>
                <a:lnTo>
                  <a:pt x="85" y="42"/>
                </a:lnTo>
                <a:lnTo>
                  <a:pt x="95" y="49"/>
                </a:lnTo>
                <a:lnTo>
                  <a:pt x="64" y="45"/>
                </a:lnTo>
                <a:lnTo>
                  <a:pt x="60" y="45"/>
                </a:lnTo>
                <a:lnTo>
                  <a:pt x="74" y="51"/>
                </a:lnTo>
                <a:lnTo>
                  <a:pt x="64" y="51"/>
                </a:lnTo>
                <a:lnTo>
                  <a:pt x="50" y="49"/>
                </a:lnTo>
                <a:lnTo>
                  <a:pt x="50" y="42"/>
                </a:lnTo>
                <a:lnTo>
                  <a:pt x="29" y="39"/>
                </a:lnTo>
                <a:lnTo>
                  <a:pt x="69" y="40"/>
                </a:lnTo>
                <a:lnTo>
                  <a:pt x="95" y="38"/>
                </a:lnTo>
                <a:lnTo>
                  <a:pt x="90" y="37"/>
                </a:lnTo>
                <a:lnTo>
                  <a:pt x="52" y="31"/>
                </a:lnTo>
                <a:lnTo>
                  <a:pt x="29" y="28"/>
                </a:lnTo>
                <a:lnTo>
                  <a:pt x="17" y="30"/>
                </a:lnTo>
                <a:lnTo>
                  <a:pt x="5" y="32"/>
                </a:lnTo>
                <a:lnTo>
                  <a:pt x="0" y="32"/>
                </a:lnTo>
                <a:lnTo>
                  <a:pt x="3" y="35"/>
                </a:lnTo>
                <a:lnTo>
                  <a:pt x="10" y="37"/>
                </a:lnTo>
                <a:lnTo>
                  <a:pt x="10" y="39"/>
                </a:lnTo>
                <a:lnTo>
                  <a:pt x="21" y="43"/>
                </a:lnTo>
                <a:lnTo>
                  <a:pt x="21" y="45"/>
                </a:lnTo>
                <a:lnTo>
                  <a:pt x="26" y="49"/>
                </a:lnTo>
                <a:lnTo>
                  <a:pt x="26" y="51"/>
                </a:lnTo>
                <a:lnTo>
                  <a:pt x="29" y="56"/>
                </a:lnTo>
                <a:lnTo>
                  <a:pt x="5" y="63"/>
                </a:lnTo>
                <a:lnTo>
                  <a:pt x="12" y="63"/>
                </a:lnTo>
                <a:lnTo>
                  <a:pt x="21" y="66"/>
                </a:lnTo>
                <a:lnTo>
                  <a:pt x="10" y="68"/>
                </a:lnTo>
                <a:lnTo>
                  <a:pt x="5" y="68"/>
                </a:lnTo>
                <a:lnTo>
                  <a:pt x="0" y="72"/>
                </a:lnTo>
                <a:lnTo>
                  <a:pt x="5" y="74"/>
                </a:lnTo>
                <a:lnTo>
                  <a:pt x="5" y="77"/>
                </a:lnTo>
                <a:lnTo>
                  <a:pt x="23" y="81"/>
                </a:lnTo>
                <a:lnTo>
                  <a:pt x="35" y="84"/>
                </a:lnTo>
                <a:lnTo>
                  <a:pt x="45" y="91"/>
                </a:lnTo>
                <a:lnTo>
                  <a:pt x="50" y="91"/>
                </a:lnTo>
                <a:lnTo>
                  <a:pt x="50" y="95"/>
                </a:lnTo>
                <a:lnTo>
                  <a:pt x="40" y="95"/>
                </a:lnTo>
                <a:lnTo>
                  <a:pt x="45" y="100"/>
                </a:lnTo>
                <a:lnTo>
                  <a:pt x="60" y="98"/>
                </a:lnTo>
                <a:lnTo>
                  <a:pt x="64" y="100"/>
                </a:lnTo>
                <a:lnTo>
                  <a:pt x="64" y="102"/>
                </a:lnTo>
                <a:lnTo>
                  <a:pt x="69" y="102"/>
                </a:lnTo>
                <a:lnTo>
                  <a:pt x="74" y="105"/>
                </a:lnTo>
                <a:lnTo>
                  <a:pt x="95" y="107"/>
                </a:lnTo>
                <a:lnTo>
                  <a:pt x="99" y="109"/>
                </a:lnTo>
                <a:lnTo>
                  <a:pt x="114" y="109"/>
                </a:lnTo>
                <a:lnTo>
                  <a:pt x="114" y="119"/>
                </a:lnTo>
                <a:lnTo>
                  <a:pt x="109" y="115"/>
                </a:lnTo>
                <a:lnTo>
                  <a:pt x="104" y="119"/>
                </a:lnTo>
                <a:lnTo>
                  <a:pt x="104" y="121"/>
                </a:lnTo>
                <a:lnTo>
                  <a:pt x="112" y="121"/>
                </a:lnTo>
                <a:lnTo>
                  <a:pt x="99" y="123"/>
                </a:lnTo>
                <a:lnTo>
                  <a:pt x="104" y="123"/>
                </a:lnTo>
                <a:lnTo>
                  <a:pt x="99" y="128"/>
                </a:lnTo>
                <a:lnTo>
                  <a:pt x="95" y="128"/>
                </a:lnTo>
                <a:lnTo>
                  <a:pt x="95" y="128"/>
                </a:lnTo>
                <a:lnTo>
                  <a:pt x="99" y="130"/>
                </a:lnTo>
                <a:lnTo>
                  <a:pt x="124" y="135"/>
                </a:lnTo>
                <a:lnTo>
                  <a:pt x="149" y="135"/>
                </a:lnTo>
                <a:lnTo>
                  <a:pt x="159" y="138"/>
                </a:lnTo>
                <a:lnTo>
                  <a:pt x="168" y="138"/>
                </a:lnTo>
                <a:lnTo>
                  <a:pt x="178" y="145"/>
                </a:lnTo>
                <a:lnTo>
                  <a:pt x="183" y="146"/>
                </a:lnTo>
                <a:lnTo>
                  <a:pt x="188" y="146"/>
                </a:lnTo>
                <a:lnTo>
                  <a:pt x="195" y="145"/>
                </a:lnTo>
                <a:lnTo>
                  <a:pt x="181" y="138"/>
                </a:lnTo>
                <a:lnTo>
                  <a:pt x="181" y="133"/>
                </a:lnTo>
                <a:lnTo>
                  <a:pt x="173" y="128"/>
                </a:lnTo>
                <a:lnTo>
                  <a:pt x="178" y="125"/>
                </a:lnTo>
                <a:lnTo>
                  <a:pt x="183" y="125"/>
                </a:lnTo>
                <a:lnTo>
                  <a:pt x="185" y="123"/>
                </a:lnTo>
                <a:lnTo>
                  <a:pt x="181" y="119"/>
                </a:lnTo>
                <a:lnTo>
                  <a:pt x="173" y="119"/>
                </a:lnTo>
                <a:lnTo>
                  <a:pt x="171" y="115"/>
                </a:lnTo>
                <a:lnTo>
                  <a:pt x="168" y="112"/>
                </a:lnTo>
                <a:lnTo>
                  <a:pt x="173" y="105"/>
                </a:lnTo>
                <a:lnTo>
                  <a:pt x="178" y="109"/>
                </a:lnTo>
                <a:lnTo>
                  <a:pt x="181" y="108"/>
                </a:lnTo>
                <a:lnTo>
                  <a:pt x="178" y="104"/>
                </a:lnTo>
                <a:lnTo>
                  <a:pt x="183" y="104"/>
                </a:lnTo>
                <a:lnTo>
                  <a:pt x="199" y="102"/>
                </a:lnTo>
                <a:lnTo>
                  <a:pt x="202" y="102"/>
                </a:lnTo>
                <a:lnTo>
                  <a:pt x="206" y="100"/>
                </a:lnTo>
                <a:lnTo>
                  <a:pt x="218" y="102"/>
                </a:lnTo>
                <a:lnTo>
                  <a:pt x="225" y="105"/>
                </a:lnTo>
                <a:lnTo>
                  <a:pt x="228" y="104"/>
                </a:lnTo>
                <a:lnTo>
                  <a:pt x="275" y="104"/>
                </a:lnTo>
                <a:lnTo>
                  <a:pt x="280" y="102"/>
                </a:lnTo>
                <a:lnTo>
                  <a:pt x="264" y="100"/>
                </a:lnTo>
                <a:lnTo>
                  <a:pt x="270" y="98"/>
                </a:lnTo>
                <a:lnTo>
                  <a:pt x="264" y="98"/>
                </a:lnTo>
                <a:lnTo>
                  <a:pt x="270" y="95"/>
                </a:lnTo>
                <a:lnTo>
                  <a:pt x="270" y="91"/>
                </a:lnTo>
                <a:lnTo>
                  <a:pt x="264" y="91"/>
                </a:lnTo>
                <a:lnTo>
                  <a:pt x="264" y="89"/>
                </a:lnTo>
                <a:lnTo>
                  <a:pt x="276" y="89"/>
                </a:lnTo>
                <a:lnTo>
                  <a:pt x="302" y="87"/>
                </a:lnTo>
                <a:lnTo>
                  <a:pt x="320" y="87"/>
                </a:lnTo>
                <a:lnTo>
                  <a:pt x="320" y="86"/>
                </a:lnTo>
                <a:lnTo>
                  <a:pt x="334" y="86"/>
                </a:lnTo>
                <a:lnTo>
                  <a:pt x="339" y="87"/>
                </a:lnTo>
                <a:lnTo>
                  <a:pt x="339" y="89"/>
                </a:lnTo>
                <a:lnTo>
                  <a:pt x="358" y="89"/>
                </a:lnTo>
                <a:lnTo>
                  <a:pt x="358" y="91"/>
                </a:lnTo>
                <a:lnTo>
                  <a:pt x="363" y="91"/>
                </a:lnTo>
                <a:lnTo>
                  <a:pt x="378" y="89"/>
                </a:lnTo>
                <a:lnTo>
                  <a:pt x="384" y="89"/>
                </a:lnTo>
                <a:lnTo>
                  <a:pt x="401" y="97"/>
                </a:lnTo>
                <a:lnTo>
                  <a:pt x="423" y="104"/>
                </a:lnTo>
                <a:lnTo>
                  <a:pt x="427" y="102"/>
                </a:lnTo>
                <a:lnTo>
                  <a:pt x="427" y="104"/>
                </a:lnTo>
                <a:lnTo>
                  <a:pt x="448" y="104"/>
                </a:lnTo>
                <a:lnTo>
                  <a:pt x="467" y="109"/>
                </a:lnTo>
                <a:lnTo>
                  <a:pt x="470" y="110"/>
                </a:lnTo>
                <a:lnTo>
                  <a:pt x="477" y="109"/>
                </a:lnTo>
                <a:lnTo>
                  <a:pt x="484" y="110"/>
                </a:lnTo>
                <a:lnTo>
                  <a:pt x="487" y="112"/>
                </a:lnTo>
                <a:lnTo>
                  <a:pt x="491" y="110"/>
                </a:lnTo>
                <a:lnTo>
                  <a:pt x="513" y="104"/>
                </a:lnTo>
                <a:lnTo>
                  <a:pt x="534" y="107"/>
                </a:lnTo>
                <a:lnTo>
                  <a:pt x="539" y="109"/>
                </a:lnTo>
                <a:lnTo>
                  <a:pt x="563" y="108"/>
                </a:lnTo>
                <a:lnTo>
                  <a:pt x="563" y="104"/>
                </a:lnTo>
                <a:lnTo>
                  <a:pt x="558" y="102"/>
                </a:lnTo>
                <a:lnTo>
                  <a:pt x="563" y="100"/>
                </a:lnTo>
                <a:lnTo>
                  <a:pt x="582" y="102"/>
                </a:lnTo>
                <a:lnTo>
                  <a:pt x="603" y="105"/>
                </a:lnTo>
                <a:lnTo>
                  <a:pt x="622" y="107"/>
                </a:lnTo>
                <a:lnTo>
                  <a:pt x="662" y="110"/>
                </a:lnTo>
                <a:lnTo>
                  <a:pt x="681" y="108"/>
                </a:lnTo>
                <a:lnTo>
                  <a:pt x="691" y="105"/>
                </a:lnTo>
                <a:lnTo>
                  <a:pt x="712" y="109"/>
                </a:lnTo>
                <a:lnTo>
                  <a:pt x="721" y="108"/>
                </a:lnTo>
                <a:lnTo>
                  <a:pt x="729" y="105"/>
                </a:lnTo>
                <a:lnTo>
                  <a:pt x="724" y="102"/>
                </a:lnTo>
                <a:lnTo>
                  <a:pt x="729" y="100"/>
                </a:lnTo>
                <a:lnTo>
                  <a:pt x="721" y="98"/>
                </a:lnTo>
                <a:lnTo>
                  <a:pt x="726" y="95"/>
                </a:lnTo>
                <a:lnTo>
                  <a:pt x="738" y="91"/>
                </a:lnTo>
                <a:lnTo>
                  <a:pt x="760" y="95"/>
                </a:lnTo>
                <a:lnTo>
                  <a:pt x="785" y="105"/>
                </a:lnTo>
                <a:lnTo>
                  <a:pt x="795" y="109"/>
                </a:lnTo>
                <a:lnTo>
                  <a:pt x="823" y="112"/>
                </a:lnTo>
                <a:lnTo>
                  <a:pt x="836" y="119"/>
                </a:lnTo>
                <a:lnTo>
                  <a:pt x="842" y="119"/>
                </a:lnTo>
                <a:lnTo>
                  <a:pt x="857" y="112"/>
                </a:lnTo>
                <a:lnTo>
                  <a:pt x="862" y="119"/>
                </a:lnTo>
                <a:lnTo>
                  <a:pt x="862" y="121"/>
                </a:lnTo>
                <a:lnTo>
                  <a:pt x="864" y="128"/>
                </a:lnTo>
                <a:lnTo>
                  <a:pt x="857" y="128"/>
                </a:lnTo>
                <a:lnTo>
                  <a:pt x="852" y="130"/>
                </a:lnTo>
                <a:lnTo>
                  <a:pt x="862" y="135"/>
                </a:lnTo>
                <a:lnTo>
                  <a:pt x="862" y="138"/>
                </a:lnTo>
                <a:lnTo>
                  <a:pt x="868" y="135"/>
                </a:lnTo>
                <a:lnTo>
                  <a:pt x="876" y="138"/>
                </a:lnTo>
                <a:lnTo>
                  <a:pt x="892" y="135"/>
                </a:lnTo>
                <a:lnTo>
                  <a:pt x="892" y="131"/>
                </a:lnTo>
                <a:lnTo>
                  <a:pt x="902" y="128"/>
                </a:lnTo>
                <a:lnTo>
                  <a:pt x="902" y="112"/>
                </a:lnTo>
                <a:lnTo>
                  <a:pt x="869" y="95"/>
                </a:lnTo>
                <a:lnTo>
                  <a:pt x="852" y="89"/>
                </a:lnTo>
                <a:lnTo>
                  <a:pt x="847" y="91"/>
                </a:lnTo>
                <a:lnTo>
                  <a:pt x="842" y="91"/>
                </a:lnTo>
                <a:lnTo>
                  <a:pt x="842" y="89"/>
                </a:lnTo>
                <a:lnTo>
                  <a:pt x="836" y="89"/>
                </a:lnTo>
                <a:lnTo>
                  <a:pt x="836" y="91"/>
                </a:lnTo>
                <a:lnTo>
                  <a:pt x="833" y="87"/>
                </a:lnTo>
                <a:lnTo>
                  <a:pt x="812" y="87"/>
                </a:lnTo>
                <a:lnTo>
                  <a:pt x="823" y="82"/>
                </a:lnTo>
                <a:lnTo>
                  <a:pt x="833" y="68"/>
                </a:lnTo>
                <a:lnTo>
                  <a:pt x="876" y="68"/>
                </a:lnTo>
                <a:lnTo>
                  <a:pt x="876" y="66"/>
                </a:lnTo>
                <a:lnTo>
                  <a:pt x="897" y="66"/>
                </a:lnTo>
                <a:lnTo>
                  <a:pt x="902" y="72"/>
                </a:lnTo>
                <a:lnTo>
                  <a:pt x="923" y="68"/>
                </a:lnTo>
                <a:lnTo>
                  <a:pt x="914" y="68"/>
                </a:lnTo>
                <a:lnTo>
                  <a:pt x="911" y="66"/>
                </a:lnTo>
                <a:lnTo>
                  <a:pt x="916" y="59"/>
                </a:lnTo>
                <a:lnTo>
                  <a:pt x="937" y="59"/>
                </a:lnTo>
                <a:lnTo>
                  <a:pt x="937" y="62"/>
                </a:lnTo>
                <a:lnTo>
                  <a:pt x="949" y="63"/>
                </a:lnTo>
                <a:lnTo>
                  <a:pt x="954" y="59"/>
                </a:lnTo>
                <a:lnTo>
                  <a:pt x="949" y="56"/>
                </a:lnTo>
                <a:lnTo>
                  <a:pt x="961" y="56"/>
                </a:lnTo>
                <a:lnTo>
                  <a:pt x="961" y="58"/>
                </a:lnTo>
                <a:lnTo>
                  <a:pt x="968" y="62"/>
                </a:lnTo>
                <a:lnTo>
                  <a:pt x="963" y="64"/>
                </a:lnTo>
                <a:lnTo>
                  <a:pt x="957" y="74"/>
                </a:lnTo>
                <a:lnTo>
                  <a:pt x="956" y="77"/>
                </a:lnTo>
                <a:lnTo>
                  <a:pt x="957" y="79"/>
                </a:lnTo>
                <a:lnTo>
                  <a:pt x="956" y="79"/>
                </a:lnTo>
                <a:lnTo>
                  <a:pt x="966" y="86"/>
                </a:lnTo>
                <a:lnTo>
                  <a:pt x="1013" y="104"/>
                </a:lnTo>
                <a:lnTo>
                  <a:pt x="1013" y="95"/>
                </a:lnTo>
                <a:lnTo>
                  <a:pt x="1018" y="95"/>
                </a:lnTo>
                <a:lnTo>
                  <a:pt x="1008" y="89"/>
                </a:lnTo>
                <a:lnTo>
                  <a:pt x="1018" y="87"/>
                </a:lnTo>
                <a:lnTo>
                  <a:pt x="1008" y="82"/>
                </a:lnTo>
                <a:lnTo>
                  <a:pt x="1013" y="81"/>
                </a:lnTo>
                <a:lnTo>
                  <a:pt x="1002" y="78"/>
                </a:lnTo>
                <a:lnTo>
                  <a:pt x="997" y="77"/>
                </a:lnTo>
                <a:lnTo>
                  <a:pt x="989" y="77"/>
                </a:lnTo>
                <a:lnTo>
                  <a:pt x="983" y="74"/>
                </a:lnTo>
                <a:lnTo>
                  <a:pt x="983" y="68"/>
                </a:lnTo>
                <a:lnTo>
                  <a:pt x="980" y="66"/>
                </a:lnTo>
                <a:lnTo>
                  <a:pt x="983" y="66"/>
                </a:lnTo>
                <a:lnTo>
                  <a:pt x="989" y="63"/>
                </a:lnTo>
                <a:lnTo>
                  <a:pt x="1002" y="66"/>
                </a:lnTo>
                <a:lnTo>
                  <a:pt x="1002" y="63"/>
                </a:lnTo>
                <a:lnTo>
                  <a:pt x="1009" y="63"/>
                </a:lnTo>
                <a:lnTo>
                  <a:pt x="1027" y="66"/>
                </a:lnTo>
                <a:lnTo>
                  <a:pt x="1023" y="63"/>
                </a:lnTo>
                <a:lnTo>
                  <a:pt x="1042" y="56"/>
                </a:lnTo>
                <a:lnTo>
                  <a:pt x="1061" y="56"/>
                </a:lnTo>
                <a:lnTo>
                  <a:pt x="1061" y="56"/>
                </a:lnTo>
                <a:lnTo>
                  <a:pt x="1023" y="49"/>
                </a:lnTo>
                <a:lnTo>
                  <a:pt x="1032" y="49"/>
                </a:lnTo>
                <a:lnTo>
                  <a:pt x="1032" y="42"/>
                </a:lnTo>
                <a:lnTo>
                  <a:pt x="1023" y="42"/>
                </a:lnTo>
                <a:lnTo>
                  <a:pt x="1027" y="40"/>
                </a:lnTo>
                <a:lnTo>
                  <a:pt x="1040" y="42"/>
                </a:lnTo>
                <a:lnTo>
                  <a:pt x="1065" y="45"/>
                </a:lnTo>
                <a:lnTo>
                  <a:pt x="1092" y="49"/>
                </a:lnTo>
                <a:lnTo>
                  <a:pt x="1082" y="42"/>
                </a:lnTo>
                <a:lnTo>
                  <a:pt x="1092" y="42"/>
                </a:lnTo>
                <a:lnTo>
                  <a:pt x="1092" y="40"/>
                </a:lnTo>
                <a:lnTo>
                  <a:pt x="1066" y="38"/>
                </a:lnTo>
                <a:lnTo>
                  <a:pt x="1047" y="38"/>
                </a:lnTo>
                <a:lnTo>
                  <a:pt x="980" y="31"/>
                </a:lnTo>
                <a:lnTo>
                  <a:pt x="954" y="28"/>
                </a:lnTo>
                <a:lnTo>
                  <a:pt x="911" y="28"/>
                </a:lnTo>
                <a:lnTo>
                  <a:pt x="923" y="32"/>
                </a:lnTo>
                <a:lnTo>
                  <a:pt x="919" y="32"/>
                </a:lnTo>
                <a:lnTo>
                  <a:pt x="906" y="30"/>
                </a:lnTo>
                <a:lnTo>
                  <a:pt x="911" y="30"/>
                </a:lnTo>
                <a:lnTo>
                  <a:pt x="911" y="28"/>
                </a:lnTo>
                <a:lnTo>
                  <a:pt x="902" y="28"/>
                </a:lnTo>
                <a:lnTo>
                  <a:pt x="902" y="30"/>
                </a:lnTo>
                <a:lnTo>
                  <a:pt x="854" y="30"/>
                </a:lnTo>
                <a:lnTo>
                  <a:pt x="840" y="28"/>
                </a:lnTo>
                <a:lnTo>
                  <a:pt x="819" y="25"/>
                </a:lnTo>
                <a:lnTo>
                  <a:pt x="788" y="25"/>
                </a:lnTo>
                <a:lnTo>
                  <a:pt x="754" y="19"/>
                </a:lnTo>
                <a:lnTo>
                  <a:pt x="690" y="17"/>
                </a:lnTo>
                <a:lnTo>
                  <a:pt x="690" y="19"/>
                </a:lnTo>
                <a:lnTo>
                  <a:pt x="698" y="21"/>
                </a:lnTo>
                <a:lnTo>
                  <a:pt x="678" y="19"/>
                </a:lnTo>
                <a:lnTo>
                  <a:pt x="669" y="21"/>
                </a:lnTo>
                <a:lnTo>
                  <a:pt x="646" y="20"/>
                </a:lnTo>
                <a:lnTo>
                  <a:pt x="657" y="21"/>
                </a:lnTo>
                <a:lnTo>
                  <a:pt x="655" y="25"/>
                </a:lnTo>
                <a:lnTo>
                  <a:pt x="627" y="19"/>
                </a:lnTo>
                <a:lnTo>
                  <a:pt x="627" y="17"/>
                </a:lnTo>
                <a:lnTo>
                  <a:pt x="610" y="15"/>
                </a:lnTo>
                <a:lnTo>
                  <a:pt x="574" y="13"/>
                </a:lnTo>
                <a:lnTo>
                  <a:pt x="582" y="15"/>
                </a:lnTo>
                <a:lnTo>
                  <a:pt x="518" y="15"/>
                </a:lnTo>
                <a:lnTo>
                  <a:pt x="508" y="11"/>
                </a:lnTo>
                <a:lnTo>
                  <a:pt x="501" y="11"/>
                </a:lnTo>
                <a:lnTo>
                  <a:pt x="513" y="13"/>
                </a:lnTo>
                <a:lnTo>
                  <a:pt x="494" y="13"/>
                </a:lnTo>
                <a:lnTo>
                  <a:pt x="499" y="15"/>
                </a:lnTo>
                <a:lnTo>
                  <a:pt x="477" y="15"/>
                </a:lnTo>
                <a:lnTo>
                  <a:pt x="505" y="9"/>
                </a:lnTo>
                <a:lnTo>
                  <a:pt x="499" y="7"/>
                </a:lnTo>
                <a:lnTo>
                  <a:pt x="474" y="5"/>
                </a:lnTo>
                <a:lnTo>
                  <a:pt x="449" y="5"/>
                </a:lnTo>
                <a:lnTo>
                  <a:pt x="439" y="0"/>
                </a:lnTo>
                <a:lnTo>
                  <a:pt x="427" y="0"/>
                </a:lnTo>
                <a:lnTo>
                  <a:pt x="413" y="5"/>
                </a:lnTo>
                <a:lnTo>
                  <a:pt x="410" y="7"/>
                </a:lnTo>
                <a:lnTo>
                  <a:pt x="375" y="7"/>
                </a:lnTo>
                <a:lnTo>
                  <a:pt x="354" y="9"/>
                </a:lnTo>
                <a:lnTo>
                  <a:pt x="344" y="11"/>
                </a:lnTo>
                <a:lnTo>
                  <a:pt x="354" y="13"/>
                </a:lnTo>
                <a:lnTo>
                  <a:pt x="320" y="15"/>
                </a:lnTo>
                <a:lnTo>
                  <a:pt x="323" y="17"/>
                </a:lnTo>
                <a:lnTo>
                  <a:pt x="337" y="19"/>
                </a:lnTo>
                <a:lnTo>
                  <a:pt x="332" y="19"/>
                </a:lnTo>
                <a:lnTo>
                  <a:pt x="299" y="17"/>
                </a:lnTo>
                <a:lnTo>
                  <a:pt x="294" y="19"/>
                </a:lnTo>
                <a:lnTo>
                  <a:pt x="316" y="25"/>
                </a:lnTo>
                <a:lnTo>
                  <a:pt x="294" y="21"/>
                </a:lnTo>
                <a:lnTo>
                  <a:pt x="289" y="17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09" name="Freeform 749"/>
          <p:cNvSpPr>
            <a:spLocks/>
          </p:cNvSpPr>
          <p:nvPr/>
        </p:nvSpPr>
        <p:spPr bwMode="auto">
          <a:xfrm>
            <a:off x="4645022" y="2800353"/>
            <a:ext cx="1733549" cy="231775"/>
          </a:xfrm>
          <a:custGeom>
            <a:avLst/>
            <a:gdLst/>
            <a:ahLst/>
            <a:cxnLst>
              <a:cxn ang="0">
                <a:pos x="299" y="32"/>
              </a:cxn>
              <a:cxn ang="0">
                <a:pos x="294" y="32"/>
              </a:cxn>
              <a:cxn ang="0">
                <a:pos x="251" y="15"/>
              </a:cxn>
              <a:cxn ang="0">
                <a:pos x="195" y="25"/>
              </a:cxn>
              <a:cxn ang="0">
                <a:pos x="200" y="32"/>
              </a:cxn>
              <a:cxn ang="0">
                <a:pos x="131" y="38"/>
              </a:cxn>
              <a:cxn ang="0">
                <a:pos x="109" y="39"/>
              </a:cxn>
              <a:cxn ang="0">
                <a:pos x="60" y="45"/>
              </a:cxn>
              <a:cxn ang="0">
                <a:pos x="69" y="40"/>
              </a:cxn>
              <a:cxn ang="0">
                <a:pos x="5" y="32"/>
              </a:cxn>
              <a:cxn ang="0">
                <a:pos x="21" y="45"/>
              </a:cxn>
              <a:cxn ang="0">
                <a:pos x="21" y="66"/>
              </a:cxn>
              <a:cxn ang="0">
                <a:pos x="23" y="81"/>
              </a:cxn>
              <a:cxn ang="0">
                <a:pos x="45" y="100"/>
              </a:cxn>
              <a:cxn ang="0">
                <a:pos x="95" y="107"/>
              </a:cxn>
              <a:cxn ang="0">
                <a:pos x="104" y="121"/>
              </a:cxn>
              <a:cxn ang="0">
                <a:pos x="95" y="128"/>
              </a:cxn>
              <a:cxn ang="0">
                <a:pos x="178" y="145"/>
              </a:cxn>
              <a:cxn ang="0">
                <a:pos x="173" y="128"/>
              </a:cxn>
              <a:cxn ang="0">
                <a:pos x="171" y="115"/>
              </a:cxn>
              <a:cxn ang="0">
                <a:pos x="183" y="104"/>
              </a:cxn>
              <a:cxn ang="0">
                <a:pos x="228" y="104"/>
              </a:cxn>
              <a:cxn ang="0">
                <a:pos x="270" y="95"/>
              </a:cxn>
              <a:cxn ang="0">
                <a:pos x="320" y="87"/>
              </a:cxn>
              <a:cxn ang="0">
                <a:pos x="358" y="91"/>
              </a:cxn>
              <a:cxn ang="0">
                <a:pos x="427" y="102"/>
              </a:cxn>
              <a:cxn ang="0">
                <a:pos x="484" y="110"/>
              </a:cxn>
              <a:cxn ang="0">
                <a:pos x="563" y="108"/>
              </a:cxn>
              <a:cxn ang="0">
                <a:pos x="622" y="107"/>
              </a:cxn>
              <a:cxn ang="0">
                <a:pos x="729" y="105"/>
              </a:cxn>
              <a:cxn ang="0">
                <a:pos x="760" y="95"/>
              </a:cxn>
              <a:cxn ang="0">
                <a:pos x="857" y="112"/>
              </a:cxn>
              <a:cxn ang="0">
                <a:pos x="862" y="135"/>
              </a:cxn>
              <a:cxn ang="0">
                <a:pos x="902" y="128"/>
              </a:cxn>
              <a:cxn ang="0">
                <a:pos x="842" y="89"/>
              </a:cxn>
              <a:cxn ang="0">
                <a:pos x="833" y="68"/>
              </a:cxn>
              <a:cxn ang="0">
                <a:pos x="914" y="68"/>
              </a:cxn>
              <a:cxn ang="0">
                <a:pos x="954" y="59"/>
              </a:cxn>
              <a:cxn ang="0">
                <a:pos x="957" y="74"/>
              </a:cxn>
              <a:cxn ang="0">
                <a:pos x="1013" y="95"/>
              </a:cxn>
              <a:cxn ang="0">
                <a:pos x="1002" y="78"/>
              </a:cxn>
              <a:cxn ang="0">
                <a:pos x="983" y="66"/>
              </a:cxn>
              <a:cxn ang="0">
                <a:pos x="1023" y="63"/>
              </a:cxn>
              <a:cxn ang="0">
                <a:pos x="1032" y="42"/>
              </a:cxn>
              <a:cxn ang="0">
                <a:pos x="1082" y="42"/>
              </a:cxn>
              <a:cxn ang="0">
                <a:pos x="954" y="28"/>
              </a:cxn>
              <a:cxn ang="0">
                <a:pos x="911" y="28"/>
              </a:cxn>
              <a:cxn ang="0">
                <a:pos x="788" y="25"/>
              </a:cxn>
              <a:cxn ang="0">
                <a:pos x="669" y="21"/>
              </a:cxn>
              <a:cxn ang="0">
                <a:pos x="610" y="15"/>
              </a:cxn>
              <a:cxn ang="0">
                <a:pos x="513" y="13"/>
              </a:cxn>
              <a:cxn ang="0">
                <a:pos x="474" y="5"/>
              </a:cxn>
              <a:cxn ang="0">
                <a:pos x="375" y="7"/>
              </a:cxn>
              <a:cxn ang="0">
                <a:pos x="337" y="19"/>
              </a:cxn>
              <a:cxn ang="0">
                <a:pos x="289" y="17"/>
              </a:cxn>
            </a:cxnLst>
            <a:rect l="0" t="0" r="r" b="b"/>
            <a:pathLst>
              <a:path w="1092" h="146">
                <a:moveTo>
                  <a:pt x="289" y="17"/>
                </a:moveTo>
                <a:lnTo>
                  <a:pt x="280" y="21"/>
                </a:lnTo>
                <a:lnTo>
                  <a:pt x="289" y="25"/>
                </a:lnTo>
                <a:lnTo>
                  <a:pt x="289" y="30"/>
                </a:lnTo>
                <a:lnTo>
                  <a:pt x="294" y="32"/>
                </a:lnTo>
                <a:lnTo>
                  <a:pt x="299" y="32"/>
                </a:lnTo>
                <a:lnTo>
                  <a:pt x="315" y="37"/>
                </a:lnTo>
                <a:lnTo>
                  <a:pt x="309" y="39"/>
                </a:lnTo>
                <a:lnTo>
                  <a:pt x="294" y="40"/>
                </a:lnTo>
                <a:lnTo>
                  <a:pt x="285" y="38"/>
                </a:lnTo>
                <a:lnTo>
                  <a:pt x="294" y="35"/>
                </a:lnTo>
                <a:lnTo>
                  <a:pt x="294" y="32"/>
                </a:lnTo>
                <a:lnTo>
                  <a:pt x="289" y="32"/>
                </a:lnTo>
                <a:lnTo>
                  <a:pt x="280" y="21"/>
                </a:lnTo>
                <a:lnTo>
                  <a:pt x="275" y="21"/>
                </a:lnTo>
                <a:lnTo>
                  <a:pt x="275" y="17"/>
                </a:lnTo>
                <a:lnTo>
                  <a:pt x="264" y="15"/>
                </a:lnTo>
                <a:lnTo>
                  <a:pt x="251" y="15"/>
                </a:lnTo>
                <a:lnTo>
                  <a:pt x="240" y="21"/>
                </a:lnTo>
                <a:lnTo>
                  <a:pt x="245" y="25"/>
                </a:lnTo>
                <a:lnTo>
                  <a:pt x="245" y="30"/>
                </a:lnTo>
                <a:lnTo>
                  <a:pt x="270" y="32"/>
                </a:lnTo>
                <a:lnTo>
                  <a:pt x="264" y="35"/>
                </a:lnTo>
                <a:lnTo>
                  <a:pt x="195" y="25"/>
                </a:lnTo>
                <a:lnTo>
                  <a:pt x="199" y="28"/>
                </a:lnTo>
                <a:lnTo>
                  <a:pt x="216" y="32"/>
                </a:lnTo>
                <a:lnTo>
                  <a:pt x="206" y="32"/>
                </a:lnTo>
                <a:lnTo>
                  <a:pt x="211" y="35"/>
                </a:lnTo>
                <a:lnTo>
                  <a:pt x="206" y="33"/>
                </a:lnTo>
                <a:lnTo>
                  <a:pt x="200" y="32"/>
                </a:lnTo>
                <a:lnTo>
                  <a:pt x="178" y="32"/>
                </a:lnTo>
                <a:lnTo>
                  <a:pt x="178" y="33"/>
                </a:lnTo>
                <a:lnTo>
                  <a:pt x="168" y="32"/>
                </a:lnTo>
                <a:lnTo>
                  <a:pt x="138" y="37"/>
                </a:lnTo>
                <a:lnTo>
                  <a:pt x="138" y="38"/>
                </a:lnTo>
                <a:lnTo>
                  <a:pt x="131" y="38"/>
                </a:lnTo>
                <a:lnTo>
                  <a:pt x="114" y="37"/>
                </a:lnTo>
                <a:lnTo>
                  <a:pt x="124" y="37"/>
                </a:lnTo>
                <a:lnTo>
                  <a:pt x="119" y="33"/>
                </a:lnTo>
                <a:lnTo>
                  <a:pt x="99" y="32"/>
                </a:lnTo>
                <a:lnTo>
                  <a:pt x="109" y="35"/>
                </a:lnTo>
                <a:lnTo>
                  <a:pt x="109" y="39"/>
                </a:lnTo>
                <a:lnTo>
                  <a:pt x="114" y="40"/>
                </a:lnTo>
                <a:lnTo>
                  <a:pt x="99" y="40"/>
                </a:lnTo>
                <a:lnTo>
                  <a:pt x="85" y="42"/>
                </a:lnTo>
                <a:lnTo>
                  <a:pt x="95" y="49"/>
                </a:lnTo>
                <a:lnTo>
                  <a:pt x="64" y="45"/>
                </a:lnTo>
                <a:lnTo>
                  <a:pt x="60" y="45"/>
                </a:lnTo>
                <a:lnTo>
                  <a:pt x="74" y="51"/>
                </a:lnTo>
                <a:lnTo>
                  <a:pt x="64" y="51"/>
                </a:lnTo>
                <a:lnTo>
                  <a:pt x="50" y="49"/>
                </a:lnTo>
                <a:lnTo>
                  <a:pt x="50" y="42"/>
                </a:lnTo>
                <a:lnTo>
                  <a:pt x="29" y="39"/>
                </a:lnTo>
                <a:lnTo>
                  <a:pt x="69" y="40"/>
                </a:lnTo>
                <a:lnTo>
                  <a:pt x="95" y="38"/>
                </a:lnTo>
                <a:lnTo>
                  <a:pt x="90" y="37"/>
                </a:lnTo>
                <a:lnTo>
                  <a:pt x="52" y="31"/>
                </a:lnTo>
                <a:lnTo>
                  <a:pt x="29" y="28"/>
                </a:lnTo>
                <a:lnTo>
                  <a:pt x="17" y="30"/>
                </a:lnTo>
                <a:lnTo>
                  <a:pt x="5" y="32"/>
                </a:lnTo>
                <a:lnTo>
                  <a:pt x="0" y="32"/>
                </a:lnTo>
                <a:lnTo>
                  <a:pt x="3" y="35"/>
                </a:lnTo>
                <a:lnTo>
                  <a:pt x="10" y="37"/>
                </a:lnTo>
                <a:lnTo>
                  <a:pt x="10" y="39"/>
                </a:lnTo>
                <a:lnTo>
                  <a:pt x="21" y="43"/>
                </a:lnTo>
                <a:lnTo>
                  <a:pt x="21" y="45"/>
                </a:lnTo>
                <a:lnTo>
                  <a:pt x="26" y="49"/>
                </a:lnTo>
                <a:lnTo>
                  <a:pt x="26" y="51"/>
                </a:lnTo>
                <a:lnTo>
                  <a:pt x="29" y="56"/>
                </a:lnTo>
                <a:lnTo>
                  <a:pt x="5" y="63"/>
                </a:lnTo>
                <a:lnTo>
                  <a:pt x="12" y="63"/>
                </a:lnTo>
                <a:lnTo>
                  <a:pt x="21" y="66"/>
                </a:lnTo>
                <a:lnTo>
                  <a:pt x="10" y="68"/>
                </a:lnTo>
                <a:lnTo>
                  <a:pt x="5" y="68"/>
                </a:lnTo>
                <a:lnTo>
                  <a:pt x="0" y="72"/>
                </a:lnTo>
                <a:lnTo>
                  <a:pt x="5" y="74"/>
                </a:lnTo>
                <a:lnTo>
                  <a:pt x="5" y="77"/>
                </a:lnTo>
                <a:lnTo>
                  <a:pt x="23" y="81"/>
                </a:lnTo>
                <a:lnTo>
                  <a:pt x="35" y="84"/>
                </a:lnTo>
                <a:lnTo>
                  <a:pt x="45" y="91"/>
                </a:lnTo>
                <a:lnTo>
                  <a:pt x="50" y="91"/>
                </a:lnTo>
                <a:lnTo>
                  <a:pt x="50" y="95"/>
                </a:lnTo>
                <a:lnTo>
                  <a:pt x="40" y="95"/>
                </a:lnTo>
                <a:lnTo>
                  <a:pt x="45" y="100"/>
                </a:lnTo>
                <a:lnTo>
                  <a:pt x="60" y="98"/>
                </a:lnTo>
                <a:lnTo>
                  <a:pt x="64" y="100"/>
                </a:lnTo>
                <a:lnTo>
                  <a:pt x="64" y="102"/>
                </a:lnTo>
                <a:lnTo>
                  <a:pt x="69" y="102"/>
                </a:lnTo>
                <a:lnTo>
                  <a:pt x="74" y="105"/>
                </a:lnTo>
                <a:lnTo>
                  <a:pt x="95" y="107"/>
                </a:lnTo>
                <a:lnTo>
                  <a:pt x="99" y="109"/>
                </a:lnTo>
                <a:lnTo>
                  <a:pt x="114" y="109"/>
                </a:lnTo>
                <a:lnTo>
                  <a:pt x="114" y="119"/>
                </a:lnTo>
                <a:lnTo>
                  <a:pt x="109" y="115"/>
                </a:lnTo>
                <a:lnTo>
                  <a:pt x="104" y="119"/>
                </a:lnTo>
                <a:lnTo>
                  <a:pt x="104" y="121"/>
                </a:lnTo>
                <a:lnTo>
                  <a:pt x="112" y="121"/>
                </a:lnTo>
                <a:lnTo>
                  <a:pt x="99" y="123"/>
                </a:lnTo>
                <a:lnTo>
                  <a:pt x="104" y="123"/>
                </a:lnTo>
                <a:lnTo>
                  <a:pt x="99" y="128"/>
                </a:lnTo>
                <a:lnTo>
                  <a:pt x="95" y="128"/>
                </a:lnTo>
                <a:lnTo>
                  <a:pt x="95" y="128"/>
                </a:lnTo>
                <a:lnTo>
                  <a:pt x="99" y="130"/>
                </a:lnTo>
                <a:lnTo>
                  <a:pt x="124" y="135"/>
                </a:lnTo>
                <a:lnTo>
                  <a:pt x="149" y="135"/>
                </a:lnTo>
                <a:lnTo>
                  <a:pt x="159" y="138"/>
                </a:lnTo>
                <a:lnTo>
                  <a:pt x="168" y="138"/>
                </a:lnTo>
                <a:lnTo>
                  <a:pt x="178" y="145"/>
                </a:lnTo>
                <a:lnTo>
                  <a:pt x="183" y="146"/>
                </a:lnTo>
                <a:lnTo>
                  <a:pt x="188" y="146"/>
                </a:lnTo>
                <a:lnTo>
                  <a:pt x="195" y="145"/>
                </a:lnTo>
                <a:lnTo>
                  <a:pt x="181" y="138"/>
                </a:lnTo>
                <a:lnTo>
                  <a:pt x="181" y="133"/>
                </a:lnTo>
                <a:lnTo>
                  <a:pt x="173" y="128"/>
                </a:lnTo>
                <a:lnTo>
                  <a:pt x="178" y="125"/>
                </a:lnTo>
                <a:lnTo>
                  <a:pt x="183" y="125"/>
                </a:lnTo>
                <a:lnTo>
                  <a:pt x="185" y="123"/>
                </a:lnTo>
                <a:lnTo>
                  <a:pt x="181" y="119"/>
                </a:lnTo>
                <a:lnTo>
                  <a:pt x="173" y="119"/>
                </a:lnTo>
                <a:lnTo>
                  <a:pt x="171" y="115"/>
                </a:lnTo>
                <a:lnTo>
                  <a:pt x="168" y="112"/>
                </a:lnTo>
                <a:lnTo>
                  <a:pt x="173" y="105"/>
                </a:lnTo>
                <a:lnTo>
                  <a:pt x="178" y="109"/>
                </a:lnTo>
                <a:lnTo>
                  <a:pt x="181" y="108"/>
                </a:lnTo>
                <a:lnTo>
                  <a:pt x="178" y="104"/>
                </a:lnTo>
                <a:lnTo>
                  <a:pt x="183" y="104"/>
                </a:lnTo>
                <a:lnTo>
                  <a:pt x="199" y="102"/>
                </a:lnTo>
                <a:lnTo>
                  <a:pt x="202" y="102"/>
                </a:lnTo>
                <a:lnTo>
                  <a:pt x="206" y="100"/>
                </a:lnTo>
                <a:lnTo>
                  <a:pt x="218" y="102"/>
                </a:lnTo>
                <a:lnTo>
                  <a:pt x="225" y="105"/>
                </a:lnTo>
                <a:lnTo>
                  <a:pt x="228" y="104"/>
                </a:lnTo>
                <a:lnTo>
                  <a:pt x="275" y="104"/>
                </a:lnTo>
                <a:lnTo>
                  <a:pt x="280" y="102"/>
                </a:lnTo>
                <a:lnTo>
                  <a:pt x="264" y="100"/>
                </a:lnTo>
                <a:lnTo>
                  <a:pt x="270" y="98"/>
                </a:lnTo>
                <a:lnTo>
                  <a:pt x="264" y="98"/>
                </a:lnTo>
                <a:lnTo>
                  <a:pt x="270" y="95"/>
                </a:lnTo>
                <a:lnTo>
                  <a:pt x="270" y="91"/>
                </a:lnTo>
                <a:lnTo>
                  <a:pt x="264" y="91"/>
                </a:lnTo>
                <a:lnTo>
                  <a:pt x="264" y="89"/>
                </a:lnTo>
                <a:lnTo>
                  <a:pt x="276" y="89"/>
                </a:lnTo>
                <a:lnTo>
                  <a:pt x="302" y="87"/>
                </a:lnTo>
                <a:lnTo>
                  <a:pt x="320" y="87"/>
                </a:lnTo>
                <a:lnTo>
                  <a:pt x="320" y="86"/>
                </a:lnTo>
                <a:lnTo>
                  <a:pt x="334" y="86"/>
                </a:lnTo>
                <a:lnTo>
                  <a:pt x="339" y="87"/>
                </a:lnTo>
                <a:lnTo>
                  <a:pt x="339" y="89"/>
                </a:lnTo>
                <a:lnTo>
                  <a:pt x="358" y="89"/>
                </a:lnTo>
                <a:lnTo>
                  <a:pt x="358" y="91"/>
                </a:lnTo>
                <a:lnTo>
                  <a:pt x="363" y="91"/>
                </a:lnTo>
                <a:lnTo>
                  <a:pt x="378" y="89"/>
                </a:lnTo>
                <a:lnTo>
                  <a:pt x="384" y="89"/>
                </a:lnTo>
                <a:lnTo>
                  <a:pt x="401" y="97"/>
                </a:lnTo>
                <a:lnTo>
                  <a:pt x="423" y="104"/>
                </a:lnTo>
                <a:lnTo>
                  <a:pt x="427" y="102"/>
                </a:lnTo>
                <a:lnTo>
                  <a:pt x="427" y="104"/>
                </a:lnTo>
                <a:lnTo>
                  <a:pt x="448" y="104"/>
                </a:lnTo>
                <a:lnTo>
                  <a:pt x="467" y="109"/>
                </a:lnTo>
                <a:lnTo>
                  <a:pt x="470" y="110"/>
                </a:lnTo>
                <a:lnTo>
                  <a:pt x="477" y="109"/>
                </a:lnTo>
                <a:lnTo>
                  <a:pt x="484" y="110"/>
                </a:lnTo>
                <a:lnTo>
                  <a:pt x="487" y="112"/>
                </a:lnTo>
                <a:lnTo>
                  <a:pt x="491" y="110"/>
                </a:lnTo>
                <a:lnTo>
                  <a:pt x="513" y="104"/>
                </a:lnTo>
                <a:lnTo>
                  <a:pt x="534" y="107"/>
                </a:lnTo>
                <a:lnTo>
                  <a:pt x="539" y="109"/>
                </a:lnTo>
                <a:lnTo>
                  <a:pt x="563" y="108"/>
                </a:lnTo>
                <a:lnTo>
                  <a:pt x="563" y="104"/>
                </a:lnTo>
                <a:lnTo>
                  <a:pt x="558" y="102"/>
                </a:lnTo>
                <a:lnTo>
                  <a:pt x="563" y="100"/>
                </a:lnTo>
                <a:lnTo>
                  <a:pt x="582" y="102"/>
                </a:lnTo>
                <a:lnTo>
                  <a:pt x="603" y="105"/>
                </a:lnTo>
                <a:lnTo>
                  <a:pt x="622" y="107"/>
                </a:lnTo>
                <a:lnTo>
                  <a:pt x="662" y="110"/>
                </a:lnTo>
                <a:lnTo>
                  <a:pt x="681" y="108"/>
                </a:lnTo>
                <a:lnTo>
                  <a:pt x="691" y="105"/>
                </a:lnTo>
                <a:lnTo>
                  <a:pt x="712" y="109"/>
                </a:lnTo>
                <a:lnTo>
                  <a:pt x="721" y="108"/>
                </a:lnTo>
                <a:lnTo>
                  <a:pt x="729" y="105"/>
                </a:lnTo>
                <a:lnTo>
                  <a:pt x="724" y="102"/>
                </a:lnTo>
                <a:lnTo>
                  <a:pt x="729" y="100"/>
                </a:lnTo>
                <a:lnTo>
                  <a:pt x="721" y="98"/>
                </a:lnTo>
                <a:lnTo>
                  <a:pt x="726" y="95"/>
                </a:lnTo>
                <a:lnTo>
                  <a:pt x="738" y="91"/>
                </a:lnTo>
                <a:lnTo>
                  <a:pt x="760" y="95"/>
                </a:lnTo>
                <a:lnTo>
                  <a:pt x="785" y="105"/>
                </a:lnTo>
                <a:lnTo>
                  <a:pt x="795" y="109"/>
                </a:lnTo>
                <a:lnTo>
                  <a:pt x="823" y="112"/>
                </a:lnTo>
                <a:lnTo>
                  <a:pt x="836" y="119"/>
                </a:lnTo>
                <a:lnTo>
                  <a:pt x="842" y="119"/>
                </a:lnTo>
                <a:lnTo>
                  <a:pt x="857" y="112"/>
                </a:lnTo>
                <a:lnTo>
                  <a:pt x="862" y="119"/>
                </a:lnTo>
                <a:lnTo>
                  <a:pt x="862" y="121"/>
                </a:lnTo>
                <a:lnTo>
                  <a:pt x="864" y="128"/>
                </a:lnTo>
                <a:lnTo>
                  <a:pt x="857" y="128"/>
                </a:lnTo>
                <a:lnTo>
                  <a:pt x="852" y="130"/>
                </a:lnTo>
                <a:lnTo>
                  <a:pt x="862" y="135"/>
                </a:lnTo>
                <a:lnTo>
                  <a:pt x="862" y="138"/>
                </a:lnTo>
                <a:lnTo>
                  <a:pt x="868" y="135"/>
                </a:lnTo>
                <a:lnTo>
                  <a:pt x="876" y="138"/>
                </a:lnTo>
                <a:lnTo>
                  <a:pt x="892" y="135"/>
                </a:lnTo>
                <a:lnTo>
                  <a:pt x="892" y="131"/>
                </a:lnTo>
                <a:lnTo>
                  <a:pt x="902" y="128"/>
                </a:lnTo>
                <a:lnTo>
                  <a:pt x="902" y="112"/>
                </a:lnTo>
                <a:lnTo>
                  <a:pt x="869" y="95"/>
                </a:lnTo>
                <a:lnTo>
                  <a:pt x="852" y="89"/>
                </a:lnTo>
                <a:lnTo>
                  <a:pt x="847" y="91"/>
                </a:lnTo>
                <a:lnTo>
                  <a:pt x="842" y="91"/>
                </a:lnTo>
                <a:lnTo>
                  <a:pt x="842" y="89"/>
                </a:lnTo>
                <a:lnTo>
                  <a:pt x="836" y="89"/>
                </a:lnTo>
                <a:lnTo>
                  <a:pt x="836" y="91"/>
                </a:lnTo>
                <a:lnTo>
                  <a:pt x="833" y="87"/>
                </a:lnTo>
                <a:lnTo>
                  <a:pt x="812" y="87"/>
                </a:lnTo>
                <a:lnTo>
                  <a:pt x="823" y="82"/>
                </a:lnTo>
                <a:lnTo>
                  <a:pt x="833" y="68"/>
                </a:lnTo>
                <a:lnTo>
                  <a:pt x="876" y="68"/>
                </a:lnTo>
                <a:lnTo>
                  <a:pt x="876" y="66"/>
                </a:lnTo>
                <a:lnTo>
                  <a:pt x="897" y="66"/>
                </a:lnTo>
                <a:lnTo>
                  <a:pt x="902" y="72"/>
                </a:lnTo>
                <a:lnTo>
                  <a:pt x="923" y="68"/>
                </a:lnTo>
                <a:lnTo>
                  <a:pt x="914" y="68"/>
                </a:lnTo>
                <a:lnTo>
                  <a:pt x="911" y="66"/>
                </a:lnTo>
                <a:lnTo>
                  <a:pt x="916" y="59"/>
                </a:lnTo>
                <a:lnTo>
                  <a:pt x="937" y="59"/>
                </a:lnTo>
                <a:lnTo>
                  <a:pt x="937" y="62"/>
                </a:lnTo>
                <a:lnTo>
                  <a:pt x="949" y="63"/>
                </a:lnTo>
                <a:lnTo>
                  <a:pt x="954" y="59"/>
                </a:lnTo>
                <a:lnTo>
                  <a:pt x="949" y="56"/>
                </a:lnTo>
                <a:lnTo>
                  <a:pt x="961" y="56"/>
                </a:lnTo>
                <a:lnTo>
                  <a:pt x="961" y="58"/>
                </a:lnTo>
                <a:lnTo>
                  <a:pt x="968" y="62"/>
                </a:lnTo>
                <a:lnTo>
                  <a:pt x="963" y="64"/>
                </a:lnTo>
                <a:lnTo>
                  <a:pt x="957" y="74"/>
                </a:lnTo>
                <a:lnTo>
                  <a:pt x="956" y="77"/>
                </a:lnTo>
                <a:lnTo>
                  <a:pt x="957" y="79"/>
                </a:lnTo>
                <a:lnTo>
                  <a:pt x="956" y="79"/>
                </a:lnTo>
                <a:lnTo>
                  <a:pt x="966" y="86"/>
                </a:lnTo>
                <a:lnTo>
                  <a:pt x="1013" y="104"/>
                </a:lnTo>
                <a:lnTo>
                  <a:pt x="1013" y="95"/>
                </a:lnTo>
                <a:lnTo>
                  <a:pt x="1018" y="95"/>
                </a:lnTo>
                <a:lnTo>
                  <a:pt x="1008" y="89"/>
                </a:lnTo>
                <a:lnTo>
                  <a:pt x="1018" y="87"/>
                </a:lnTo>
                <a:lnTo>
                  <a:pt x="1008" y="82"/>
                </a:lnTo>
                <a:lnTo>
                  <a:pt x="1013" y="81"/>
                </a:lnTo>
                <a:lnTo>
                  <a:pt x="1002" y="78"/>
                </a:lnTo>
                <a:lnTo>
                  <a:pt x="997" y="77"/>
                </a:lnTo>
                <a:lnTo>
                  <a:pt x="989" y="77"/>
                </a:lnTo>
                <a:lnTo>
                  <a:pt x="983" y="74"/>
                </a:lnTo>
                <a:lnTo>
                  <a:pt x="983" y="68"/>
                </a:lnTo>
                <a:lnTo>
                  <a:pt x="980" y="66"/>
                </a:lnTo>
                <a:lnTo>
                  <a:pt x="983" y="66"/>
                </a:lnTo>
                <a:lnTo>
                  <a:pt x="989" y="63"/>
                </a:lnTo>
                <a:lnTo>
                  <a:pt x="1002" y="66"/>
                </a:lnTo>
                <a:lnTo>
                  <a:pt x="1002" y="63"/>
                </a:lnTo>
                <a:lnTo>
                  <a:pt x="1009" y="63"/>
                </a:lnTo>
                <a:lnTo>
                  <a:pt x="1027" y="66"/>
                </a:lnTo>
                <a:lnTo>
                  <a:pt x="1023" y="63"/>
                </a:lnTo>
                <a:lnTo>
                  <a:pt x="1042" y="56"/>
                </a:lnTo>
                <a:lnTo>
                  <a:pt x="1061" y="56"/>
                </a:lnTo>
                <a:lnTo>
                  <a:pt x="1061" y="56"/>
                </a:lnTo>
                <a:lnTo>
                  <a:pt x="1023" y="49"/>
                </a:lnTo>
                <a:lnTo>
                  <a:pt x="1032" y="49"/>
                </a:lnTo>
                <a:lnTo>
                  <a:pt x="1032" y="42"/>
                </a:lnTo>
                <a:lnTo>
                  <a:pt x="1023" y="42"/>
                </a:lnTo>
                <a:lnTo>
                  <a:pt x="1027" y="40"/>
                </a:lnTo>
                <a:lnTo>
                  <a:pt x="1040" y="42"/>
                </a:lnTo>
                <a:lnTo>
                  <a:pt x="1065" y="45"/>
                </a:lnTo>
                <a:lnTo>
                  <a:pt x="1092" y="49"/>
                </a:lnTo>
                <a:lnTo>
                  <a:pt x="1082" y="42"/>
                </a:lnTo>
                <a:lnTo>
                  <a:pt x="1092" y="42"/>
                </a:lnTo>
                <a:lnTo>
                  <a:pt x="1092" y="40"/>
                </a:lnTo>
                <a:lnTo>
                  <a:pt x="1066" y="38"/>
                </a:lnTo>
                <a:lnTo>
                  <a:pt x="1047" y="38"/>
                </a:lnTo>
                <a:lnTo>
                  <a:pt x="980" y="31"/>
                </a:lnTo>
                <a:lnTo>
                  <a:pt x="954" y="28"/>
                </a:lnTo>
                <a:lnTo>
                  <a:pt x="911" y="28"/>
                </a:lnTo>
                <a:lnTo>
                  <a:pt x="923" y="32"/>
                </a:lnTo>
                <a:lnTo>
                  <a:pt x="919" y="32"/>
                </a:lnTo>
                <a:lnTo>
                  <a:pt x="906" y="30"/>
                </a:lnTo>
                <a:lnTo>
                  <a:pt x="911" y="30"/>
                </a:lnTo>
                <a:lnTo>
                  <a:pt x="911" y="28"/>
                </a:lnTo>
                <a:lnTo>
                  <a:pt x="902" y="28"/>
                </a:lnTo>
                <a:lnTo>
                  <a:pt x="902" y="30"/>
                </a:lnTo>
                <a:lnTo>
                  <a:pt x="854" y="30"/>
                </a:lnTo>
                <a:lnTo>
                  <a:pt x="840" y="28"/>
                </a:lnTo>
                <a:lnTo>
                  <a:pt x="819" y="25"/>
                </a:lnTo>
                <a:lnTo>
                  <a:pt x="788" y="25"/>
                </a:lnTo>
                <a:lnTo>
                  <a:pt x="754" y="19"/>
                </a:lnTo>
                <a:lnTo>
                  <a:pt x="690" y="17"/>
                </a:lnTo>
                <a:lnTo>
                  <a:pt x="690" y="19"/>
                </a:lnTo>
                <a:lnTo>
                  <a:pt x="698" y="21"/>
                </a:lnTo>
                <a:lnTo>
                  <a:pt x="678" y="19"/>
                </a:lnTo>
                <a:lnTo>
                  <a:pt x="669" y="21"/>
                </a:lnTo>
                <a:lnTo>
                  <a:pt x="646" y="20"/>
                </a:lnTo>
                <a:lnTo>
                  <a:pt x="657" y="21"/>
                </a:lnTo>
                <a:lnTo>
                  <a:pt x="655" y="25"/>
                </a:lnTo>
                <a:lnTo>
                  <a:pt x="627" y="19"/>
                </a:lnTo>
                <a:lnTo>
                  <a:pt x="627" y="17"/>
                </a:lnTo>
                <a:lnTo>
                  <a:pt x="610" y="15"/>
                </a:lnTo>
                <a:lnTo>
                  <a:pt x="574" y="13"/>
                </a:lnTo>
                <a:lnTo>
                  <a:pt x="582" y="15"/>
                </a:lnTo>
                <a:lnTo>
                  <a:pt x="518" y="15"/>
                </a:lnTo>
                <a:lnTo>
                  <a:pt x="508" y="11"/>
                </a:lnTo>
                <a:lnTo>
                  <a:pt x="501" y="11"/>
                </a:lnTo>
                <a:lnTo>
                  <a:pt x="513" y="13"/>
                </a:lnTo>
                <a:lnTo>
                  <a:pt x="494" y="13"/>
                </a:lnTo>
                <a:lnTo>
                  <a:pt x="499" y="15"/>
                </a:lnTo>
                <a:lnTo>
                  <a:pt x="477" y="15"/>
                </a:lnTo>
                <a:lnTo>
                  <a:pt x="505" y="9"/>
                </a:lnTo>
                <a:lnTo>
                  <a:pt x="499" y="7"/>
                </a:lnTo>
                <a:lnTo>
                  <a:pt x="474" y="5"/>
                </a:lnTo>
                <a:lnTo>
                  <a:pt x="449" y="5"/>
                </a:lnTo>
                <a:lnTo>
                  <a:pt x="439" y="0"/>
                </a:lnTo>
                <a:lnTo>
                  <a:pt x="427" y="0"/>
                </a:lnTo>
                <a:lnTo>
                  <a:pt x="413" y="5"/>
                </a:lnTo>
                <a:lnTo>
                  <a:pt x="410" y="7"/>
                </a:lnTo>
                <a:lnTo>
                  <a:pt x="375" y="7"/>
                </a:lnTo>
                <a:lnTo>
                  <a:pt x="354" y="9"/>
                </a:lnTo>
                <a:lnTo>
                  <a:pt x="344" y="11"/>
                </a:lnTo>
                <a:lnTo>
                  <a:pt x="354" y="13"/>
                </a:lnTo>
                <a:lnTo>
                  <a:pt x="320" y="15"/>
                </a:lnTo>
                <a:lnTo>
                  <a:pt x="323" y="17"/>
                </a:lnTo>
                <a:lnTo>
                  <a:pt x="337" y="19"/>
                </a:lnTo>
                <a:lnTo>
                  <a:pt x="332" y="19"/>
                </a:lnTo>
                <a:lnTo>
                  <a:pt x="299" y="17"/>
                </a:lnTo>
                <a:lnTo>
                  <a:pt x="294" y="19"/>
                </a:lnTo>
                <a:lnTo>
                  <a:pt x="316" y="25"/>
                </a:lnTo>
                <a:lnTo>
                  <a:pt x="294" y="21"/>
                </a:lnTo>
                <a:lnTo>
                  <a:pt x="289" y="17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10" name="Freeform 750"/>
          <p:cNvSpPr>
            <a:spLocks/>
          </p:cNvSpPr>
          <p:nvPr/>
        </p:nvSpPr>
        <p:spPr bwMode="auto">
          <a:xfrm>
            <a:off x="4494210" y="3221041"/>
            <a:ext cx="39687" cy="14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" y="9"/>
              </a:cxn>
              <a:cxn ang="0">
                <a:pos x="25" y="4"/>
              </a:cxn>
              <a:cxn ang="0">
                <a:pos x="21" y="1"/>
              </a:cxn>
              <a:cxn ang="0">
                <a:pos x="14" y="1"/>
              </a:cxn>
              <a:cxn ang="0">
                <a:pos x="14" y="0"/>
              </a:cxn>
              <a:cxn ang="0">
                <a:pos x="0" y="0"/>
              </a:cxn>
            </a:cxnLst>
            <a:rect l="0" t="0" r="r" b="b"/>
            <a:pathLst>
              <a:path w="25" h="9">
                <a:moveTo>
                  <a:pt x="0" y="0"/>
                </a:moveTo>
                <a:lnTo>
                  <a:pt x="14" y="9"/>
                </a:lnTo>
                <a:lnTo>
                  <a:pt x="25" y="4"/>
                </a:lnTo>
                <a:lnTo>
                  <a:pt x="21" y="1"/>
                </a:lnTo>
                <a:lnTo>
                  <a:pt x="14" y="1"/>
                </a:lnTo>
                <a:lnTo>
                  <a:pt x="14" y="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11" name="Freeform 751"/>
          <p:cNvSpPr>
            <a:spLocks/>
          </p:cNvSpPr>
          <p:nvPr/>
        </p:nvSpPr>
        <p:spPr bwMode="auto">
          <a:xfrm>
            <a:off x="4494210" y="3221041"/>
            <a:ext cx="39687" cy="14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" y="9"/>
              </a:cxn>
              <a:cxn ang="0">
                <a:pos x="25" y="4"/>
              </a:cxn>
              <a:cxn ang="0">
                <a:pos x="21" y="1"/>
              </a:cxn>
              <a:cxn ang="0">
                <a:pos x="14" y="1"/>
              </a:cxn>
              <a:cxn ang="0">
                <a:pos x="14" y="0"/>
              </a:cxn>
              <a:cxn ang="0">
                <a:pos x="0" y="0"/>
              </a:cxn>
            </a:cxnLst>
            <a:rect l="0" t="0" r="r" b="b"/>
            <a:pathLst>
              <a:path w="25" h="9">
                <a:moveTo>
                  <a:pt x="0" y="0"/>
                </a:moveTo>
                <a:lnTo>
                  <a:pt x="14" y="9"/>
                </a:lnTo>
                <a:lnTo>
                  <a:pt x="25" y="4"/>
                </a:lnTo>
                <a:lnTo>
                  <a:pt x="21" y="1"/>
                </a:lnTo>
                <a:lnTo>
                  <a:pt x="14" y="1"/>
                </a:lnTo>
                <a:lnTo>
                  <a:pt x="14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12" name="Freeform 752"/>
          <p:cNvSpPr>
            <a:spLocks/>
          </p:cNvSpPr>
          <p:nvPr/>
        </p:nvSpPr>
        <p:spPr bwMode="auto">
          <a:xfrm>
            <a:off x="4756147" y="3321053"/>
            <a:ext cx="46037" cy="22225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5" y="14"/>
              </a:cxn>
              <a:cxn ang="0">
                <a:pos x="5" y="11"/>
              </a:cxn>
              <a:cxn ang="0">
                <a:pos x="21" y="14"/>
              </a:cxn>
              <a:cxn ang="0">
                <a:pos x="26" y="11"/>
              </a:cxn>
              <a:cxn ang="0">
                <a:pos x="21" y="9"/>
              </a:cxn>
              <a:cxn ang="0">
                <a:pos x="29" y="4"/>
              </a:cxn>
              <a:cxn ang="0">
                <a:pos x="21" y="0"/>
              </a:cxn>
              <a:cxn ang="0">
                <a:pos x="5" y="2"/>
              </a:cxn>
              <a:cxn ang="0">
                <a:pos x="0" y="11"/>
              </a:cxn>
            </a:cxnLst>
            <a:rect l="0" t="0" r="r" b="b"/>
            <a:pathLst>
              <a:path w="29" h="14">
                <a:moveTo>
                  <a:pt x="0" y="11"/>
                </a:moveTo>
                <a:lnTo>
                  <a:pt x="5" y="14"/>
                </a:lnTo>
                <a:lnTo>
                  <a:pt x="5" y="11"/>
                </a:lnTo>
                <a:lnTo>
                  <a:pt x="21" y="14"/>
                </a:lnTo>
                <a:lnTo>
                  <a:pt x="26" y="11"/>
                </a:lnTo>
                <a:lnTo>
                  <a:pt x="21" y="9"/>
                </a:lnTo>
                <a:lnTo>
                  <a:pt x="29" y="4"/>
                </a:lnTo>
                <a:lnTo>
                  <a:pt x="21" y="0"/>
                </a:lnTo>
                <a:lnTo>
                  <a:pt x="5" y="2"/>
                </a:lnTo>
                <a:lnTo>
                  <a:pt x="0" y="11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13" name="Freeform 753"/>
          <p:cNvSpPr>
            <a:spLocks/>
          </p:cNvSpPr>
          <p:nvPr/>
        </p:nvSpPr>
        <p:spPr bwMode="auto">
          <a:xfrm>
            <a:off x="4756147" y="3321053"/>
            <a:ext cx="46037" cy="22225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5" y="14"/>
              </a:cxn>
              <a:cxn ang="0">
                <a:pos x="5" y="11"/>
              </a:cxn>
              <a:cxn ang="0">
                <a:pos x="21" y="14"/>
              </a:cxn>
              <a:cxn ang="0">
                <a:pos x="26" y="11"/>
              </a:cxn>
              <a:cxn ang="0">
                <a:pos x="21" y="9"/>
              </a:cxn>
              <a:cxn ang="0">
                <a:pos x="29" y="4"/>
              </a:cxn>
              <a:cxn ang="0">
                <a:pos x="21" y="0"/>
              </a:cxn>
              <a:cxn ang="0">
                <a:pos x="5" y="2"/>
              </a:cxn>
              <a:cxn ang="0">
                <a:pos x="0" y="11"/>
              </a:cxn>
            </a:cxnLst>
            <a:rect l="0" t="0" r="r" b="b"/>
            <a:pathLst>
              <a:path w="29" h="14">
                <a:moveTo>
                  <a:pt x="0" y="11"/>
                </a:moveTo>
                <a:lnTo>
                  <a:pt x="5" y="14"/>
                </a:lnTo>
                <a:lnTo>
                  <a:pt x="5" y="11"/>
                </a:lnTo>
                <a:lnTo>
                  <a:pt x="21" y="14"/>
                </a:lnTo>
                <a:lnTo>
                  <a:pt x="26" y="11"/>
                </a:lnTo>
                <a:lnTo>
                  <a:pt x="21" y="9"/>
                </a:lnTo>
                <a:lnTo>
                  <a:pt x="29" y="4"/>
                </a:lnTo>
                <a:lnTo>
                  <a:pt x="21" y="0"/>
                </a:lnTo>
                <a:lnTo>
                  <a:pt x="5" y="2"/>
                </a:lnTo>
                <a:lnTo>
                  <a:pt x="0" y="11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14" name="Freeform 754"/>
          <p:cNvSpPr>
            <a:spLocks/>
          </p:cNvSpPr>
          <p:nvPr/>
        </p:nvSpPr>
        <p:spPr bwMode="auto">
          <a:xfrm>
            <a:off x="4724397" y="3348041"/>
            <a:ext cx="22225" cy="36513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1" y="17"/>
              </a:cxn>
              <a:cxn ang="0">
                <a:pos x="11" y="23"/>
              </a:cxn>
              <a:cxn ang="0">
                <a:pos x="14" y="23"/>
              </a:cxn>
              <a:cxn ang="0">
                <a:pos x="14" y="14"/>
              </a:cxn>
              <a:cxn ang="0">
                <a:pos x="5" y="13"/>
              </a:cxn>
              <a:cxn ang="0">
                <a:pos x="11" y="10"/>
              </a:cxn>
              <a:cxn ang="0">
                <a:pos x="0" y="0"/>
              </a:cxn>
              <a:cxn ang="0">
                <a:pos x="0" y="10"/>
              </a:cxn>
            </a:cxnLst>
            <a:rect l="0" t="0" r="r" b="b"/>
            <a:pathLst>
              <a:path w="14" h="23">
                <a:moveTo>
                  <a:pt x="0" y="10"/>
                </a:moveTo>
                <a:lnTo>
                  <a:pt x="11" y="17"/>
                </a:lnTo>
                <a:lnTo>
                  <a:pt x="11" y="23"/>
                </a:lnTo>
                <a:lnTo>
                  <a:pt x="14" y="23"/>
                </a:lnTo>
                <a:lnTo>
                  <a:pt x="14" y="14"/>
                </a:lnTo>
                <a:lnTo>
                  <a:pt x="5" y="13"/>
                </a:lnTo>
                <a:lnTo>
                  <a:pt x="11" y="10"/>
                </a:lnTo>
                <a:lnTo>
                  <a:pt x="0" y="0"/>
                </a:lnTo>
                <a:lnTo>
                  <a:pt x="0" y="1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15" name="Freeform 755"/>
          <p:cNvSpPr>
            <a:spLocks/>
          </p:cNvSpPr>
          <p:nvPr/>
        </p:nvSpPr>
        <p:spPr bwMode="auto">
          <a:xfrm>
            <a:off x="4724397" y="3348041"/>
            <a:ext cx="22225" cy="36513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1" y="17"/>
              </a:cxn>
              <a:cxn ang="0">
                <a:pos x="11" y="23"/>
              </a:cxn>
              <a:cxn ang="0">
                <a:pos x="14" y="23"/>
              </a:cxn>
              <a:cxn ang="0">
                <a:pos x="14" y="14"/>
              </a:cxn>
              <a:cxn ang="0">
                <a:pos x="5" y="13"/>
              </a:cxn>
              <a:cxn ang="0">
                <a:pos x="11" y="10"/>
              </a:cxn>
              <a:cxn ang="0">
                <a:pos x="0" y="0"/>
              </a:cxn>
              <a:cxn ang="0">
                <a:pos x="0" y="10"/>
              </a:cxn>
            </a:cxnLst>
            <a:rect l="0" t="0" r="r" b="b"/>
            <a:pathLst>
              <a:path w="14" h="23">
                <a:moveTo>
                  <a:pt x="0" y="10"/>
                </a:moveTo>
                <a:lnTo>
                  <a:pt x="11" y="17"/>
                </a:lnTo>
                <a:lnTo>
                  <a:pt x="11" y="23"/>
                </a:lnTo>
                <a:lnTo>
                  <a:pt x="14" y="23"/>
                </a:lnTo>
                <a:lnTo>
                  <a:pt x="14" y="14"/>
                </a:lnTo>
                <a:lnTo>
                  <a:pt x="5" y="13"/>
                </a:lnTo>
                <a:lnTo>
                  <a:pt x="11" y="10"/>
                </a:lnTo>
                <a:lnTo>
                  <a:pt x="0" y="0"/>
                </a:lnTo>
                <a:lnTo>
                  <a:pt x="0" y="1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16" name="Freeform 756"/>
          <p:cNvSpPr>
            <a:spLocks/>
          </p:cNvSpPr>
          <p:nvPr/>
        </p:nvSpPr>
        <p:spPr bwMode="auto">
          <a:xfrm>
            <a:off x="4797422" y="3390903"/>
            <a:ext cx="12700" cy="3175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3" y="18"/>
              </a:cxn>
              <a:cxn ang="0">
                <a:pos x="8" y="20"/>
              </a:cxn>
              <a:cxn ang="0">
                <a:pos x="3" y="12"/>
              </a:cxn>
              <a:cxn ang="0">
                <a:pos x="8" y="9"/>
              </a:cxn>
              <a:cxn ang="0">
                <a:pos x="3" y="2"/>
              </a:cxn>
              <a:cxn ang="0">
                <a:pos x="0" y="0"/>
              </a:cxn>
              <a:cxn ang="0">
                <a:pos x="3" y="9"/>
              </a:cxn>
              <a:cxn ang="0">
                <a:pos x="0" y="10"/>
              </a:cxn>
            </a:cxnLst>
            <a:rect l="0" t="0" r="r" b="b"/>
            <a:pathLst>
              <a:path w="8" h="20">
                <a:moveTo>
                  <a:pt x="0" y="10"/>
                </a:moveTo>
                <a:lnTo>
                  <a:pt x="3" y="18"/>
                </a:lnTo>
                <a:lnTo>
                  <a:pt x="8" y="20"/>
                </a:lnTo>
                <a:lnTo>
                  <a:pt x="3" y="12"/>
                </a:lnTo>
                <a:lnTo>
                  <a:pt x="8" y="9"/>
                </a:lnTo>
                <a:lnTo>
                  <a:pt x="3" y="2"/>
                </a:lnTo>
                <a:lnTo>
                  <a:pt x="0" y="0"/>
                </a:lnTo>
                <a:lnTo>
                  <a:pt x="3" y="9"/>
                </a:lnTo>
                <a:lnTo>
                  <a:pt x="0" y="1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17" name="Freeform 757"/>
          <p:cNvSpPr>
            <a:spLocks/>
          </p:cNvSpPr>
          <p:nvPr/>
        </p:nvSpPr>
        <p:spPr bwMode="auto">
          <a:xfrm>
            <a:off x="4797422" y="3390903"/>
            <a:ext cx="12700" cy="3175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3" y="18"/>
              </a:cxn>
              <a:cxn ang="0">
                <a:pos x="8" y="20"/>
              </a:cxn>
              <a:cxn ang="0">
                <a:pos x="3" y="12"/>
              </a:cxn>
              <a:cxn ang="0">
                <a:pos x="8" y="9"/>
              </a:cxn>
              <a:cxn ang="0">
                <a:pos x="3" y="2"/>
              </a:cxn>
              <a:cxn ang="0">
                <a:pos x="0" y="0"/>
              </a:cxn>
              <a:cxn ang="0">
                <a:pos x="3" y="9"/>
              </a:cxn>
              <a:cxn ang="0">
                <a:pos x="0" y="10"/>
              </a:cxn>
            </a:cxnLst>
            <a:rect l="0" t="0" r="r" b="b"/>
            <a:pathLst>
              <a:path w="8" h="20">
                <a:moveTo>
                  <a:pt x="0" y="10"/>
                </a:moveTo>
                <a:lnTo>
                  <a:pt x="3" y="18"/>
                </a:lnTo>
                <a:lnTo>
                  <a:pt x="8" y="20"/>
                </a:lnTo>
                <a:lnTo>
                  <a:pt x="3" y="12"/>
                </a:lnTo>
                <a:lnTo>
                  <a:pt x="8" y="9"/>
                </a:lnTo>
                <a:lnTo>
                  <a:pt x="3" y="2"/>
                </a:lnTo>
                <a:lnTo>
                  <a:pt x="0" y="0"/>
                </a:lnTo>
                <a:lnTo>
                  <a:pt x="3" y="9"/>
                </a:lnTo>
                <a:lnTo>
                  <a:pt x="0" y="1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18" name="Freeform 758"/>
          <p:cNvSpPr>
            <a:spLocks/>
          </p:cNvSpPr>
          <p:nvPr/>
        </p:nvSpPr>
        <p:spPr bwMode="auto">
          <a:xfrm>
            <a:off x="3022598" y="2857503"/>
            <a:ext cx="82550" cy="1270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4" y="3"/>
              </a:cxn>
              <a:cxn ang="0">
                <a:pos x="26" y="6"/>
              </a:cxn>
              <a:cxn ang="0">
                <a:pos x="0" y="8"/>
              </a:cxn>
              <a:cxn ang="0">
                <a:pos x="9" y="8"/>
              </a:cxn>
              <a:cxn ang="0">
                <a:pos x="24" y="6"/>
              </a:cxn>
              <a:cxn ang="0">
                <a:pos x="14" y="8"/>
              </a:cxn>
              <a:cxn ang="0">
                <a:pos x="31" y="8"/>
              </a:cxn>
              <a:cxn ang="0">
                <a:pos x="31" y="6"/>
              </a:cxn>
              <a:cxn ang="0">
                <a:pos x="43" y="6"/>
              </a:cxn>
              <a:cxn ang="0">
                <a:pos x="52" y="3"/>
              </a:cxn>
              <a:cxn ang="0">
                <a:pos x="34" y="3"/>
              </a:cxn>
              <a:cxn ang="0">
                <a:pos x="46" y="0"/>
              </a:cxn>
              <a:cxn ang="0">
                <a:pos x="38" y="1"/>
              </a:cxn>
              <a:cxn ang="0">
                <a:pos x="0" y="3"/>
              </a:cxn>
            </a:cxnLst>
            <a:rect l="0" t="0" r="r" b="b"/>
            <a:pathLst>
              <a:path w="52" h="8">
                <a:moveTo>
                  <a:pt x="0" y="3"/>
                </a:moveTo>
                <a:lnTo>
                  <a:pt x="24" y="3"/>
                </a:lnTo>
                <a:lnTo>
                  <a:pt x="26" y="6"/>
                </a:lnTo>
                <a:lnTo>
                  <a:pt x="0" y="8"/>
                </a:lnTo>
                <a:lnTo>
                  <a:pt x="9" y="8"/>
                </a:lnTo>
                <a:lnTo>
                  <a:pt x="24" y="6"/>
                </a:lnTo>
                <a:lnTo>
                  <a:pt x="14" y="8"/>
                </a:lnTo>
                <a:lnTo>
                  <a:pt x="31" y="8"/>
                </a:lnTo>
                <a:lnTo>
                  <a:pt x="31" y="6"/>
                </a:lnTo>
                <a:lnTo>
                  <a:pt x="43" y="6"/>
                </a:lnTo>
                <a:lnTo>
                  <a:pt x="52" y="3"/>
                </a:lnTo>
                <a:lnTo>
                  <a:pt x="34" y="3"/>
                </a:lnTo>
                <a:lnTo>
                  <a:pt x="46" y="0"/>
                </a:lnTo>
                <a:lnTo>
                  <a:pt x="38" y="1"/>
                </a:lnTo>
                <a:lnTo>
                  <a:pt x="0" y="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19" name="Freeform 759"/>
          <p:cNvSpPr>
            <a:spLocks/>
          </p:cNvSpPr>
          <p:nvPr/>
        </p:nvSpPr>
        <p:spPr bwMode="auto">
          <a:xfrm>
            <a:off x="3022598" y="2857503"/>
            <a:ext cx="82550" cy="1270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4" y="3"/>
              </a:cxn>
              <a:cxn ang="0">
                <a:pos x="26" y="6"/>
              </a:cxn>
              <a:cxn ang="0">
                <a:pos x="0" y="8"/>
              </a:cxn>
              <a:cxn ang="0">
                <a:pos x="9" y="8"/>
              </a:cxn>
              <a:cxn ang="0">
                <a:pos x="24" y="6"/>
              </a:cxn>
              <a:cxn ang="0">
                <a:pos x="14" y="8"/>
              </a:cxn>
              <a:cxn ang="0">
                <a:pos x="31" y="8"/>
              </a:cxn>
              <a:cxn ang="0">
                <a:pos x="31" y="6"/>
              </a:cxn>
              <a:cxn ang="0">
                <a:pos x="43" y="6"/>
              </a:cxn>
              <a:cxn ang="0">
                <a:pos x="52" y="3"/>
              </a:cxn>
              <a:cxn ang="0">
                <a:pos x="34" y="3"/>
              </a:cxn>
              <a:cxn ang="0">
                <a:pos x="46" y="0"/>
              </a:cxn>
              <a:cxn ang="0">
                <a:pos x="38" y="1"/>
              </a:cxn>
              <a:cxn ang="0">
                <a:pos x="0" y="3"/>
              </a:cxn>
            </a:cxnLst>
            <a:rect l="0" t="0" r="r" b="b"/>
            <a:pathLst>
              <a:path w="52" h="8">
                <a:moveTo>
                  <a:pt x="0" y="3"/>
                </a:moveTo>
                <a:lnTo>
                  <a:pt x="24" y="3"/>
                </a:lnTo>
                <a:lnTo>
                  <a:pt x="26" y="6"/>
                </a:lnTo>
                <a:lnTo>
                  <a:pt x="0" y="8"/>
                </a:lnTo>
                <a:lnTo>
                  <a:pt x="9" y="8"/>
                </a:lnTo>
                <a:lnTo>
                  <a:pt x="24" y="6"/>
                </a:lnTo>
                <a:lnTo>
                  <a:pt x="14" y="8"/>
                </a:lnTo>
                <a:lnTo>
                  <a:pt x="31" y="8"/>
                </a:lnTo>
                <a:lnTo>
                  <a:pt x="31" y="6"/>
                </a:lnTo>
                <a:lnTo>
                  <a:pt x="43" y="6"/>
                </a:lnTo>
                <a:lnTo>
                  <a:pt x="52" y="3"/>
                </a:lnTo>
                <a:lnTo>
                  <a:pt x="34" y="3"/>
                </a:lnTo>
                <a:lnTo>
                  <a:pt x="46" y="0"/>
                </a:lnTo>
                <a:lnTo>
                  <a:pt x="38" y="1"/>
                </a:lnTo>
                <a:lnTo>
                  <a:pt x="0" y="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20" name="Freeform 760"/>
          <p:cNvSpPr>
            <a:spLocks/>
          </p:cNvSpPr>
          <p:nvPr/>
        </p:nvSpPr>
        <p:spPr bwMode="auto">
          <a:xfrm>
            <a:off x="3036886" y="2889253"/>
            <a:ext cx="100012" cy="4763"/>
          </a:xfrm>
          <a:custGeom>
            <a:avLst/>
            <a:gdLst/>
            <a:ahLst/>
            <a:cxnLst>
              <a:cxn ang="0">
                <a:pos x="63" y="0"/>
              </a:cxn>
              <a:cxn ang="0">
                <a:pos x="33" y="2"/>
              </a:cxn>
              <a:cxn ang="0">
                <a:pos x="23" y="2"/>
              </a:cxn>
              <a:cxn ang="0">
                <a:pos x="23" y="2"/>
              </a:cxn>
              <a:cxn ang="0">
                <a:pos x="3" y="3"/>
              </a:cxn>
              <a:cxn ang="0">
                <a:pos x="0" y="3"/>
              </a:cxn>
              <a:cxn ang="0">
                <a:pos x="26" y="3"/>
              </a:cxn>
              <a:cxn ang="0">
                <a:pos x="45" y="2"/>
              </a:cxn>
              <a:cxn ang="0">
                <a:pos x="63" y="1"/>
              </a:cxn>
              <a:cxn ang="0">
                <a:pos x="63" y="0"/>
              </a:cxn>
            </a:cxnLst>
            <a:rect l="0" t="0" r="r" b="b"/>
            <a:pathLst>
              <a:path w="63" h="3">
                <a:moveTo>
                  <a:pt x="63" y="0"/>
                </a:moveTo>
                <a:lnTo>
                  <a:pt x="33" y="2"/>
                </a:lnTo>
                <a:lnTo>
                  <a:pt x="23" y="2"/>
                </a:lnTo>
                <a:lnTo>
                  <a:pt x="23" y="2"/>
                </a:lnTo>
                <a:lnTo>
                  <a:pt x="3" y="3"/>
                </a:lnTo>
                <a:lnTo>
                  <a:pt x="0" y="3"/>
                </a:lnTo>
                <a:lnTo>
                  <a:pt x="26" y="3"/>
                </a:lnTo>
                <a:lnTo>
                  <a:pt x="45" y="2"/>
                </a:lnTo>
                <a:lnTo>
                  <a:pt x="63" y="1"/>
                </a:lnTo>
                <a:lnTo>
                  <a:pt x="63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21" name="Freeform 761"/>
          <p:cNvSpPr>
            <a:spLocks/>
          </p:cNvSpPr>
          <p:nvPr/>
        </p:nvSpPr>
        <p:spPr bwMode="auto">
          <a:xfrm>
            <a:off x="3036886" y="2889253"/>
            <a:ext cx="100012" cy="4763"/>
          </a:xfrm>
          <a:custGeom>
            <a:avLst/>
            <a:gdLst/>
            <a:ahLst/>
            <a:cxnLst>
              <a:cxn ang="0">
                <a:pos x="63" y="0"/>
              </a:cxn>
              <a:cxn ang="0">
                <a:pos x="33" y="2"/>
              </a:cxn>
              <a:cxn ang="0">
                <a:pos x="23" y="2"/>
              </a:cxn>
              <a:cxn ang="0">
                <a:pos x="23" y="2"/>
              </a:cxn>
              <a:cxn ang="0">
                <a:pos x="3" y="3"/>
              </a:cxn>
              <a:cxn ang="0">
                <a:pos x="0" y="3"/>
              </a:cxn>
              <a:cxn ang="0">
                <a:pos x="26" y="3"/>
              </a:cxn>
              <a:cxn ang="0">
                <a:pos x="45" y="2"/>
              </a:cxn>
              <a:cxn ang="0">
                <a:pos x="63" y="1"/>
              </a:cxn>
              <a:cxn ang="0">
                <a:pos x="63" y="0"/>
              </a:cxn>
            </a:cxnLst>
            <a:rect l="0" t="0" r="r" b="b"/>
            <a:pathLst>
              <a:path w="63" h="3">
                <a:moveTo>
                  <a:pt x="63" y="0"/>
                </a:moveTo>
                <a:lnTo>
                  <a:pt x="33" y="2"/>
                </a:lnTo>
                <a:lnTo>
                  <a:pt x="23" y="2"/>
                </a:lnTo>
                <a:lnTo>
                  <a:pt x="23" y="2"/>
                </a:lnTo>
                <a:lnTo>
                  <a:pt x="3" y="3"/>
                </a:lnTo>
                <a:lnTo>
                  <a:pt x="0" y="3"/>
                </a:lnTo>
                <a:lnTo>
                  <a:pt x="26" y="3"/>
                </a:lnTo>
                <a:lnTo>
                  <a:pt x="45" y="2"/>
                </a:lnTo>
                <a:lnTo>
                  <a:pt x="63" y="1"/>
                </a:lnTo>
                <a:lnTo>
                  <a:pt x="63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22" name="Freeform 762"/>
          <p:cNvSpPr>
            <a:spLocks/>
          </p:cNvSpPr>
          <p:nvPr/>
        </p:nvSpPr>
        <p:spPr bwMode="auto">
          <a:xfrm>
            <a:off x="3073398" y="2903540"/>
            <a:ext cx="46037" cy="11113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29" y="3"/>
              </a:cxn>
              <a:cxn ang="0">
                <a:pos x="15" y="0"/>
              </a:cxn>
              <a:cxn ang="0">
                <a:pos x="0" y="7"/>
              </a:cxn>
            </a:cxnLst>
            <a:rect l="0" t="0" r="r" b="b"/>
            <a:pathLst>
              <a:path w="29" h="7">
                <a:moveTo>
                  <a:pt x="0" y="7"/>
                </a:moveTo>
                <a:lnTo>
                  <a:pt x="29" y="3"/>
                </a:lnTo>
                <a:lnTo>
                  <a:pt x="15" y="0"/>
                </a:lnTo>
                <a:lnTo>
                  <a:pt x="0" y="7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23" name="Freeform 763"/>
          <p:cNvSpPr>
            <a:spLocks/>
          </p:cNvSpPr>
          <p:nvPr/>
        </p:nvSpPr>
        <p:spPr bwMode="auto">
          <a:xfrm>
            <a:off x="3073398" y="2903540"/>
            <a:ext cx="46037" cy="11113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29" y="3"/>
              </a:cxn>
              <a:cxn ang="0">
                <a:pos x="15" y="0"/>
              </a:cxn>
              <a:cxn ang="0">
                <a:pos x="0" y="7"/>
              </a:cxn>
            </a:cxnLst>
            <a:rect l="0" t="0" r="r" b="b"/>
            <a:pathLst>
              <a:path w="29" h="7">
                <a:moveTo>
                  <a:pt x="0" y="7"/>
                </a:moveTo>
                <a:lnTo>
                  <a:pt x="29" y="3"/>
                </a:lnTo>
                <a:lnTo>
                  <a:pt x="15" y="0"/>
                </a:lnTo>
                <a:lnTo>
                  <a:pt x="0" y="7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24" name="Freeform 764"/>
          <p:cNvSpPr>
            <a:spLocks/>
          </p:cNvSpPr>
          <p:nvPr/>
        </p:nvSpPr>
        <p:spPr bwMode="auto">
          <a:xfrm>
            <a:off x="3136898" y="2919415"/>
            <a:ext cx="28575" cy="95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0" y="4"/>
              </a:cxn>
              <a:cxn ang="0">
                <a:pos x="15" y="2"/>
              </a:cxn>
              <a:cxn ang="0">
                <a:pos x="18" y="2"/>
              </a:cxn>
              <a:cxn ang="0">
                <a:pos x="18" y="0"/>
              </a:cxn>
              <a:cxn ang="0">
                <a:pos x="0" y="6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10" y="4"/>
                </a:lnTo>
                <a:lnTo>
                  <a:pt x="15" y="2"/>
                </a:lnTo>
                <a:lnTo>
                  <a:pt x="18" y="2"/>
                </a:lnTo>
                <a:lnTo>
                  <a:pt x="18" y="0"/>
                </a:lnTo>
                <a:lnTo>
                  <a:pt x="0" y="6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25" name="Freeform 765"/>
          <p:cNvSpPr>
            <a:spLocks/>
          </p:cNvSpPr>
          <p:nvPr/>
        </p:nvSpPr>
        <p:spPr bwMode="auto">
          <a:xfrm>
            <a:off x="3136898" y="2919415"/>
            <a:ext cx="28575" cy="95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0" y="4"/>
              </a:cxn>
              <a:cxn ang="0">
                <a:pos x="15" y="2"/>
              </a:cxn>
              <a:cxn ang="0">
                <a:pos x="18" y="2"/>
              </a:cxn>
              <a:cxn ang="0">
                <a:pos x="18" y="0"/>
              </a:cxn>
              <a:cxn ang="0">
                <a:pos x="0" y="6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10" y="4"/>
                </a:lnTo>
                <a:lnTo>
                  <a:pt x="15" y="2"/>
                </a:lnTo>
                <a:lnTo>
                  <a:pt x="18" y="2"/>
                </a:lnTo>
                <a:lnTo>
                  <a:pt x="18" y="0"/>
                </a:lnTo>
                <a:lnTo>
                  <a:pt x="0" y="6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26" name="Freeform 766"/>
          <p:cNvSpPr>
            <a:spLocks/>
          </p:cNvSpPr>
          <p:nvPr/>
        </p:nvSpPr>
        <p:spPr bwMode="auto">
          <a:xfrm>
            <a:off x="3151186" y="2944815"/>
            <a:ext cx="14287" cy="2222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9"/>
              </a:cxn>
              <a:cxn ang="0">
                <a:pos x="5" y="9"/>
              </a:cxn>
              <a:cxn ang="0">
                <a:pos x="0" y="11"/>
              </a:cxn>
              <a:cxn ang="0">
                <a:pos x="5" y="11"/>
              </a:cxn>
              <a:cxn ang="0">
                <a:pos x="2" y="14"/>
              </a:cxn>
              <a:cxn ang="0">
                <a:pos x="9" y="11"/>
              </a:cxn>
              <a:cxn ang="0">
                <a:pos x="9" y="0"/>
              </a:cxn>
              <a:cxn ang="0">
                <a:pos x="5" y="0"/>
              </a:cxn>
              <a:cxn ang="0">
                <a:pos x="0" y="4"/>
              </a:cxn>
            </a:cxnLst>
            <a:rect l="0" t="0" r="r" b="b"/>
            <a:pathLst>
              <a:path w="9" h="14">
                <a:moveTo>
                  <a:pt x="0" y="4"/>
                </a:moveTo>
                <a:lnTo>
                  <a:pt x="0" y="9"/>
                </a:lnTo>
                <a:lnTo>
                  <a:pt x="5" y="9"/>
                </a:lnTo>
                <a:lnTo>
                  <a:pt x="0" y="11"/>
                </a:lnTo>
                <a:lnTo>
                  <a:pt x="5" y="11"/>
                </a:lnTo>
                <a:lnTo>
                  <a:pt x="2" y="14"/>
                </a:lnTo>
                <a:lnTo>
                  <a:pt x="9" y="11"/>
                </a:lnTo>
                <a:lnTo>
                  <a:pt x="9" y="0"/>
                </a:lnTo>
                <a:lnTo>
                  <a:pt x="5" y="0"/>
                </a:lnTo>
                <a:lnTo>
                  <a:pt x="0" y="4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27" name="Freeform 767"/>
          <p:cNvSpPr>
            <a:spLocks/>
          </p:cNvSpPr>
          <p:nvPr/>
        </p:nvSpPr>
        <p:spPr bwMode="auto">
          <a:xfrm>
            <a:off x="3151186" y="2944815"/>
            <a:ext cx="14287" cy="2222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9"/>
              </a:cxn>
              <a:cxn ang="0">
                <a:pos x="5" y="9"/>
              </a:cxn>
              <a:cxn ang="0">
                <a:pos x="0" y="11"/>
              </a:cxn>
              <a:cxn ang="0">
                <a:pos x="5" y="11"/>
              </a:cxn>
              <a:cxn ang="0">
                <a:pos x="2" y="14"/>
              </a:cxn>
              <a:cxn ang="0">
                <a:pos x="9" y="11"/>
              </a:cxn>
              <a:cxn ang="0">
                <a:pos x="9" y="0"/>
              </a:cxn>
              <a:cxn ang="0">
                <a:pos x="5" y="0"/>
              </a:cxn>
              <a:cxn ang="0">
                <a:pos x="0" y="4"/>
              </a:cxn>
            </a:cxnLst>
            <a:rect l="0" t="0" r="r" b="b"/>
            <a:pathLst>
              <a:path w="9" h="14">
                <a:moveTo>
                  <a:pt x="0" y="4"/>
                </a:moveTo>
                <a:lnTo>
                  <a:pt x="0" y="9"/>
                </a:lnTo>
                <a:lnTo>
                  <a:pt x="5" y="9"/>
                </a:lnTo>
                <a:lnTo>
                  <a:pt x="0" y="11"/>
                </a:lnTo>
                <a:lnTo>
                  <a:pt x="5" y="11"/>
                </a:lnTo>
                <a:lnTo>
                  <a:pt x="2" y="14"/>
                </a:lnTo>
                <a:lnTo>
                  <a:pt x="9" y="11"/>
                </a:lnTo>
                <a:lnTo>
                  <a:pt x="9" y="0"/>
                </a:lnTo>
                <a:lnTo>
                  <a:pt x="5" y="0"/>
                </a:lnTo>
                <a:lnTo>
                  <a:pt x="0" y="4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28" name="Freeform 768"/>
          <p:cNvSpPr>
            <a:spLocks/>
          </p:cNvSpPr>
          <p:nvPr/>
        </p:nvSpPr>
        <p:spPr bwMode="auto">
          <a:xfrm>
            <a:off x="3300411" y="3006728"/>
            <a:ext cx="63500" cy="6350"/>
          </a:xfrm>
          <a:custGeom>
            <a:avLst/>
            <a:gdLst/>
            <a:ahLst/>
            <a:cxnLst>
              <a:cxn ang="0">
                <a:pos x="11" y="4"/>
              </a:cxn>
              <a:cxn ang="0">
                <a:pos x="35" y="4"/>
              </a:cxn>
              <a:cxn ang="0">
                <a:pos x="40" y="0"/>
              </a:cxn>
              <a:cxn ang="0">
                <a:pos x="28" y="2"/>
              </a:cxn>
              <a:cxn ang="0">
                <a:pos x="7" y="2"/>
              </a:cxn>
              <a:cxn ang="0">
                <a:pos x="0" y="4"/>
              </a:cxn>
              <a:cxn ang="0">
                <a:pos x="11" y="4"/>
              </a:cxn>
            </a:cxnLst>
            <a:rect l="0" t="0" r="r" b="b"/>
            <a:pathLst>
              <a:path w="40" h="4">
                <a:moveTo>
                  <a:pt x="11" y="4"/>
                </a:moveTo>
                <a:lnTo>
                  <a:pt x="35" y="4"/>
                </a:lnTo>
                <a:lnTo>
                  <a:pt x="40" y="0"/>
                </a:lnTo>
                <a:lnTo>
                  <a:pt x="28" y="2"/>
                </a:lnTo>
                <a:lnTo>
                  <a:pt x="7" y="2"/>
                </a:lnTo>
                <a:lnTo>
                  <a:pt x="0" y="4"/>
                </a:lnTo>
                <a:lnTo>
                  <a:pt x="11" y="4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29" name="Freeform 769"/>
          <p:cNvSpPr>
            <a:spLocks/>
          </p:cNvSpPr>
          <p:nvPr/>
        </p:nvSpPr>
        <p:spPr bwMode="auto">
          <a:xfrm>
            <a:off x="3300411" y="3006728"/>
            <a:ext cx="63500" cy="6350"/>
          </a:xfrm>
          <a:custGeom>
            <a:avLst/>
            <a:gdLst/>
            <a:ahLst/>
            <a:cxnLst>
              <a:cxn ang="0">
                <a:pos x="11" y="4"/>
              </a:cxn>
              <a:cxn ang="0">
                <a:pos x="35" y="4"/>
              </a:cxn>
              <a:cxn ang="0">
                <a:pos x="40" y="0"/>
              </a:cxn>
              <a:cxn ang="0">
                <a:pos x="28" y="2"/>
              </a:cxn>
              <a:cxn ang="0">
                <a:pos x="7" y="2"/>
              </a:cxn>
              <a:cxn ang="0">
                <a:pos x="0" y="4"/>
              </a:cxn>
              <a:cxn ang="0">
                <a:pos x="11" y="4"/>
              </a:cxn>
            </a:cxnLst>
            <a:rect l="0" t="0" r="r" b="b"/>
            <a:pathLst>
              <a:path w="40" h="4">
                <a:moveTo>
                  <a:pt x="11" y="4"/>
                </a:moveTo>
                <a:lnTo>
                  <a:pt x="35" y="4"/>
                </a:lnTo>
                <a:lnTo>
                  <a:pt x="40" y="0"/>
                </a:lnTo>
                <a:lnTo>
                  <a:pt x="28" y="2"/>
                </a:lnTo>
                <a:lnTo>
                  <a:pt x="7" y="2"/>
                </a:lnTo>
                <a:lnTo>
                  <a:pt x="0" y="4"/>
                </a:lnTo>
                <a:lnTo>
                  <a:pt x="11" y="4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30" name="Freeform 770"/>
          <p:cNvSpPr>
            <a:spLocks/>
          </p:cNvSpPr>
          <p:nvPr/>
        </p:nvSpPr>
        <p:spPr bwMode="auto">
          <a:xfrm>
            <a:off x="3252786" y="3017840"/>
            <a:ext cx="65087" cy="12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0" y="8"/>
              </a:cxn>
              <a:cxn ang="0">
                <a:pos x="41" y="0"/>
              </a:cxn>
              <a:cxn ang="0">
                <a:pos x="13" y="0"/>
              </a:cxn>
              <a:cxn ang="0">
                <a:pos x="0" y="8"/>
              </a:cxn>
            </a:cxnLst>
            <a:rect l="0" t="0" r="r" b="b"/>
            <a:pathLst>
              <a:path w="41" h="8">
                <a:moveTo>
                  <a:pt x="0" y="8"/>
                </a:moveTo>
                <a:lnTo>
                  <a:pt x="10" y="8"/>
                </a:lnTo>
                <a:lnTo>
                  <a:pt x="41" y="0"/>
                </a:lnTo>
                <a:lnTo>
                  <a:pt x="13" y="0"/>
                </a:lnTo>
                <a:lnTo>
                  <a:pt x="0" y="8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31" name="Freeform 771"/>
          <p:cNvSpPr>
            <a:spLocks/>
          </p:cNvSpPr>
          <p:nvPr/>
        </p:nvSpPr>
        <p:spPr bwMode="auto">
          <a:xfrm>
            <a:off x="3252786" y="3017840"/>
            <a:ext cx="65087" cy="12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0" y="8"/>
              </a:cxn>
              <a:cxn ang="0">
                <a:pos x="41" y="0"/>
              </a:cxn>
              <a:cxn ang="0">
                <a:pos x="13" y="0"/>
              </a:cxn>
              <a:cxn ang="0">
                <a:pos x="0" y="8"/>
              </a:cxn>
            </a:cxnLst>
            <a:rect l="0" t="0" r="r" b="b"/>
            <a:pathLst>
              <a:path w="41" h="8">
                <a:moveTo>
                  <a:pt x="0" y="8"/>
                </a:moveTo>
                <a:lnTo>
                  <a:pt x="10" y="8"/>
                </a:lnTo>
                <a:lnTo>
                  <a:pt x="41" y="0"/>
                </a:lnTo>
                <a:lnTo>
                  <a:pt x="13" y="0"/>
                </a:lnTo>
                <a:lnTo>
                  <a:pt x="0" y="8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32" name="Freeform 772"/>
          <p:cNvSpPr>
            <a:spLocks/>
          </p:cNvSpPr>
          <p:nvPr/>
        </p:nvSpPr>
        <p:spPr bwMode="auto">
          <a:xfrm>
            <a:off x="3189286" y="2995615"/>
            <a:ext cx="136525" cy="34925"/>
          </a:xfrm>
          <a:custGeom>
            <a:avLst/>
            <a:gdLst/>
            <a:ahLst/>
            <a:cxnLst>
              <a:cxn ang="0">
                <a:pos x="51" y="0"/>
              </a:cxn>
              <a:cxn ang="0">
                <a:pos x="51" y="3"/>
              </a:cxn>
              <a:cxn ang="0">
                <a:pos x="30" y="3"/>
              </a:cxn>
              <a:cxn ang="0">
                <a:pos x="12" y="8"/>
              </a:cxn>
              <a:cxn ang="0">
                <a:pos x="19" y="7"/>
              </a:cxn>
              <a:cxn ang="0">
                <a:pos x="5" y="13"/>
              </a:cxn>
              <a:cxn ang="0">
                <a:pos x="0" y="20"/>
              </a:cxn>
              <a:cxn ang="0">
                <a:pos x="0" y="22"/>
              </a:cxn>
              <a:cxn ang="0">
                <a:pos x="5" y="22"/>
              </a:cxn>
              <a:cxn ang="0">
                <a:pos x="11" y="20"/>
              </a:cxn>
              <a:cxn ang="0">
                <a:pos x="19" y="10"/>
              </a:cxn>
              <a:cxn ang="0">
                <a:pos x="30" y="6"/>
              </a:cxn>
              <a:cxn ang="0">
                <a:pos x="45" y="5"/>
              </a:cxn>
              <a:cxn ang="0">
                <a:pos x="51" y="5"/>
              </a:cxn>
              <a:cxn ang="0">
                <a:pos x="51" y="8"/>
              </a:cxn>
              <a:cxn ang="0">
                <a:pos x="45" y="10"/>
              </a:cxn>
              <a:cxn ang="0">
                <a:pos x="51" y="10"/>
              </a:cxn>
              <a:cxn ang="0">
                <a:pos x="51" y="13"/>
              </a:cxn>
              <a:cxn ang="0">
                <a:pos x="54" y="13"/>
              </a:cxn>
              <a:cxn ang="0">
                <a:pos x="65" y="5"/>
              </a:cxn>
              <a:cxn ang="0">
                <a:pos x="80" y="8"/>
              </a:cxn>
              <a:cxn ang="0">
                <a:pos x="86" y="6"/>
              </a:cxn>
              <a:cxn ang="0">
                <a:pos x="80" y="3"/>
              </a:cxn>
              <a:cxn ang="0">
                <a:pos x="51" y="0"/>
              </a:cxn>
            </a:cxnLst>
            <a:rect l="0" t="0" r="r" b="b"/>
            <a:pathLst>
              <a:path w="86" h="22">
                <a:moveTo>
                  <a:pt x="51" y="0"/>
                </a:moveTo>
                <a:lnTo>
                  <a:pt x="51" y="3"/>
                </a:lnTo>
                <a:lnTo>
                  <a:pt x="30" y="3"/>
                </a:lnTo>
                <a:lnTo>
                  <a:pt x="12" y="8"/>
                </a:lnTo>
                <a:lnTo>
                  <a:pt x="19" y="7"/>
                </a:lnTo>
                <a:lnTo>
                  <a:pt x="5" y="13"/>
                </a:lnTo>
                <a:lnTo>
                  <a:pt x="0" y="20"/>
                </a:lnTo>
                <a:lnTo>
                  <a:pt x="0" y="22"/>
                </a:lnTo>
                <a:lnTo>
                  <a:pt x="5" y="22"/>
                </a:lnTo>
                <a:lnTo>
                  <a:pt x="11" y="20"/>
                </a:lnTo>
                <a:lnTo>
                  <a:pt x="19" y="10"/>
                </a:lnTo>
                <a:lnTo>
                  <a:pt x="30" y="6"/>
                </a:lnTo>
                <a:lnTo>
                  <a:pt x="45" y="5"/>
                </a:lnTo>
                <a:lnTo>
                  <a:pt x="51" y="5"/>
                </a:lnTo>
                <a:lnTo>
                  <a:pt x="51" y="8"/>
                </a:lnTo>
                <a:lnTo>
                  <a:pt x="45" y="10"/>
                </a:lnTo>
                <a:lnTo>
                  <a:pt x="51" y="10"/>
                </a:lnTo>
                <a:lnTo>
                  <a:pt x="51" y="13"/>
                </a:lnTo>
                <a:lnTo>
                  <a:pt x="54" y="13"/>
                </a:lnTo>
                <a:lnTo>
                  <a:pt x="65" y="5"/>
                </a:lnTo>
                <a:lnTo>
                  <a:pt x="80" y="8"/>
                </a:lnTo>
                <a:lnTo>
                  <a:pt x="86" y="6"/>
                </a:lnTo>
                <a:lnTo>
                  <a:pt x="80" y="3"/>
                </a:lnTo>
                <a:lnTo>
                  <a:pt x="51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33" name="Freeform 773"/>
          <p:cNvSpPr>
            <a:spLocks/>
          </p:cNvSpPr>
          <p:nvPr/>
        </p:nvSpPr>
        <p:spPr bwMode="auto">
          <a:xfrm>
            <a:off x="3189286" y="2995615"/>
            <a:ext cx="136525" cy="34925"/>
          </a:xfrm>
          <a:custGeom>
            <a:avLst/>
            <a:gdLst/>
            <a:ahLst/>
            <a:cxnLst>
              <a:cxn ang="0">
                <a:pos x="51" y="0"/>
              </a:cxn>
              <a:cxn ang="0">
                <a:pos x="51" y="3"/>
              </a:cxn>
              <a:cxn ang="0">
                <a:pos x="30" y="3"/>
              </a:cxn>
              <a:cxn ang="0">
                <a:pos x="12" y="8"/>
              </a:cxn>
              <a:cxn ang="0">
                <a:pos x="19" y="7"/>
              </a:cxn>
              <a:cxn ang="0">
                <a:pos x="5" y="13"/>
              </a:cxn>
              <a:cxn ang="0">
                <a:pos x="0" y="20"/>
              </a:cxn>
              <a:cxn ang="0">
                <a:pos x="0" y="22"/>
              </a:cxn>
              <a:cxn ang="0">
                <a:pos x="5" y="22"/>
              </a:cxn>
              <a:cxn ang="0">
                <a:pos x="11" y="20"/>
              </a:cxn>
              <a:cxn ang="0">
                <a:pos x="19" y="10"/>
              </a:cxn>
              <a:cxn ang="0">
                <a:pos x="30" y="6"/>
              </a:cxn>
              <a:cxn ang="0">
                <a:pos x="45" y="5"/>
              </a:cxn>
              <a:cxn ang="0">
                <a:pos x="51" y="5"/>
              </a:cxn>
              <a:cxn ang="0">
                <a:pos x="51" y="8"/>
              </a:cxn>
              <a:cxn ang="0">
                <a:pos x="45" y="10"/>
              </a:cxn>
              <a:cxn ang="0">
                <a:pos x="51" y="10"/>
              </a:cxn>
              <a:cxn ang="0">
                <a:pos x="51" y="13"/>
              </a:cxn>
              <a:cxn ang="0">
                <a:pos x="54" y="13"/>
              </a:cxn>
              <a:cxn ang="0">
                <a:pos x="65" y="5"/>
              </a:cxn>
              <a:cxn ang="0">
                <a:pos x="80" y="8"/>
              </a:cxn>
              <a:cxn ang="0">
                <a:pos x="86" y="6"/>
              </a:cxn>
              <a:cxn ang="0">
                <a:pos x="80" y="3"/>
              </a:cxn>
              <a:cxn ang="0">
                <a:pos x="51" y="0"/>
              </a:cxn>
            </a:cxnLst>
            <a:rect l="0" t="0" r="r" b="b"/>
            <a:pathLst>
              <a:path w="86" h="22">
                <a:moveTo>
                  <a:pt x="51" y="0"/>
                </a:moveTo>
                <a:lnTo>
                  <a:pt x="51" y="3"/>
                </a:lnTo>
                <a:lnTo>
                  <a:pt x="30" y="3"/>
                </a:lnTo>
                <a:lnTo>
                  <a:pt x="12" y="8"/>
                </a:lnTo>
                <a:lnTo>
                  <a:pt x="19" y="7"/>
                </a:lnTo>
                <a:lnTo>
                  <a:pt x="5" y="13"/>
                </a:lnTo>
                <a:lnTo>
                  <a:pt x="0" y="20"/>
                </a:lnTo>
                <a:lnTo>
                  <a:pt x="0" y="22"/>
                </a:lnTo>
                <a:lnTo>
                  <a:pt x="5" y="22"/>
                </a:lnTo>
                <a:lnTo>
                  <a:pt x="11" y="20"/>
                </a:lnTo>
                <a:lnTo>
                  <a:pt x="19" y="10"/>
                </a:lnTo>
                <a:lnTo>
                  <a:pt x="30" y="6"/>
                </a:lnTo>
                <a:lnTo>
                  <a:pt x="45" y="5"/>
                </a:lnTo>
                <a:lnTo>
                  <a:pt x="51" y="5"/>
                </a:lnTo>
                <a:lnTo>
                  <a:pt x="51" y="8"/>
                </a:lnTo>
                <a:lnTo>
                  <a:pt x="45" y="10"/>
                </a:lnTo>
                <a:lnTo>
                  <a:pt x="51" y="10"/>
                </a:lnTo>
                <a:lnTo>
                  <a:pt x="51" y="13"/>
                </a:lnTo>
                <a:lnTo>
                  <a:pt x="54" y="13"/>
                </a:lnTo>
                <a:lnTo>
                  <a:pt x="65" y="5"/>
                </a:lnTo>
                <a:lnTo>
                  <a:pt x="80" y="8"/>
                </a:lnTo>
                <a:lnTo>
                  <a:pt x="86" y="6"/>
                </a:lnTo>
                <a:lnTo>
                  <a:pt x="80" y="3"/>
                </a:lnTo>
                <a:lnTo>
                  <a:pt x="51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34" name="Freeform 774"/>
          <p:cNvSpPr>
            <a:spLocks/>
          </p:cNvSpPr>
          <p:nvPr/>
        </p:nvSpPr>
        <p:spPr bwMode="auto">
          <a:xfrm>
            <a:off x="3171823" y="2974978"/>
            <a:ext cx="101600" cy="20638"/>
          </a:xfrm>
          <a:custGeom>
            <a:avLst/>
            <a:gdLst/>
            <a:ahLst/>
            <a:cxnLst>
              <a:cxn ang="0">
                <a:pos x="61" y="13"/>
              </a:cxn>
              <a:cxn ang="0">
                <a:pos x="64" y="5"/>
              </a:cxn>
              <a:cxn ang="0">
                <a:pos x="56" y="5"/>
              </a:cxn>
              <a:cxn ang="0">
                <a:pos x="56" y="2"/>
              </a:cxn>
              <a:cxn ang="0">
                <a:pos x="45" y="0"/>
              </a:cxn>
              <a:cxn ang="0">
                <a:pos x="21" y="5"/>
              </a:cxn>
              <a:cxn ang="0">
                <a:pos x="0" y="13"/>
              </a:cxn>
              <a:cxn ang="0">
                <a:pos x="11" y="11"/>
              </a:cxn>
              <a:cxn ang="0">
                <a:pos x="11" y="13"/>
              </a:cxn>
              <a:cxn ang="0">
                <a:pos x="38" y="9"/>
              </a:cxn>
              <a:cxn ang="0">
                <a:pos x="26" y="13"/>
              </a:cxn>
              <a:cxn ang="0">
                <a:pos x="40" y="11"/>
              </a:cxn>
              <a:cxn ang="0">
                <a:pos x="40" y="13"/>
              </a:cxn>
              <a:cxn ang="0">
                <a:pos x="61" y="13"/>
              </a:cxn>
            </a:cxnLst>
            <a:rect l="0" t="0" r="r" b="b"/>
            <a:pathLst>
              <a:path w="64" h="13">
                <a:moveTo>
                  <a:pt x="61" y="13"/>
                </a:moveTo>
                <a:lnTo>
                  <a:pt x="64" y="5"/>
                </a:lnTo>
                <a:lnTo>
                  <a:pt x="56" y="5"/>
                </a:lnTo>
                <a:lnTo>
                  <a:pt x="56" y="2"/>
                </a:lnTo>
                <a:lnTo>
                  <a:pt x="45" y="0"/>
                </a:lnTo>
                <a:lnTo>
                  <a:pt x="21" y="5"/>
                </a:lnTo>
                <a:lnTo>
                  <a:pt x="0" y="13"/>
                </a:lnTo>
                <a:lnTo>
                  <a:pt x="11" y="11"/>
                </a:lnTo>
                <a:lnTo>
                  <a:pt x="11" y="13"/>
                </a:lnTo>
                <a:lnTo>
                  <a:pt x="38" y="9"/>
                </a:lnTo>
                <a:lnTo>
                  <a:pt x="26" y="13"/>
                </a:lnTo>
                <a:lnTo>
                  <a:pt x="40" y="11"/>
                </a:lnTo>
                <a:lnTo>
                  <a:pt x="40" y="13"/>
                </a:lnTo>
                <a:lnTo>
                  <a:pt x="61" y="1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35" name="Freeform 775"/>
          <p:cNvSpPr>
            <a:spLocks/>
          </p:cNvSpPr>
          <p:nvPr/>
        </p:nvSpPr>
        <p:spPr bwMode="auto">
          <a:xfrm>
            <a:off x="3171823" y="2974978"/>
            <a:ext cx="101600" cy="20638"/>
          </a:xfrm>
          <a:custGeom>
            <a:avLst/>
            <a:gdLst/>
            <a:ahLst/>
            <a:cxnLst>
              <a:cxn ang="0">
                <a:pos x="61" y="13"/>
              </a:cxn>
              <a:cxn ang="0">
                <a:pos x="64" y="5"/>
              </a:cxn>
              <a:cxn ang="0">
                <a:pos x="56" y="5"/>
              </a:cxn>
              <a:cxn ang="0">
                <a:pos x="56" y="2"/>
              </a:cxn>
              <a:cxn ang="0">
                <a:pos x="45" y="0"/>
              </a:cxn>
              <a:cxn ang="0">
                <a:pos x="21" y="5"/>
              </a:cxn>
              <a:cxn ang="0">
                <a:pos x="0" y="13"/>
              </a:cxn>
              <a:cxn ang="0">
                <a:pos x="11" y="11"/>
              </a:cxn>
              <a:cxn ang="0">
                <a:pos x="11" y="13"/>
              </a:cxn>
              <a:cxn ang="0">
                <a:pos x="38" y="9"/>
              </a:cxn>
              <a:cxn ang="0">
                <a:pos x="26" y="13"/>
              </a:cxn>
              <a:cxn ang="0">
                <a:pos x="40" y="11"/>
              </a:cxn>
              <a:cxn ang="0">
                <a:pos x="40" y="13"/>
              </a:cxn>
              <a:cxn ang="0">
                <a:pos x="61" y="13"/>
              </a:cxn>
            </a:cxnLst>
            <a:rect l="0" t="0" r="r" b="b"/>
            <a:pathLst>
              <a:path w="64" h="13">
                <a:moveTo>
                  <a:pt x="61" y="13"/>
                </a:moveTo>
                <a:lnTo>
                  <a:pt x="64" y="5"/>
                </a:lnTo>
                <a:lnTo>
                  <a:pt x="56" y="5"/>
                </a:lnTo>
                <a:lnTo>
                  <a:pt x="56" y="2"/>
                </a:lnTo>
                <a:lnTo>
                  <a:pt x="45" y="0"/>
                </a:lnTo>
                <a:lnTo>
                  <a:pt x="21" y="5"/>
                </a:lnTo>
                <a:lnTo>
                  <a:pt x="0" y="13"/>
                </a:lnTo>
                <a:lnTo>
                  <a:pt x="11" y="11"/>
                </a:lnTo>
                <a:lnTo>
                  <a:pt x="11" y="13"/>
                </a:lnTo>
                <a:lnTo>
                  <a:pt x="38" y="9"/>
                </a:lnTo>
                <a:lnTo>
                  <a:pt x="26" y="13"/>
                </a:lnTo>
                <a:lnTo>
                  <a:pt x="40" y="11"/>
                </a:lnTo>
                <a:lnTo>
                  <a:pt x="40" y="13"/>
                </a:lnTo>
                <a:lnTo>
                  <a:pt x="61" y="1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36" name="Freeform 776"/>
          <p:cNvSpPr>
            <a:spLocks/>
          </p:cNvSpPr>
          <p:nvPr/>
        </p:nvSpPr>
        <p:spPr bwMode="auto">
          <a:xfrm>
            <a:off x="3119436" y="2949578"/>
            <a:ext cx="23812" cy="17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"/>
              </a:cxn>
              <a:cxn ang="0">
                <a:pos x="10" y="0"/>
              </a:cxn>
              <a:cxn ang="0">
                <a:pos x="10" y="3"/>
              </a:cxn>
              <a:cxn ang="0">
                <a:pos x="0" y="5"/>
              </a:cxn>
              <a:cxn ang="0">
                <a:pos x="10" y="8"/>
              </a:cxn>
              <a:cxn ang="0">
                <a:pos x="0" y="11"/>
              </a:cxn>
              <a:cxn ang="0">
                <a:pos x="10" y="11"/>
              </a:cxn>
              <a:cxn ang="0">
                <a:pos x="10" y="8"/>
              </a:cxn>
              <a:cxn ang="0">
                <a:pos x="0" y="8"/>
              </a:cxn>
              <a:cxn ang="0">
                <a:pos x="15" y="3"/>
              </a:cxn>
              <a:cxn ang="0">
                <a:pos x="10" y="0"/>
              </a:cxn>
              <a:cxn ang="0">
                <a:pos x="0" y="0"/>
              </a:cxn>
            </a:cxnLst>
            <a:rect l="0" t="0" r="r" b="b"/>
            <a:pathLst>
              <a:path w="15" h="11">
                <a:moveTo>
                  <a:pt x="0" y="0"/>
                </a:moveTo>
                <a:lnTo>
                  <a:pt x="0" y="3"/>
                </a:lnTo>
                <a:lnTo>
                  <a:pt x="10" y="0"/>
                </a:lnTo>
                <a:lnTo>
                  <a:pt x="10" y="3"/>
                </a:lnTo>
                <a:lnTo>
                  <a:pt x="0" y="5"/>
                </a:lnTo>
                <a:lnTo>
                  <a:pt x="10" y="8"/>
                </a:lnTo>
                <a:lnTo>
                  <a:pt x="0" y="11"/>
                </a:lnTo>
                <a:lnTo>
                  <a:pt x="10" y="11"/>
                </a:lnTo>
                <a:lnTo>
                  <a:pt x="10" y="8"/>
                </a:lnTo>
                <a:lnTo>
                  <a:pt x="0" y="8"/>
                </a:lnTo>
                <a:lnTo>
                  <a:pt x="15" y="3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37" name="Freeform 777"/>
          <p:cNvSpPr>
            <a:spLocks/>
          </p:cNvSpPr>
          <p:nvPr/>
        </p:nvSpPr>
        <p:spPr bwMode="auto">
          <a:xfrm>
            <a:off x="3119436" y="2949578"/>
            <a:ext cx="23812" cy="17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"/>
              </a:cxn>
              <a:cxn ang="0">
                <a:pos x="10" y="0"/>
              </a:cxn>
              <a:cxn ang="0">
                <a:pos x="10" y="3"/>
              </a:cxn>
              <a:cxn ang="0">
                <a:pos x="0" y="5"/>
              </a:cxn>
              <a:cxn ang="0">
                <a:pos x="10" y="8"/>
              </a:cxn>
              <a:cxn ang="0">
                <a:pos x="0" y="11"/>
              </a:cxn>
              <a:cxn ang="0">
                <a:pos x="10" y="11"/>
              </a:cxn>
              <a:cxn ang="0">
                <a:pos x="10" y="8"/>
              </a:cxn>
              <a:cxn ang="0">
                <a:pos x="0" y="8"/>
              </a:cxn>
              <a:cxn ang="0">
                <a:pos x="15" y="3"/>
              </a:cxn>
              <a:cxn ang="0">
                <a:pos x="10" y="0"/>
              </a:cxn>
              <a:cxn ang="0">
                <a:pos x="0" y="0"/>
              </a:cxn>
            </a:cxnLst>
            <a:rect l="0" t="0" r="r" b="b"/>
            <a:pathLst>
              <a:path w="15" h="11">
                <a:moveTo>
                  <a:pt x="0" y="0"/>
                </a:moveTo>
                <a:lnTo>
                  <a:pt x="0" y="3"/>
                </a:lnTo>
                <a:lnTo>
                  <a:pt x="10" y="0"/>
                </a:lnTo>
                <a:lnTo>
                  <a:pt x="10" y="3"/>
                </a:lnTo>
                <a:lnTo>
                  <a:pt x="0" y="5"/>
                </a:lnTo>
                <a:lnTo>
                  <a:pt x="10" y="8"/>
                </a:lnTo>
                <a:lnTo>
                  <a:pt x="0" y="11"/>
                </a:lnTo>
                <a:lnTo>
                  <a:pt x="10" y="11"/>
                </a:lnTo>
                <a:lnTo>
                  <a:pt x="10" y="8"/>
                </a:lnTo>
                <a:lnTo>
                  <a:pt x="0" y="8"/>
                </a:lnTo>
                <a:lnTo>
                  <a:pt x="15" y="3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38" name="Freeform 778"/>
          <p:cNvSpPr>
            <a:spLocks/>
          </p:cNvSpPr>
          <p:nvPr/>
        </p:nvSpPr>
        <p:spPr bwMode="auto">
          <a:xfrm>
            <a:off x="5073647" y="2995615"/>
            <a:ext cx="38100" cy="15875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7" y="10"/>
              </a:cxn>
              <a:cxn ang="0">
                <a:pos x="16" y="10"/>
              </a:cxn>
              <a:cxn ang="0">
                <a:pos x="19" y="7"/>
              </a:cxn>
              <a:cxn ang="0">
                <a:pos x="19" y="5"/>
              </a:cxn>
              <a:cxn ang="0">
                <a:pos x="24" y="5"/>
              </a:cxn>
              <a:cxn ang="0">
                <a:pos x="16" y="2"/>
              </a:cxn>
              <a:cxn ang="0">
                <a:pos x="19" y="0"/>
              </a:cxn>
              <a:cxn ang="0">
                <a:pos x="10" y="0"/>
              </a:cxn>
              <a:cxn ang="0">
                <a:pos x="5" y="3"/>
              </a:cxn>
              <a:cxn ang="0">
                <a:pos x="0" y="3"/>
              </a:cxn>
              <a:cxn ang="0">
                <a:pos x="0" y="7"/>
              </a:cxn>
            </a:cxnLst>
            <a:rect l="0" t="0" r="r" b="b"/>
            <a:pathLst>
              <a:path w="24" h="10">
                <a:moveTo>
                  <a:pt x="0" y="7"/>
                </a:moveTo>
                <a:lnTo>
                  <a:pt x="7" y="10"/>
                </a:lnTo>
                <a:lnTo>
                  <a:pt x="16" y="10"/>
                </a:lnTo>
                <a:lnTo>
                  <a:pt x="19" y="7"/>
                </a:lnTo>
                <a:lnTo>
                  <a:pt x="19" y="5"/>
                </a:lnTo>
                <a:lnTo>
                  <a:pt x="24" y="5"/>
                </a:lnTo>
                <a:lnTo>
                  <a:pt x="16" y="2"/>
                </a:lnTo>
                <a:lnTo>
                  <a:pt x="19" y="0"/>
                </a:lnTo>
                <a:lnTo>
                  <a:pt x="10" y="0"/>
                </a:lnTo>
                <a:lnTo>
                  <a:pt x="5" y="3"/>
                </a:lnTo>
                <a:lnTo>
                  <a:pt x="0" y="3"/>
                </a:lnTo>
                <a:lnTo>
                  <a:pt x="0" y="7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39" name="Freeform 779"/>
          <p:cNvSpPr>
            <a:spLocks/>
          </p:cNvSpPr>
          <p:nvPr/>
        </p:nvSpPr>
        <p:spPr bwMode="auto">
          <a:xfrm>
            <a:off x="5073647" y="2995615"/>
            <a:ext cx="38100" cy="15875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7" y="10"/>
              </a:cxn>
              <a:cxn ang="0">
                <a:pos x="16" y="10"/>
              </a:cxn>
              <a:cxn ang="0">
                <a:pos x="19" y="7"/>
              </a:cxn>
              <a:cxn ang="0">
                <a:pos x="19" y="5"/>
              </a:cxn>
              <a:cxn ang="0">
                <a:pos x="24" y="5"/>
              </a:cxn>
              <a:cxn ang="0">
                <a:pos x="16" y="2"/>
              </a:cxn>
              <a:cxn ang="0">
                <a:pos x="19" y="0"/>
              </a:cxn>
              <a:cxn ang="0">
                <a:pos x="10" y="0"/>
              </a:cxn>
              <a:cxn ang="0">
                <a:pos x="5" y="3"/>
              </a:cxn>
              <a:cxn ang="0">
                <a:pos x="0" y="3"/>
              </a:cxn>
              <a:cxn ang="0">
                <a:pos x="0" y="7"/>
              </a:cxn>
            </a:cxnLst>
            <a:rect l="0" t="0" r="r" b="b"/>
            <a:pathLst>
              <a:path w="24" h="10">
                <a:moveTo>
                  <a:pt x="0" y="7"/>
                </a:moveTo>
                <a:lnTo>
                  <a:pt x="7" y="10"/>
                </a:lnTo>
                <a:lnTo>
                  <a:pt x="16" y="10"/>
                </a:lnTo>
                <a:lnTo>
                  <a:pt x="19" y="7"/>
                </a:lnTo>
                <a:lnTo>
                  <a:pt x="19" y="5"/>
                </a:lnTo>
                <a:lnTo>
                  <a:pt x="24" y="5"/>
                </a:lnTo>
                <a:lnTo>
                  <a:pt x="16" y="2"/>
                </a:lnTo>
                <a:lnTo>
                  <a:pt x="19" y="0"/>
                </a:lnTo>
                <a:lnTo>
                  <a:pt x="10" y="0"/>
                </a:lnTo>
                <a:lnTo>
                  <a:pt x="5" y="3"/>
                </a:lnTo>
                <a:lnTo>
                  <a:pt x="0" y="3"/>
                </a:lnTo>
                <a:lnTo>
                  <a:pt x="0" y="7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40" name="Freeform 780"/>
          <p:cNvSpPr>
            <a:spLocks/>
          </p:cNvSpPr>
          <p:nvPr/>
        </p:nvSpPr>
        <p:spPr bwMode="auto">
          <a:xfrm>
            <a:off x="5262559" y="2995615"/>
            <a:ext cx="60325" cy="11113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4" y="7"/>
              </a:cxn>
              <a:cxn ang="0">
                <a:pos x="4" y="6"/>
              </a:cxn>
              <a:cxn ang="0">
                <a:pos x="9" y="3"/>
              </a:cxn>
              <a:cxn ang="0">
                <a:pos x="38" y="2"/>
              </a:cxn>
              <a:cxn ang="0">
                <a:pos x="38" y="0"/>
              </a:cxn>
              <a:cxn ang="0">
                <a:pos x="4" y="0"/>
              </a:cxn>
              <a:cxn ang="0">
                <a:pos x="0" y="3"/>
              </a:cxn>
              <a:cxn ang="0">
                <a:pos x="0" y="6"/>
              </a:cxn>
            </a:cxnLst>
            <a:rect l="0" t="0" r="r" b="b"/>
            <a:pathLst>
              <a:path w="38" h="7">
                <a:moveTo>
                  <a:pt x="0" y="6"/>
                </a:moveTo>
                <a:lnTo>
                  <a:pt x="4" y="7"/>
                </a:lnTo>
                <a:lnTo>
                  <a:pt x="4" y="6"/>
                </a:lnTo>
                <a:lnTo>
                  <a:pt x="9" y="3"/>
                </a:lnTo>
                <a:lnTo>
                  <a:pt x="38" y="2"/>
                </a:lnTo>
                <a:lnTo>
                  <a:pt x="38" y="0"/>
                </a:lnTo>
                <a:lnTo>
                  <a:pt x="4" y="0"/>
                </a:lnTo>
                <a:lnTo>
                  <a:pt x="0" y="3"/>
                </a:lnTo>
                <a:lnTo>
                  <a:pt x="0" y="6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41" name="Freeform 781"/>
          <p:cNvSpPr>
            <a:spLocks/>
          </p:cNvSpPr>
          <p:nvPr/>
        </p:nvSpPr>
        <p:spPr bwMode="auto">
          <a:xfrm>
            <a:off x="5262559" y="2995615"/>
            <a:ext cx="60325" cy="11113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4" y="7"/>
              </a:cxn>
              <a:cxn ang="0">
                <a:pos x="4" y="6"/>
              </a:cxn>
              <a:cxn ang="0">
                <a:pos x="9" y="3"/>
              </a:cxn>
              <a:cxn ang="0">
                <a:pos x="38" y="2"/>
              </a:cxn>
              <a:cxn ang="0">
                <a:pos x="38" y="0"/>
              </a:cxn>
              <a:cxn ang="0">
                <a:pos x="4" y="0"/>
              </a:cxn>
              <a:cxn ang="0">
                <a:pos x="0" y="3"/>
              </a:cxn>
              <a:cxn ang="0">
                <a:pos x="0" y="6"/>
              </a:cxn>
            </a:cxnLst>
            <a:rect l="0" t="0" r="r" b="b"/>
            <a:pathLst>
              <a:path w="38" h="7">
                <a:moveTo>
                  <a:pt x="0" y="6"/>
                </a:moveTo>
                <a:lnTo>
                  <a:pt x="4" y="7"/>
                </a:lnTo>
                <a:lnTo>
                  <a:pt x="4" y="6"/>
                </a:lnTo>
                <a:lnTo>
                  <a:pt x="9" y="3"/>
                </a:lnTo>
                <a:lnTo>
                  <a:pt x="38" y="2"/>
                </a:lnTo>
                <a:lnTo>
                  <a:pt x="38" y="0"/>
                </a:lnTo>
                <a:lnTo>
                  <a:pt x="4" y="0"/>
                </a:lnTo>
                <a:lnTo>
                  <a:pt x="0" y="3"/>
                </a:lnTo>
                <a:lnTo>
                  <a:pt x="0" y="6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42" name="Freeform 782"/>
          <p:cNvSpPr>
            <a:spLocks/>
          </p:cNvSpPr>
          <p:nvPr/>
        </p:nvSpPr>
        <p:spPr bwMode="auto">
          <a:xfrm>
            <a:off x="5603871" y="2928940"/>
            <a:ext cx="36512" cy="33338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13" y="21"/>
              </a:cxn>
              <a:cxn ang="0">
                <a:pos x="13" y="19"/>
              </a:cxn>
              <a:cxn ang="0">
                <a:pos x="23" y="16"/>
              </a:cxn>
              <a:cxn ang="0">
                <a:pos x="23" y="7"/>
              </a:cxn>
              <a:cxn ang="0">
                <a:pos x="18" y="0"/>
              </a:cxn>
              <a:cxn ang="0">
                <a:pos x="13" y="0"/>
              </a:cxn>
              <a:cxn ang="0">
                <a:pos x="18" y="7"/>
              </a:cxn>
              <a:cxn ang="0">
                <a:pos x="8" y="19"/>
              </a:cxn>
              <a:cxn ang="0">
                <a:pos x="0" y="21"/>
              </a:cxn>
            </a:cxnLst>
            <a:rect l="0" t="0" r="r" b="b"/>
            <a:pathLst>
              <a:path w="23" h="21">
                <a:moveTo>
                  <a:pt x="0" y="21"/>
                </a:moveTo>
                <a:lnTo>
                  <a:pt x="13" y="21"/>
                </a:lnTo>
                <a:lnTo>
                  <a:pt x="13" y="19"/>
                </a:lnTo>
                <a:lnTo>
                  <a:pt x="23" y="16"/>
                </a:lnTo>
                <a:lnTo>
                  <a:pt x="23" y="7"/>
                </a:lnTo>
                <a:lnTo>
                  <a:pt x="18" y="0"/>
                </a:lnTo>
                <a:lnTo>
                  <a:pt x="13" y="0"/>
                </a:lnTo>
                <a:lnTo>
                  <a:pt x="18" y="7"/>
                </a:lnTo>
                <a:lnTo>
                  <a:pt x="8" y="19"/>
                </a:lnTo>
                <a:lnTo>
                  <a:pt x="0" y="21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43" name="Freeform 783"/>
          <p:cNvSpPr>
            <a:spLocks/>
          </p:cNvSpPr>
          <p:nvPr/>
        </p:nvSpPr>
        <p:spPr bwMode="auto">
          <a:xfrm>
            <a:off x="5603871" y="2928940"/>
            <a:ext cx="36512" cy="33338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13" y="21"/>
              </a:cxn>
              <a:cxn ang="0">
                <a:pos x="13" y="19"/>
              </a:cxn>
              <a:cxn ang="0">
                <a:pos x="23" y="16"/>
              </a:cxn>
              <a:cxn ang="0">
                <a:pos x="23" y="7"/>
              </a:cxn>
              <a:cxn ang="0">
                <a:pos x="18" y="0"/>
              </a:cxn>
              <a:cxn ang="0">
                <a:pos x="13" y="0"/>
              </a:cxn>
              <a:cxn ang="0">
                <a:pos x="18" y="7"/>
              </a:cxn>
              <a:cxn ang="0">
                <a:pos x="8" y="19"/>
              </a:cxn>
              <a:cxn ang="0">
                <a:pos x="0" y="21"/>
              </a:cxn>
            </a:cxnLst>
            <a:rect l="0" t="0" r="r" b="b"/>
            <a:pathLst>
              <a:path w="23" h="21">
                <a:moveTo>
                  <a:pt x="0" y="21"/>
                </a:moveTo>
                <a:lnTo>
                  <a:pt x="13" y="21"/>
                </a:lnTo>
                <a:lnTo>
                  <a:pt x="13" y="19"/>
                </a:lnTo>
                <a:lnTo>
                  <a:pt x="23" y="16"/>
                </a:lnTo>
                <a:lnTo>
                  <a:pt x="23" y="7"/>
                </a:lnTo>
                <a:lnTo>
                  <a:pt x="18" y="0"/>
                </a:lnTo>
                <a:lnTo>
                  <a:pt x="13" y="0"/>
                </a:lnTo>
                <a:lnTo>
                  <a:pt x="18" y="7"/>
                </a:lnTo>
                <a:lnTo>
                  <a:pt x="8" y="19"/>
                </a:lnTo>
                <a:lnTo>
                  <a:pt x="0" y="21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44" name="Freeform 784"/>
          <p:cNvSpPr>
            <a:spLocks/>
          </p:cNvSpPr>
          <p:nvPr/>
        </p:nvSpPr>
        <p:spPr bwMode="auto">
          <a:xfrm>
            <a:off x="4540247" y="2971803"/>
            <a:ext cx="68262" cy="174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3" y="11"/>
              </a:cxn>
              <a:cxn ang="0">
                <a:pos x="31" y="3"/>
              </a:cxn>
              <a:cxn ang="0">
                <a:pos x="43" y="3"/>
              </a:cxn>
              <a:cxn ang="0">
                <a:pos x="43" y="1"/>
              </a:cxn>
              <a:cxn ang="0">
                <a:pos x="24" y="1"/>
              </a:cxn>
              <a:cxn ang="0">
                <a:pos x="13" y="0"/>
              </a:cxn>
              <a:cxn ang="0">
                <a:pos x="0" y="3"/>
              </a:cxn>
            </a:cxnLst>
            <a:rect l="0" t="0" r="r" b="b"/>
            <a:pathLst>
              <a:path w="43" h="11">
                <a:moveTo>
                  <a:pt x="0" y="3"/>
                </a:moveTo>
                <a:lnTo>
                  <a:pt x="13" y="11"/>
                </a:lnTo>
                <a:lnTo>
                  <a:pt x="31" y="3"/>
                </a:lnTo>
                <a:lnTo>
                  <a:pt x="43" y="3"/>
                </a:lnTo>
                <a:lnTo>
                  <a:pt x="43" y="1"/>
                </a:lnTo>
                <a:lnTo>
                  <a:pt x="24" y="1"/>
                </a:lnTo>
                <a:lnTo>
                  <a:pt x="13" y="0"/>
                </a:lnTo>
                <a:lnTo>
                  <a:pt x="0" y="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45" name="Freeform 785"/>
          <p:cNvSpPr>
            <a:spLocks/>
          </p:cNvSpPr>
          <p:nvPr/>
        </p:nvSpPr>
        <p:spPr bwMode="auto">
          <a:xfrm>
            <a:off x="4540247" y="2971803"/>
            <a:ext cx="68262" cy="174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3" y="11"/>
              </a:cxn>
              <a:cxn ang="0">
                <a:pos x="31" y="3"/>
              </a:cxn>
              <a:cxn ang="0">
                <a:pos x="43" y="3"/>
              </a:cxn>
              <a:cxn ang="0">
                <a:pos x="43" y="1"/>
              </a:cxn>
              <a:cxn ang="0">
                <a:pos x="24" y="1"/>
              </a:cxn>
              <a:cxn ang="0">
                <a:pos x="13" y="0"/>
              </a:cxn>
              <a:cxn ang="0">
                <a:pos x="0" y="3"/>
              </a:cxn>
            </a:cxnLst>
            <a:rect l="0" t="0" r="r" b="b"/>
            <a:pathLst>
              <a:path w="43" h="11">
                <a:moveTo>
                  <a:pt x="0" y="3"/>
                </a:moveTo>
                <a:lnTo>
                  <a:pt x="13" y="11"/>
                </a:lnTo>
                <a:lnTo>
                  <a:pt x="31" y="3"/>
                </a:lnTo>
                <a:lnTo>
                  <a:pt x="43" y="3"/>
                </a:lnTo>
                <a:lnTo>
                  <a:pt x="43" y="1"/>
                </a:lnTo>
                <a:lnTo>
                  <a:pt x="24" y="1"/>
                </a:lnTo>
                <a:lnTo>
                  <a:pt x="13" y="0"/>
                </a:lnTo>
                <a:lnTo>
                  <a:pt x="0" y="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46" name="Freeform 786"/>
          <p:cNvSpPr>
            <a:spLocks/>
          </p:cNvSpPr>
          <p:nvPr/>
        </p:nvSpPr>
        <p:spPr bwMode="auto">
          <a:xfrm>
            <a:off x="4608510" y="2955928"/>
            <a:ext cx="217487" cy="50800"/>
          </a:xfrm>
          <a:custGeom>
            <a:avLst/>
            <a:gdLst/>
            <a:ahLst/>
            <a:cxnLst>
              <a:cxn ang="0">
                <a:pos x="53" y="29"/>
              </a:cxn>
              <a:cxn ang="0">
                <a:pos x="64" y="29"/>
              </a:cxn>
              <a:cxn ang="0">
                <a:pos x="64" y="26"/>
              </a:cxn>
              <a:cxn ang="0">
                <a:pos x="69" y="24"/>
              </a:cxn>
              <a:cxn ang="0">
                <a:pos x="79" y="24"/>
              </a:cxn>
              <a:cxn ang="0">
                <a:pos x="93" y="26"/>
              </a:cxn>
              <a:cxn ang="0">
                <a:pos x="84" y="29"/>
              </a:cxn>
              <a:cxn ang="0">
                <a:pos x="93" y="31"/>
              </a:cxn>
              <a:cxn ang="0">
                <a:pos x="93" y="32"/>
              </a:cxn>
              <a:cxn ang="0">
                <a:pos x="115" y="29"/>
              </a:cxn>
              <a:cxn ang="0">
                <a:pos x="119" y="29"/>
              </a:cxn>
              <a:cxn ang="0">
                <a:pos x="119" y="29"/>
              </a:cxn>
              <a:cxn ang="0">
                <a:pos x="113" y="29"/>
              </a:cxn>
              <a:cxn ang="0">
                <a:pos x="98" y="26"/>
              </a:cxn>
              <a:cxn ang="0">
                <a:pos x="122" y="22"/>
              </a:cxn>
              <a:cxn ang="0">
                <a:pos x="127" y="22"/>
              </a:cxn>
              <a:cxn ang="0">
                <a:pos x="127" y="20"/>
              </a:cxn>
              <a:cxn ang="0">
                <a:pos x="132" y="16"/>
              </a:cxn>
              <a:cxn ang="0">
                <a:pos x="137" y="20"/>
              </a:cxn>
              <a:cxn ang="0">
                <a:pos x="137" y="11"/>
              </a:cxn>
              <a:cxn ang="0">
                <a:pos x="122" y="9"/>
              </a:cxn>
              <a:cxn ang="0">
                <a:pos x="119" y="7"/>
              </a:cxn>
              <a:cxn ang="0">
                <a:pos x="98" y="7"/>
              </a:cxn>
              <a:cxn ang="0">
                <a:pos x="93" y="4"/>
              </a:cxn>
              <a:cxn ang="0">
                <a:pos x="88" y="4"/>
              </a:cxn>
              <a:cxn ang="0">
                <a:pos x="88" y="2"/>
              </a:cxn>
              <a:cxn ang="0">
                <a:pos x="84" y="0"/>
              </a:cxn>
              <a:cxn ang="0">
                <a:pos x="69" y="2"/>
              </a:cxn>
              <a:cxn ang="0">
                <a:pos x="64" y="2"/>
              </a:cxn>
              <a:cxn ang="0">
                <a:pos x="64" y="4"/>
              </a:cxn>
              <a:cxn ang="0">
                <a:pos x="45" y="4"/>
              </a:cxn>
              <a:cxn ang="0">
                <a:pos x="24" y="2"/>
              </a:cxn>
              <a:cxn ang="0">
                <a:pos x="10" y="4"/>
              </a:cxn>
              <a:cxn ang="0">
                <a:pos x="16" y="7"/>
              </a:cxn>
              <a:cxn ang="0">
                <a:pos x="0" y="11"/>
              </a:cxn>
              <a:cxn ang="0">
                <a:pos x="2" y="16"/>
              </a:cxn>
              <a:cxn ang="0">
                <a:pos x="5" y="16"/>
              </a:cxn>
              <a:cxn ang="0">
                <a:pos x="19" y="20"/>
              </a:cxn>
              <a:cxn ang="0">
                <a:pos x="36" y="16"/>
              </a:cxn>
              <a:cxn ang="0">
                <a:pos x="45" y="14"/>
              </a:cxn>
              <a:cxn ang="0">
                <a:pos x="53" y="16"/>
              </a:cxn>
              <a:cxn ang="0">
                <a:pos x="59" y="20"/>
              </a:cxn>
              <a:cxn ang="0">
                <a:pos x="64" y="22"/>
              </a:cxn>
              <a:cxn ang="0">
                <a:pos x="64" y="24"/>
              </a:cxn>
              <a:cxn ang="0">
                <a:pos x="59" y="24"/>
              </a:cxn>
              <a:cxn ang="0">
                <a:pos x="53" y="29"/>
              </a:cxn>
            </a:cxnLst>
            <a:rect l="0" t="0" r="r" b="b"/>
            <a:pathLst>
              <a:path w="137" h="32">
                <a:moveTo>
                  <a:pt x="53" y="29"/>
                </a:moveTo>
                <a:lnTo>
                  <a:pt x="64" y="29"/>
                </a:lnTo>
                <a:lnTo>
                  <a:pt x="64" y="26"/>
                </a:lnTo>
                <a:lnTo>
                  <a:pt x="69" y="24"/>
                </a:lnTo>
                <a:lnTo>
                  <a:pt x="79" y="24"/>
                </a:lnTo>
                <a:lnTo>
                  <a:pt x="93" y="26"/>
                </a:lnTo>
                <a:lnTo>
                  <a:pt x="84" y="29"/>
                </a:lnTo>
                <a:lnTo>
                  <a:pt x="93" y="31"/>
                </a:lnTo>
                <a:lnTo>
                  <a:pt x="93" y="32"/>
                </a:lnTo>
                <a:lnTo>
                  <a:pt x="115" y="29"/>
                </a:lnTo>
                <a:lnTo>
                  <a:pt x="119" y="29"/>
                </a:lnTo>
                <a:lnTo>
                  <a:pt x="119" y="29"/>
                </a:lnTo>
                <a:lnTo>
                  <a:pt x="113" y="29"/>
                </a:lnTo>
                <a:lnTo>
                  <a:pt x="98" y="26"/>
                </a:lnTo>
                <a:lnTo>
                  <a:pt x="122" y="22"/>
                </a:lnTo>
                <a:lnTo>
                  <a:pt x="127" y="22"/>
                </a:lnTo>
                <a:lnTo>
                  <a:pt x="127" y="20"/>
                </a:lnTo>
                <a:lnTo>
                  <a:pt x="132" y="16"/>
                </a:lnTo>
                <a:lnTo>
                  <a:pt x="137" y="20"/>
                </a:lnTo>
                <a:lnTo>
                  <a:pt x="137" y="11"/>
                </a:lnTo>
                <a:lnTo>
                  <a:pt x="122" y="9"/>
                </a:lnTo>
                <a:lnTo>
                  <a:pt x="119" y="7"/>
                </a:lnTo>
                <a:lnTo>
                  <a:pt x="98" y="7"/>
                </a:lnTo>
                <a:lnTo>
                  <a:pt x="93" y="4"/>
                </a:lnTo>
                <a:lnTo>
                  <a:pt x="88" y="4"/>
                </a:lnTo>
                <a:lnTo>
                  <a:pt x="88" y="2"/>
                </a:lnTo>
                <a:lnTo>
                  <a:pt x="84" y="0"/>
                </a:lnTo>
                <a:lnTo>
                  <a:pt x="69" y="2"/>
                </a:lnTo>
                <a:lnTo>
                  <a:pt x="64" y="2"/>
                </a:lnTo>
                <a:lnTo>
                  <a:pt x="64" y="4"/>
                </a:lnTo>
                <a:lnTo>
                  <a:pt x="45" y="4"/>
                </a:lnTo>
                <a:lnTo>
                  <a:pt x="24" y="2"/>
                </a:lnTo>
                <a:lnTo>
                  <a:pt x="10" y="4"/>
                </a:lnTo>
                <a:lnTo>
                  <a:pt x="16" y="7"/>
                </a:lnTo>
                <a:lnTo>
                  <a:pt x="0" y="11"/>
                </a:lnTo>
                <a:lnTo>
                  <a:pt x="2" y="16"/>
                </a:lnTo>
                <a:lnTo>
                  <a:pt x="5" y="16"/>
                </a:lnTo>
                <a:lnTo>
                  <a:pt x="19" y="20"/>
                </a:lnTo>
                <a:lnTo>
                  <a:pt x="36" y="16"/>
                </a:lnTo>
                <a:lnTo>
                  <a:pt x="45" y="14"/>
                </a:lnTo>
                <a:lnTo>
                  <a:pt x="53" y="16"/>
                </a:lnTo>
                <a:lnTo>
                  <a:pt x="59" y="20"/>
                </a:lnTo>
                <a:lnTo>
                  <a:pt x="64" y="22"/>
                </a:lnTo>
                <a:lnTo>
                  <a:pt x="64" y="24"/>
                </a:lnTo>
                <a:lnTo>
                  <a:pt x="59" y="24"/>
                </a:lnTo>
                <a:lnTo>
                  <a:pt x="53" y="29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47" name="Freeform 787"/>
          <p:cNvSpPr>
            <a:spLocks/>
          </p:cNvSpPr>
          <p:nvPr/>
        </p:nvSpPr>
        <p:spPr bwMode="auto">
          <a:xfrm>
            <a:off x="4608510" y="2955928"/>
            <a:ext cx="217487" cy="50800"/>
          </a:xfrm>
          <a:custGeom>
            <a:avLst/>
            <a:gdLst/>
            <a:ahLst/>
            <a:cxnLst>
              <a:cxn ang="0">
                <a:pos x="53" y="29"/>
              </a:cxn>
              <a:cxn ang="0">
                <a:pos x="64" y="29"/>
              </a:cxn>
              <a:cxn ang="0">
                <a:pos x="64" y="26"/>
              </a:cxn>
              <a:cxn ang="0">
                <a:pos x="69" y="24"/>
              </a:cxn>
              <a:cxn ang="0">
                <a:pos x="79" y="24"/>
              </a:cxn>
              <a:cxn ang="0">
                <a:pos x="93" y="26"/>
              </a:cxn>
              <a:cxn ang="0">
                <a:pos x="84" y="29"/>
              </a:cxn>
              <a:cxn ang="0">
                <a:pos x="93" y="31"/>
              </a:cxn>
              <a:cxn ang="0">
                <a:pos x="93" y="32"/>
              </a:cxn>
              <a:cxn ang="0">
                <a:pos x="115" y="29"/>
              </a:cxn>
              <a:cxn ang="0">
                <a:pos x="119" y="29"/>
              </a:cxn>
              <a:cxn ang="0">
                <a:pos x="119" y="29"/>
              </a:cxn>
              <a:cxn ang="0">
                <a:pos x="113" y="29"/>
              </a:cxn>
              <a:cxn ang="0">
                <a:pos x="98" y="26"/>
              </a:cxn>
              <a:cxn ang="0">
                <a:pos x="122" y="22"/>
              </a:cxn>
              <a:cxn ang="0">
                <a:pos x="127" y="22"/>
              </a:cxn>
              <a:cxn ang="0">
                <a:pos x="127" y="20"/>
              </a:cxn>
              <a:cxn ang="0">
                <a:pos x="132" y="16"/>
              </a:cxn>
              <a:cxn ang="0">
                <a:pos x="137" y="20"/>
              </a:cxn>
              <a:cxn ang="0">
                <a:pos x="137" y="11"/>
              </a:cxn>
              <a:cxn ang="0">
                <a:pos x="122" y="9"/>
              </a:cxn>
              <a:cxn ang="0">
                <a:pos x="119" y="7"/>
              </a:cxn>
              <a:cxn ang="0">
                <a:pos x="98" y="7"/>
              </a:cxn>
              <a:cxn ang="0">
                <a:pos x="93" y="4"/>
              </a:cxn>
              <a:cxn ang="0">
                <a:pos x="88" y="4"/>
              </a:cxn>
              <a:cxn ang="0">
                <a:pos x="88" y="2"/>
              </a:cxn>
              <a:cxn ang="0">
                <a:pos x="84" y="0"/>
              </a:cxn>
              <a:cxn ang="0">
                <a:pos x="69" y="2"/>
              </a:cxn>
              <a:cxn ang="0">
                <a:pos x="64" y="2"/>
              </a:cxn>
              <a:cxn ang="0">
                <a:pos x="64" y="4"/>
              </a:cxn>
              <a:cxn ang="0">
                <a:pos x="45" y="4"/>
              </a:cxn>
              <a:cxn ang="0">
                <a:pos x="24" y="2"/>
              </a:cxn>
              <a:cxn ang="0">
                <a:pos x="10" y="4"/>
              </a:cxn>
              <a:cxn ang="0">
                <a:pos x="16" y="7"/>
              </a:cxn>
              <a:cxn ang="0">
                <a:pos x="0" y="11"/>
              </a:cxn>
              <a:cxn ang="0">
                <a:pos x="2" y="16"/>
              </a:cxn>
              <a:cxn ang="0">
                <a:pos x="5" y="16"/>
              </a:cxn>
              <a:cxn ang="0">
                <a:pos x="19" y="20"/>
              </a:cxn>
              <a:cxn ang="0">
                <a:pos x="36" y="16"/>
              </a:cxn>
              <a:cxn ang="0">
                <a:pos x="45" y="14"/>
              </a:cxn>
              <a:cxn ang="0">
                <a:pos x="53" y="16"/>
              </a:cxn>
              <a:cxn ang="0">
                <a:pos x="59" y="20"/>
              </a:cxn>
              <a:cxn ang="0">
                <a:pos x="64" y="22"/>
              </a:cxn>
              <a:cxn ang="0">
                <a:pos x="64" y="24"/>
              </a:cxn>
              <a:cxn ang="0">
                <a:pos x="59" y="24"/>
              </a:cxn>
              <a:cxn ang="0">
                <a:pos x="53" y="29"/>
              </a:cxn>
            </a:cxnLst>
            <a:rect l="0" t="0" r="r" b="b"/>
            <a:pathLst>
              <a:path w="137" h="32">
                <a:moveTo>
                  <a:pt x="53" y="29"/>
                </a:moveTo>
                <a:lnTo>
                  <a:pt x="64" y="29"/>
                </a:lnTo>
                <a:lnTo>
                  <a:pt x="64" y="26"/>
                </a:lnTo>
                <a:lnTo>
                  <a:pt x="69" y="24"/>
                </a:lnTo>
                <a:lnTo>
                  <a:pt x="79" y="24"/>
                </a:lnTo>
                <a:lnTo>
                  <a:pt x="93" y="26"/>
                </a:lnTo>
                <a:lnTo>
                  <a:pt x="84" y="29"/>
                </a:lnTo>
                <a:lnTo>
                  <a:pt x="93" y="31"/>
                </a:lnTo>
                <a:lnTo>
                  <a:pt x="93" y="32"/>
                </a:lnTo>
                <a:lnTo>
                  <a:pt x="115" y="29"/>
                </a:lnTo>
                <a:lnTo>
                  <a:pt x="119" y="29"/>
                </a:lnTo>
                <a:lnTo>
                  <a:pt x="119" y="29"/>
                </a:lnTo>
                <a:lnTo>
                  <a:pt x="113" y="29"/>
                </a:lnTo>
                <a:lnTo>
                  <a:pt x="98" y="26"/>
                </a:lnTo>
                <a:lnTo>
                  <a:pt x="122" y="22"/>
                </a:lnTo>
                <a:lnTo>
                  <a:pt x="127" y="22"/>
                </a:lnTo>
                <a:lnTo>
                  <a:pt x="127" y="20"/>
                </a:lnTo>
                <a:lnTo>
                  <a:pt x="132" y="16"/>
                </a:lnTo>
                <a:lnTo>
                  <a:pt x="137" y="20"/>
                </a:lnTo>
                <a:lnTo>
                  <a:pt x="137" y="11"/>
                </a:lnTo>
                <a:lnTo>
                  <a:pt x="122" y="9"/>
                </a:lnTo>
                <a:lnTo>
                  <a:pt x="119" y="7"/>
                </a:lnTo>
                <a:lnTo>
                  <a:pt x="98" y="7"/>
                </a:lnTo>
                <a:lnTo>
                  <a:pt x="93" y="4"/>
                </a:lnTo>
                <a:lnTo>
                  <a:pt x="88" y="4"/>
                </a:lnTo>
                <a:lnTo>
                  <a:pt x="88" y="2"/>
                </a:lnTo>
                <a:lnTo>
                  <a:pt x="84" y="0"/>
                </a:lnTo>
                <a:lnTo>
                  <a:pt x="69" y="2"/>
                </a:lnTo>
                <a:lnTo>
                  <a:pt x="64" y="2"/>
                </a:lnTo>
                <a:lnTo>
                  <a:pt x="64" y="4"/>
                </a:lnTo>
                <a:lnTo>
                  <a:pt x="45" y="4"/>
                </a:lnTo>
                <a:lnTo>
                  <a:pt x="24" y="2"/>
                </a:lnTo>
                <a:lnTo>
                  <a:pt x="10" y="4"/>
                </a:lnTo>
                <a:lnTo>
                  <a:pt x="16" y="7"/>
                </a:lnTo>
                <a:lnTo>
                  <a:pt x="0" y="11"/>
                </a:lnTo>
                <a:lnTo>
                  <a:pt x="2" y="16"/>
                </a:lnTo>
                <a:lnTo>
                  <a:pt x="5" y="16"/>
                </a:lnTo>
                <a:lnTo>
                  <a:pt x="19" y="20"/>
                </a:lnTo>
                <a:lnTo>
                  <a:pt x="36" y="16"/>
                </a:lnTo>
                <a:lnTo>
                  <a:pt x="45" y="14"/>
                </a:lnTo>
                <a:lnTo>
                  <a:pt x="53" y="16"/>
                </a:lnTo>
                <a:lnTo>
                  <a:pt x="59" y="20"/>
                </a:lnTo>
                <a:lnTo>
                  <a:pt x="64" y="22"/>
                </a:lnTo>
                <a:lnTo>
                  <a:pt x="64" y="24"/>
                </a:lnTo>
                <a:lnTo>
                  <a:pt x="59" y="24"/>
                </a:lnTo>
                <a:lnTo>
                  <a:pt x="53" y="29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48" name="Freeform 788"/>
          <p:cNvSpPr>
            <a:spLocks/>
          </p:cNvSpPr>
          <p:nvPr/>
        </p:nvSpPr>
        <p:spPr bwMode="auto">
          <a:xfrm>
            <a:off x="4616447" y="2928940"/>
            <a:ext cx="107950" cy="33338"/>
          </a:xfrm>
          <a:custGeom>
            <a:avLst/>
            <a:gdLst/>
            <a:ahLst/>
            <a:cxnLst>
              <a:cxn ang="0">
                <a:pos x="5" y="14"/>
              </a:cxn>
              <a:cxn ang="0">
                <a:pos x="0" y="19"/>
              </a:cxn>
              <a:cxn ang="0">
                <a:pos x="6" y="21"/>
              </a:cxn>
              <a:cxn ang="0">
                <a:pos x="22" y="19"/>
              </a:cxn>
              <a:cxn ang="0">
                <a:pos x="41" y="21"/>
              </a:cxn>
              <a:cxn ang="0">
                <a:pos x="58" y="21"/>
              </a:cxn>
              <a:cxn ang="0">
                <a:pos x="58" y="19"/>
              </a:cxn>
              <a:cxn ang="0">
                <a:pos x="63" y="19"/>
              </a:cxn>
              <a:cxn ang="0">
                <a:pos x="58" y="14"/>
              </a:cxn>
              <a:cxn ang="0">
                <a:pos x="68" y="14"/>
              </a:cxn>
              <a:cxn ang="0">
                <a:pos x="68" y="10"/>
              </a:cxn>
              <a:cxn ang="0">
                <a:pos x="63" y="10"/>
              </a:cxn>
              <a:cxn ang="0">
                <a:pos x="53" y="0"/>
              </a:cxn>
              <a:cxn ang="0">
                <a:pos x="39" y="0"/>
              </a:cxn>
              <a:cxn ang="0">
                <a:pos x="24" y="2"/>
              </a:cxn>
              <a:cxn ang="0">
                <a:pos x="24" y="4"/>
              </a:cxn>
              <a:cxn ang="0">
                <a:pos x="13" y="5"/>
              </a:cxn>
              <a:cxn ang="0">
                <a:pos x="19" y="8"/>
              </a:cxn>
              <a:cxn ang="0">
                <a:pos x="0" y="8"/>
              </a:cxn>
              <a:cxn ang="0">
                <a:pos x="5" y="14"/>
              </a:cxn>
            </a:cxnLst>
            <a:rect l="0" t="0" r="r" b="b"/>
            <a:pathLst>
              <a:path w="68" h="21">
                <a:moveTo>
                  <a:pt x="5" y="14"/>
                </a:moveTo>
                <a:lnTo>
                  <a:pt x="0" y="19"/>
                </a:lnTo>
                <a:lnTo>
                  <a:pt x="6" y="21"/>
                </a:lnTo>
                <a:lnTo>
                  <a:pt x="22" y="19"/>
                </a:lnTo>
                <a:lnTo>
                  <a:pt x="41" y="21"/>
                </a:lnTo>
                <a:lnTo>
                  <a:pt x="58" y="21"/>
                </a:lnTo>
                <a:lnTo>
                  <a:pt x="58" y="19"/>
                </a:lnTo>
                <a:lnTo>
                  <a:pt x="63" y="19"/>
                </a:lnTo>
                <a:lnTo>
                  <a:pt x="58" y="14"/>
                </a:lnTo>
                <a:lnTo>
                  <a:pt x="68" y="14"/>
                </a:lnTo>
                <a:lnTo>
                  <a:pt x="68" y="10"/>
                </a:lnTo>
                <a:lnTo>
                  <a:pt x="63" y="10"/>
                </a:lnTo>
                <a:lnTo>
                  <a:pt x="53" y="0"/>
                </a:lnTo>
                <a:lnTo>
                  <a:pt x="39" y="0"/>
                </a:lnTo>
                <a:lnTo>
                  <a:pt x="24" y="2"/>
                </a:lnTo>
                <a:lnTo>
                  <a:pt x="24" y="4"/>
                </a:lnTo>
                <a:lnTo>
                  <a:pt x="13" y="5"/>
                </a:lnTo>
                <a:lnTo>
                  <a:pt x="19" y="8"/>
                </a:lnTo>
                <a:lnTo>
                  <a:pt x="0" y="8"/>
                </a:lnTo>
                <a:lnTo>
                  <a:pt x="5" y="14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49" name="Freeform 789"/>
          <p:cNvSpPr>
            <a:spLocks/>
          </p:cNvSpPr>
          <p:nvPr/>
        </p:nvSpPr>
        <p:spPr bwMode="auto">
          <a:xfrm>
            <a:off x="4616447" y="2928940"/>
            <a:ext cx="107950" cy="33338"/>
          </a:xfrm>
          <a:custGeom>
            <a:avLst/>
            <a:gdLst/>
            <a:ahLst/>
            <a:cxnLst>
              <a:cxn ang="0">
                <a:pos x="5" y="14"/>
              </a:cxn>
              <a:cxn ang="0">
                <a:pos x="0" y="19"/>
              </a:cxn>
              <a:cxn ang="0">
                <a:pos x="6" y="21"/>
              </a:cxn>
              <a:cxn ang="0">
                <a:pos x="22" y="19"/>
              </a:cxn>
              <a:cxn ang="0">
                <a:pos x="41" y="21"/>
              </a:cxn>
              <a:cxn ang="0">
                <a:pos x="58" y="21"/>
              </a:cxn>
              <a:cxn ang="0">
                <a:pos x="58" y="19"/>
              </a:cxn>
              <a:cxn ang="0">
                <a:pos x="63" y="19"/>
              </a:cxn>
              <a:cxn ang="0">
                <a:pos x="58" y="14"/>
              </a:cxn>
              <a:cxn ang="0">
                <a:pos x="68" y="14"/>
              </a:cxn>
              <a:cxn ang="0">
                <a:pos x="68" y="10"/>
              </a:cxn>
              <a:cxn ang="0">
                <a:pos x="63" y="10"/>
              </a:cxn>
              <a:cxn ang="0">
                <a:pos x="53" y="0"/>
              </a:cxn>
              <a:cxn ang="0">
                <a:pos x="39" y="0"/>
              </a:cxn>
              <a:cxn ang="0">
                <a:pos x="24" y="2"/>
              </a:cxn>
              <a:cxn ang="0">
                <a:pos x="24" y="4"/>
              </a:cxn>
              <a:cxn ang="0">
                <a:pos x="13" y="5"/>
              </a:cxn>
              <a:cxn ang="0">
                <a:pos x="19" y="8"/>
              </a:cxn>
              <a:cxn ang="0">
                <a:pos x="0" y="8"/>
              </a:cxn>
              <a:cxn ang="0">
                <a:pos x="5" y="14"/>
              </a:cxn>
            </a:cxnLst>
            <a:rect l="0" t="0" r="r" b="b"/>
            <a:pathLst>
              <a:path w="68" h="21">
                <a:moveTo>
                  <a:pt x="5" y="14"/>
                </a:moveTo>
                <a:lnTo>
                  <a:pt x="0" y="19"/>
                </a:lnTo>
                <a:lnTo>
                  <a:pt x="6" y="21"/>
                </a:lnTo>
                <a:lnTo>
                  <a:pt x="22" y="19"/>
                </a:lnTo>
                <a:lnTo>
                  <a:pt x="41" y="21"/>
                </a:lnTo>
                <a:lnTo>
                  <a:pt x="58" y="21"/>
                </a:lnTo>
                <a:lnTo>
                  <a:pt x="58" y="19"/>
                </a:lnTo>
                <a:lnTo>
                  <a:pt x="63" y="19"/>
                </a:lnTo>
                <a:lnTo>
                  <a:pt x="58" y="14"/>
                </a:lnTo>
                <a:lnTo>
                  <a:pt x="68" y="14"/>
                </a:lnTo>
                <a:lnTo>
                  <a:pt x="68" y="10"/>
                </a:lnTo>
                <a:lnTo>
                  <a:pt x="63" y="10"/>
                </a:lnTo>
                <a:lnTo>
                  <a:pt x="53" y="0"/>
                </a:lnTo>
                <a:lnTo>
                  <a:pt x="39" y="0"/>
                </a:lnTo>
                <a:lnTo>
                  <a:pt x="24" y="2"/>
                </a:lnTo>
                <a:lnTo>
                  <a:pt x="24" y="4"/>
                </a:lnTo>
                <a:lnTo>
                  <a:pt x="13" y="5"/>
                </a:lnTo>
                <a:lnTo>
                  <a:pt x="19" y="8"/>
                </a:lnTo>
                <a:lnTo>
                  <a:pt x="0" y="8"/>
                </a:lnTo>
                <a:lnTo>
                  <a:pt x="5" y="14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50" name="Freeform 790"/>
          <p:cNvSpPr>
            <a:spLocks/>
          </p:cNvSpPr>
          <p:nvPr/>
        </p:nvSpPr>
        <p:spPr bwMode="auto">
          <a:xfrm>
            <a:off x="4616447" y="2903540"/>
            <a:ext cx="46037" cy="17463"/>
          </a:xfrm>
          <a:custGeom>
            <a:avLst/>
            <a:gdLst/>
            <a:ahLst/>
            <a:cxnLst>
              <a:cxn ang="0">
                <a:pos x="5" y="9"/>
              </a:cxn>
              <a:cxn ang="0">
                <a:pos x="0" y="9"/>
              </a:cxn>
              <a:cxn ang="0">
                <a:pos x="0" y="3"/>
              </a:cxn>
              <a:cxn ang="0">
                <a:pos x="13" y="0"/>
              </a:cxn>
              <a:cxn ang="0">
                <a:pos x="29" y="3"/>
              </a:cxn>
              <a:cxn ang="0">
                <a:pos x="24" y="3"/>
              </a:cxn>
              <a:cxn ang="0">
                <a:pos x="18" y="7"/>
              </a:cxn>
              <a:cxn ang="0">
                <a:pos x="24" y="9"/>
              </a:cxn>
              <a:cxn ang="0">
                <a:pos x="24" y="11"/>
              </a:cxn>
              <a:cxn ang="0">
                <a:pos x="10" y="9"/>
              </a:cxn>
              <a:cxn ang="0">
                <a:pos x="5" y="9"/>
              </a:cxn>
            </a:cxnLst>
            <a:rect l="0" t="0" r="r" b="b"/>
            <a:pathLst>
              <a:path w="29" h="11">
                <a:moveTo>
                  <a:pt x="5" y="9"/>
                </a:moveTo>
                <a:lnTo>
                  <a:pt x="0" y="9"/>
                </a:lnTo>
                <a:lnTo>
                  <a:pt x="0" y="3"/>
                </a:lnTo>
                <a:lnTo>
                  <a:pt x="13" y="0"/>
                </a:lnTo>
                <a:lnTo>
                  <a:pt x="29" y="3"/>
                </a:lnTo>
                <a:lnTo>
                  <a:pt x="24" y="3"/>
                </a:lnTo>
                <a:lnTo>
                  <a:pt x="18" y="7"/>
                </a:lnTo>
                <a:lnTo>
                  <a:pt x="24" y="9"/>
                </a:lnTo>
                <a:lnTo>
                  <a:pt x="24" y="11"/>
                </a:lnTo>
                <a:lnTo>
                  <a:pt x="10" y="9"/>
                </a:lnTo>
                <a:lnTo>
                  <a:pt x="5" y="9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51" name="Freeform 791"/>
          <p:cNvSpPr>
            <a:spLocks/>
          </p:cNvSpPr>
          <p:nvPr/>
        </p:nvSpPr>
        <p:spPr bwMode="auto">
          <a:xfrm>
            <a:off x="4616447" y="2903540"/>
            <a:ext cx="46037" cy="17463"/>
          </a:xfrm>
          <a:custGeom>
            <a:avLst/>
            <a:gdLst/>
            <a:ahLst/>
            <a:cxnLst>
              <a:cxn ang="0">
                <a:pos x="5" y="9"/>
              </a:cxn>
              <a:cxn ang="0">
                <a:pos x="0" y="9"/>
              </a:cxn>
              <a:cxn ang="0">
                <a:pos x="0" y="3"/>
              </a:cxn>
              <a:cxn ang="0">
                <a:pos x="13" y="0"/>
              </a:cxn>
              <a:cxn ang="0">
                <a:pos x="29" y="3"/>
              </a:cxn>
              <a:cxn ang="0">
                <a:pos x="24" y="3"/>
              </a:cxn>
              <a:cxn ang="0">
                <a:pos x="18" y="7"/>
              </a:cxn>
              <a:cxn ang="0">
                <a:pos x="24" y="9"/>
              </a:cxn>
              <a:cxn ang="0">
                <a:pos x="24" y="11"/>
              </a:cxn>
              <a:cxn ang="0">
                <a:pos x="10" y="9"/>
              </a:cxn>
              <a:cxn ang="0">
                <a:pos x="5" y="9"/>
              </a:cxn>
            </a:cxnLst>
            <a:rect l="0" t="0" r="r" b="b"/>
            <a:pathLst>
              <a:path w="29" h="11">
                <a:moveTo>
                  <a:pt x="5" y="9"/>
                </a:moveTo>
                <a:lnTo>
                  <a:pt x="0" y="9"/>
                </a:lnTo>
                <a:lnTo>
                  <a:pt x="0" y="3"/>
                </a:lnTo>
                <a:lnTo>
                  <a:pt x="13" y="0"/>
                </a:lnTo>
                <a:lnTo>
                  <a:pt x="29" y="3"/>
                </a:lnTo>
                <a:lnTo>
                  <a:pt x="24" y="3"/>
                </a:lnTo>
                <a:lnTo>
                  <a:pt x="18" y="7"/>
                </a:lnTo>
                <a:lnTo>
                  <a:pt x="24" y="9"/>
                </a:lnTo>
                <a:lnTo>
                  <a:pt x="24" y="11"/>
                </a:lnTo>
                <a:lnTo>
                  <a:pt x="10" y="9"/>
                </a:lnTo>
                <a:lnTo>
                  <a:pt x="5" y="9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52" name="Freeform 792"/>
          <p:cNvSpPr>
            <a:spLocks/>
          </p:cNvSpPr>
          <p:nvPr/>
        </p:nvSpPr>
        <p:spPr bwMode="auto">
          <a:xfrm>
            <a:off x="4581522" y="2919415"/>
            <a:ext cx="96837" cy="95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4" y="1"/>
              </a:cxn>
              <a:cxn ang="0">
                <a:pos x="14" y="1"/>
              </a:cxn>
              <a:cxn ang="0">
                <a:pos x="23" y="3"/>
              </a:cxn>
              <a:cxn ang="0">
                <a:pos x="26" y="3"/>
              </a:cxn>
              <a:cxn ang="0">
                <a:pos x="26" y="0"/>
              </a:cxn>
              <a:cxn ang="0">
                <a:pos x="33" y="0"/>
              </a:cxn>
              <a:cxn ang="0">
                <a:pos x="49" y="1"/>
              </a:cxn>
              <a:cxn ang="0">
                <a:pos x="61" y="5"/>
              </a:cxn>
              <a:cxn ang="0">
                <a:pos x="46" y="6"/>
              </a:cxn>
              <a:cxn ang="0">
                <a:pos x="32" y="5"/>
              </a:cxn>
              <a:cxn ang="0">
                <a:pos x="11" y="5"/>
              </a:cxn>
              <a:cxn ang="0">
                <a:pos x="0" y="6"/>
              </a:cxn>
            </a:cxnLst>
            <a:rect l="0" t="0" r="r" b="b"/>
            <a:pathLst>
              <a:path w="61" h="6">
                <a:moveTo>
                  <a:pt x="0" y="6"/>
                </a:moveTo>
                <a:lnTo>
                  <a:pt x="4" y="1"/>
                </a:lnTo>
                <a:lnTo>
                  <a:pt x="14" y="1"/>
                </a:lnTo>
                <a:lnTo>
                  <a:pt x="23" y="3"/>
                </a:lnTo>
                <a:lnTo>
                  <a:pt x="26" y="3"/>
                </a:lnTo>
                <a:lnTo>
                  <a:pt x="26" y="0"/>
                </a:lnTo>
                <a:lnTo>
                  <a:pt x="33" y="0"/>
                </a:lnTo>
                <a:lnTo>
                  <a:pt x="49" y="1"/>
                </a:lnTo>
                <a:lnTo>
                  <a:pt x="61" y="5"/>
                </a:lnTo>
                <a:lnTo>
                  <a:pt x="46" y="6"/>
                </a:lnTo>
                <a:lnTo>
                  <a:pt x="32" y="5"/>
                </a:lnTo>
                <a:lnTo>
                  <a:pt x="11" y="5"/>
                </a:lnTo>
                <a:lnTo>
                  <a:pt x="0" y="6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53" name="Freeform 793"/>
          <p:cNvSpPr>
            <a:spLocks/>
          </p:cNvSpPr>
          <p:nvPr/>
        </p:nvSpPr>
        <p:spPr bwMode="auto">
          <a:xfrm>
            <a:off x="4581522" y="2919415"/>
            <a:ext cx="96837" cy="95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4" y="1"/>
              </a:cxn>
              <a:cxn ang="0">
                <a:pos x="14" y="1"/>
              </a:cxn>
              <a:cxn ang="0">
                <a:pos x="23" y="3"/>
              </a:cxn>
              <a:cxn ang="0">
                <a:pos x="26" y="3"/>
              </a:cxn>
              <a:cxn ang="0">
                <a:pos x="26" y="0"/>
              </a:cxn>
              <a:cxn ang="0">
                <a:pos x="33" y="0"/>
              </a:cxn>
              <a:cxn ang="0">
                <a:pos x="49" y="1"/>
              </a:cxn>
              <a:cxn ang="0">
                <a:pos x="61" y="5"/>
              </a:cxn>
              <a:cxn ang="0">
                <a:pos x="46" y="6"/>
              </a:cxn>
              <a:cxn ang="0">
                <a:pos x="32" y="5"/>
              </a:cxn>
              <a:cxn ang="0">
                <a:pos x="11" y="5"/>
              </a:cxn>
              <a:cxn ang="0">
                <a:pos x="0" y="6"/>
              </a:cxn>
            </a:cxnLst>
            <a:rect l="0" t="0" r="r" b="b"/>
            <a:pathLst>
              <a:path w="61" h="6">
                <a:moveTo>
                  <a:pt x="0" y="6"/>
                </a:moveTo>
                <a:lnTo>
                  <a:pt x="4" y="1"/>
                </a:lnTo>
                <a:lnTo>
                  <a:pt x="14" y="1"/>
                </a:lnTo>
                <a:lnTo>
                  <a:pt x="23" y="3"/>
                </a:lnTo>
                <a:lnTo>
                  <a:pt x="26" y="3"/>
                </a:lnTo>
                <a:lnTo>
                  <a:pt x="26" y="0"/>
                </a:lnTo>
                <a:lnTo>
                  <a:pt x="33" y="0"/>
                </a:lnTo>
                <a:lnTo>
                  <a:pt x="49" y="1"/>
                </a:lnTo>
                <a:lnTo>
                  <a:pt x="61" y="5"/>
                </a:lnTo>
                <a:lnTo>
                  <a:pt x="46" y="6"/>
                </a:lnTo>
                <a:lnTo>
                  <a:pt x="32" y="5"/>
                </a:lnTo>
                <a:lnTo>
                  <a:pt x="11" y="5"/>
                </a:lnTo>
                <a:lnTo>
                  <a:pt x="0" y="6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54" name="Freeform 794"/>
          <p:cNvSpPr>
            <a:spLocks/>
          </p:cNvSpPr>
          <p:nvPr/>
        </p:nvSpPr>
        <p:spPr bwMode="auto">
          <a:xfrm>
            <a:off x="4579935" y="2928940"/>
            <a:ext cx="74612" cy="11113"/>
          </a:xfrm>
          <a:custGeom>
            <a:avLst/>
            <a:gdLst/>
            <a:ahLst/>
            <a:cxnLst>
              <a:cxn ang="0">
                <a:pos x="23" y="7"/>
              </a:cxn>
              <a:cxn ang="0">
                <a:pos x="17" y="7"/>
              </a:cxn>
              <a:cxn ang="0">
                <a:pos x="17" y="4"/>
              </a:cxn>
              <a:cxn ang="0">
                <a:pos x="0" y="3"/>
              </a:cxn>
              <a:cxn ang="0">
                <a:pos x="5" y="0"/>
              </a:cxn>
              <a:cxn ang="0">
                <a:pos x="16" y="0"/>
              </a:cxn>
              <a:cxn ang="0">
                <a:pos x="35" y="0"/>
              </a:cxn>
              <a:cxn ang="0">
                <a:pos x="47" y="2"/>
              </a:cxn>
              <a:cxn ang="0">
                <a:pos x="47" y="4"/>
              </a:cxn>
              <a:cxn ang="0">
                <a:pos x="37" y="5"/>
              </a:cxn>
              <a:cxn ang="0">
                <a:pos x="42" y="7"/>
              </a:cxn>
              <a:cxn ang="0">
                <a:pos x="23" y="7"/>
              </a:cxn>
            </a:cxnLst>
            <a:rect l="0" t="0" r="r" b="b"/>
            <a:pathLst>
              <a:path w="47" h="7">
                <a:moveTo>
                  <a:pt x="23" y="7"/>
                </a:moveTo>
                <a:lnTo>
                  <a:pt x="17" y="7"/>
                </a:lnTo>
                <a:lnTo>
                  <a:pt x="17" y="4"/>
                </a:lnTo>
                <a:lnTo>
                  <a:pt x="0" y="3"/>
                </a:lnTo>
                <a:lnTo>
                  <a:pt x="5" y="0"/>
                </a:lnTo>
                <a:lnTo>
                  <a:pt x="16" y="0"/>
                </a:lnTo>
                <a:lnTo>
                  <a:pt x="35" y="0"/>
                </a:lnTo>
                <a:lnTo>
                  <a:pt x="47" y="2"/>
                </a:lnTo>
                <a:lnTo>
                  <a:pt x="47" y="4"/>
                </a:lnTo>
                <a:lnTo>
                  <a:pt x="37" y="5"/>
                </a:lnTo>
                <a:lnTo>
                  <a:pt x="42" y="7"/>
                </a:lnTo>
                <a:lnTo>
                  <a:pt x="23" y="7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55" name="Freeform 795"/>
          <p:cNvSpPr>
            <a:spLocks/>
          </p:cNvSpPr>
          <p:nvPr/>
        </p:nvSpPr>
        <p:spPr bwMode="auto">
          <a:xfrm>
            <a:off x="4579935" y="2928940"/>
            <a:ext cx="74612" cy="11113"/>
          </a:xfrm>
          <a:custGeom>
            <a:avLst/>
            <a:gdLst/>
            <a:ahLst/>
            <a:cxnLst>
              <a:cxn ang="0">
                <a:pos x="23" y="7"/>
              </a:cxn>
              <a:cxn ang="0">
                <a:pos x="17" y="7"/>
              </a:cxn>
              <a:cxn ang="0">
                <a:pos x="17" y="4"/>
              </a:cxn>
              <a:cxn ang="0">
                <a:pos x="0" y="3"/>
              </a:cxn>
              <a:cxn ang="0">
                <a:pos x="5" y="0"/>
              </a:cxn>
              <a:cxn ang="0">
                <a:pos x="16" y="0"/>
              </a:cxn>
              <a:cxn ang="0">
                <a:pos x="35" y="0"/>
              </a:cxn>
              <a:cxn ang="0">
                <a:pos x="47" y="2"/>
              </a:cxn>
              <a:cxn ang="0">
                <a:pos x="47" y="4"/>
              </a:cxn>
              <a:cxn ang="0">
                <a:pos x="37" y="5"/>
              </a:cxn>
              <a:cxn ang="0">
                <a:pos x="42" y="7"/>
              </a:cxn>
              <a:cxn ang="0">
                <a:pos x="23" y="7"/>
              </a:cxn>
            </a:cxnLst>
            <a:rect l="0" t="0" r="r" b="b"/>
            <a:pathLst>
              <a:path w="47" h="7">
                <a:moveTo>
                  <a:pt x="23" y="7"/>
                </a:moveTo>
                <a:lnTo>
                  <a:pt x="17" y="7"/>
                </a:lnTo>
                <a:lnTo>
                  <a:pt x="17" y="4"/>
                </a:lnTo>
                <a:lnTo>
                  <a:pt x="0" y="3"/>
                </a:lnTo>
                <a:lnTo>
                  <a:pt x="5" y="0"/>
                </a:lnTo>
                <a:lnTo>
                  <a:pt x="16" y="0"/>
                </a:lnTo>
                <a:lnTo>
                  <a:pt x="35" y="0"/>
                </a:lnTo>
                <a:lnTo>
                  <a:pt x="47" y="2"/>
                </a:lnTo>
                <a:lnTo>
                  <a:pt x="47" y="4"/>
                </a:lnTo>
                <a:lnTo>
                  <a:pt x="37" y="5"/>
                </a:lnTo>
                <a:lnTo>
                  <a:pt x="42" y="7"/>
                </a:lnTo>
                <a:lnTo>
                  <a:pt x="23" y="7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56" name="Freeform 796"/>
          <p:cNvSpPr>
            <a:spLocks/>
          </p:cNvSpPr>
          <p:nvPr/>
        </p:nvSpPr>
        <p:spPr bwMode="auto">
          <a:xfrm>
            <a:off x="4571997" y="2935290"/>
            <a:ext cx="36512" cy="47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23" y="3"/>
              </a:cxn>
              <a:cxn ang="0">
                <a:pos x="23" y="0"/>
              </a:cxn>
              <a:cxn ang="0">
                <a:pos x="6" y="0"/>
              </a:cxn>
              <a:cxn ang="0">
                <a:pos x="0" y="1"/>
              </a:cxn>
            </a:cxnLst>
            <a:rect l="0" t="0" r="r" b="b"/>
            <a:pathLst>
              <a:path w="23" h="3">
                <a:moveTo>
                  <a:pt x="0" y="1"/>
                </a:moveTo>
                <a:lnTo>
                  <a:pt x="23" y="3"/>
                </a:lnTo>
                <a:lnTo>
                  <a:pt x="23" y="0"/>
                </a:lnTo>
                <a:lnTo>
                  <a:pt x="6" y="0"/>
                </a:lnTo>
                <a:lnTo>
                  <a:pt x="0" y="1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57" name="Freeform 797"/>
          <p:cNvSpPr>
            <a:spLocks/>
          </p:cNvSpPr>
          <p:nvPr/>
        </p:nvSpPr>
        <p:spPr bwMode="auto">
          <a:xfrm>
            <a:off x="4571997" y="2935290"/>
            <a:ext cx="36512" cy="47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23" y="3"/>
              </a:cxn>
              <a:cxn ang="0">
                <a:pos x="23" y="0"/>
              </a:cxn>
              <a:cxn ang="0">
                <a:pos x="6" y="0"/>
              </a:cxn>
              <a:cxn ang="0">
                <a:pos x="0" y="1"/>
              </a:cxn>
            </a:cxnLst>
            <a:rect l="0" t="0" r="r" b="b"/>
            <a:pathLst>
              <a:path w="23" h="3">
                <a:moveTo>
                  <a:pt x="0" y="1"/>
                </a:moveTo>
                <a:lnTo>
                  <a:pt x="23" y="3"/>
                </a:lnTo>
                <a:lnTo>
                  <a:pt x="23" y="0"/>
                </a:lnTo>
                <a:lnTo>
                  <a:pt x="6" y="0"/>
                </a:lnTo>
                <a:lnTo>
                  <a:pt x="0" y="1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58" name="Freeform 798"/>
          <p:cNvSpPr>
            <a:spLocks/>
          </p:cNvSpPr>
          <p:nvPr/>
        </p:nvSpPr>
        <p:spPr bwMode="auto">
          <a:xfrm>
            <a:off x="4662485" y="2976565"/>
            <a:ext cx="47625" cy="26988"/>
          </a:xfrm>
          <a:custGeom>
            <a:avLst/>
            <a:gdLst/>
            <a:ahLst/>
            <a:cxnLst>
              <a:cxn ang="0">
                <a:pos x="19" y="17"/>
              </a:cxn>
              <a:cxn ang="0">
                <a:pos x="16" y="9"/>
              </a:cxn>
              <a:cxn ang="0">
                <a:pos x="0" y="3"/>
              </a:cxn>
              <a:cxn ang="0">
                <a:pos x="10" y="0"/>
              </a:cxn>
              <a:cxn ang="0">
                <a:pos x="19" y="3"/>
              </a:cxn>
              <a:cxn ang="0">
                <a:pos x="25" y="8"/>
              </a:cxn>
              <a:cxn ang="0">
                <a:pos x="30" y="9"/>
              </a:cxn>
              <a:cxn ang="0">
                <a:pos x="30" y="12"/>
              </a:cxn>
              <a:cxn ang="0">
                <a:pos x="25" y="12"/>
              </a:cxn>
              <a:cxn ang="0">
                <a:pos x="19" y="17"/>
              </a:cxn>
            </a:cxnLst>
            <a:rect l="0" t="0" r="r" b="b"/>
            <a:pathLst>
              <a:path w="30" h="17">
                <a:moveTo>
                  <a:pt x="19" y="17"/>
                </a:moveTo>
                <a:lnTo>
                  <a:pt x="16" y="9"/>
                </a:lnTo>
                <a:lnTo>
                  <a:pt x="0" y="3"/>
                </a:lnTo>
                <a:lnTo>
                  <a:pt x="10" y="0"/>
                </a:lnTo>
                <a:lnTo>
                  <a:pt x="19" y="3"/>
                </a:lnTo>
                <a:lnTo>
                  <a:pt x="25" y="8"/>
                </a:lnTo>
                <a:lnTo>
                  <a:pt x="30" y="9"/>
                </a:lnTo>
                <a:lnTo>
                  <a:pt x="30" y="12"/>
                </a:lnTo>
                <a:lnTo>
                  <a:pt x="25" y="12"/>
                </a:lnTo>
                <a:lnTo>
                  <a:pt x="19" y="17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59" name="Freeform 799"/>
          <p:cNvSpPr>
            <a:spLocks/>
          </p:cNvSpPr>
          <p:nvPr/>
        </p:nvSpPr>
        <p:spPr bwMode="auto">
          <a:xfrm>
            <a:off x="4662485" y="2976565"/>
            <a:ext cx="47625" cy="26988"/>
          </a:xfrm>
          <a:custGeom>
            <a:avLst/>
            <a:gdLst/>
            <a:ahLst/>
            <a:cxnLst>
              <a:cxn ang="0">
                <a:pos x="19" y="17"/>
              </a:cxn>
              <a:cxn ang="0">
                <a:pos x="16" y="9"/>
              </a:cxn>
              <a:cxn ang="0">
                <a:pos x="0" y="3"/>
              </a:cxn>
              <a:cxn ang="0">
                <a:pos x="10" y="0"/>
              </a:cxn>
              <a:cxn ang="0">
                <a:pos x="19" y="3"/>
              </a:cxn>
              <a:cxn ang="0">
                <a:pos x="25" y="8"/>
              </a:cxn>
              <a:cxn ang="0">
                <a:pos x="30" y="9"/>
              </a:cxn>
              <a:cxn ang="0">
                <a:pos x="30" y="12"/>
              </a:cxn>
              <a:cxn ang="0">
                <a:pos x="25" y="12"/>
              </a:cxn>
              <a:cxn ang="0">
                <a:pos x="19" y="17"/>
              </a:cxn>
            </a:cxnLst>
            <a:rect l="0" t="0" r="r" b="b"/>
            <a:pathLst>
              <a:path w="30" h="17">
                <a:moveTo>
                  <a:pt x="19" y="17"/>
                </a:moveTo>
                <a:lnTo>
                  <a:pt x="16" y="9"/>
                </a:lnTo>
                <a:lnTo>
                  <a:pt x="0" y="3"/>
                </a:lnTo>
                <a:lnTo>
                  <a:pt x="10" y="0"/>
                </a:lnTo>
                <a:lnTo>
                  <a:pt x="19" y="3"/>
                </a:lnTo>
                <a:lnTo>
                  <a:pt x="25" y="8"/>
                </a:lnTo>
                <a:lnTo>
                  <a:pt x="30" y="9"/>
                </a:lnTo>
                <a:lnTo>
                  <a:pt x="30" y="12"/>
                </a:lnTo>
                <a:lnTo>
                  <a:pt x="25" y="12"/>
                </a:lnTo>
                <a:lnTo>
                  <a:pt x="19" y="17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0" name="Freeform 800"/>
          <p:cNvSpPr>
            <a:spLocks/>
          </p:cNvSpPr>
          <p:nvPr/>
        </p:nvSpPr>
        <p:spPr bwMode="auto">
          <a:xfrm>
            <a:off x="4843459" y="3013078"/>
            <a:ext cx="85725" cy="19050"/>
          </a:xfrm>
          <a:custGeom>
            <a:avLst/>
            <a:gdLst/>
            <a:ahLst/>
            <a:cxnLst>
              <a:cxn ang="0">
                <a:pos x="43" y="12"/>
              </a:cxn>
              <a:cxn ang="0">
                <a:pos x="43" y="11"/>
              </a:cxn>
              <a:cxn ang="0">
                <a:pos x="54" y="11"/>
              </a:cxn>
              <a:cxn ang="0">
                <a:pos x="43" y="3"/>
              </a:cxn>
              <a:cxn ang="0">
                <a:pos x="34" y="3"/>
              </a:cxn>
              <a:cxn ang="0">
                <a:pos x="22" y="0"/>
              </a:cxn>
              <a:cxn ang="0">
                <a:pos x="0" y="0"/>
              </a:cxn>
              <a:cxn ang="0">
                <a:pos x="9" y="3"/>
              </a:cxn>
              <a:cxn ang="0">
                <a:pos x="14" y="8"/>
              </a:cxn>
              <a:cxn ang="0">
                <a:pos x="14" y="11"/>
              </a:cxn>
              <a:cxn ang="0">
                <a:pos x="29" y="11"/>
              </a:cxn>
              <a:cxn ang="0">
                <a:pos x="29" y="12"/>
              </a:cxn>
              <a:cxn ang="0">
                <a:pos x="43" y="12"/>
              </a:cxn>
            </a:cxnLst>
            <a:rect l="0" t="0" r="r" b="b"/>
            <a:pathLst>
              <a:path w="54" h="12">
                <a:moveTo>
                  <a:pt x="43" y="12"/>
                </a:moveTo>
                <a:lnTo>
                  <a:pt x="43" y="11"/>
                </a:lnTo>
                <a:lnTo>
                  <a:pt x="54" y="11"/>
                </a:lnTo>
                <a:lnTo>
                  <a:pt x="43" y="3"/>
                </a:lnTo>
                <a:lnTo>
                  <a:pt x="34" y="3"/>
                </a:lnTo>
                <a:lnTo>
                  <a:pt x="22" y="0"/>
                </a:lnTo>
                <a:lnTo>
                  <a:pt x="0" y="0"/>
                </a:lnTo>
                <a:lnTo>
                  <a:pt x="9" y="3"/>
                </a:lnTo>
                <a:lnTo>
                  <a:pt x="14" y="8"/>
                </a:lnTo>
                <a:lnTo>
                  <a:pt x="14" y="11"/>
                </a:lnTo>
                <a:lnTo>
                  <a:pt x="29" y="11"/>
                </a:lnTo>
                <a:lnTo>
                  <a:pt x="29" y="12"/>
                </a:lnTo>
                <a:lnTo>
                  <a:pt x="43" y="1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1" name="Freeform 801"/>
          <p:cNvSpPr>
            <a:spLocks/>
          </p:cNvSpPr>
          <p:nvPr/>
        </p:nvSpPr>
        <p:spPr bwMode="auto">
          <a:xfrm>
            <a:off x="4843459" y="3013078"/>
            <a:ext cx="85725" cy="19050"/>
          </a:xfrm>
          <a:custGeom>
            <a:avLst/>
            <a:gdLst/>
            <a:ahLst/>
            <a:cxnLst>
              <a:cxn ang="0">
                <a:pos x="43" y="12"/>
              </a:cxn>
              <a:cxn ang="0">
                <a:pos x="43" y="11"/>
              </a:cxn>
              <a:cxn ang="0">
                <a:pos x="54" y="11"/>
              </a:cxn>
              <a:cxn ang="0">
                <a:pos x="43" y="3"/>
              </a:cxn>
              <a:cxn ang="0">
                <a:pos x="34" y="3"/>
              </a:cxn>
              <a:cxn ang="0">
                <a:pos x="22" y="0"/>
              </a:cxn>
              <a:cxn ang="0">
                <a:pos x="0" y="0"/>
              </a:cxn>
              <a:cxn ang="0">
                <a:pos x="9" y="3"/>
              </a:cxn>
              <a:cxn ang="0">
                <a:pos x="14" y="8"/>
              </a:cxn>
              <a:cxn ang="0">
                <a:pos x="14" y="11"/>
              </a:cxn>
              <a:cxn ang="0">
                <a:pos x="29" y="11"/>
              </a:cxn>
              <a:cxn ang="0">
                <a:pos x="29" y="12"/>
              </a:cxn>
              <a:cxn ang="0">
                <a:pos x="43" y="12"/>
              </a:cxn>
            </a:cxnLst>
            <a:rect l="0" t="0" r="r" b="b"/>
            <a:pathLst>
              <a:path w="54" h="12">
                <a:moveTo>
                  <a:pt x="43" y="12"/>
                </a:moveTo>
                <a:lnTo>
                  <a:pt x="43" y="11"/>
                </a:lnTo>
                <a:lnTo>
                  <a:pt x="54" y="11"/>
                </a:lnTo>
                <a:lnTo>
                  <a:pt x="43" y="3"/>
                </a:lnTo>
                <a:lnTo>
                  <a:pt x="34" y="3"/>
                </a:lnTo>
                <a:lnTo>
                  <a:pt x="22" y="0"/>
                </a:lnTo>
                <a:lnTo>
                  <a:pt x="0" y="0"/>
                </a:lnTo>
                <a:lnTo>
                  <a:pt x="9" y="3"/>
                </a:lnTo>
                <a:lnTo>
                  <a:pt x="14" y="8"/>
                </a:lnTo>
                <a:lnTo>
                  <a:pt x="14" y="11"/>
                </a:lnTo>
                <a:lnTo>
                  <a:pt x="29" y="11"/>
                </a:lnTo>
                <a:lnTo>
                  <a:pt x="29" y="12"/>
                </a:lnTo>
                <a:lnTo>
                  <a:pt x="43" y="1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2" name="Freeform 802"/>
          <p:cNvSpPr>
            <a:spLocks/>
          </p:cNvSpPr>
          <p:nvPr/>
        </p:nvSpPr>
        <p:spPr bwMode="auto">
          <a:xfrm>
            <a:off x="4889497" y="3032128"/>
            <a:ext cx="42862" cy="12700"/>
          </a:xfrm>
          <a:custGeom>
            <a:avLst/>
            <a:gdLst/>
            <a:ahLst/>
            <a:cxnLst>
              <a:cxn ang="0">
                <a:pos x="14" y="5"/>
              </a:cxn>
              <a:cxn ang="0">
                <a:pos x="5" y="5"/>
              </a:cxn>
              <a:cxn ang="0">
                <a:pos x="0" y="0"/>
              </a:cxn>
              <a:cxn ang="0">
                <a:pos x="14" y="0"/>
              </a:cxn>
              <a:cxn ang="0">
                <a:pos x="19" y="3"/>
              </a:cxn>
              <a:cxn ang="0">
                <a:pos x="19" y="5"/>
              </a:cxn>
              <a:cxn ang="0">
                <a:pos x="24" y="5"/>
              </a:cxn>
              <a:cxn ang="0">
                <a:pos x="27" y="8"/>
              </a:cxn>
              <a:cxn ang="0">
                <a:pos x="24" y="8"/>
              </a:cxn>
              <a:cxn ang="0">
                <a:pos x="14" y="5"/>
              </a:cxn>
            </a:cxnLst>
            <a:rect l="0" t="0" r="r" b="b"/>
            <a:pathLst>
              <a:path w="27" h="8">
                <a:moveTo>
                  <a:pt x="14" y="5"/>
                </a:moveTo>
                <a:lnTo>
                  <a:pt x="5" y="5"/>
                </a:lnTo>
                <a:lnTo>
                  <a:pt x="0" y="0"/>
                </a:lnTo>
                <a:lnTo>
                  <a:pt x="14" y="0"/>
                </a:lnTo>
                <a:lnTo>
                  <a:pt x="19" y="3"/>
                </a:lnTo>
                <a:lnTo>
                  <a:pt x="19" y="5"/>
                </a:lnTo>
                <a:lnTo>
                  <a:pt x="24" y="5"/>
                </a:lnTo>
                <a:lnTo>
                  <a:pt x="27" y="8"/>
                </a:lnTo>
                <a:lnTo>
                  <a:pt x="24" y="8"/>
                </a:lnTo>
                <a:lnTo>
                  <a:pt x="14" y="5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3" name="Freeform 803"/>
          <p:cNvSpPr>
            <a:spLocks/>
          </p:cNvSpPr>
          <p:nvPr/>
        </p:nvSpPr>
        <p:spPr bwMode="auto">
          <a:xfrm>
            <a:off x="4889497" y="3032128"/>
            <a:ext cx="42862" cy="12700"/>
          </a:xfrm>
          <a:custGeom>
            <a:avLst/>
            <a:gdLst/>
            <a:ahLst/>
            <a:cxnLst>
              <a:cxn ang="0">
                <a:pos x="14" y="5"/>
              </a:cxn>
              <a:cxn ang="0">
                <a:pos x="5" y="5"/>
              </a:cxn>
              <a:cxn ang="0">
                <a:pos x="0" y="0"/>
              </a:cxn>
              <a:cxn ang="0">
                <a:pos x="14" y="0"/>
              </a:cxn>
              <a:cxn ang="0">
                <a:pos x="19" y="3"/>
              </a:cxn>
              <a:cxn ang="0">
                <a:pos x="19" y="5"/>
              </a:cxn>
              <a:cxn ang="0">
                <a:pos x="24" y="5"/>
              </a:cxn>
              <a:cxn ang="0">
                <a:pos x="27" y="8"/>
              </a:cxn>
              <a:cxn ang="0">
                <a:pos x="24" y="8"/>
              </a:cxn>
              <a:cxn ang="0">
                <a:pos x="14" y="5"/>
              </a:cxn>
            </a:cxnLst>
            <a:rect l="0" t="0" r="r" b="b"/>
            <a:pathLst>
              <a:path w="27" h="8">
                <a:moveTo>
                  <a:pt x="14" y="5"/>
                </a:moveTo>
                <a:lnTo>
                  <a:pt x="5" y="5"/>
                </a:lnTo>
                <a:lnTo>
                  <a:pt x="0" y="0"/>
                </a:lnTo>
                <a:lnTo>
                  <a:pt x="14" y="0"/>
                </a:lnTo>
                <a:lnTo>
                  <a:pt x="19" y="3"/>
                </a:lnTo>
                <a:lnTo>
                  <a:pt x="19" y="5"/>
                </a:lnTo>
                <a:lnTo>
                  <a:pt x="24" y="5"/>
                </a:lnTo>
                <a:lnTo>
                  <a:pt x="27" y="8"/>
                </a:lnTo>
                <a:lnTo>
                  <a:pt x="24" y="8"/>
                </a:lnTo>
                <a:lnTo>
                  <a:pt x="14" y="5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4" name="Freeform 804"/>
          <p:cNvSpPr>
            <a:spLocks/>
          </p:cNvSpPr>
          <p:nvPr/>
        </p:nvSpPr>
        <p:spPr bwMode="auto">
          <a:xfrm>
            <a:off x="4911722" y="3040065"/>
            <a:ext cx="17462" cy="4763"/>
          </a:xfrm>
          <a:custGeom>
            <a:avLst/>
            <a:gdLst/>
            <a:ahLst/>
            <a:cxnLst>
              <a:cxn ang="0">
                <a:pos x="11" y="3"/>
              </a:cxn>
              <a:cxn ang="0">
                <a:pos x="3" y="3"/>
              </a:cxn>
              <a:cxn ang="0">
                <a:pos x="0" y="0"/>
              </a:cxn>
              <a:cxn ang="0">
                <a:pos x="11" y="3"/>
              </a:cxn>
            </a:cxnLst>
            <a:rect l="0" t="0" r="r" b="b"/>
            <a:pathLst>
              <a:path w="11" h="3">
                <a:moveTo>
                  <a:pt x="11" y="3"/>
                </a:moveTo>
                <a:lnTo>
                  <a:pt x="3" y="3"/>
                </a:lnTo>
                <a:lnTo>
                  <a:pt x="0" y="0"/>
                </a:lnTo>
                <a:lnTo>
                  <a:pt x="11" y="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5" name="Freeform 805"/>
          <p:cNvSpPr>
            <a:spLocks/>
          </p:cNvSpPr>
          <p:nvPr/>
        </p:nvSpPr>
        <p:spPr bwMode="auto">
          <a:xfrm>
            <a:off x="4911722" y="3040065"/>
            <a:ext cx="17462" cy="4763"/>
          </a:xfrm>
          <a:custGeom>
            <a:avLst/>
            <a:gdLst/>
            <a:ahLst/>
            <a:cxnLst>
              <a:cxn ang="0">
                <a:pos x="11" y="3"/>
              </a:cxn>
              <a:cxn ang="0">
                <a:pos x="3" y="3"/>
              </a:cxn>
              <a:cxn ang="0">
                <a:pos x="0" y="0"/>
              </a:cxn>
              <a:cxn ang="0">
                <a:pos x="11" y="3"/>
              </a:cxn>
            </a:cxnLst>
            <a:rect l="0" t="0" r="r" b="b"/>
            <a:pathLst>
              <a:path w="11" h="3">
                <a:moveTo>
                  <a:pt x="11" y="3"/>
                </a:moveTo>
                <a:lnTo>
                  <a:pt x="3" y="3"/>
                </a:lnTo>
                <a:lnTo>
                  <a:pt x="0" y="0"/>
                </a:lnTo>
                <a:lnTo>
                  <a:pt x="11" y="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6" name="Freeform 806"/>
          <p:cNvSpPr>
            <a:spLocks/>
          </p:cNvSpPr>
          <p:nvPr/>
        </p:nvSpPr>
        <p:spPr bwMode="auto">
          <a:xfrm>
            <a:off x="4911722" y="3030540"/>
            <a:ext cx="69850" cy="15875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35" y="1"/>
              </a:cxn>
              <a:cxn ang="0">
                <a:pos x="44" y="3"/>
              </a:cxn>
              <a:cxn ang="0">
                <a:pos x="39" y="5"/>
              </a:cxn>
              <a:cxn ang="0">
                <a:pos x="39" y="8"/>
              </a:cxn>
              <a:cxn ang="0">
                <a:pos x="35" y="8"/>
              </a:cxn>
              <a:cxn ang="0">
                <a:pos x="39" y="10"/>
              </a:cxn>
              <a:cxn ang="0">
                <a:pos x="28" y="8"/>
              </a:cxn>
              <a:cxn ang="0">
                <a:pos x="28" y="8"/>
              </a:cxn>
              <a:cxn ang="0">
                <a:pos x="14" y="8"/>
              </a:cxn>
              <a:cxn ang="0">
                <a:pos x="10" y="5"/>
              </a:cxn>
              <a:cxn ang="0">
                <a:pos x="5" y="5"/>
              </a:cxn>
              <a:cxn ang="0">
                <a:pos x="3" y="3"/>
              </a:cxn>
              <a:cxn ang="0">
                <a:pos x="0" y="1"/>
              </a:cxn>
              <a:cxn ang="0">
                <a:pos x="0" y="0"/>
              </a:cxn>
              <a:cxn ang="0">
                <a:pos x="10" y="0"/>
              </a:cxn>
              <a:cxn ang="0">
                <a:pos x="16" y="1"/>
              </a:cxn>
              <a:cxn ang="0">
                <a:pos x="21" y="1"/>
              </a:cxn>
              <a:cxn ang="0">
                <a:pos x="28" y="0"/>
              </a:cxn>
            </a:cxnLst>
            <a:rect l="0" t="0" r="r" b="b"/>
            <a:pathLst>
              <a:path w="44" h="10">
                <a:moveTo>
                  <a:pt x="28" y="0"/>
                </a:moveTo>
                <a:lnTo>
                  <a:pt x="35" y="1"/>
                </a:lnTo>
                <a:lnTo>
                  <a:pt x="44" y="3"/>
                </a:lnTo>
                <a:lnTo>
                  <a:pt x="39" y="5"/>
                </a:lnTo>
                <a:lnTo>
                  <a:pt x="39" y="8"/>
                </a:lnTo>
                <a:lnTo>
                  <a:pt x="35" y="8"/>
                </a:lnTo>
                <a:lnTo>
                  <a:pt x="39" y="10"/>
                </a:lnTo>
                <a:lnTo>
                  <a:pt x="28" y="8"/>
                </a:lnTo>
                <a:lnTo>
                  <a:pt x="28" y="8"/>
                </a:lnTo>
                <a:lnTo>
                  <a:pt x="14" y="8"/>
                </a:lnTo>
                <a:lnTo>
                  <a:pt x="10" y="5"/>
                </a:lnTo>
                <a:lnTo>
                  <a:pt x="5" y="5"/>
                </a:lnTo>
                <a:lnTo>
                  <a:pt x="3" y="3"/>
                </a:lnTo>
                <a:lnTo>
                  <a:pt x="0" y="1"/>
                </a:lnTo>
                <a:lnTo>
                  <a:pt x="0" y="0"/>
                </a:lnTo>
                <a:lnTo>
                  <a:pt x="10" y="0"/>
                </a:lnTo>
                <a:lnTo>
                  <a:pt x="16" y="1"/>
                </a:lnTo>
                <a:lnTo>
                  <a:pt x="21" y="1"/>
                </a:lnTo>
                <a:lnTo>
                  <a:pt x="28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7" name="Freeform 807"/>
          <p:cNvSpPr>
            <a:spLocks/>
          </p:cNvSpPr>
          <p:nvPr/>
        </p:nvSpPr>
        <p:spPr bwMode="auto">
          <a:xfrm>
            <a:off x="4911722" y="3030540"/>
            <a:ext cx="69850" cy="15875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35" y="1"/>
              </a:cxn>
              <a:cxn ang="0">
                <a:pos x="44" y="3"/>
              </a:cxn>
              <a:cxn ang="0">
                <a:pos x="39" y="5"/>
              </a:cxn>
              <a:cxn ang="0">
                <a:pos x="39" y="8"/>
              </a:cxn>
              <a:cxn ang="0">
                <a:pos x="35" y="8"/>
              </a:cxn>
              <a:cxn ang="0">
                <a:pos x="39" y="10"/>
              </a:cxn>
              <a:cxn ang="0">
                <a:pos x="28" y="8"/>
              </a:cxn>
              <a:cxn ang="0">
                <a:pos x="28" y="8"/>
              </a:cxn>
              <a:cxn ang="0">
                <a:pos x="14" y="8"/>
              </a:cxn>
              <a:cxn ang="0">
                <a:pos x="10" y="5"/>
              </a:cxn>
              <a:cxn ang="0">
                <a:pos x="5" y="5"/>
              </a:cxn>
              <a:cxn ang="0">
                <a:pos x="3" y="3"/>
              </a:cxn>
              <a:cxn ang="0">
                <a:pos x="0" y="1"/>
              </a:cxn>
              <a:cxn ang="0">
                <a:pos x="0" y="0"/>
              </a:cxn>
              <a:cxn ang="0">
                <a:pos x="10" y="0"/>
              </a:cxn>
              <a:cxn ang="0">
                <a:pos x="16" y="1"/>
              </a:cxn>
              <a:cxn ang="0">
                <a:pos x="21" y="1"/>
              </a:cxn>
              <a:cxn ang="0">
                <a:pos x="28" y="0"/>
              </a:cxn>
            </a:cxnLst>
            <a:rect l="0" t="0" r="r" b="b"/>
            <a:pathLst>
              <a:path w="44" h="10">
                <a:moveTo>
                  <a:pt x="28" y="0"/>
                </a:moveTo>
                <a:lnTo>
                  <a:pt x="35" y="1"/>
                </a:lnTo>
                <a:lnTo>
                  <a:pt x="44" y="3"/>
                </a:lnTo>
                <a:lnTo>
                  <a:pt x="39" y="5"/>
                </a:lnTo>
                <a:lnTo>
                  <a:pt x="39" y="8"/>
                </a:lnTo>
                <a:lnTo>
                  <a:pt x="35" y="8"/>
                </a:lnTo>
                <a:lnTo>
                  <a:pt x="39" y="10"/>
                </a:lnTo>
                <a:lnTo>
                  <a:pt x="28" y="8"/>
                </a:lnTo>
                <a:lnTo>
                  <a:pt x="28" y="8"/>
                </a:lnTo>
                <a:lnTo>
                  <a:pt x="14" y="8"/>
                </a:lnTo>
                <a:lnTo>
                  <a:pt x="10" y="5"/>
                </a:lnTo>
                <a:lnTo>
                  <a:pt x="5" y="5"/>
                </a:lnTo>
                <a:lnTo>
                  <a:pt x="3" y="3"/>
                </a:lnTo>
                <a:lnTo>
                  <a:pt x="0" y="1"/>
                </a:lnTo>
                <a:lnTo>
                  <a:pt x="0" y="0"/>
                </a:lnTo>
                <a:lnTo>
                  <a:pt x="10" y="0"/>
                </a:lnTo>
                <a:lnTo>
                  <a:pt x="16" y="1"/>
                </a:lnTo>
                <a:lnTo>
                  <a:pt x="21" y="1"/>
                </a:lnTo>
                <a:lnTo>
                  <a:pt x="28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8" name="Freeform 808"/>
          <p:cNvSpPr>
            <a:spLocks/>
          </p:cNvSpPr>
          <p:nvPr/>
        </p:nvSpPr>
        <p:spPr bwMode="auto">
          <a:xfrm>
            <a:off x="4911722" y="2935290"/>
            <a:ext cx="500062" cy="96838"/>
          </a:xfrm>
          <a:custGeom>
            <a:avLst/>
            <a:gdLst/>
            <a:ahLst/>
            <a:cxnLst>
              <a:cxn ang="0">
                <a:pos x="315" y="25"/>
              </a:cxn>
              <a:cxn ang="0">
                <a:pos x="302" y="25"/>
              </a:cxn>
              <a:cxn ang="0">
                <a:pos x="276" y="19"/>
              </a:cxn>
              <a:cxn ang="0">
                <a:pos x="259" y="17"/>
              </a:cxn>
              <a:cxn ang="0">
                <a:pos x="228" y="9"/>
              </a:cxn>
              <a:cxn ang="0">
                <a:pos x="207" y="3"/>
              </a:cxn>
              <a:cxn ang="0">
                <a:pos x="190" y="6"/>
              </a:cxn>
              <a:cxn ang="0">
                <a:pos x="171" y="3"/>
              </a:cxn>
              <a:cxn ang="0">
                <a:pos x="165" y="0"/>
              </a:cxn>
              <a:cxn ang="0">
                <a:pos x="152" y="1"/>
              </a:cxn>
              <a:cxn ang="0">
                <a:pos x="103" y="3"/>
              </a:cxn>
              <a:cxn ang="0">
                <a:pos x="96" y="6"/>
              </a:cxn>
              <a:cxn ang="0">
                <a:pos x="102" y="10"/>
              </a:cxn>
              <a:cxn ang="0">
                <a:pos x="102" y="12"/>
              </a:cxn>
              <a:cxn ang="0">
                <a:pos x="112" y="17"/>
              </a:cxn>
              <a:cxn ang="0">
                <a:pos x="57" y="19"/>
              </a:cxn>
              <a:cxn ang="0">
                <a:pos x="48" y="17"/>
              </a:cxn>
              <a:cxn ang="0">
                <a:pos x="33" y="17"/>
              </a:cxn>
              <a:cxn ang="0">
                <a:pos x="14" y="19"/>
              </a:cxn>
              <a:cxn ang="0">
                <a:pos x="14" y="24"/>
              </a:cxn>
              <a:cxn ang="0">
                <a:pos x="3" y="22"/>
              </a:cxn>
              <a:cxn ang="0">
                <a:pos x="5" y="29"/>
              </a:cxn>
              <a:cxn ang="0">
                <a:pos x="14" y="34"/>
              </a:cxn>
              <a:cxn ang="0">
                <a:pos x="39" y="35"/>
              </a:cxn>
              <a:cxn ang="0">
                <a:pos x="60" y="38"/>
              </a:cxn>
              <a:cxn ang="0">
                <a:pos x="48" y="43"/>
              </a:cxn>
              <a:cxn ang="0">
                <a:pos x="48" y="46"/>
              </a:cxn>
              <a:cxn ang="0">
                <a:pos x="52" y="53"/>
              </a:cxn>
              <a:cxn ang="0">
                <a:pos x="60" y="60"/>
              </a:cxn>
              <a:cxn ang="0">
                <a:pos x="69" y="57"/>
              </a:cxn>
              <a:cxn ang="0">
                <a:pos x="91" y="61"/>
              </a:cxn>
              <a:cxn ang="0">
                <a:pos x="102" y="43"/>
              </a:cxn>
              <a:cxn ang="0">
                <a:pos x="155" y="48"/>
              </a:cxn>
              <a:cxn ang="0">
                <a:pos x="171" y="60"/>
              </a:cxn>
              <a:cxn ang="0">
                <a:pos x="176" y="61"/>
              </a:cxn>
              <a:cxn ang="0">
                <a:pos x="205" y="60"/>
              </a:cxn>
              <a:cxn ang="0">
                <a:pos x="210" y="53"/>
              </a:cxn>
              <a:cxn ang="0">
                <a:pos x="229" y="53"/>
              </a:cxn>
              <a:cxn ang="0">
                <a:pos x="240" y="53"/>
              </a:cxn>
              <a:cxn ang="0">
                <a:pos x="285" y="57"/>
              </a:cxn>
              <a:cxn ang="0">
                <a:pos x="279" y="43"/>
              </a:cxn>
              <a:cxn ang="0">
                <a:pos x="288" y="35"/>
              </a:cxn>
              <a:cxn ang="0">
                <a:pos x="309" y="29"/>
              </a:cxn>
            </a:cxnLst>
            <a:rect l="0" t="0" r="r" b="b"/>
            <a:pathLst>
              <a:path w="315" h="61">
                <a:moveTo>
                  <a:pt x="315" y="27"/>
                </a:moveTo>
                <a:lnTo>
                  <a:pt x="315" y="25"/>
                </a:lnTo>
                <a:lnTo>
                  <a:pt x="305" y="24"/>
                </a:lnTo>
                <a:lnTo>
                  <a:pt x="302" y="25"/>
                </a:lnTo>
                <a:lnTo>
                  <a:pt x="297" y="22"/>
                </a:lnTo>
                <a:lnTo>
                  <a:pt x="276" y="19"/>
                </a:lnTo>
                <a:lnTo>
                  <a:pt x="259" y="19"/>
                </a:lnTo>
                <a:lnTo>
                  <a:pt x="259" y="17"/>
                </a:lnTo>
                <a:lnTo>
                  <a:pt x="252" y="19"/>
                </a:lnTo>
                <a:lnTo>
                  <a:pt x="228" y="9"/>
                </a:lnTo>
                <a:lnTo>
                  <a:pt x="216" y="3"/>
                </a:lnTo>
                <a:lnTo>
                  <a:pt x="207" y="3"/>
                </a:lnTo>
                <a:lnTo>
                  <a:pt x="193" y="6"/>
                </a:lnTo>
                <a:lnTo>
                  <a:pt x="190" y="6"/>
                </a:lnTo>
                <a:lnTo>
                  <a:pt x="190" y="3"/>
                </a:lnTo>
                <a:lnTo>
                  <a:pt x="171" y="3"/>
                </a:lnTo>
                <a:lnTo>
                  <a:pt x="171" y="1"/>
                </a:lnTo>
                <a:lnTo>
                  <a:pt x="165" y="0"/>
                </a:lnTo>
                <a:lnTo>
                  <a:pt x="152" y="0"/>
                </a:lnTo>
                <a:lnTo>
                  <a:pt x="152" y="1"/>
                </a:lnTo>
                <a:lnTo>
                  <a:pt x="131" y="1"/>
                </a:lnTo>
                <a:lnTo>
                  <a:pt x="103" y="3"/>
                </a:lnTo>
                <a:lnTo>
                  <a:pt x="96" y="3"/>
                </a:lnTo>
                <a:lnTo>
                  <a:pt x="96" y="6"/>
                </a:lnTo>
                <a:lnTo>
                  <a:pt x="102" y="6"/>
                </a:lnTo>
                <a:lnTo>
                  <a:pt x="102" y="10"/>
                </a:lnTo>
                <a:lnTo>
                  <a:pt x="96" y="12"/>
                </a:lnTo>
                <a:lnTo>
                  <a:pt x="102" y="12"/>
                </a:lnTo>
                <a:lnTo>
                  <a:pt x="96" y="14"/>
                </a:lnTo>
                <a:lnTo>
                  <a:pt x="112" y="17"/>
                </a:lnTo>
                <a:lnTo>
                  <a:pt x="107" y="19"/>
                </a:lnTo>
                <a:lnTo>
                  <a:pt x="57" y="19"/>
                </a:lnTo>
                <a:lnTo>
                  <a:pt x="57" y="20"/>
                </a:lnTo>
                <a:lnTo>
                  <a:pt x="48" y="17"/>
                </a:lnTo>
                <a:lnTo>
                  <a:pt x="38" y="14"/>
                </a:lnTo>
                <a:lnTo>
                  <a:pt x="33" y="17"/>
                </a:lnTo>
                <a:lnTo>
                  <a:pt x="27" y="17"/>
                </a:lnTo>
                <a:lnTo>
                  <a:pt x="14" y="19"/>
                </a:lnTo>
                <a:lnTo>
                  <a:pt x="10" y="19"/>
                </a:lnTo>
                <a:lnTo>
                  <a:pt x="14" y="24"/>
                </a:lnTo>
                <a:lnTo>
                  <a:pt x="10" y="22"/>
                </a:lnTo>
                <a:lnTo>
                  <a:pt x="3" y="22"/>
                </a:lnTo>
                <a:lnTo>
                  <a:pt x="0" y="27"/>
                </a:lnTo>
                <a:lnTo>
                  <a:pt x="5" y="29"/>
                </a:lnTo>
                <a:lnTo>
                  <a:pt x="5" y="34"/>
                </a:lnTo>
                <a:lnTo>
                  <a:pt x="14" y="34"/>
                </a:lnTo>
                <a:lnTo>
                  <a:pt x="21" y="38"/>
                </a:lnTo>
                <a:lnTo>
                  <a:pt x="39" y="35"/>
                </a:lnTo>
                <a:lnTo>
                  <a:pt x="50" y="35"/>
                </a:lnTo>
                <a:lnTo>
                  <a:pt x="60" y="38"/>
                </a:lnTo>
                <a:lnTo>
                  <a:pt x="67" y="43"/>
                </a:lnTo>
                <a:lnTo>
                  <a:pt x="48" y="43"/>
                </a:lnTo>
                <a:lnTo>
                  <a:pt x="45" y="45"/>
                </a:lnTo>
                <a:lnTo>
                  <a:pt x="48" y="46"/>
                </a:lnTo>
                <a:lnTo>
                  <a:pt x="45" y="46"/>
                </a:lnTo>
                <a:lnTo>
                  <a:pt x="52" y="53"/>
                </a:lnTo>
                <a:lnTo>
                  <a:pt x="57" y="53"/>
                </a:lnTo>
                <a:lnTo>
                  <a:pt x="60" y="60"/>
                </a:lnTo>
                <a:lnTo>
                  <a:pt x="62" y="57"/>
                </a:lnTo>
                <a:lnTo>
                  <a:pt x="69" y="57"/>
                </a:lnTo>
                <a:lnTo>
                  <a:pt x="84" y="61"/>
                </a:lnTo>
                <a:lnTo>
                  <a:pt x="91" y="61"/>
                </a:lnTo>
                <a:lnTo>
                  <a:pt x="78" y="43"/>
                </a:lnTo>
                <a:lnTo>
                  <a:pt x="102" y="43"/>
                </a:lnTo>
                <a:lnTo>
                  <a:pt x="131" y="50"/>
                </a:lnTo>
                <a:lnTo>
                  <a:pt x="155" y="48"/>
                </a:lnTo>
                <a:lnTo>
                  <a:pt x="165" y="53"/>
                </a:lnTo>
                <a:lnTo>
                  <a:pt x="171" y="60"/>
                </a:lnTo>
                <a:lnTo>
                  <a:pt x="176" y="60"/>
                </a:lnTo>
                <a:lnTo>
                  <a:pt x="176" y="61"/>
                </a:lnTo>
                <a:lnTo>
                  <a:pt x="190" y="61"/>
                </a:lnTo>
                <a:lnTo>
                  <a:pt x="205" y="60"/>
                </a:lnTo>
                <a:lnTo>
                  <a:pt x="210" y="57"/>
                </a:lnTo>
                <a:lnTo>
                  <a:pt x="210" y="53"/>
                </a:lnTo>
                <a:lnTo>
                  <a:pt x="224" y="57"/>
                </a:lnTo>
                <a:lnTo>
                  <a:pt x="229" y="53"/>
                </a:lnTo>
                <a:lnTo>
                  <a:pt x="229" y="50"/>
                </a:lnTo>
                <a:lnTo>
                  <a:pt x="240" y="53"/>
                </a:lnTo>
                <a:lnTo>
                  <a:pt x="271" y="53"/>
                </a:lnTo>
                <a:lnTo>
                  <a:pt x="285" y="57"/>
                </a:lnTo>
                <a:lnTo>
                  <a:pt x="281" y="50"/>
                </a:lnTo>
                <a:lnTo>
                  <a:pt x="279" y="43"/>
                </a:lnTo>
                <a:lnTo>
                  <a:pt x="286" y="43"/>
                </a:lnTo>
                <a:lnTo>
                  <a:pt x="288" y="35"/>
                </a:lnTo>
                <a:lnTo>
                  <a:pt x="309" y="35"/>
                </a:lnTo>
                <a:lnTo>
                  <a:pt x="309" y="29"/>
                </a:lnTo>
                <a:lnTo>
                  <a:pt x="315" y="27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9" name="Freeform 809"/>
          <p:cNvSpPr>
            <a:spLocks/>
          </p:cNvSpPr>
          <p:nvPr/>
        </p:nvSpPr>
        <p:spPr bwMode="auto">
          <a:xfrm>
            <a:off x="4911722" y="2935290"/>
            <a:ext cx="500062" cy="96838"/>
          </a:xfrm>
          <a:custGeom>
            <a:avLst/>
            <a:gdLst/>
            <a:ahLst/>
            <a:cxnLst>
              <a:cxn ang="0">
                <a:pos x="315" y="25"/>
              </a:cxn>
              <a:cxn ang="0">
                <a:pos x="302" y="25"/>
              </a:cxn>
              <a:cxn ang="0">
                <a:pos x="276" y="19"/>
              </a:cxn>
              <a:cxn ang="0">
                <a:pos x="259" y="17"/>
              </a:cxn>
              <a:cxn ang="0">
                <a:pos x="228" y="9"/>
              </a:cxn>
              <a:cxn ang="0">
                <a:pos x="207" y="3"/>
              </a:cxn>
              <a:cxn ang="0">
                <a:pos x="190" y="6"/>
              </a:cxn>
              <a:cxn ang="0">
                <a:pos x="171" y="3"/>
              </a:cxn>
              <a:cxn ang="0">
                <a:pos x="165" y="0"/>
              </a:cxn>
              <a:cxn ang="0">
                <a:pos x="152" y="1"/>
              </a:cxn>
              <a:cxn ang="0">
                <a:pos x="103" y="3"/>
              </a:cxn>
              <a:cxn ang="0">
                <a:pos x="96" y="6"/>
              </a:cxn>
              <a:cxn ang="0">
                <a:pos x="102" y="10"/>
              </a:cxn>
              <a:cxn ang="0">
                <a:pos x="102" y="12"/>
              </a:cxn>
              <a:cxn ang="0">
                <a:pos x="112" y="17"/>
              </a:cxn>
              <a:cxn ang="0">
                <a:pos x="57" y="19"/>
              </a:cxn>
              <a:cxn ang="0">
                <a:pos x="48" y="17"/>
              </a:cxn>
              <a:cxn ang="0">
                <a:pos x="33" y="17"/>
              </a:cxn>
              <a:cxn ang="0">
                <a:pos x="14" y="19"/>
              </a:cxn>
              <a:cxn ang="0">
                <a:pos x="14" y="24"/>
              </a:cxn>
              <a:cxn ang="0">
                <a:pos x="3" y="22"/>
              </a:cxn>
              <a:cxn ang="0">
                <a:pos x="5" y="29"/>
              </a:cxn>
              <a:cxn ang="0">
                <a:pos x="14" y="34"/>
              </a:cxn>
              <a:cxn ang="0">
                <a:pos x="39" y="35"/>
              </a:cxn>
              <a:cxn ang="0">
                <a:pos x="60" y="38"/>
              </a:cxn>
              <a:cxn ang="0">
                <a:pos x="48" y="43"/>
              </a:cxn>
              <a:cxn ang="0">
                <a:pos x="48" y="46"/>
              </a:cxn>
              <a:cxn ang="0">
                <a:pos x="52" y="53"/>
              </a:cxn>
              <a:cxn ang="0">
                <a:pos x="60" y="60"/>
              </a:cxn>
              <a:cxn ang="0">
                <a:pos x="69" y="57"/>
              </a:cxn>
              <a:cxn ang="0">
                <a:pos x="91" y="61"/>
              </a:cxn>
              <a:cxn ang="0">
                <a:pos x="102" y="43"/>
              </a:cxn>
              <a:cxn ang="0">
                <a:pos x="155" y="48"/>
              </a:cxn>
              <a:cxn ang="0">
                <a:pos x="171" y="60"/>
              </a:cxn>
              <a:cxn ang="0">
                <a:pos x="176" y="61"/>
              </a:cxn>
              <a:cxn ang="0">
                <a:pos x="205" y="60"/>
              </a:cxn>
              <a:cxn ang="0">
                <a:pos x="210" y="53"/>
              </a:cxn>
              <a:cxn ang="0">
                <a:pos x="229" y="53"/>
              </a:cxn>
              <a:cxn ang="0">
                <a:pos x="240" y="53"/>
              </a:cxn>
              <a:cxn ang="0">
                <a:pos x="285" y="57"/>
              </a:cxn>
              <a:cxn ang="0">
                <a:pos x="279" y="43"/>
              </a:cxn>
              <a:cxn ang="0">
                <a:pos x="288" y="35"/>
              </a:cxn>
              <a:cxn ang="0">
                <a:pos x="309" y="29"/>
              </a:cxn>
            </a:cxnLst>
            <a:rect l="0" t="0" r="r" b="b"/>
            <a:pathLst>
              <a:path w="315" h="61">
                <a:moveTo>
                  <a:pt x="315" y="27"/>
                </a:moveTo>
                <a:lnTo>
                  <a:pt x="315" y="25"/>
                </a:lnTo>
                <a:lnTo>
                  <a:pt x="305" y="24"/>
                </a:lnTo>
                <a:lnTo>
                  <a:pt x="302" y="25"/>
                </a:lnTo>
                <a:lnTo>
                  <a:pt x="297" y="22"/>
                </a:lnTo>
                <a:lnTo>
                  <a:pt x="276" y="19"/>
                </a:lnTo>
                <a:lnTo>
                  <a:pt x="259" y="19"/>
                </a:lnTo>
                <a:lnTo>
                  <a:pt x="259" y="17"/>
                </a:lnTo>
                <a:lnTo>
                  <a:pt x="252" y="19"/>
                </a:lnTo>
                <a:lnTo>
                  <a:pt x="228" y="9"/>
                </a:lnTo>
                <a:lnTo>
                  <a:pt x="216" y="3"/>
                </a:lnTo>
                <a:lnTo>
                  <a:pt x="207" y="3"/>
                </a:lnTo>
                <a:lnTo>
                  <a:pt x="193" y="6"/>
                </a:lnTo>
                <a:lnTo>
                  <a:pt x="190" y="6"/>
                </a:lnTo>
                <a:lnTo>
                  <a:pt x="190" y="3"/>
                </a:lnTo>
                <a:lnTo>
                  <a:pt x="171" y="3"/>
                </a:lnTo>
                <a:lnTo>
                  <a:pt x="171" y="1"/>
                </a:lnTo>
                <a:lnTo>
                  <a:pt x="165" y="0"/>
                </a:lnTo>
                <a:lnTo>
                  <a:pt x="152" y="0"/>
                </a:lnTo>
                <a:lnTo>
                  <a:pt x="152" y="1"/>
                </a:lnTo>
                <a:lnTo>
                  <a:pt x="131" y="1"/>
                </a:lnTo>
                <a:lnTo>
                  <a:pt x="103" y="3"/>
                </a:lnTo>
                <a:lnTo>
                  <a:pt x="96" y="3"/>
                </a:lnTo>
                <a:lnTo>
                  <a:pt x="96" y="6"/>
                </a:lnTo>
                <a:lnTo>
                  <a:pt x="102" y="6"/>
                </a:lnTo>
                <a:lnTo>
                  <a:pt x="102" y="10"/>
                </a:lnTo>
                <a:lnTo>
                  <a:pt x="96" y="12"/>
                </a:lnTo>
                <a:lnTo>
                  <a:pt x="102" y="12"/>
                </a:lnTo>
                <a:lnTo>
                  <a:pt x="96" y="14"/>
                </a:lnTo>
                <a:lnTo>
                  <a:pt x="112" y="17"/>
                </a:lnTo>
                <a:lnTo>
                  <a:pt x="107" y="19"/>
                </a:lnTo>
                <a:lnTo>
                  <a:pt x="57" y="19"/>
                </a:lnTo>
                <a:lnTo>
                  <a:pt x="57" y="20"/>
                </a:lnTo>
                <a:lnTo>
                  <a:pt x="48" y="17"/>
                </a:lnTo>
                <a:lnTo>
                  <a:pt x="38" y="14"/>
                </a:lnTo>
                <a:lnTo>
                  <a:pt x="33" y="17"/>
                </a:lnTo>
                <a:lnTo>
                  <a:pt x="27" y="17"/>
                </a:lnTo>
                <a:lnTo>
                  <a:pt x="14" y="19"/>
                </a:lnTo>
                <a:lnTo>
                  <a:pt x="10" y="19"/>
                </a:lnTo>
                <a:lnTo>
                  <a:pt x="14" y="24"/>
                </a:lnTo>
                <a:lnTo>
                  <a:pt x="10" y="22"/>
                </a:lnTo>
                <a:lnTo>
                  <a:pt x="3" y="22"/>
                </a:lnTo>
                <a:lnTo>
                  <a:pt x="0" y="27"/>
                </a:lnTo>
                <a:lnTo>
                  <a:pt x="5" y="29"/>
                </a:lnTo>
                <a:lnTo>
                  <a:pt x="5" y="34"/>
                </a:lnTo>
                <a:lnTo>
                  <a:pt x="14" y="34"/>
                </a:lnTo>
                <a:lnTo>
                  <a:pt x="21" y="38"/>
                </a:lnTo>
                <a:lnTo>
                  <a:pt x="39" y="35"/>
                </a:lnTo>
                <a:lnTo>
                  <a:pt x="50" y="35"/>
                </a:lnTo>
                <a:lnTo>
                  <a:pt x="60" y="38"/>
                </a:lnTo>
                <a:lnTo>
                  <a:pt x="67" y="43"/>
                </a:lnTo>
                <a:lnTo>
                  <a:pt x="48" y="43"/>
                </a:lnTo>
                <a:lnTo>
                  <a:pt x="45" y="45"/>
                </a:lnTo>
                <a:lnTo>
                  <a:pt x="48" y="46"/>
                </a:lnTo>
                <a:lnTo>
                  <a:pt x="45" y="46"/>
                </a:lnTo>
                <a:lnTo>
                  <a:pt x="52" y="53"/>
                </a:lnTo>
                <a:lnTo>
                  <a:pt x="57" y="53"/>
                </a:lnTo>
                <a:lnTo>
                  <a:pt x="60" y="60"/>
                </a:lnTo>
                <a:lnTo>
                  <a:pt x="62" y="57"/>
                </a:lnTo>
                <a:lnTo>
                  <a:pt x="69" y="57"/>
                </a:lnTo>
                <a:lnTo>
                  <a:pt x="84" y="61"/>
                </a:lnTo>
                <a:lnTo>
                  <a:pt x="91" y="61"/>
                </a:lnTo>
                <a:lnTo>
                  <a:pt x="78" y="43"/>
                </a:lnTo>
                <a:lnTo>
                  <a:pt x="102" y="43"/>
                </a:lnTo>
                <a:lnTo>
                  <a:pt x="131" y="50"/>
                </a:lnTo>
                <a:lnTo>
                  <a:pt x="155" y="48"/>
                </a:lnTo>
                <a:lnTo>
                  <a:pt x="165" y="53"/>
                </a:lnTo>
                <a:lnTo>
                  <a:pt x="171" y="60"/>
                </a:lnTo>
                <a:lnTo>
                  <a:pt x="176" y="60"/>
                </a:lnTo>
                <a:lnTo>
                  <a:pt x="176" y="61"/>
                </a:lnTo>
                <a:lnTo>
                  <a:pt x="190" y="61"/>
                </a:lnTo>
                <a:lnTo>
                  <a:pt x="205" y="60"/>
                </a:lnTo>
                <a:lnTo>
                  <a:pt x="210" y="57"/>
                </a:lnTo>
                <a:lnTo>
                  <a:pt x="210" y="53"/>
                </a:lnTo>
                <a:lnTo>
                  <a:pt x="224" y="57"/>
                </a:lnTo>
                <a:lnTo>
                  <a:pt x="229" y="53"/>
                </a:lnTo>
                <a:lnTo>
                  <a:pt x="229" y="50"/>
                </a:lnTo>
                <a:lnTo>
                  <a:pt x="240" y="53"/>
                </a:lnTo>
                <a:lnTo>
                  <a:pt x="271" y="53"/>
                </a:lnTo>
                <a:lnTo>
                  <a:pt x="285" y="57"/>
                </a:lnTo>
                <a:lnTo>
                  <a:pt x="281" y="50"/>
                </a:lnTo>
                <a:lnTo>
                  <a:pt x="279" y="43"/>
                </a:lnTo>
                <a:lnTo>
                  <a:pt x="286" y="43"/>
                </a:lnTo>
                <a:lnTo>
                  <a:pt x="288" y="35"/>
                </a:lnTo>
                <a:lnTo>
                  <a:pt x="309" y="35"/>
                </a:lnTo>
                <a:lnTo>
                  <a:pt x="309" y="29"/>
                </a:lnTo>
                <a:lnTo>
                  <a:pt x="315" y="27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70" name="Freeform 810"/>
          <p:cNvSpPr>
            <a:spLocks/>
          </p:cNvSpPr>
          <p:nvPr/>
        </p:nvSpPr>
        <p:spPr bwMode="auto">
          <a:xfrm>
            <a:off x="5035547" y="3003553"/>
            <a:ext cx="241300" cy="60325"/>
          </a:xfrm>
          <a:custGeom>
            <a:avLst/>
            <a:gdLst/>
            <a:ahLst/>
            <a:cxnLst>
              <a:cxn ang="0">
                <a:pos x="104" y="36"/>
              </a:cxn>
              <a:cxn ang="0">
                <a:pos x="112" y="38"/>
              </a:cxn>
              <a:cxn ang="0">
                <a:pos x="117" y="31"/>
              </a:cxn>
              <a:cxn ang="0">
                <a:pos x="112" y="26"/>
              </a:cxn>
              <a:cxn ang="0">
                <a:pos x="109" y="25"/>
              </a:cxn>
              <a:cxn ang="0">
                <a:pos x="117" y="25"/>
              </a:cxn>
              <a:cxn ang="0">
                <a:pos x="117" y="21"/>
              </a:cxn>
              <a:cxn ang="0">
                <a:pos x="133" y="19"/>
              </a:cxn>
              <a:cxn ang="0">
                <a:pos x="133" y="23"/>
              </a:cxn>
              <a:cxn ang="0">
                <a:pos x="143" y="23"/>
              </a:cxn>
              <a:cxn ang="0">
                <a:pos x="152" y="20"/>
              </a:cxn>
              <a:cxn ang="0">
                <a:pos x="138" y="17"/>
              </a:cxn>
              <a:cxn ang="0">
                <a:pos x="138" y="19"/>
              </a:cxn>
              <a:cxn ang="0">
                <a:pos x="126" y="17"/>
              </a:cxn>
              <a:cxn ang="0">
                <a:pos x="112" y="19"/>
              </a:cxn>
              <a:cxn ang="0">
                <a:pos x="98" y="19"/>
              </a:cxn>
              <a:cxn ang="0">
                <a:pos x="98" y="17"/>
              </a:cxn>
              <a:cxn ang="0">
                <a:pos x="93" y="17"/>
              </a:cxn>
              <a:cxn ang="0">
                <a:pos x="88" y="10"/>
              </a:cxn>
              <a:cxn ang="0">
                <a:pos x="78" y="5"/>
              </a:cxn>
              <a:cxn ang="0">
                <a:pos x="53" y="8"/>
              </a:cxn>
              <a:cxn ang="0">
                <a:pos x="24" y="0"/>
              </a:cxn>
              <a:cxn ang="0">
                <a:pos x="0" y="2"/>
              </a:cxn>
              <a:cxn ang="0">
                <a:pos x="13" y="19"/>
              </a:cxn>
              <a:cxn ang="0">
                <a:pos x="19" y="19"/>
              </a:cxn>
              <a:cxn ang="0">
                <a:pos x="19" y="17"/>
              </a:cxn>
              <a:cxn ang="0">
                <a:pos x="24" y="10"/>
              </a:cxn>
              <a:cxn ang="0">
                <a:pos x="29" y="10"/>
              </a:cxn>
              <a:cxn ang="0">
                <a:pos x="39" y="15"/>
              </a:cxn>
              <a:cxn ang="0">
                <a:pos x="43" y="19"/>
              </a:cxn>
              <a:cxn ang="0">
                <a:pos x="64" y="19"/>
              </a:cxn>
              <a:cxn ang="0">
                <a:pos x="69" y="23"/>
              </a:cxn>
              <a:cxn ang="0">
                <a:pos x="95" y="30"/>
              </a:cxn>
              <a:cxn ang="0">
                <a:pos x="104" y="31"/>
              </a:cxn>
              <a:cxn ang="0">
                <a:pos x="104" y="36"/>
              </a:cxn>
            </a:cxnLst>
            <a:rect l="0" t="0" r="r" b="b"/>
            <a:pathLst>
              <a:path w="152" h="38">
                <a:moveTo>
                  <a:pt x="104" y="36"/>
                </a:moveTo>
                <a:lnTo>
                  <a:pt x="112" y="38"/>
                </a:lnTo>
                <a:lnTo>
                  <a:pt x="117" y="31"/>
                </a:lnTo>
                <a:lnTo>
                  <a:pt x="112" y="26"/>
                </a:lnTo>
                <a:lnTo>
                  <a:pt x="109" y="25"/>
                </a:lnTo>
                <a:lnTo>
                  <a:pt x="117" y="25"/>
                </a:lnTo>
                <a:lnTo>
                  <a:pt x="117" y="21"/>
                </a:lnTo>
                <a:lnTo>
                  <a:pt x="133" y="19"/>
                </a:lnTo>
                <a:lnTo>
                  <a:pt x="133" y="23"/>
                </a:lnTo>
                <a:lnTo>
                  <a:pt x="143" y="23"/>
                </a:lnTo>
                <a:lnTo>
                  <a:pt x="152" y="20"/>
                </a:lnTo>
                <a:lnTo>
                  <a:pt x="138" y="17"/>
                </a:lnTo>
                <a:lnTo>
                  <a:pt x="138" y="19"/>
                </a:lnTo>
                <a:lnTo>
                  <a:pt x="126" y="17"/>
                </a:lnTo>
                <a:lnTo>
                  <a:pt x="112" y="19"/>
                </a:lnTo>
                <a:lnTo>
                  <a:pt x="98" y="19"/>
                </a:lnTo>
                <a:lnTo>
                  <a:pt x="98" y="17"/>
                </a:lnTo>
                <a:lnTo>
                  <a:pt x="93" y="17"/>
                </a:lnTo>
                <a:lnTo>
                  <a:pt x="88" y="10"/>
                </a:lnTo>
                <a:lnTo>
                  <a:pt x="78" y="5"/>
                </a:lnTo>
                <a:lnTo>
                  <a:pt x="53" y="8"/>
                </a:lnTo>
                <a:lnTo>
                  <a:pt x="24" y="0"/>
                </a:lnTo>
                <a:lnTo>
                  <a:pt x="0" y="2"/>
                </a:lnTo>
                <a:lnTo>
                  <a:pt x="13" y="19"/>
                </a:lnTo>
                <a:lnTo>
                  <a:pt x="19" y="19"/>
                </a:lnTo>
                <a:lnTo>
                  <a:pt x="19" y="17"/>
                </a:lnTo>
                <a:lnTo>
                  <a:pt x="24" y="10"/>
                </a:lnTo>
                <a:lnTo>
                  <a:pt x="29" y="10"/>
                </a:lnTo>
                <a:lnTo>
                  <a:pt x="39" y="15"/>
                </a:lnTo>
                <a:lnTo>
                  <a:pt x="43" y="19"/>
                </a:lnTo>
                <a:lnTo>
                  <a:pt x="64" y="19"/>
                </a:lnTo>
                <a:lnTo>
                  <a:pt x="69" y="23"/>
                </a:lnTo>
                <a:lnTo>
                  <a:pt x="95" y="30"/>
                </a:lnTo>
                <a:lnTo>
                  <a:pt x="104" y="31"/>
                </a:lnTo>
                <a:lnTo>
                  <a:pt x="104" y="36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71" name="Freeform 811"/>
          <p:cNvSpPr>
            <a:spLocks/>
          </p:cNvSpPr>
          <p:nvPr/>
        </p:nvSpPr>
        <p:spPr bwMode="auto">
          <a:xfrm>
            <a:off x="5035547" y="3003553"/>
            <a:ext cx="241300" cy="60325"/>
          </a:xfrm>
          <a:custGeom>
            <a:avLst/>
            <a:gdLst/>
            <a:ahLst/>
            <a:cxnLst>
              <a:cxn ang="0">
                <a:pos x="104" y="36"/>
              </a:cxn>
              <a:cxn ang="0">
                <a:pos x="112" y="38"/>
              </a:cxn>
              <a:cxn ang="0">
                <a:pos x="117" y="31"/>
              </a:cxn>
              <a:cxn ang="0">
                <a:pos x="112" y="26"/>
              </a:cxn>
              <a:cxn ang="0">
                <a:pos x="109" y="25"/>
              </a:cxn>
              <a:cxn ang="0">
                <a:pos x="117" y="25"/>
              </a:cxn>
              <a:cxn ang="0">
                <a:pos x="117" y="21"/>
              </a:cxn>
              <a:cxn ang="0">
                <a:pos x="133" y="19"/>
              </a:cxn>
              <a:cxn ang="0">
                <a:pos x="133" y="23"/>
              </a:cxn>
              <a:cxn ang="0">
                <a:pos x="143" y="23"/>
              </a:cxn>
              <a:cxn ang="0">
                <a:pos x="152" y="20"/>
              </a:cxn>
              <a:cxn ang="0">
                <a:pos x="138" y="17"/>
              </a:cxn>
              <a:cxn ang="0">
                <a:pos x="138" y="19"/>
              </a:cxn>
              <a:cxn ang="0">
                <a:pos x="126" y="17"/>
              </a:cxn>
              <a:cxn ang="0">
                <a:pos x="112" y="19"/>
              </a:cxn>
              <a:cxn ang="0">
                <a:pos x="98" y="19"/>
              </a:cxn>
              <a:cxn ang="0">
                <a:pos x="98" y="17"/>
              </a:cxn>
              <a:cxn ang="0">
                <a:pos x="93" y="17"/>
              </a:cxn>
              <a:cxn ang="0">
                <a:pos x="88" y="10"/>
              </a:cxn>
              <a:cxn ang="0">
                <a:pos x="78" y="5"/>
              </a:cxn>
              <a:cxn ang="0">
                <a:pos x="53" y="8"/>
              </a:cxn>
              <a:cxn ang="0">
                <a:pos x="24" y="0"/>
              </a:cxn>
              <a:cxn ang="0">
                <a:pos x="0" y="2"/>
              </a:cxn>
              <a:cxn ang="0">
                <a:pos x="13" y="19"/>
              </a:cxn>
              <a:cxn ang="0">
                <a:pos x="19" y="19"/>
              </a:cxn>
              <a:cxn ang="0">
                <a:pos x="19" y="17"/>
              </a:cxn>
              <a:cxn ang="0">
                <a:pos x="24" y="10"/>
              </a:cxn>
              <a:cxn ang="0">
                <a:pos x="29" y="10"/>
              </a:cxn>
              <a:cxn ang="0">
                <a:pos x="39" y="15"/>
              </a:cxn>
              <a:cxn ang="0">
                <a:pos x="43" y="19"/>
              </a:cxn>
              <a:cxn ang="0">
                <a:pos x="64" y="19"/>
              </a:cxn>
              <a:cxn ang="0">
                <a:pos x="69" y="23"/>
              </a:cxn>
              <a:cxn ang="0">
                <a:pos x="95" y="30"/>
              </a:cxn>
              <a:cxn ang="0">
                <a:pos x="104" y="31"/>
              </a:cxn>
              <a:cxn ang="0">
                <a:pos x="104" y="36"/>
              </a:cxn>
            </a:cxnLst>
            <a:rect l="0" t="0" r="r" b="b"/>
            <a:pathLst>
              <a:path w="152" h="38">
                <a:moveTo>
                  <a:pt x="104" y="36"/>
                </a:moveTo>
                <a:lnTo>
                  <a:pt x="112" y="38"/>
                </a:lnTo>
                <a:lnTo>
                  <a:pt x="117" y="31"/>
                </a:lnTo>
                <a:lnTo>
                  <a:pt x="112" y="26"/>
                </a:lnTo>
                <a:lnTo>
                  <a:pt x="109" y="25"/>
                </a:lnTo>
                <a:lnTo>
                  <a:pt x="117" y="25"/>
                </a:lnTo>
                <a:lnTo>
                  <a:pt x="117" y="21"/>
                </a:lnTo>
                <a:lnTo>
                  <a:pt x="133" y="19"/>
                </a:lnTo>
                <a:lnTo>
                  <a:pt x="133" y="23"/>
                </a:lnTo>
                <a:lnTo>
                  <a:pt x="143" y="23"/>
                </a:lnTo>
                <a:lnTo>
                  <a:pt x="152" y="20"/>
                </a:lnTo>
                <a:lnTo>
                  <a:pt x="138" y="17"/>
                </a:lnTo>
                <a:lnTo>
                  <a:pt x="138" y="19"/>
                </a:lnTo>
                <a:lnTo>
                  <a:pt x="126" y="17"/>
                </a:lnTo>
                <a:lnTo>
                  <a:pt x="112" y="19"/>
                </a:lnTo>
                <a:lnTo>
                  <a:pt x="98" y="19"/>
                </a:lnTo>
                <a:lnTo>
                  <a:pt x="98" y="17"/>
                </a:lnTo>
                <a:lnTo>
                  <a:pt x="93" y="17"/>
                </a:lnTo>
                <a:lnTo>
                  <a:pt x="88" y="10"/>
                </a:lnTo>
                <a:lnTo>
                  <a:pt x="78" y="5"/>
                </a:lnTo>
                <a:lnTo>
                  <a:pt x="53" y="8"/>
                </a:lnTo>
                <a:lnTo>
                  <a:pt x="24" y="0"/>
                </a:lnTo>
                <a:lnTo>
                  <a:pt x="0" y="2"/>
                </a:lnTo>
                <a:lnTo>
                  <a:pt x="13" y="19"/>
                </a:lnTo>
                <a:lnTo>
                  <a:pt x="19" y="19"/>
                </a:lnTo>
                <a:lnTo>
                  <a:pt x="19" y="17"/>
                </a:lnTo>
                <a:lnTo>
                  <a:pt x="24" y="10"/>
                </a:lnTo>
                <a:lnTo>
                  <a:pt x="29" y="10"/>
                </a:lnTo>
                <a:lnTo>
                  <a:pt x="39" y="15"/>
                </a:lnTo>
                <a:lnTo>
                  <a:pt x="43" y="19"/>
                </a:lnTo>
                <a:lnTo>
                  <a:pt x="64" y="19"/>
                </a:lnTo>
                <a:lnTo>
                  <a:pt x="69" y="23"/>
                </a:lnTo>
                <a:lnTo>
                  <a:pt x="95" y="30"/>
                </a:lnTo>
                <a:lnTo>
                  <a:pt x="104" y="31"/>
                </a:lnTo>
                <a:lnTo>
                  <a:pt x="104" y="36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72" name="Freeform 812"/>
          <p:cNvSpPr>
            <a:spLocks/>
          </p:cNvSpPr>
          <p:nvPr/>
        </p:nvSpPr>
        <p:spPr bwMode="auto">
          <a:xfrm>
            <a:off x="5208584" y="3032128"/>
            <a:ext cx="109537" cy="31750"/>
          </a:xfrm>
          <a:custGeom>
            <a:avLst/>
            <a:gdLst/>
            <a:ahLst/>
            <a:cxnLst>
              <a:cxn ang="0">
                <a:pos x="9" y="20"/>
              </a:cxn>
              <a:cxn ang="0">
                <a:pos x="25" y="18"/>
              </a:cxn>
              <a:cxn ang="0">
                <a:pos x="30" y="18"/>
              </a:cxn>
              <a:cxn ang="0">
                <a:pos x="35" y="11"/>
              </a:cxn>
              <a:cxn ang="0">
                <a:pos x="38" y="13"/>
              </a:cxn>
              <a:cxn ang="0">
                <a:pos x="43" y="20"/>
              </a:cxn>
              <a:cxn ang="0">
                <a:pos x="54" y="18"/>
              </a:cxn>
              <a:cxn ang="0">
                <a:pos x="69" y="18"/>
              </a:cxn>
              <a:cxn ang="0">
                <a:pos x="66" y="11"/>
              </a:cxn>
              <a:cxn ang="0">
                <a:pos x="59" y="11"/>
              </a:cxn>
              <a:cxn ang="0">
                <a:pos x="54" y="8"/>
              </a:cxn>
              <a:cxn ang="0">
                <a:pos x="52" y="7"/>
              </a:cxn>
              <a:cxn ang="0">
                <a:pos x="38" y="8"/>
              </a:cxn>
              <a:cxn ang="0">
                <a:pos x="35" y="7"/>
              </a:cxn>
              <a:cxn ang="0">
                <a:pos x="19" y="7"/>
              </a:cxn>
              <a:cxn ang="0">
                <a:pos x="19" y="5"/>
              </a:cxn>
              <a:cxn ang="0">
                <a:pos x="25" y="5"/>
              </a:cxn>
              <a:cxn ang="0">
                <a:pos x="25" y="0"/>
              </a:cxn>
              <a:cxn ang="0">
                <a:pos x="9" y="3"/>
              </a:cxn>
              <a:cxn ang="0">
                <a:pos x="9" y="7"/>
              </a:cxn>
              <a:cxn ang="0">
                <a:pos x="0" y="7"/>
              </a:cxn>
              <a:cxn ang="0">
                <a:pos x="4" y="10"/>
              </a:cxn>
              <a:cxn ang="0">
                <a:pos x="9" y="13"/>
              </a:cxn>
              <a:cxn ang="0">
                <a:pos x="4" y="20"/>
              </a:cxn>
              <a:cxn ang="0">
                <a:pos x="9" y="20"/>
              </a:cxn>
            </a:cxnLst>
            <a:rect l="0" t="0" r="r" b="b"/>
            <a:pathLst>
              <a:path w="69" h="20">
                <a:moveTo>
                  <a:pt x="9" y="20"/>
                </a:moveTo>
                <a:lnTo>
                  <a:pt x="25" y="18"/>
                </a:lnTo>
                <a:lnTo>
                  <a:pt x="30" y="18"/>
                </a:lnTo>
                <a:lnTo>
                  <a:pt x="35" y="11"/>
                </a:lnTo>
                <a:lnTo>
                  <a:pt x="38" y="13"/>
                </a:lnTo>
                <a:lnTo>
                  <a:pt x="43" y="20"/>
                </a:lnTo>
                <a:lnTo>
                  <a:pt x="54" y="18"/>
                </a:lnTo>
                <a:lnTo>
                  <a:pt x="69" y="18"/>
                </a:lnTo>
                <a:lnTo>
                  <a:pt x="66" y="11"/>
                </a:lnTo>
                <a:lnTo>
                  <a:pt x="59" y="11"/>
                </a:lnTo>
                <a:lnTo>
                  <a:pt x="54" y="8"/>
                </a:lnTo>
                <a:lnTo>
                  <a:pt x="52" y="7"/>
                </a:lnTo>
                <a:lnTo>
                  <a:pt x="38" y="8"/>
                </a:lnTo>
                <a:lnTo>
                  <a:pt x="35" y="7"/>
                </a:lnTo>
                <a:lnTo>
                  <a:pt x="19" y="7"/>
                </a:lnTo>
                <a:lnTo>
                  <a:pt x="19" y="5"/>
                </a:lnTo>
                <a:lnTo>
                  <a:pt x="25" y="5"/>
                </a:lnTo>
                <a:lnTo>
                  <a:pt x="25" y="0"/>
                </a:lnTo>
                <a:lnTo>
                  <a:pt x="9" y="3"/>
                </a:lnTo>
                <a:lnTo>
                  <a:pt x="9" y="7"/>
                </a:lnTo>
                <a:lnTo>
                  <a:pt x="0" y="7"/>
                </a:lnTo>
                <a:lnTo>
                  <a:pt x="4" y="10"/>
                </a:lnTo>
                <a:lnTo>
                  <a:pt x="9" y="13"/>
                </a:lnTo>
                <a:lnTo>
                  <a:pt x="4" y="20"/>
                </a:lnTo>
                <a:lnTo>
                  <a:pt x="9" y="2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73" name="Freeform 813"/>
          <p:cNvSpPr>
            <a:spLocks/>
          </p:cNvSpPr>
          <p:nvPr/>
        </p:nvSpPr>
        <p:spPr bwMode="auto">
          <a:xfrm>
            <a:off x="5208584" y="3032128"/>
            <a:ext cx="109537" cy="31750"/>
          </a:xfrm>
          <a:custGeom>
            <a:avLst/>
            <a:gdLst/>
            <a:ahLst/>
            <a:cxnLst>
              <a:cxn ang="0">
                <a:pos x="9" y="20"/>
              </a:cxn>
              <a:cxn ang="0">
                <a:pos x="25" y="18"/>
              </a:cxn>
              <a:cxn ang="0">
                <a:pos x="30" y="18"/>
              </a:cxn>
              <a:cxn ang="0">
                <a:pos x="35" y="11"/>
              </a:cxn>
              <a:cxn ang="0">
                <a:pos x="38" y="13"/>
              </a:cxn>
              <a:cxn ang="0">
                <a:pos x="43" y="20"/>
              </a:cxn>
              <a:cxn ang="0">
                <a:pos x="54" y="18"/>
              </a:cxn>
              <a:cxn ang="0">
                <a:pos x="69" y="18"/>
              </a:cxn>
              <a:cxn ang="0">
                <a:pos x="66" y="11"/>
              </a:cxn>
              <a:cxn ang="0">
                <a:pos x="59" y="11"/>
              </a:cxn>
              <a:cxn ang="0">
                <a:pos x="54" y="8"/>
              </a:cxn>
              <a:cxn ang="0">
                <a:pos x="52" y="7"/>
              </a:cxn>
              <a:cxn ang="0">
                <a:pos x="38" y="8"/>
              </a:cxn>
              <a:cxn ang="0">
                <a:pos x="35" y="7"/>
              </a:cxn>
              <a:cxn ang="0">
                <a:pos x="19" y="7"/>
              </a:cxn>
              <a:cxn ang="0">
                <a:pos x="19" y="5"/>
              </a:cxn>
              <a:cxn ang="0">
                <a:pos x="25" y="5"/>
              </a:cxn>
              <a:cxn ang="0">
                <a:pos x="25" y="0"/>
              </a:cxn>
              <a:cxn ang="0">
                <a:pos x="9" y="3"/>
              </a:cxn>
              <a:cxn ang="0">
                <a:pos x="9" y="7"/>
              </a:cxn>
              <a:cxn ang="0">
                <a:pos x="0" y="7"/>
              </a:cxn>
              <a:cxn ang="0">
                <a:pos x="4" y="10"/>
              </a:cxn>
              <a:cxn ang="0">
                <a:pos x="9" y="13"/>
              </a:cxn>
              <a:cxn ang="0">
                <a:pos x="4" y="20"/>
              </a:cxn>
              <a:cxn ang="0">
                <a:pos x="9" y="20"/>
              </a:cxn>
            </a:cxnLst>
            <a:rect l="0" t="0" r="r" b="b"/>
            <a:pathLst>
              <a:path w="69" h="20">
                <a:moveTo>
                  <a:pt x="9" y="20"/>
                </a:moveTo>
                <a:lnTo>
                  <a:pt x="25" y="18"/>
                </a:lnTo>
                <a:lnTo>
                  <a:pt x="30" y="18"/>
                </a:lnTo>
                <a:lnTo>
                  <a:pt x="35" y="11"/>
                </a:lnTo>
                <a:lnTo>
                  <a:pt x="38" y="13"/>
                </a:lnTo>
                <a:lnTo>
                  <a:pt x="43" y="20"/>
                </a:lnTo>
                <a:lnTo>
                  <a:pt x="54" y="18"/>
                </a:lnTo>
                <a:lnTo>
                  <a:pt x="69" y="18"/>
                </a:lnTo>
                <a:lnTo>
                  <a:pt x="66" y="11"/>
                </a:lnTo>
                <a:lnTo>
                  <a:pt x="59" y="11"/>
                </a:lnTo>
                <a:lnTo>
                  <a:pt x="54" y="8"/>
                </a:lnTo>
                <a:lnTo>
                  <a:pt x="52" y="7"/>
                </a:lnTo>
                <a:lnTo>
                  <a:pt x="38" y="8"/>
                </a:lnTo>
                <a:lnTo>
                  <a:pt x="35" y="7"/>
                </a:lnTo>
                <a:lnTo>
                  <a:pt x="19" y="7"/>
                </a:lnTo>
                <a:lnTo>
                  <a:pt x="19" y="5"/>
                </a:lnTo>
                <a:lnTo>
                  <a:pt x="25" y="5"/>
                </a:lnTo>
                <a:lnTo>
                  <a:pt x="25" y="0"/>
                </a:lnTo>
                <a:lnTo>
                  <a:pt x="9" y="3"/>
                </a:lnTo>
                <a:lnTo>
                  <a:pt x="9" y="7"/>
                </a:lnTo>
                <a:lnTo>
                  <a:pt x="0" y="7"/>
                </a:lnTo>
                <a:lnTo>
                  <a:pt x="4" y="10"/>
                </a:lnTo>
                <a:lnTo>
                  <a:pt x="9" y="13"/>
                </a:lnTo>
                <a:lnTo>
                  <a:pt x="4" y="20"/>
                </a:lnTo>
                <a:lnTo>
                  <a:pt x="9" y="2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74" name="Freeform 814"/>
          <p:cNvSpPr>
            <a:spLocks/>
          </p:cNvSpPr>
          <p:nvPr/>
        </p:nvSpPr>
        <p:spPr bwMode="auto">
          <a:xfrm>
            <a:off x="5238747" y="3013078"/>
            <a:ext cx="125412" cy="31750"/>
          </a:xfrm>
          <a:custGeom>
            <a:avLst/>
            <a:gdLst/>
            <a:ahLst/>
            <a:cxnLst>
              <a:cxn ang="0">
                <a:pos x="5" y="17"/>
              </a:cxn>
              <a:cxn ang="0">
                <a:pos x="0" y="17"/>
              </a:cxn>
              <a:cxn ang="0">
                <a:pos x="0" y="18"/>
              </a:cxn>
              <a:cxn ang="0">
                <a:pos x="15" y="19"/>
              </a:cxn>
              <a:cxn ang="0">
                <a:pos x="19" y="20"/>
              </a:cxn>
              <a:cxn ang="0">
                <a:pos x="34" y="18"/>
              </a:cxn>
              <a:cxn ang="0">
                <a:pos x="34" y="17"/>
              </a:cxn>
              <a:cxn ang="0">
                <a:pos x="39" y="14"/>
              </a:cxn>
              <a:cxn ang="0">
                <a:pos x="53" y="13"/>
              </a:cxn>
              <a:cxn ang="0">
                <a:pos x="53" y="12"/>
              </a:cxn>
              <a:cxn ang="0">
                <a:pos x="69" y="12"/>
              </a:cxn>
              <a:cxn ang="0">
                <a:pos x="79" y="10"/>
              </a:cxn>
              <a:cxn ang="0">
                <a:pos x="76" y="7"/>
              </a:cxn>
              <a:cxn ang="0">
                <a:pos x="65" y="3"/>
              </a:cxn>
              <a:cxn ang="0">
                <a:pos x="32" y="3"/>
              </a:cxn>
              <a:cxn ang="0">
                <a:pos x="24" y="0"/>
              </a:cxn>
              <a:cxn ang="0">
                <a:pos x="24" y="3"/>
              </a:cxn>
              <a:cxn ang="0">
                <a:pos x="19" y="7"/>
              </a:cxn>
              <a:cxn ang="0">
                <a:pos x="10" y="3"/>
              </a:cxn>
              <a:cxn ang="0">
                <a:pos x="5" y="3"/>
              </a:cxn>
              <a:cxn ang="0">
                <a:pos x="5" y="7"/>
              </a:cxn>
              <a:cxn ang="0">
                <a:pos x="0" y="10"/>
              </a:cxn>
              <a:cxn ang="0">
                <a:pos x="10" y="12"/>
              </a:cxn>
              <a:cxn ang="0">
                <a:pos x="10" y="10"/>
              </a:cxn>
              <a:cxn ang="0">
                <a:pos x="22" y="14"/>
              </a:cxn>
              <a:cxn ang="0">
                <a:pos x="12" y="17"/>
              </a:cxn>
              <a:cxn ang="0">
                <a:pos x="5" y="17"/>
              </a:cxn>
            </a:cxnLst>
            <a:rect l="0" t="0" r="r" b="b"/>
            <a:pathLst>
              <a:path w="79" h="20">
                <a:moveTo>
                  <a:pt x="5" y="17"/>
                </a:moveTo>
                <a:lnTo>
                  <a:pt x="0" y="17"/>
                </a:lnTo>
                <a:lnTo>
                  <a:pt x="0" y="18"/>
                </a:lnTo>
                <a:lnTo>
                  <a:pt x="15" y="19"/>
                </a:lnTo>
                <a:lnTo>
                  <a:pt x="19" y="20"/>
                </a:lnTo>
                <a:lnTo>
                  <a:pt x="34" y="18"/>
                </a:lnTo>
                <a:lnTo>
                  <a:pt x="34" y="17"/>
                </a:lnTo>
                <a:lnTo>
                  <a:pt x="39" y="14"/>
                </a:lnTo>
                <a:lnTo>
                  <a:pt x="53" y="13"/>
                </a:lnTo>
                <a:lnTo>
                  <a:pt x="53" y="12"/>
                </a:lnTo>
                <a:lnTo>
                  <a:pt x="69" y="12"/>
                </a:lnTo>
                <a:lnTo>
                  <a:pt x="79" y="10"/>
                </a:lnTo>
                <a:lnTo>
                  <a:pt x="76" y="7"/>
                </a:lnTo>
                <a:lnTo>
                  <a:pt x="65" y="3"/>
                </a:lnTo>
                <a:lnTo>
                  <a:pt x="32" y="3"/>
                </a:lnTo>
                <a:lnTo>
                  <a:pt x="24" y="0"/>
                </a:lnTo>
                <a:lnTo>
                  <a:pt x="24" y="3"/>
                </a:lnTo>
                <a:lnTo>
                  <a:pt x="19" y="7"/>
                </a:lnTo>
                <a:lnTo>
                  <a:pt x="10" y="3"/>
                </a:lnTo>
                <a:lnTo>
                  <a:pt x="5" y="3"/>
                </a:lnTo>
                <a:lnTo>
                  <a:pt x="5" y="7"/>
                </a:lnTo>
                <a:lnTo>
                  <a:pt x="0" y="10"/>
                </a:lnTo>
                <a:lnTo>
                  <a:pt x="10" y="12"/>
                </a:lnTo>
                <a:lnTo>
                  <a:pt x="10" y="10"/>
                </a:lnTo>
                <a:lnTo>
                  <a:pt x="22" y="14"/>
                </a:lnTo>
                <a:lnTo>
                  <a:pt x="12" y="17"/>
                </a:lnTo>
                <a:lnTo>
                  <a:pt x="5" y="17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75" name="Freeform 815"/>
          <p:cNvSpPr>
            <a:spLocks/>
          </p:cNvSpPr>
          <p:nvPr/>
        </p:nvSpPr>
        <p:spPr bwMode="auto">
          <a:xfrm>
            <a:off x="5238747" y="3013078"/>
            <a:ext cx="125412" cy="31750"/>
          </a:xfrm>
          <a:custGeom>
            <a:avLst/>
            <a:gdLst/>
            <a:ahLst/>
            <a:cxnLst>
              <a:cxn ang="0">
                <a:pos x="5" y="17"/>
              </a:cxn>
              <a:cxn ang="0">
                <a:pos x="0" y="17"/>
              </a:cxn>
              <a:cxn ang="0">
                <a:pos x="0" y="18"/>
              </a:cxn>
              <a:cxn ang="0">
                <a:pos x="15" y="19"/>
              </a:cxn>
              <a:cxn ang="0">
                <a:pos x="19" y="20"/>
              </a:cxn>
              <a:cxn ang="0">
                <a:pos x="34" y="18"/>
              </a:cxn>
              <a:cxn ang="0">
                <a:pos x="34" y="17"/>
              </a:cxn>
              <a:cxn ang="0">
                <a:pos x="39" y="14"/>
              </a:cxn>
              <a:cxn ang="0">
                <a:pos x="53" y="13"/>
              </a:cxn>
              <a:cxn ang="0">
                <a:pos x="53" y="12"/>
              </a:cxn>
              <a:cxn ang="0">
                <a:pos x="69" y="12"/>
              </a:cxn>
              <a:cxn ang="0">
                <a:pos x="79" y="10"/>
              </a:cxn>
              <a:cxn ang="0">
                <a:pos x="76" y="7"/>
              </a:cxn>
              <a:cxn ang="0">
                <a:pos x="65" y="3"/>
              </a:cxn>
              <a:cxn ang="0">
                <a:pos x="32" y="3"/>
              </a:cxn>
              <a:cxn ang="0">
                <a:pos x="24" y="0"/>
              </a:cxn>
              <a:cxn ang="0">
                <a:pos x="24" y="3"/>
              </a:cxn>
              <a:cxn ang="0">
                <a:pos x="19" y="7"/>
              </a:cxn>
              <a:cxn ang="0">
                <a:pos x="10" y="3"/>
              </a:cxn>
              <a:cxn ang="0">
                <a:pos x="5" y="3"/>
              </a:cxn>
              <a:cxn ang="0">
                <a:pos x="5" y="7"/>
              </a:cxn>
              <a:cxn ang="0">
                <a:pos x="0" y="10"/>
              </a:cxn>
              <a:cxn ang="0">
                <a:pos x="10" y="12"/>
              </a:cxn>
              <a:cxn ang="0">
                <a:pos x="10" y="10"/>
              </a:cxn>
              <a:cxn ang="0">
                <a:pos x="22" y="14"/>
              </a:cxn>
              <a:cxn ang="0">
                <a:pos x="12" y="17"/>
              </a:cxn>
              <a:cxn ang="0">
                <a:pos x="5" y="17"/>
              </a:cxn>
            </a:cxnLst>
            <a:rect l="0" t="0" r="r" b="b"/>
            <a:pathLst>
              <a:path w="79" h="20">
                <a:moveTo>
                  <a:pt x="5" y="17"/>
                </a:moveTo>
                <a:lnTo>
                  <a:pt x="0" y="17"/>
                </a:lnTo>
                <a:lnTo>
                  <a:pt x="0" y="18"/>
                </a:lnTo>
                <a:lnTo>
                  <a:pt x="15" y="19"/>
                </a:lnTo>
                <a:lnTo>
                  <a:pt x="19" y="20"/>
                </a:lnTo>
                <a:lnTo>
                  <a:pt x="34" y="18"/>
                </a:lnTo>
                <a:lnTo>
                  <a:pt x="34" y="17"/>
                </a:lnTo>
                <a:lnTo>
                  <a:pt x="39" y="14"/>
                </a:lnTo>
                <a:lnTo>
                  <a:pt x="53" y="13"/>
                </a:lnTo>
                <a:lnTo>
                  <a:pt x="53" y="12"/>
                </a:lnTo>
                <a:lnTo>
                  <a:pt x="69" y="12"/>
                </a:lnTo>
                <a:lnTo>
                  <a:pt x="79" y="10"/>
                </a:lnTo>
                <a:lnTo>
                  <a:pt x="76" y="7"/>
                </a:lnTo>
                <a:lnTo>
                  <a:pt x="65" y="3"/>
                </a:lnTo>
                <a:lnTo>
                  <a:pt x="32" y="3"/>
                </a:lnTo>
                <a:lnTo>
                  <a:pt x="24" y="0"/>
                </a:lnTo>
                <a:lnTo>
                  <a:pt x="24" y="3"/>
                </a:lnTo>
                <a:lnTo>
                  <a:pt x="19" y="7"/>
                </a:lnTo>
                <a:lnTo>
                  <a:pt x="10" y="3"/>
                </a:lnTo>
                <a:lnTo>
                  <a:pt x="5" y="3"/>
                </a:lnTo>
                <a:lnTo>
                  <a:pt x="5" y="7"/>
                </a:lnTo>
                <a:lnTo>
                  <a:pt x="0" y="10"/>
                </a:lnTo>
                <a:lnTo>
                  <a:pt x="10" y="12"/>
                </a:lnTo>
                <a:lnTo>
                  <a:pt x="10" y="10"/>
                </a:lnTo>
                <a:lnTo>
                  <a:pt x="22" y="14"/>
                </a:lnTo>
                <a:lnTo>
                  <a:pt x="12" y="17"/>
                </a:lnTo>
                <a:lnTo>
                  <a:pt x="5" y="17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76" name="Freeform 816"/>
          <p:cNvSpPr>
            <a:spLocks/>
          </p:cNvSpPr>
          <p:nvPr/>
        </p:nvSpPr>
        <p:spPr bwMode="auto">
          <a:xfrm>
            <a:off x="5008559" y="3017840"/>
            <a:ext cx="190500" cy="55563"/>
          </a:xfrm>
          <a:custGeom>
            <a:avLst/>
            <a:gdLst/>
            <a:ahLst/>
            <a:cxnLst>
              <a:cxn ang="0">
                <a:pos x="31" y="9"/>
              </a:cxn>
              <a:cxn ang="0">
                <a:pos x="36" y="9"/>
              </a:cxn>
              <a:cxn ang="0">
                <a:pos x="36" y="7"/>
              </a:cxn>
              <a:cxn ang="0">
                <a:pos x="41" y="0"/>
              </a:cxn>
              <a:cxn ang="0">
                <a:pos x="46" y="0"/>
              </a:cxn>
              <a:cxn ang="0">
                <a:pos x="57" y="5"/>
              </a:cxn>
              <a:cxn ang="0">
                <a:pos x="60" y="9"/>
              </a:cxn>
              <a:cxn ang="0">
                <a:pos x="81" y="9"/>
              </a:cxn>
              <a:cxn ang="0">
                <a:pos x="86" y="14"/>
              </a:cxn>
              <a:cxn ang="0">
                <a:pos x="120" y="23"/>
              </a:cxn>
              <a:cxn ang="0">
                <a:pos x="120" y="26"/>
              </a:cxn>
              <a:cxn ang="0">
                <a:pos x="110" y="26"/>
              </a:cxn>
              <a:cxn ang="0">
                <a:pos x="110" y="31"/>
              </a:cxn>
              <a:cxn ang="0">
                <a:pos x="100" y="33"/>
              </a:cxn>
              <a:cxn ang="0">
                <a:pos x="94" y="35"/>
              </a:cxn>
              <a:cxn ang="0">
                <a:pos x="86" y="33"/>
              </a:cxn>
              <a:cxn ang="0">
                <a:pos x="86" y="31"/>
              </a:cxn>
              <a:cxn ang="0">
                <a:pos x="41" y="19"/>
              </a:cxn>
              <a:cxn ang="0">
                <a:pos x="29" y="23"/>
              </a:cxn>
              <a:cxn ang="0">
                <a:pos x="17" y="26"/>
              </a:cxn>
              <a:cxn ang="0">
                <a:pos x="12" y="17"/>
              </a:cxn>
              <a:cxn ang="0">
                <a:pos x="7" y="14"/>
              </a:cxn>
              <a:cxn ang="0">
                <a:pos x="1" y="14"/>
              </a:cxn>
              <a:cxn ang="0">
                <a:pos x="1" y="11"/>
              </a:cxn>
              <a:cxn ang="0">
                <a:pos x="12" y="11"/>
              </a:cxn>
              <a:cxn ang="0">
                <a:pos x="12" y="9"/>
              </a:cxn>
              <a:cxn ang="0">
                <a:pos x="7" y="7"/>
              </a:cxn>
              <a:cxn ang="0">
                <a:pos x="1" y="7"/>
              </a:cxn>
              <a:cxn ang="0">
                <a:pos x="1" y="9"/>
              </a:cxn>
              <a:cxn ang="0">
                <a:pos x="0" y="7"/>
              </a:cxn>
              <a:cxn ang="0">
                <a:pos x="1" y="5"/>
              </a:cxn>
              <a:cxn ang="0">
                <a:pos x="8" y="5"/>
              </a:cxn>
              <a:cxn ang="0">
                <a:pos x="24" y="9"/>
              </a:cxn>
              <a:cxn ang="0">
                <a:pos x="31" y="9"/>
              </a:cxn>
            </a:cxnLst>
            <a:rect l="0" t="0" r="r" b="b"/>
            <a:pathLst>
              <a:path w="120" h="35">
                <a:moveTo>
                  <a:pt x="31" y="9"/>
                </a:moveTo>
                <a:lnTo>
                  <a:pt x="36" y="9"/>
                </a:lnTo>
                <a:lnTo>
                  <a:pt x="36" y="7"/>
                </a:lnTo>
                <a:lnTo>
                  <a:pt x="41" y="0"/>
                </a:lnTo>
                <a:lnTo>
                  <a:pt x="46" y="0"/>
                </a:lnTo>
                <a:lnTo>
                  <a:pt x="57" y="5"/>
                </a:lnTo>
                <a:lnTo>
                  <a:pt x="60" y="9"/>
                </a:lnTo>
                <a:lnTo>
                  <a:pt x="81" y="9"/>
                </a:lnTo>
                <a:lnTo>
                  <a:pt x="86" y="14"/>
                </a:lnTo>
                <a:lnTo>
                  <a:pt x="120" y="23"/>
                </a:lnTo>
                <a:lnTo>
                  <a:pt x="120" y="26"/>
                </a:lnTo>
                <a:lnTo>
                  <a:pt x="110" y="26"/>
                </a:lnTo>
                <a:lnTo>
                  <a:pt x="110" y="31"/>
                </a:lnTo>
                <a:lnTo>
                  <a:pt x="100" y="33"/>
                </a:lnTo>
                <a:lnTo>
                  <a:pt x="94" y="35"/>
                </a:lnTo>
                <a:lnTo>
                  <a:pt x="86" y="33"/>
                </a:lnTo>
                <a:lnTo>
                  <a:pt x="86" y="31"/>
                </a:lnTo>
                <a:lnTo>
                  <a:pt x="41" y="19"/>
                </a:lnTo>
                <a:lnTo>
                  <a:pt x="29" y="23"/>
                </a:lnTo>
                <a:lnTo>
                  <a:pt x="17" y="26"/>
                </a:lnTo>
                <a:lnTo>
                  <a:pt x="12" y="17"/>
                </a:lnTo>
                <a:lnTo>
                  <a:pt x="7" y="14"/>
                </a:lnTo>
                <a:lnTo>
                  <a:pt x="1" y="14"/>
                </a:lnTo>
                <a:lnTo>
                  <a:pt x="1" y="11"/>
                </a:lnTo>
                <a:lnTo>
                  <a:pt x="12" y="11"/>
                </a:lnTo>
                <a:lnTo>
                  <a:pt x="12" y="9"/>
                </a:lnTo>
                <a:lnTo>
                  <a:pt x="7" y="7"/>
                </a:lnTo>
                <a:lnTo>
                  <a:pt x="1" y="7"/>
                </a:lnTo>
                <a:lnTo>
                  <a:pt x="1" y="9"/>
                </a:lnTo>
                <a:lnTo>
                  <a:pt x="0" y="7"/>
                </a:lnTo>
                <a:lnTo>
                  <a:pt x="1" y="5"/>
                </a:lnTo>
                <a:lnTo>
                  <a:pt x="8" y="5"/>
                </a:lnTo>
                <a:lnTo>
                  <a:pt x="24" y="9"/>
                </a:lnTo>
                <a:lnTo>
                  <a:pt x="31" y="9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77" name="Freeform 817"/>
          <p:cNvSpPr>
            <a:spLocks/>
          </p:cNvSpPr>
          <p:nvPr/>
        </p:nvSpPr>
        <p:spPr bwMode="auto">
          <a:xfrm>
            <a:off x="5008559" y="3017840"/>
            <a:ext cx="190500" cy="55563"/>
          </a:xfrm>
          <a:custGeom>
            <a:avLst/>
            <a:gdLst/>
            <a:ahLst/>
            <a:cxnLst>
              <a:cxn ang="0">
                <a:pos x="31" y="9"/>
              </a:cxn>
              <a:cxn ang="0">
                <a:pos x="36" y="9"/>
              </a:cxn>
              <a:cxn ang="0">
                <a:pos x="36" y="7"/>
              </a:cxn>
              <a:cxn ang="0">
                <a:pos x="41" y="0"/>
              </a:cxn>
              <a:cxn ang="0">
                <a:pos x="46" y="0"/>
              </a:cxn>
              <a:cxn ang="0">
                <a:pos x="57" y="5"/>
              </a:cxn>
              <a:cxn ang="0">
                <a:pos x="60" y="9"/>
              </a:cxn>
              <a:cxn ang="0">
                <a:pos x="81" y="9"/>
              </a:cxn>
              <a:cxn ang="0">
                <a:pos x="86" y="14"/>
              </a:cxn>
              <a:cxn ang="0">
                <a:pos x="120" y="23"/>
              </a:cxn>
              <a:cxn ang="0">
                <a:pos x="120" y="26"/>
              </a:cxn>
              <a:cxn ang="0">
                <a:pos x="110" y="26"/>
              </a:cxn>
              <a:cxn ang="0">
                <a:pos x="110" y="31"/>
              </a:cxn>
              <a:cxn ang="0">
                <a:pos x="100" y="33"/>
              </a:cxn>
              <a:cxn ang="0">
                <a:pos x="94" y="35"/>
              </a:cxn>
              <a:cxn ang="0">
                <a:pos x="86" y="33"/>
              </a:cxn>
              <a:cxn ang="0">
                <a:pos x="86" y="31"/>
              </a:cxn>
              <a:cxn ang="0">
                <a:pos x="41" y="19"/>
              </a:cxn>
              <a:cxn ang="0">
                <a:pos x="29" y="23"/>
              </a:cxn>
              <a:cxn ang="0">
                <a:pos x="17" y="26"/>
              </a:cxn>
              <a:cxn ang="0">
                <a:pos x="12" y="17"/>
              </a:cxn>
              <a:cxn ang="0">
                <a:pos x="7" y="14"/>
              </a:cxn>
              <a:cxn ang="0">
                <a:pos x="1" y="14"/>
              </a:cxn>
              <a:cxn ang="0">
                <a:pos x="1" y="11"/>
              </a:cxn>
              <a:cxn ang="0">
                <a:pos x="12" y="11"/>
              </a:cxn>
              <a:cxn ang="0">
                <a:pos x="12" y="9"/>
              </a:cxn>
              <a:cxn ang="0">
                <a:pos x="7" y="7"/>
              </a:cxn>
              <a:cxn ang="0">
                <a:pos x="1" y="7"/>
              </a:cxn>
              <a:cxn ang="0">
                <a:pos x="1" y="9"/>
              </a:cxn>
              <a:cxn ang="0">
                <a:pos x="0" y="7"/>
              </a:cxn>
              <a:cxn ang="0">
                <a:pos x="1" y="5"/>
              </a:cxn>
              <a:cxn ang="0">
                <a:pos x="8" y="5"/>
              </a:cxn>
              <a:cxn ang="0">
                <a:pos x="24" y="9"/>
              </a:cxn>
              <a:cxn ang="0">
                <a:pos x="31" y="9"/>
              </a:cxn>
            </a:cxnLst>
            <a:rect l="0" t="0" r="r" b="b"/>
            <a:pathLst>
              <a:path w="120" h="35">
                <a:moveTo>
                  <a:pt x="31" y="9"/>
                </a:moveTo>
                <a:lnTo>
                  <a:pt x="36" y="9"/>
                </a:lnTo>
                <a:lnTo>
                  <a:pt x="36" y="7"/>
                </a:lnTo>
                <a:lnTo>
                  <a:pt x="41" y="0"/>
                </a:lnTo>
                <a:lnTo>
                  <a:pt x="46" y="0"/>
                </a:lnTo>
                <a:lnTo>
                  <a:pt x="57" y="5"/>
                </a:lnTo>
                <a:lnTo>
                  <a:pt x="60" y="9"/>
                </a:lnTo>
                <a:lnTo>
                  <a:pt x="81" y="9"/>
                </a:lnTo>
                <a:lnTo>
                  <a:pt x="86" y="14"/>
                </a:lnTo>
                <a:lnTo>
                  <a:pt x="120" y="23"/>
                </a:lnTo>
                <a:lnTo>
                  <a:pt x="120" y="26"/>
                </a:lnTo>
                <a:lnTo>
                  <a:pt x="110" y="26"/>
                </a:lnTo>
                <a:lnTo>
                  <a:pt x="110" y="31"/>
                </a:lnTo>
                <a:lnTo>
                  <a:pt x="100" y="33"/>
                </a:lnTo>
                <a:lnTo>
                  <a:pt x="94" y="35"/>
                </a:lnTo>
                <a:lnTo>
                  <a:pt x="86" y="33"/>
                </a:lnTo>
                <a:lnTo>
                  <a:pt x="86" y="31"/>
                </a:lnTo>
                <a:lnTo>
                  <a:pt x="41" y="19"/>
                </a:lnTo>
                <a:lnTo>
                  <a:pt x="29" y="23"/>
                </a:lnTo>
                <a:lnTo>
                  <a:pt x="17" y="26"/>
                </a:lnTo>
                <a:lnTo>
                  <a:pt x="12" y="17"/>
                </a:lnTo>
                <a:lnTo>
                  <a:pt x="7" y="14"/>
                </a:lnTo>
                <a:lnTo>
                  <a:pt x="1" y="14"/>
                </a:lnTo>
                <a:lnTo>
                  <a:pt x="1" y="11"/>
                </a:lnTo>
                <a:lnTo>
                  <a:pt x="12" y="11"/>
                </a:lnTo>
                <a:lnTo>
                  <a:pt x="12" y="9"/>
                </a:lnTo>
                <a:lnTo>
                  <a:pt x="7" y="7"/>
                </a:lnTo>
                <a:lnTo>
                  <a:pt x="1" y="7"/>
                </a:lnTo>
                <a:lnTo>
                  <a:pt x="1" y="9"/>
                </a:lnTo>
                <a:lnTo>
                  <a:pt x="0" y="7"/>
                </a:lnTo>
                <a:lnTo>
                  <a:pt x="1" y="5"/>
                </a:lnTo>
                <a:lnTo>
                  <a:pt x="8" y="5"/>
                </a:lnTo>
                <a:lnTo>
                  <a:pt x="24" y="9"/>
                </a:lnTo>
                <a:lnTo>
                  <a:pt x="31" y="9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78" name="Freeform 818"/>
          <p:cNvSpPr>
            <a:spLocks/>
          </p:cNvSpPr>
          <p:nvPr/>
        </p:nvSpPr>
        <p:spPr bwMode="auto">
          <a:xfrm>
            <a:off x="4105273" y="3235328"/>
            <a:ext cx="98425" cy="36513"/>
          </a:xfrm>
          <a:custGeom>
            <a:avLst/>
            <a:gdLst/>
            <a:ahLst/>
            <a:cxnLst>
              <a:cxn ang="0">
                <a:pos x="52" y="23"/>
              </a:cxn>
              <a:cxn ang="0">
                <a:pos x="59" y="21"/>
              </a:cxn>
              <a:cxn ang="0">
                <a:pos x="59" y="18"/>
              </a:cxn>
              <a:cxn ang="0">
                <a:pos x="62" y="17"/>
              </a:cxn>
              <a:cxn ang="0">
                <a:pos x="59" y="12"/>
              </a:cxn>
              <a:cxn ang="0">
                <a:pos x="57" y="9"/>
              </a:cxn>
              <a:cxn ang="0">
                <a:pos x="50" y="0"/>
              </a:cxn>
              <a:cxn ang="0">
                <a:pos x="40" y="3"/>
              </a:cxn>
              <a:cxn ang="0">
                <a:pos x="33" y="0"/>
              </a:cxn>
              <a:cxn ang="0">
                <a:pos x="10" y="0"/>
              </a:cxn>
              <a:cxn ang="0">
                <a:pos x="10" y="4"/>
              </a:cxn>
              <a:cxn ang="0">
                <a:pos x="0" y="4"/>
              </a:cxn>
              <a:cxn ang="0">
                <a:pos x="0" y="7"/>
              </a:cxn>
              <a:cxn ang="0">
                <a:pos x="10" y="13"/>
              </a:cxn>
              <a:cxn ang="0">
                <a:pos x="24" y="11"/>
              </a:cxn>
              <a:cxn ang="0">
                <a:pos x="34" y="11"/>
              </a:cxn>
              <a:cxn ang="0">
                <a:pos x="40" y="16"/>
              </a:cxn>
              <a:cxn ang="0">
                <a:pos x="40" y="18"/>
              </a:cxn>
              <a:cxn ang="0">
                <a:pos x="45" y="18"/>
              </a:cxn>
              <a:cxn ang="0">
                <a:pos x="50" y="23"/>
              </a:cxn>
              <a:cxn ang="0">
                <a:pos x="52" y="23"/>
              </a:cxn>
            </a:cxnLst>
            <a:rect l="0" t="0" r="r" b="b"/>
            <a:pathLst>
              <a:path w="62" h="23">
                <a:moveTo>
                  <a:pt x="52" y="23"/>
                </a:moveTo>
                <a:lnTo>
                  <a:pt x="59" y="21"/>
                </a:lnTo>
                <a:lnTo>
                  <a:pt x="59" y="18"/>
                </a:lnTo>
                <a:lnTo>
                  <a:pt x="62" y="17"/>
                </a:lnTo>
                <a:lnTo>
                  <a:pt x="59" y="12"/>
                </a:lnTo>
                <a:lnTo>
                  <a:pt x="57" y="9"/>
                </a:lnTo>
                <a:lnTo>
                  <a:pt x="50" y="0"/>
                </a:lnTo>
                <a:lnTo>
                  <a:pt x="40" y="3"/>
                </a:lnTo>
                <a:lnTo>
                  <a:pt x="33" y="0"/>
                </a:lnTo>
                <a:lnTo>
                  <a:pt x="10" y="0"/>
                </a:lnTo>
                <a:lnTo>
                  <a:pt x="10" y="4"/>
                </a:lnTo>
                <a:lnTo>
                  <a:pt x="0" y="4"/>
                </a:lnTo>
                <a:lnTo>
                  <a:pt x="0" y="7"/>
                </a:lnTo>
                <a:lnTo>
                  <a:pt x="10" y="13"/>
                </a:lnTo>
                <a:lnTo>
                  <a:pt x="24" y="11"/>
                </a:lnTo>
                <a:lnTo>
                  <a:pt x="34" y="11"/>
                </a:lnTo>
                <a:lnTo>
                  <a:pt x="40" y="16"/>
                </a:lnTo>
                <a:lnTo>
                  <a:pt x="40" y="18"/>
                </a:lnTo>
                <a:lnTo>
                  <a:pt x="45" y="18"/>
                </a:lnTo>
                <a:lnTo>
                  <a:pt x="50" y="23"/>
                </a:lnTo>
                <a:lnTo>
                  <a:pt x="52" y="2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79" name="Freeform 819"/>
          <p:cNvSpPr>
            <a:spLocks/>
          </p:cNvSpPr>
          <p:nvPr/>
        </p:nvSpPr>
        <p:spPr bwMode="auto">
          <a:xfrm>
            <a:off x="4105273" y="3235328"/>
            <a:ext cx="98425" cy="36513"/>
          </a:xfrm>
          <a:custGeom>
            <a:avLst/>
            <a:gdLst/>
            <a:ahLst/>
            <a:cxnLst>
              <a:cxn ang="0">
                <a:pos x="52" y="23"/>
              </a:cxn>
              <a:cxn ang="0">
                <a:pos x="59" y="21"/>
              </a:cxn>
              <a:cxn ang="0">
                <a:pos x="59" y="18"/>
              </a:cxn>
              <a:cxn ang="0">
                <a:pos x="62" y="17"/>
              </a:cxn>
              <a:cxn ang="0">
                <a:pos x="59" y="12"/>
              </a:cxn>
              <a:cxn ang="0">
                <a:pos x="57" y="9"/>
              </a:cxn>
              <a:cxn ang="0">
                <a:pos x="50" y="0"/>
              </a:cxn>
              <a:cxn ang="0">
                <a:pos x="40" y="3"/>
              </a:cxn>
              <a:cxn ang="0">
                <a:pos x="33" y="0"/>
              </a:cxn>
              <a:cxn ang="0">
                <a:pos x="10" y="0"/>
              </a:cxn>
              <a:cxn ang="0">
                <a:pos x="10" y="4"/>
              </a:cxn>
              <a:cxn ang="0">
                <a:pos x="0" y="4"/>
              </a:cxn>
              <a:cxn ang="0">
                <a:pos x="0" y="7"/>
              </a:cxn>
              <a:cxn ang="0">
                <a:pos x="10" y="13"/>
              </a:cxn>
              <a:cxn ang="0">
                <a:pos x="24" y="11"/>
              </a:cxn>
              <a:cxn ang="0">
                <a:pos x="34" y="11"/>
              </a:cxn>
              <a:cxn ang="0">
                <a:pos x="40" y="16"/>
              </a:cxn>
              <a:cxn ang="0">
                <a:pos x="40" y="18"/>
              </a:cxn>
              <a:cxn ang="0">
                <a:pos x="45" y="18"/>
              </a:cxn>
              <a:cxn ang="0">
                <a:pos x="50" y="23"/>
              </a:cxn>
              <a:cxn ang="0">
                <a:pos x="52" y="23"/>
              </a:cxn>
            </a:cxnLst>
            <a:rect l="0" t="0" r="r" b="b"/>
            <a:pathLst>
              <a:path w="62" h="23">
                <a:moveTo>
                  <a:pt x="52" y="23"/>
                </a:moveTo>
                <a:lnTo>
                  <a:pt x="59" y="21"/>
                </a:lnTo>
                <a:lnTo>
                  <a:pt x="59" y="18"/>
                </a:lnTo>
                <a:lnTo>
                  <a:pt x="62" y="17"/>
                </a:lnTo>
                <a:lnTo>
                  <a:pt x="59" y="12"/>
                </a:lnTo>
                <a:lnTo>
                  <a:pt x="57" y="9"/>
                </a:lnTo>
                <a:lnTo>
                  <a:pt x="50" y="0"/>
                </a:lnTo>
                <a:lnTo>
                  <a:pt x="40" y="3"/>
                </a:lnTo>
                <a:lnTo>
                  <a:pt x="33" y="0"/>
                </a:lnTo>
                <a:lnTo>
                  <a:pt x="10" y="0"/>
                </a:lnTo>
                <a:lnTo>
                  <a:pt x="10" y="4"/>
                </a:lnTo>
                <a:lnTo>
                  <a:pt x="0" y="4"/>
                </a:lnTo>
                <a:lnTo>
                  <a:pt x="0" y="7"/>
                </a:lnTo>
                <a:lnTo>
                  <a:pt x="10" y="13"/>
                </a:lnTo>
                <a:lnTo>
                  <a:pt x="24" y="11"/>
                </a:lnTo>
                <a:lnTo>
                  <a:pt x="34" y="11"/>
                </a:lnTo>
                <a:lnTo>
                  <a:pt x="40" y="16"/>
                </a:lnTo>
                <a:lnTo>
                  <a:pt x="40" y="18"/>
                </a:lnTo>
                <a:lnTo>
                  <a:pt x="45" y="18"/>
                </a:lnTo>
                <a:lnTo>
                  <a:pt x="50" y="23"/>
                </a:lnTo>
                <a:lnTo>
                  <a:pt x="52" y="2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80" name="Freeform 820"/>
          <p:cNvSpPr>
            <a:spLocks/>
          </p:cNvSpPr>
          <p:nvPr/>
        </p:nvSpPr>
        <p:spPr bwMode="auto">
          <a:xfrm>
            <a:off x="4243385" y="3214691"/>
            <a:ext cx="107950" cy="38100"/>
          </a:xfrm>
          <a:custGeom>
            <a:avLst/>
            <a:gdLst/>
            <a:ahLst/>
            <a:cxnLst>
              <a:cxn ang="0">
                <a:pos x="63" y="12"/>
              </a:cxn>
              <a:cxn ang="0">
                <a:pos x="58" y="12"/>
              </a:cxn>
              <a:cxn ang="0">
                <a:pos x="44" y="4"/>
              </a:cxn>
              <a:cxn ang="0">
                <a:pos x="44" y="0"/>
              </a:cxn>
              <a:cxn ang="0">
                <a:pos x="34" y="2"/>
              </a:cxn>
              <a:cxn ang="0">
                <a:pos x="17" y="7"/>
              </a:cxn>
              <a:cxn ang="0">
                <a:pos x="10" y="8"/>
              </a:cxn>
              <a:cxn ang="0">
                <a:pos x="0" y="16"/>
              </a:cxn>
              <a:cxn ang="0">
                <a:pos x="0" y="21"/>
              </a:cxn>
              <a:cxn ang="0">
                <a:pos x="7" y="23"/>
              </a:cxn>
              <a:cxn ang="0">
                <a:pos x="15" y="23"/>
              </a:cxn>
              <a:cxn ang="0">
                <a:pos x="20" y="24"/>
              </a:cxn>
              <a:cxn ang="0">
                <a:pos x="22" y="19"/>
              </a:cxn>
              <a:cxn ang="0">
                <a:pos x="55" y="19"/>
              </a:cxn>
              <a:cxn ang="0">
                <a:pos x="58" y="16"/>
              </a:cxn>
              <a:cxn ang="0">
                <a:pos x="63" y="16"/>
              </a:cxn>
              <a:cxn ang="0">
                <a:pos x="68" y="15"/>
              </a:cxn>
              <a:cxn ang="0">
                <a:pos x="63" y="12"/>
              </a:cxn>
            </a:cxnLst>
            <a:rect l="0" t="0" r="r" b="b"/>
            <a:pathLst>
              <a:path w="68" h="24">
                <a:moveTo>
                  <a:pt x="63" y="12"/>
                </a:moveTo>
                <a:lnTo>
                  <a:pt x="58" y="12"/>
                </a:lnTo>
                <a:lnTo>
                  <a:pt x="44" y="4"/>
                </a:lnTo>
                <a:lnTo>
                  <a:pt x="44" y="0"/>
                </a:lnTo>
                <a:lnTo>
                  <a:pt x="34" y="2"/>
                </a:lnTo>
                <a:lnTo>
                  <a:pt x="17" y="7"/>
                </a:lnTo>
                <a:lnTo>
                  <a:pt x="10" y="8"/>
                </a:lnTo>
                <a:lnTo>
                  <a:pt x="0" y="16"/>
                </a:lnTo>
                <a:lnTo>
                  <a:pt x="0" y="21"/>
                </a:lnTo>
                <a:lnTo>
                  <a:pt x="7" y="23"/>
                </a:lnTo>
                <a:lnTo>
                  <a:pt x="15" y="23"/>
                </a:lnTo>
                <a:lnTo>
                  <a:pt x="20" y="24"/>
                </a:lnTo>
                <a:lnTo>
                  <a:pt x="22" y="19"/>
                </a:lnTo>
                <a:lnTo>
                  <a:pt x="55" y="19"/>
                </a:lnTo>
                <a:lnTo>
                  <a:pt x="58" y="16"/>
                </a:lnTo>
                <a:lnTo>
                  <a:pt x="63" y="16"/>
                </a:lnTo>
                <a:lnTo>
                  <a:pt x="68" y="15"/>
                </a:lnTo>
                <a:lnTo>
                  <a:pt x="63" y="1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81" name="Freeform 821"/>
          <p:cNvSpPr>
            <a:spLocks/>
          </p:cNvSpPr>
          <p:nvPr/>
        </p:nvSpPr>
        <p:spPr bwMode="auto">
          <a:xfrm>
            <a:off x="4243385" y="3214691"/>
            <a:ext cx="107950" cy="38100"/>
          </a:xfrm>
          <a:custGeom>
            <a:avLst/>
            <a:gdLst/>
            <a:ahLst/>
            <a:cxnLst>
              <a:cxn ang="0">
                <a:pos x="63" y="12"/>
              </a:cxn>
              <a:cxn ang="0">
                <a:pos x="58" y="12"/>
              </a:cxn>
              <a:cxn ang="0">
                <a:pos x="44" y="4"/>
              </a:cxn>
              <a:cxn ang="0">
                <a:pos x="44" y="0"/>
              </a:cxn>
              <a:cxn ang="0">
                <a:pos x="34" y="2"/>
              </a:cxn>
              <a:cxn ang="0">
                <a:pos x="17" y="7"/>
              </a:cxn>
              <a:cxn ang="0">
                <a:pos x="10" y="8"/>
              </a:cxn>
              <a:cxn ang="0">
                <a:pos x="0" y="16"/>
              </a:cxn>
              <a:cxn ang="0">
                <a:pos x="0" y="21"/>
              </a:cxn>
              <a:cxn ang="0">
                <a:pos x="7" y="23"/>
              </a:cxn>
              <a:cxn ang="0">
                <a:pos x="15" y="23"/>
              </a:cxn>
              <a:cxn ang="0">
                <a:pos x="20" y="24"/>
              </a:cxn>
              <a:cxn ang="0">
                <a:pos x="22" y="19"/>
              </a:cxn>
              <a:cxn ang="0">
                <a:pos x="55" y="19"/>
              </a:cxn>
              <a:cxn ang="0">
                <a:pos x="58" y="16"/>
              </a:cxn>
              <a:cxn ang="0">
                <a:pos x="63" y="16"/>
              </a:cxn>
              <a:cxn ang="0">
                <a:pos x="68" y="15"/>
              </a:cxn>
              <a:cxn ang="0">
                <a:pos x="63" y="12"/>
              </a:cxn>
            </a:cxnLst>
            <a:rect l="0" t="0" r="r" b="b"/>
            <a:pathLst>
              <a:path w="68" h="24">
                <a:moveTo>
                  <a:pt x="63" y="12"/>
                </a:moveTo>
                <a:lnTo>
                  <a:pt x="58" y="12"/>
                </a:lnTo>
                <a:lnTo>
                  <a:pt x="44" y="4"/>
                </a:lnTo>
                <a:lnTo>
                  <a:pt x="44" y="0"/>
                </a:lnTo>
                <a:lnTo>
                  <a:pt x="34" y="2"/>
                </a:lnTo>
                <a:lnTo>
                  <a:pt x="17" y="7"/>
                </a:lnTo>
                <a:lnTo>
                  <a:pt x="10" y="8"/>
                </a:lnTo>
                <a:lnTo>
                  <a:pt x="0" y="16"/>
                </a:lnTo>
                <a:lnTo>
                  <a:pt x="0" y="21"/>
                </a:lnTo>
                <a:lnTo>
                  <a:pt x="7" y="23"/>
                </a:lnTo>
                <a:lnTo>
                  <a:pt x="15" y="23"/>
                </a:lnTo>
                <a:lnTo>
                  <a:pt x="20" y="24"/>
                </a:lnTo>
                <a:lnTo>
                  <a:pt x="22" y="19"/>
                </a:lnTo>
                <a:lnTo>
                  <a:pt x="55" y="19"/>
                </a:lnTo>
                <a:lnTo>
                  <a:pt x="58" y="16"/>
                </a:lnTo>
                <a:lnTo>
                  <a:pt x="63" y="16"/>
                </a:lnTo>
                <a:lnTo>
                  <a:pt x="68" y="15"/>
                </a:lnTo>
                <a:lnTo>
                  <a:pt x="63" y="1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82" name="Freeform 822"/>
          <p:cNvSpPr>
            <a:spLocks/>
          </p:cNvSpPr>
          <p:nvPr/>
        </p:nvSpPr>
        <p:spPr bwMode="auto">
          <a:xfrm>
            <a:off x="4152897" y="3144841"/>
            <a:ext cx="225425" cy="103188"/>
          </a:xfrm>
          <a:custGeom>
            <a:avLst/>
            <a:gdLst/>
            <a:ahLst/>
            <a:cxnLst>
              <a:cxn ang="0">
                <a:pos x="102" y="44"/>
              </a:cxn>
              <a:cxn ang="0">
                <a:pos x="137" y="42"/>
              </a:cxn>
              <a:cxn ang="0">
                <a:pos x="142" y="39"/>
              </a:cxn>
              <a:cxn ang="0">
                <a:pos x="142" y="26"/>
              </a:cxn>
              <a:cxn ang="0">
                <a:pos x="132" y="26"/>
              </a:cxn>
              <a:cxn ang="0">
                <a:pos x="132" y="23"/>
              </a:cxn>
              <a:cxn ang="0">
                <a:pos x="113" y="18"/>
              </a:cxn>
              <a:cxn ang="0">
                <a:pos x="63" y="0"/>
              </a:cxn>
              <a:cxn ang="0">
                <a:pos x="47" y="0"/>
              </a:cxn>
              <a:cxn ang="0">
                <a:pos x="57" y="42"/>
              </a:cxn>
              <a:cxn ang="0">
                <a:pos x="12" y="42"/>
              </a:cxn>
              <a:cxn ang="0">
                <a:pos x="11" y="44"/>
              </a:cxn>
              <a:cxn ang="0">
                <a:pos x="5" y="42"/>
              </a:cxn>
              <a:cxn ang="0">
                <a:pos x="0" y="46"/>
              </a:cxn>
              <a:cxn ang="0">
                <a:pos x="5" y="56"/>
              </a:cxn>
              <a:cxn ang="0">
                <a:pos x="11" y="59"/>
              </a:cxn>
              <a:cxn ang="0">
                <a:pos x="21" y="56"/>
              </a:cxn>
              <a:cxn ang="0">
                <a:pos x="30" y="65"/>
              </a:cxn>
              <a:cxn ang="0">
                <a:pos x="57" y="65"/>
              </a:cxn>
              <a:cxn ang="0">
                <a:pos x="57" y="61"/>
              </a:cxn>
              <a:cxn ang="0">
                <a:pos x="68" y="52"/>
              </a:cxn>
              <a:cxn ang="0">
                <a:pos x="80" y="50"/>
              </a:cxn>
              <a:cxn ang="0">
                <a:pos x="95" y="45"/>
              </a:cxn>
              <a:cxn ang="0">
                <a:pos x="102" y="44"/>
              </a:cxn>
            </a:cxnLst>
            <a:rect l="0" t="0" r="r" b="b"/>
            <a:pathLst>
              <a:path w="142" h="65">
                <a:moveTo>
                  <a:pt x="102" y="44"/>
                </a:moveTo>
                <a:lnTo>
                  <a:pt x="137" y="42"/>
                </a:lnTo>
                <a:lnTo>
                  <a:pt x="142" y="39"/>
                </a:lnTo>
                <a:lnTo>
                  <a:pt x="142" y="26"/>
                </a:lnTo>
                <a:lnTo>
                  <a:pt x="132" y="26"/>
                </a:lnTo>
                <a:lnTo>
                  <a:pt x="132" y="23"/>
                </a:lnTo>
                <a:lnTo>
                  <a:pt x="113" y="18"/>
                </a:lnTo>
                <a:lnTo>
                  <a:pt x="63" y="0"/>
                </a:lnTo>
                <a:lnTo>
                  <a:pt x="47" y="0"/>
                </a:lnTo>
                <a:lnTo>
                  <a:pt x="57" y="42"/>
                </a:lnTo>
                <a:lnTo>
                  <a:pt x="12" y="42"/>
                </a:lnTo>
                <a:lnTo>
                  <a:pt x="11" y="44"/>
                </a:lnTo>
                <a:lnTo>
                  <a:pt x="5" y="42"/>
                </a:lnTo>
                <a:lnTo>
                  <a:pt x="0" y="46"/>
                </a:lnTo>
                <a:lnTo>
                  <a:pt x="5" y="56"/>
                </a:lnTo>
                <a:lnTo>
                  <a:pt x="11" y="59"/>
                </a:lnTo>
                <a:lnTo>
                  <a:pt x="21" y="56"/>
                </a:lnTo>
                <a:lnTo>
                  <a:pt x="30" y="65"/>
                </a:lnTo>
                <a:lnTo>
                  <a:pt x="57" y="65"/>
                </a:lnTo>
                <a:lnTo>
                  <a:pt x="57" y="61"/>
                </a:lnTo>
                <a:lnTo>
                  <a:pt x="68" y="52"/>
                </a:lnTo>
                <a:lnTo>
                  <a:pt x="80" y="50"/>
                </a:lnTo>
                <a:lnTo>
                  <a:pt x="95" y="45"/>
                </a:lnTo>
                <a:lnTo>
                  <a:pt x="102" y="44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83" name="Freeform 823"/>
          <p:cNvSpPr>
            <a:spLocks/>
          </p:cNvSpPr>
          <p:nvPr/>
        </p:nvSpPr>
        <p:spPr bwMode="auto">
          <a:xfrm>
            <a:off x="4152897" y="3144841"/>
            <a:ext cx="225425" cy="103188"/>
          </a:xfrm>
          <a:custGeom>
            <a:avLst/>
            <a:gdLst/>
            <a:ahLst/>
            <a:cxnLst>
              <a:cxn ang="0">
                <a:pos x="102" y="44"/>
              </a:cxn>
              <a:cxn ang="0">
                <a:pos x="137" y="42"/>
              </a:cxn>
              <a:cxn ang="0">
                <a:pos x="142" y="39"/>
              </a:cxn>
              <a:cxn ang="0">
                <a:pos x="142" y="26"/>
              </a:cxn>
              <a:cxn ang="0">
                <a:pos x="132" y="26"/>
              </a:cxn>
              <a:cxn ang="0">
                <a:pos x="132" y="23"/>
              </a:cxn>
              <a:cxn ang="0">
                <a:pos x="113" y="18"/>
              </a:cxn>
              <a:cxn ang="0">
                <a:pos x="63" y="0"/>
              </a:cxn>
              <a:cxn ang="0">
                <a:pos x="47" y="0"/>
              </a:cxn>
              <a:cxn ang="0">
                <a:pos x="57" y="42"/>
              </a:cxn>
              <a:cxn ang="0">
                <a:pos x="12" y="42"/>
              </a:cxn>
              <a:cxn ang="0">
                <a:pos x="11" y="44"/>
              </a:cxn>
              <a:cxn ang="0">
                <a:pos x="5" y="42"/>
              </a:cxn>
              <a:cxn ang="0">
                <a:pos x="0" y="46"/>
              </a:cxn>
              <a:cxn ang="0">
                <a:pos x="5" y="56"/>
              </a:cxn>
              <a:cxn ang="0">
                <a:pos x="11" y="59"/>
              </a:cxn>
              <a:cxn ang="0">
                <a:pos x="21" y="56"/>
              </a:cxn>
              <a:cxn ang="0">
                <a:pos x="30" y="65"/>
              </a:cxn>
              <a:cxn ang="0">
                <a:pos x="57" y="65"/>
              </a:cxn>
              <a:cxn ang="0">
                <a:pos x="57" y="61"/>
              </a:cxn>
              <a:cxn ang="0">
                <a:pos x="68" y="52"/>
              </a:cxn>
              <a:cxn ang="0">
                <a:pos x="80" y="50"/>
              </a:cxn>
              <a:cxn ang="0">
                <a:pos x="95" y="45"/>
              </a:cxn>
              <a:cxn ang="0">
                <a:pos x="102" y="44"/>
              </a:cxn>
            </a:cxnLst>
            <a:rect l="0" t="0" r="r" b="b"/>
            <a:pathLst>
              <a:path w="142" h="65">
                <a:moveTo>
                  <a:pt x="102" y="44"/>
                </a:moveTo>
                <a:lnTo>
                  <a:pt x="137" y="42"/>
                </a:lnTo>
                <a:lnTo>
                  <a:pt x="142" y="39"/>
                </a:lnTo>
                <a:lnTo>
                  <a:pt x="142" y="26"/>
                </a:lnTo>
                <a:lnTo>
                  <a:pt x="132" y="26"/>
                </a:lnTo>
                <a:lnTo>
                  <a:pt x="132" y="23"/>
                </a:lnTo>
                <a:lnTo>
                  <a:pt x="113" y="18"/>
                </a:lnTo>
                <a:lnTo>
                  <a:pt x="63" y="0"/>
                </a:lnTo>
                <a:lnTo>
                  <a:pt x="47" y="0"/>
                </a:lnTo>
                <a:lnTo>
                  <a:pt x="57" y="42"/>
                </a:lnTo>
                <a:lnTo>
                  <a:pt x="12" y="42"/>
                </a:lnTo>
                <a:lnTo>
                  <a:pt x="11" y="44"/>
                </a:lnTo>
                <a:lnTo>
                  <a:pt x="5" y="42"/>
                </a:lnTo>
                <a:lnTo>
                  <a:pt x="0" y="46"/>
                </a:lnTo>
                <a:lnTo>
                  <a:pt x="5" y="56"/>
                </a:lnTo>
                <a:lnTo>
                  <a:pt x="11" y="59"/>
                </a:lnTo>
                <a:lnTo>
                  <a:pt x="21" y="56"/>
                </a:lnTo>
                <a:lnTo>
                  <a:pt x="30" y="65"/>
                </a:lnTo>
                <a:lnTo>
                  <a:pt x="57" y="65"/>
                </a:lnTo>
                <a:lnTo>
                  <a:pt x="57" y="61"/>
                </a:lnTo>
                <a:lnTo>
                  <a:pt x="68" y="52"/>
                </a:lnTo>
                <a:lnTo>
                  <a:pt x="80" y="50"/>
                </a:lnTo>
                <a:lnTo>
                  <a:pt x="95" y="45"/>
                </a:lnTo>
                <a:lnTo>
                  <a:pt x="102" y="44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84" name="Freeform 824"/>
          <p:cNvSpPr>
            <a:spLocks/>
          </p:cNvSpPr>
          <p:nvPr/>
        </p:nvSpPr>
        <p:spPr bwMode="auto">
          <a:xfrm>
            <a:off x="4622797" y="3160716"/>
            <a:ext cx="234950" cy="136525"/>
          </a:xfrm>
          <a:custGeom>
            <a:avLst/>
            <a:gdLst/>
            <a:ahLst/>
            <a:cxnLst>
              <a:cxn ang="0">
                <a:pos x="124" y="79"/>
              </a:cxn>
              <a:cxn ang="0">
                <a:pos x="117" y="76"/>
              </a:cxn>
              <a:cxn ang="0">
                <a:pos x="110" y="70"/>
              </a:cxn>
              <a:cxn ang="0">
                <a:pos x="105" y="68"/>
              </a:cxn>
              <a:cxn ang="0">
                <a:pos x="105" y="65"/>
              </a:cxn>
              <a:cxn ang="0">
                <a:pos x="110" y="63"/>
              </a:cxn>
              <a:cxn ang="0">
                <a:pos x="113" y="55"/>
              </a:cxn>
              <a:cxn ang="0">
                <a:pos x="129" y="42"/>
              </a:cxn>
              <a:cxn ang="0">
                <a:pos x="134" y="27"/>
              </a:cxn>
              <a:cxn ang="0">
                <a:pos x="148" y="25"/>
              </a:cxn>
              <a:cxn ang="0">
                <a:pos x="148" y="23"/>
              </a:cxn>
              <a:cxn ang="0">
                <a:pos x="140" y="19"/>
              </a:cxn>
              <a:cxn ang="0">
                <a:pos x="129" y="2"/>
              </a:cxn>
              <a:cxn ang="0">
                <a:pos x="119" y="2"/>
              </a:cxn>
              <a:cxn ang="0">
                <a:pos x="119" y="0"/>
              </a:cxn>
              <a:cxn ang="0">
                <a:pos x="110" y="2"/>
              </a:cxn>
              <a:cxn ang="0">
                <a:pos x="25" y="2"/>
              </a:cxn>
              <a:cxn ang="0">
                <a:pos x="25" y="13"/>
              </a:cxn>
              <a:cxn ang="0">
                <a:pos x="14" y="13"/>
              </a:cxn>
              <a:cxn ang="0">
                <a:pos x="14" y="32"/>
              </a:cxn>
              <a:cxn ang="0">
                <a:pos x="9" y="32"/>
              </a:cxn>
              <a:cxn ang="0">
                <a:pos x="0" y="42"/>
              </a:cxn>
              <a:cxn ang="0">
                <a:pos x="9" y="51"/>
              </a:cxn>
              <a:cxn ang="0">
                <a:pos x="7" y="53"/>
              </a:cxn>
              <a:cxn ang="0">
                <a:pos x="14" y="58"/>
              </a:cxn>
              <a:cxn ang="0">
                <a:pos x="18" y="62"/>
              </a:cxn>
              <a:cxn ang="0">
                <a:pos x="26" y="65"/>
              </a:cxn>
              <a:cxn ang="0">
                <a:pos x="58" y="80"/>
              </a:cxn>
              <a:cxn ang="0">
                <a:pos x="59" y="81"/>
              </a:cxn>
              <a:cxn ang="0">
                <a:pos x="70" y="81"/>
              </a:cxn>
              <a:cxn ang="0">
                <a:pos x="79" y="86"/>
              </a:cxn>
              <a:cxn ang="0">
                <a:pos x="89" y="86"/>
              </a:cxn>
              <a:cxn ang="0">
                <a:pos x="110" y="83"/>
              </a:cxn>
              <a:cxn ang="0">
                <a:pos x="113" y="81"/>
              </a:cxn>
              <a:cxn ang="0">
                <a:pos x="124" y="81"/>
              </a:cxn>
              <a:cxn ang="0">
                <a:pos x="124" y="79"/>
              </a:cxn>
            </a:cxnLst>
            <a:rect l="0" t="0" r="r" b="b"/>
            <a:pathLst>
              <a:path w="148" h="86">
                <a:moveTo>
                  <a:pt x="124" y="79"/>
                </a:moveTo>
                <a:lnTo>
                  <a:pt x="117" y="76"/>
                </a:lnTo>
                <a:lnTo>
                  <a:pt x="110" y="70"/>
                </a:lnTo>
                <a:lnTo>
                  <a:pt x="105" y="68"/>
                </a:lnTo>
                <a:lnTo>
                  <a:pt x="105" y="65"/>
                </a:lnTo>
                <a:lnTo>
                  <a:pt x="110" y="63"/>
                </a:lnTo>
                <a:lnTo>
                  <a:pt x="113" y="55"/>
                </a:lnTo>
                <a:lnTo>
                  <a:pt x="129" y="42"/>
                </a:lnTo>
                <a:lnTo>
                  <a:pt x="134" y="27"/>
                </a:lnTo>
                <a:lnTo>
                  <a:pt x="148" y="25"/>
                </a:lnTo>
                <a:lnTo>
                  <a:pt x="148" y="23"/>
                </a:lnTo>
                <a:lnTo>
                  <a:pt x="140" y="19"/>
                </a:lnTo>
                <a:lnTo>
                  <a:pt x="129" y="2"/>
                </a:lnTo>
                <a:lnTo>
                  <a:pt x="119" y="2"/>
                </a:lnTo>
                <a:lnTo>
                  <a:pt x="119" y="0"/>
                </a:lnTo>
                <a:lnTo>
                  <a:pt x="110" y="2"/>
                </a:lnTo>
                <a:lnTo>
                  <a:pt x="25" y="2"/>
                </a:lnTo>
                <a:lnTo>
                  <a:pt x="25" y="13"/>
                </a:lnTo>
                <a:lnTo>
                  <a:pt x="14" y="13"/>
                </a:lnTo>
                <a:lnTo>
                  <a:pt x="14" y="32"/>
                </a:lnTo>
                <a:lnTo>
                  <a:pt x="9" y="32"/>
                </a:lnTo>
                <a:lnTo>
                  <a:pt x="0" y="42"/>
                </a:lnTo>
                <a:lnTo>
                  <a:pt x="9" y="51"/>
                </a:lnTo>
                <a:lnTo>
                  <a:pt x="7" y="53"/>
                </a:lnTo>
                <a:lnTo>
                  <a:pt x="14" y="58"/>
                </a:lnTo>
                <a:lnTo>
                  <a:pt x="18" y="62"/>
                </a:lnTo>
                <a:lnTo>
                  <a:pt x="26" y="65"/>
                </a:lnTo>
                <a:lnTo>
                  <a:pt x="58" y="80"/>
                </a:lnTo>
                <a:lnTo>
                  <a:pt x="59" y="81"/>
                </a:lnTo>
                <a:lnTo>
                  <a:pt x="70" y="81"/>
                </a:lnTo>
                <a:lnTo>
                  <a:pt x="79" y="86"/>
                </a:lnTo>
                <a:lnTo>
                  <a:pt x="89" y="86"/>
                </a:lnTo>
                <a:lnTo>
                  <a:pt x="110" y="83"/>
                </a:lnTo>
                <a:lnTo>
                  <a:pt x="113" y="81"/>
                </a:lnTo>
                <a:lnTo>
                  <a:pt x="124" y="81"/>
                </a:lnTo>
                <a:lnTo>
                  <a:pt x="124" y="79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85" name="Freeform 825"/>
          <p:cNvSpPr>
            <a:spLocks/>
          </p:cNvSpPr>
          <p:nvPr/>
        </p:nvSpPr>
        <p:spPr bwMode="auto">
          <a:xfrm>
            <a:off x="4622797" y="3160716"/>
            <a:ext cx="234950" cy="136525"/>
          </a:xfrm>
          <a:custGeom>
            <a:avLst/>
            <a:gdLst/>
            <a:ahLst/>
            <a:cxnLst>
              <a:cxn ang="0">
                <a:pos x="124" y="79"/>
              </a:cxn>
              <a:cxn ang="0">
                <a:pos x="117" y="76"/>
              </a:cxn>
              <a:cxn ang="0">
                <a:pos x="110" y="70"/>
              </a:cxn>
              <a:cxn ang="0">
                <a:pos x="105" y="68"/>
              </a:cxn>
              <a:cxn ang="0">
                <a:pos x="105" y="65"/>
              </a:cxn>
              <a:cxn ang="0">
                <a:pos x="110" y="63"/>
              </a:cxn>
              <a:cxn ang="0">
                <a:pos x="113" y="55"/>
              </a:cxn>
              <a:cxn ang="0">
                <a:pos x="129" y="42"/>
              </a:cxn>
              <a:cxn ang="0">
                <a:pos x="134" y="27"/>
              </a:cxn>
              <a:cxn ang="0">
                <a:pos x="148" y="25"/>
              </a:cxn>
              <a:cxn ang="0">
                <a:pos x="148" y="23"/>
              </a:cxn>
              <a:cxn ang="0">
                <a:pos x="140" y="19"/>
              </a:cxn>
              <a:cxn ang="0">
                <a:pos x="129" y="2"/>
              </a:cxn>
              <a:cxn ang="0">
                <a:pos x="119" y="2"/>
              </a:cxn>
              <a:cxn ang="0">
                <a:pos x="119" y="0"/>
              </a:cxn>
              <a:cxn ang="0">
                <a:pos x="110" y="2"/>
              </a:cxn>
              <a:cxn ang="0">
                <a:pos x="25" y="2"/>
              </a:cxn>
              <a:cxn ang="0">
                <a:pos x="25" y="13"/>
              </a:cxn>
              <a:cxn ang="0">
                <a:pos x="14" y="13"/>
              </a:cxn>
              <a:cxn ang="0">
                <a:pos x="14" y="32"/>
              </a:cxn>
              <a:cxn ang="0">
                <a:pos x="9" y="32"/>
              </a:cxn>
              <a:cxn ang="0">
                <a:pos x="0" y="42"/>
              </a:cxn>
              <a:cxn ang="0">
                <a:pos x="9" y="51"/>
              </a:cxn>
              <a:cxn ang="0">
                <a:pos x="7" y="53"/>
              </a:cxn>
              <a:cxn ang="0">
                <a:pos x="14" y="58"/>
              </a:cxn>
              <a:cxn ang="0">
                <a:pos x="18" y="62"/>
              </a:cxn>
              <a:cxn ang="0">
                <a:pos x="26" y="65"/>
              </a:cxn>
              <a:cxn ang="0">
                <a:pos x="58" y="80"/>
              </a:cxn>
              <a:cxn ang="0">
                <a:pos x="59" y="81"/>
              </a:cxn>
              <a:cxn ang="0">
                <a:pos x="70" y="81"/>
              </a:cxn>
              <a:cxn ang="0">
                <a:pos x="79" y="86"/>
              </a:cxn>
              <a:cxn ang="0">
                <a:pos x="89" y="86"/>
              </a:cxn>
              <a:cxn ang="0">
                <a:pos x="110" y="83"/>
              </a:cxn>
              <a:cxn ang="0">
                <a:pos x="113" y="81"/>
              </a:cxn>
              <a:cxn ang="0">
                <a:pos x="124" y="81"/>
              </a:cxn>
              <a:cxn ang="0">
                <a:pos x="124" y="79"/>
              </a:cxn>
            </a:cxnLst>
            <a:rect l="0" t="0" r="r" b="b"/>
            <a:pathLst>
              <a:path w="148" h="86">
                <a:moveTo>
                  <a:pt x="124" y="79"/>
                </a:moveTo>
                <a:lnTo>
                  <a:pt x="117" y="76"/>
                </a:lnTo>
                <a:lnTo>
                  <a:pt x="110" y="70"/>
                </a:lnTo>
                <a:lnTo>
                  <a:pt x="105" y="68"/>
                </a:lnTo>
                <a:lnTo>
                  <a:pt x="105" y="65"/>
                </a:lnTo>
                <a:lnTo>
                  <a:pt x="110" y="63"/>
                </a:lnTo>
                <a:lnTo>
                  <a:pt x="113" y="55"/>
                </a:lnTo>
                <a:lnTo>
                  <a:pt x="129" y="42"/>
                </a:lnTo>
                <a:lnTo>
                  <a:pt x="134" y="27"/>
                </a:lnTo>
                <a:lnTo>
                  <a:pt x="148" y="25"/>
                </a:lnTo>
                <a:lnTo>
                  <a:pt x="148" y="23"/>
                </a:lnTo>
                <a:lnTo>
                  <a:pt x="140" y="19"/>
                </a:lnTo>
                <a:lnTo>
                  <a:pt x="129" y="2"/>
                </a:lnTo>
                <a:lnTo>
                  <a:pt x="119" y="2"/>
                </a:lnTo>
                <a:lnTo>
                  <a:pt x="119" y="0"/>
                </a:lnTo>
                <a:lnTo>
                  <a:pt x="110" y="2"/>
                </a:lnTo>
                <a:lnTo>
                  <a:pt x="25" y="2"/>
                </a:lnTo>
                <a:lnTo>
                  <a:pt x="25" y="13"/>
                </a:lnTo>
                <a:lnTo>
                  <a:pt x="14" y="13"/>
                </a:lnTo>
                <a:lnTo>
                  <a:pt x="14" y="32"/>
                </a:lnTo>
                <a:lnTo>
                  <a:pt x="9" y="32"/>
                </a:lnTo>
                <a:lnTo>
                  <a:pt x="0" y="42"/>
                </a:lnTo>
                <a:lnTo>
                  <a:pt x="9" y="51"/>
                </a:lnTo>
                <a:lnTo>
                  <a:pt x="7" y="53"/>
                </a:lnTo>
                <a:lnTo>
                  <a:pt x="14" y="58"/>
                </a:lnTo>
                <a:lnTo>
                  <a:pt x="18" y="62"/>
                </a:lnTo>
                <a:lnTo>
                  <a:pt x="26" y="65"/>
                </a:lnTo>
                <a:lnTo>
                  <a:pt x="58" y="80"/>
                </a:lnTo>
                <a:lnTo>
                  <a:pt x="59" y="81"/>
                </a:lnTo>
                <a:lnTo>
                  <a:pt x="70" y="81"/>
                </a:lnTo>
                <a:lnTo>
                  <a:pt x="79" y="86"/>
                </a:lnTo>
                <a:lnTo>
                  <a:pt x="89" y="86"/>
                </a:lnTo>
                <a:lnTo>
                  <a:pt x="110" y="83"/>
                </a:lnTo>
                <a:lnTo>
                  <a:pt x="113" y="81"/>
                </a:lnTo>
                <a:lnTo>
                  <a:pt x="124" y="81"/>
                </a:lnTo>
                <a:lnTo>
                  <a:pt x="124" y="79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86" name="Freeform 826"/>
          <p:cNvSpPr>
            <a:spLocks/>
          </p:cNvSpPr>
          <p:nvPr/>
        </p:nvSpPr>
        <p:spPr bwMode="auto">
          <a:xfrm>
            <a:off x="4446585" y="3086103"/>
            <a:ext cx="215900" cy="98425"/>
          </a:xfrm>
          <a:custGeom>
            <a:avLst/>
            <a:gdLst/>
            <a:ahLst/>
            <a:cxnLst>
              <a:cxn ang="0">
                <a:pos x="136" y="48"/>
              </a:cxn>
              <a:cxn ang="0">
                <a:pos x="131" y="19"/>
              </a:cxn>
              <a:cxn ang="0">
                <a:pos x="131" y="8"/>
              </a:cxn>
              <a:cxn ang="0">
                <a:pos x="117" y="5"/>
              </a:cxn>
              <a:cxn ang="0">
                <a:pos x="117" y="1"/>
              </a:cxn>
              <a:cxn ang="0">
                <a:pos x="107" y="1"/>
              </a:cxn>
              <a:cxn ang="0">
                <a:pos x="86" y="5"/>
              </a:cxn>
              <a:cxn ang="0">
                <a:pos x="86" y="13"/>
              </a:cxn>
              <a:cxn ang="0">
                <a:pos x="84" y="14"/>
              </a:cxn>
              <a:cxn ang="0">
                <a:pos x="77" y="13"/>
              </a:cxn>
              <a:cxn ang="0">
                <a:pos x="67" y="10"/>
              </a:cxn>
              <a:cxn ang="0">
                <a:pos x="55" y="8"/>
              </a:cxn>
              <a:cxn ang="0">
                <a:pos x="51" y="5"/>
              </a:cxn>
              <a:cxn ang="0">
                <a:pos x="45" y="1"/>
              </a:cxn>
              <a:cxn ang="0">
                <a:pos x="26" y="1"/>
              </a:cxn>
              <a:cxn ang="0">
                <a:pos x="15" y="0"/>
              </a:cxn>
              <a:cxn ang="0">
                <a:pos x="15" y="5"/>
              </a:cxn>
              <a:cxn ang="0">
                <a:pos x="5" y="8"/>
              </a:cxn>
              <a:cxn ang="0">
                <a:pos x="5" y="13"/>
              </a:cxn>
              <a:cxn ang="0">
                <a:pos x="0" y="13"/>
              </a:cxn>
              <a:cxn ang="0">
                <a:pos x="0" y="14"/>
              </a:cxn>
              <a:cxn ang="0">
                <a:pos x="5" y="17"/>
              </a:cxn>
              <a:cxn ang="0">
                <a:pos x="5" y="29"/>
              </a:cxn>
              <a:cxn ang="0">
                <a:pos x="0" y="32"/>
              </a:cxn>
              <a:cxn ang="0">
                <a:pos x="10" y="38"/>
              </a:cxn>
              <a:cxn ang="0">
                <a:pos x="15" y="38"/>
              </a:cxn>
              <a:cxn ang="0">
                <a:pos x="20" y="43"/>
              </a:cxn>
              <a:cxn ang="0">
                <a:pos x="45" y="43"/>
              </a:cxn>
              <a:cxn ang="0">
                <a:pos x="50" y="47"/>
              </a:cxn>
              <a:cxn ang="0">
                <a:pos x="65" y="47"/>
              </a:cxn>
              <a:cxn ang="0">
                <a:pos x="125" y="62"/>
              </a:cxn>
              <a:cxn ang="0">
                <a:pos x="125" y="60"/>
              </a:cxn>
              <a:cxn ang="0">
                <a:pos x="136" y="60"/>
              </a:cxn>
              <a:cxn ang="0">
                <a:pos x="136" y="48"/>
              </a:cxn>
            </a:cxnLst>
            <a:rect l="0" t="0" r="r" b="b"/>
            <a:pathLst>
              <a:path w="136" h="62">
                <a:moveTo>
                  <a:pt x="136" y="48"/>
                </a:moveTo>
                <a:lnTo>
                  <a:pt x="131" y="19"/>
                </a:lnTo>
                <a:lnTo>
                  <a:pt x="131" y="8"/>
                </a:lnTo>
                <a:lnTo>
                  <a:pt x="117" y="5"/>
                </a:lnTo>
                <a:lnTo>
                  <a:pt x="117" y="1"/>
                </a:lnTo>
                <a:lnTo>
                  <a:pt x="107" y="1"/>
                </a:lnTo>
                <a:lnTo>
                  <a:pt x="86" y="5"/>
                </a:lnTo>
                <a:lnTo>
                  <a:pt x="86" y="13"/>
                </a:lnTo>
                <a:lnTo>
                  <a:pt x="84" y="14"/>
                </a:lnTo>
                <a:lnTo>
                  <a:pt x="77" y="13"/>
                </a:lnTo>
                <a:lnTo>
                  <a:pt x="67" y="10"/>
                </a:lnTo>
                <a:lnTo>
                  <a:pt x="55" y="8"/>
                </a:lnTo>
                <a:lnTo>
                  <a:pt x="51" y="5"/>
                </a:lnTo>
                <a:lnTo>
                  <a:pt x="45" y="1"/>
                </a:lnTo>
                <a:lnTo>
                  <a:pt x="26" y="1"/>
                </a:lnTo>
                <a:lnTo>
                  <a:pt x="15" y="0"/>
                </a:lnTo>
                <a:lnTo>
                  <a:pt x="15" y="5"/>
                </a:lnTo>
                <a:lnTo>
                  <a:pt x="5" y="8"/>
                </a:lnTo>
                <a:lnTo>
                  <a:pt x="5" y="13"/>
                </a:lnTo>
                <a:lnTo>
                  <a:pt x="0" y="13"/>
                </a:lnTo>
                <a:lnTo>
                  <a:pt x="0" y="14"/>
                </a:lnTo>
                <a:lnTo>
                  <a:pt x="5" y="17"/>
                </a:lnTo>
                <a:lnTo>
                  <a:pt x="5" y="29"/>
                </a:lnTo>
                <a:lnTo>
                  <a:pt x="0" y="32"/>
                </a:lnTo>
                <a:lnTo>
                  <a:pt x="10" y="38"/>
                </a:lnTo>
                <a:lnTo>
                  <a:pt x="15" y="38"/>
                </a:lnTo>
                <a:lnTo>
                  <a:pt x="20" y="43"/>
                </a:lnTo>
                <a:lnTo>
                  <a:pt x="45" y="43"/>
                </a:lnTo>
                <a:lnTo>
                  <a:pt x="50" y="47"/>
                </a:lnTo>
                <a:lnTo>
                  <a:pt x="65" y="47"/>
                </a:lnTo>
                <a:lnTo>
                  <a:pt x="125" y="62"/>
                </a:lnTo>
                <a:lnTo>
                  <a:pt x="125" y="60"/>
                </a:lnTo>
                <a:lnTo>
                  <a:pt x="136" y="60"/>
                </a:lnTo>
                <a:lnTo>
                  <a:pt x="136" y="48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87" name="Freeform 827"/>
          <p:cNvSpPr>
            <a:spLocks/>
          </p:cNvSpPr>
          <p:nvPr/>
        </p:nvSpPr>
        <p:spPr bwMode="auto">
          <a:xfrm>
            <a:off x="4446585" y="3086103"/>
            <a:ext cx="215900" cy="98425"/>
          </a:xfrm>
          <a:custGeom>
            <a:avLst/>
            <a:gdLst/>
            <a:ahLst/>
            <a:cxnLst>
              <a:cxn ang="0">
                <a:pos x="136" y="48"/>
              </a:cxn>
              <a:cxn ang="0">
                <a:pos x="131" y="19"/>
              </a:cxn>
              <a:cxn ang="0">
                <a:pos x="131" y="8"/>
              </a:cxn>
              <a:cxn ang="0">
                <a:pos x="117" y="5"/>
              </a:cxn>
              <a:cxn ang="0">
                <a:pos x="117" y="1"/>
              </a:cxn>
              <a:cxn ang="0">
                <a:pos x="107" y="1"/>
              </a:cxn>
              <a:cxn ang="0">
                <a:pos x="86" y="5"/>
              </a:cxn>
              <a:cxn ang="0">
                <a:pos x="86" y="13"/>
              </a:cxn>
              <a:cxn ang="0">
                <a:pos x="84" y="14"/>
              </a:cxn>
              <a:cxn ang="0">
                <a:pos x="77" y="13"/>
              </a:cxn>
              <a:cxn ang="0">
                <a:pos x="67" y="10"/>
              </a:cxn>
              <a:cxn ang="0">
                <a:pos x="55" y="8"/>
              </a:cxn>
              <a:cxn ang="0">
                <a:pos x="51" y="5"/>
              </a:cxn>
              <a:cxn ang="0">
                <a:pos x="45" y="1"/>
              </a:cxn>
              <a:cxn ang="0">
                <a:pos x="26" y="1"/>
              </a:cxn>
              <a:cxn ang="0">
                <a:pos x="15" y="0"/>
              </a:cxn>
              <a:cxn ang="0">
                <a:pos x="15" y="5"/>
              </a:cxn>
              <a:cxn ang="0">
                <a:pos x="5" y="8"/>
              </a:cxn>
              <a:cxn ang="0">
                <a:pos x="5" y="13"/>
              </a:cxn>
              <a:cxn ang="0">
                <a:pos x="0" y="13"/>
              </a:cxn>
              <a:cxn ang="0">
                <a:pos x="0" y="14"/>
              </a:cxn>
              <a:cxn ang="0">
                <a:pos x="5" y="17"/>
              </a:cxn>
              <a:cxn ang="0">
                <a:pos x="5" y="29"/>
              </a:cxn>
              <a:cxn ang="0">
                <a:pos x="0" y="32"/>
              </a:cxn>
              <a:cxn ang="0">
                <a:pos x="10" y="38"/>
              </a:cxn>
              <a:cxn ang="0">
                <a:pos x="15" y="38"/>
              </a:cxn>
              <a:cxn ang="0">
                <a:pos x="20" y="43"/>
              </a:cxn>
              <a:cxn ang="0">
                <a:pos x="45" y="43"/>
              </a:cxn>
              <a:cxn ang="0">
                <a:pos x="50" y="47"/>
              </a:cxn>
              <a:cxn ang="0">
                <a:pos x="65" y="47"/>
              </a:cxn>
              <a:cxn ang="0">
                <a:pos x="125" y="62"/>
              </a:cxn>
              <a:cxn ang="0">
                <a:pos x="125" y="60"/>
              </a:cxn>
              <a:cxn ang="0">
                <a:pos x="136" y="60"/>
              </a:cxn>
              <a:cxn ang="0">
                <a:pos x="136" y="48"/>
              </a:cxn>
            </a:cxnLst>
            <a:rect l="0" t="0" r="r" b="b"/>
            <a:pathLst>
              <a:path w="136" h="62">
                <a:moveTo>
                  <a:pt x="136" y="48"/>
                </a:moveTo>
                <a:lnTo>
                  <a:pt x="131" y="19"/>
                </a:lnTo>
                <a:lnTo>
                  <a:pt x="131" y="8"/>
                </a:lnTo>
                <a:lnTo>
                  <a:pt x="117" y="5"/>
                </a:lnTo>
                <a:lnTo>
                  <a:pt x="117" y="1"/>
                </a:lnTo>
                <a:lnTo>
                  <a:pt x="107" y="1"/>
                </a:lnTo>
                <a:lnTo>
                  <a:pt x="86" y="5"/>
                </a:lnTo>
                <a:lnTo>
                  <a:pt x="86" y="13"/>
                </a:lnTo>
                <a:lnTo>
                  <a:pt x="84" y="14"/>
                </a:lnTo>
                <a:lnTo>
                  <a:pt x="77" y="13"/>
                </a:lnTo>
                <a:lnTo>
                  <a:pt x="67" y="10"/>
                </a:lnTo>
                <a:lnTo>
                  <a:pt x="55" y="8"/>
                </a:lnTo>
                <a:lnTo>
                  <a:pt x="51" y="5"/>
                </a:lnTo>
                <a:lnTo>
                  <a:pt x="45" y="1"/>
                </a:lnTo>
                <a:lnTo>
                  <a:pt x="26" y="1"/>
                </a:lnTo>
                <a:lnTo>
                  <a:pt x="15" y="0"/>
                </a:lnTo>
                <a:lnTo>
                  <a:pt x="15" y="5"/>
                </a:lnTo>
                <a:lnTo>
                  <a:pt x="5" y="8"/>
                </a:lnTo>
                <a:lnTo>
                  <a:pt x="5" y="13"/>
                </a:lnTo>
                <a:lnTo>
                  <a:pt x="0" y="13"/>
                </a:lnTo>
                <a:lnTo>
                  <a:pt x="0" y="14"/>
                </a:lnTo>
                <a:lnTo>
                  <a:pt x="5" y="17"/>
                </a:lnTo>
                <a:lnTo>
                  <a:pt x="5" y="29"/>
                </a:lnTo>
                <a:lnTo>
                  <a:pt x="0" y="32"/>
                </a:lnTo>
                <a:lnTo>
                  <a:pt x="10" y="38"/>
                </a:lnTo>
                <a:lnTo>
                  <a:pt x="15" y="38"/>
                </a:lnTo>
                <a:lnTo>
                  <a:pt x="20" y="43"/>
                </a:lnTo>
                <a:lnTo>
                  <a:pt x="45" y="43"/>
                </a:lnTo>
                <a:lnTo>
                  <a:pt x="50" y="47"/>
                </a:lnTo>
                <a:lnTo>
                  <a:pt x="65" y="47"/>
                </a:lnTo>
                <a:lnTo>
                  <a:pt x="125" y="62"/>
                </a:lnTo>
                <a:lnTo>
                  <a:pt x="125" y="60"/>
                </a:lnTo>
                <a:lnTo>
                  <a:pt x="136" y="60"/>
                </a:lnTo>
                <a:lnTo>
                  <a:pt x="136" y="48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88" name="Freeform 828"/>
          <p:cNvSpPr>
            <a:spLocks/>
          </p:cNvSpPr>
          <p:nvPr/>
        </p:nvSpPr>
        <p:spPr bwMode="auto">
          <a:xfrm>
            <a:off x="4198935" y="3063878"/>
            <a:ext cx="279400" cy="123825"/>
          </a:xfrm>
          <a:custGeom>
            <a:avLst/>
            <a:gdLst/>
            <a:ahLst/>
            <a:cxnLst>
              <a:cxn ang="0">
                <a:pos x="146" y="0"/>
              </a:cxn>
              <a:cxn ang="0">
                <a:pos x="109" y="0"/>
              </a:cxn>
              <a:cxn ang="0">
                <a:pos x="85" y="3"/>
              </a:cxn>
              <a:cxn ang="0">
                <a:pos x="57" y="6"/>
              </a:cxn>
              <a:cxn ang="0">
                <a:pos x="62" y="9"/>
              </a:cxn>
              <a:cxn ang="0">
                <a:pos x="62" y="21"/>
              </a:cxn>
              <a:cxn ang="0">
                <a:pos x="43" y="23"/>
              </a:cxn>
              <a:cxn ang="0">
                <a:pos x="43" y="26"/>
              </a:cxn>
              <a:cxn ang="0">
                <a:pos x="33" y="30"/>
              </a:cxn>
              <a:cxn ang="0">
                <a:pos x="4" y="32"/>
              </a:cxn>
              <a:cxn ang="0">
                <a:pos x="0" y="34"/>
              </a:cxn>
              <a:cxn ang="0">
                <a:pos x="0" y="40"/>
              </a:cxn>
              <a:cxn ang="0">
                <a:pos x="35" y="51"/>
              </a:cxn>
              <a:cxn ang="0">
                <a:pos x="85" y="70"/>
              </a:cxn>
              <a:cxn ang="0">
                <a:pos x="102" y="75"/>
              </a:cxn>
              <a:cxn ang="0">
                <a:pos x="102" y="78"/>
              </a:cxn>
              <a:cxn ang="0">
                <a:pos x="112" y="78"/>
              </a:cxn>
              <a:cxn ang="0">
                <a:pos x="121" y="76"/>
              </a:cxn>
              <a:cxn ang="0">
                <a:pos x="176" y="57"/>
              </a:cxn>
              <a:cxn ang="0">
                <a:pos x="171" y="53"/>
              </a:cxn>
              <a:cxn ang="0">
                <a:pos x="165" y="52"/>
              </a:cxn>
              <a:cxn ang="0">
                <a:pos x="155" y="47"/>
              </a:cxn>
              <a:cxn ang="0">
                <a:pos x="160" y="44"/>
              </a:cxn>
              <a:cxn ang="0">
                <a:pos x="160" y="31"/>
              </a:cxn>
              <a:cxn ang="0">
                <a:pos x="155" y="29"/>
              </a:cxn>
              <a:cxn ang="0">
                <a:pos x="155" y="21"/>
              </a:cxn>
              <a:cxn ang="0">
                <a:pos x="146" y="16"/>
              </a:cxn>
              <a:cxn ang="0">
                <a:pos x="141" y="12"/>
              </a:cxn>
              <a:cxn ang="0">
                <a:pos x="152" y="8"/>
              </a:cxn>
              <a:cxn ang="0">
                <a:pos x="152" y="0"/>
              </a:cxn>
              <a:cxn ang="0">
                <a:pos x="146" y="0"/>
              </a:cxn>
            </a:cxnLst>
            <a:rect l="0" t="0" r="r" b="b"/>
            <a:pathLst>
              <a:path w="176" h="78">
                <a:moveTo>
                  <a:pt x="146" y="0"/>
                </a:moveTo>
                <a:lnTo>
                  <a:pt x="109" y="0"/>
                </a:lnTo>
                <a:lnTo>
                  <a:pt x="85" y="3"/>
                </a:lnTo>
                <a:lnTo>
                  <a:pt x="57" y="6"/>
                </a:lnTo>
                <a:lnTo>
                  <a:pt x="62" y="9"/>
                </a:lnTo>
                <a:lnTo>
                  <a:pt x="62" y="21"/>
                </a:lnTo>
                <a:lnTo>
                  <a:pt x="43" y="23"/>
                </a:lnTo>
                <a:lnTo>
                  <a:pt x="43" y="26"/>
                </a:lnTo>
                <a:lnTo>
                  <a:pt x="33" y="30"/>
                </a:lnTo>
                <a:lnTo>
                  <a:pt x="4" y="32"/>
                </a:lnTo>
                <a:lnTo>
                  <a:pt x="0" y="34"/>
                </a:lnTo>
                <a:lnTo>
                  <a:pt x="0" y="40"/>
                </a:lnTo>
                <a:lnTo>
                  <a:pt x="35" y="51"/>
                </a:lnTo>
                <a:lnTo>
                  <a:pt x="85" y="70"/>
                </a:lnTo>
                <a:lnTo>
                  <a:pt x="102" y="75"/>
                </a:lnTo>
                <a:lnTo>
                  <a:pt x="102" y="78"/>
                </a:lnTo>
                <a:lnTo>
                  <a:pt x="112" y="78"/>
                </a:lnTo>
                <a:lnTo>
                  <a:pt x="121" y="76"/>
                </a:lnTo>
                <a:lnTo>
                  <a:pt x="176" y="57"/>
                </a:lnTo>
                <a:lnTo>
                  <a:pt x="171" y="53"/>
                </a:lnTo>
                <a:lnTo>
                  <a:pt x="165" y="52"/>
                </a:lnTo>
                <a:lnTo>
                  <a:pt x="155" y="47"/>
                </a:lnTo>
                <a:lnTo>
                  <a:pt x="160" y="44"/>
                </a:lnTo>
                <a:lnTo>
                  <a:pt x="160" y="31"/>
                </a:lnTo>
                <a:lnTo>
                  <a:pt x="155" y="29"/>
                </a:lnTo>
                <a:lnTo>
                  <a:pt x="155" y="21"/>
                </a:lnTo>
                <a:lnTo>
                  <a:pt x="146" y="16"/>
                </a:lnTo>
                <a:lnTo>
                  <a:pt x="141" y="12"/>
                </a:lnTo>
                <a:lnTo>
                  <a:pt x="152" y="8"/>
                </a:lnTo>
                <a:lnTo>
                  <a:pt x="152" y="0"/>
                </a:lnTo>
                <a:lnTo>
                  <a:pt x="146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89" name="Freeform 829"/>
          <p:cNvSpPr>
            <a:spLocks/>
          </p:cNvSpPr>
          <p:nvPr/>
        </p:nvSpPr>
        <p:spPr bwMode="auto">
          <a:xfrm>
            <a:off x="4198935" y="3063878"/>
            <a:ext cx="279400" cy="123825"/>
          </a:xfrm>
          <a:custGeom>
            <a:avLst/>
            <a:gdLst/>
            <a:ahLst/>
            <a:cxnLst>
              <a:cxn ang="0">
                <a:pos x="146" y="0"/>
              </a:cxn>
              <a:cxn ang="0">
                <a:pos x="109" y="0"/>
              </a:cxn>
              <a:cxn ang="0">
                <a:pos x="85" y="3"/>
              </a:cxn>
              <a:cxn ang="0">
                <a:pos x="57" y="6"/>
              </a:cxn>
              <a:cxn ang="0">
                <a:pos x="62" y="9"/>
              </a:cxn>
              <a:cxn ang="0">
                <a:pos x="62" y="21"/>
              </a:cxn>
              <a:cxn ang="0">
                <a:pos x="43" y="23"/>
              </a:cxn>
              <a:cxn ang="0">
                <a:pos x="43" y="26"/>
              </a:cxn>
              <a:cxn ang="0">
                <a:pos x="33" y="30"/>
              </a:cxn>
              <a:cxn ang="0">
                <a:pos x="4" y="32"/>
              </a:cxn>
              <a:cxn ang="0">
                <a:pos x="0" y="34"/>
              </a:cxn>
              <a:cxn ang="0">
                <a:pos x="0" y="40"/>
              </a:cxn>
              <a:cxn ang="0">
                <a:pos x="35" y="51"/>
              </a:cxn>
              <a:cxn ang="0">
                <a:pos x="85" y="70"/>
              </a:cxn>
              <a:cxn ang="0">
                <a:pos x="102" y="75"/>
              </a:cxn>
              <a:cxn ang="0">
                <a:pos x="102" y="78"/>
              </a:cxn>
              <a:cxn ang="0">
                <a:pos x="112" y="78"/>
              </a:cxn>
              <a:cxn ang="0">
                <a:pos x="121" y="76"/>
              </a:cxn>
              <a:cxn ang="0">
                <a:pos x="176" y="57"/>
              </a:cxn>
              <a:cxn ang="0">
                <a:pos x="171" y="53"/>
              </a:cxn>
              <a:cxn ang="0">
                <a:pos x="165" y="52"/>
              </a:cxn>
              <a:cxn ang="0">
                <a:pos x="155" y="47"/>
              </a:cxn>
              <a:cxn ang="0">
                <a:pos x="160" y="44"/>
              </a:cxn>
              <a:cxn ang="0">
                <a:pos x="160" y="31"/>
              </a:cxn>
              <a:cxn ang="0">
                <a:pos x="155" y="29"/>
              </a:cxn>
              <a:cxn ang="0">
                <a:pos x="155" y="21"/>
              </a:cxn>
              <a:cxn ang="0">
                <a:pos x="146" y="16"/>
              </a:cxn>
              <a:cxn ang="0">
                <a:pos x="141" y="12"/>
              </a:cxn>
              <a:cxn ang="0">
                <a:pos x="152" y="8"/>
              </a:cxn>
              <a:cxn ang="0">
                <a:pos x="152" y="0"/>
              </a:cxn>
              <a:cxn ang="0">
                <a:pos x="146" y="0"/>
              </a:cxn>
            </a:cxnLst>
            <a:rect l="0" t="0" r="r" b="b"/>
            <a:pathLst>
              <a:path w="176" h="78">
                <a:moveTo>
                  <a:pt x="146" y="0"/>
                </a:moveTo>
                <a:lnTo>
                  <a:pt x="109" y="0"/>
                </a:lnTo>
                <a:lnTo>
                  <a:pt x="85" y="3"/>
                </a:lnTo>
                <a:lnTo>
                  <a:pt x="57" y="6"/>
                </a:lnTo>
                <a:lnTo>
                  <a:pt x="62" y="9"/>
                </a:lnTo>
                <a:lnTo>
                  <a:pt x="62" y="21"/>
                </a:lnTo>
                <a:lnTo>
                  <a:pt x="43" y="23"/>
                </a:lnTo>
                <a:lnTo>
                  <a:pt x="43" y="26"/>
                </a:lnTo>
                <a:lnTo>
                  <a:pt x="33" y="30"/>
                </a:lnTo>
                <a:lnTo>
                  <a:pt x="4" y="32"/>
                </a:lnTo>
                <a:lnTo>
                  <a:pt x="0" y="34"/>
                </a:lnTo>
                <a:lnTo>
                  <a:pt x="0" y="40"/>
                </a:lnTo>
                <a:lnTo>
                  <a:pt x="35" y="51"/>
                </a:lnTo>
                <a:lnTo>
                  <a:pt x="85" y="70"/>
                </a:lnTo>
                <a:lnTo>
                  <a:pt x="102" y="75"/>
                </a:lnTo>
                <a:lnTo>
                  <a:pt x="102" y="78"/>
                </a:lnTo>
                <a:lnTo>
                  <a:pt x="112" y="78"/>
                </a:lnTo>
                <a:lnTo>
                  <a:pt x="121" y="76"/>
                </a:lnTo>
                <a:lnTo>
                  <a:pt x="176" y="57"/>
                </a:lnTo>
                <a:lnTo>
                  <a:pt x="171" y="53"/>
                </a:lnTo>
                <a:lnTo>
                  <a:pt x="165" y="52"/>
                </a:lnTo>
                <a:lnTo>
                  <a:pt x="155" y="47"/>
                </a:lnTo>
                <a:lnTo>
                  <a:pt x="160" y="44"/>
                </a:lnTo>
                <a:lnTo>
                  <a:pt x="160" y="31"/>
                </a:lnTo>
                <a:lnTo>
                  <a:pt x="155" y="29"/>
                </a:lnTo>
                <a:lnTo>
                  <a:pt x="155" y="21"/>
                </a:lnTo>
                <a:lnTo>
                  <a:pt x="146" y="16"/>
                </a:lnTo>
                <a:lnTo>
                  <a:pt x="141" y="12"/>
                </a:lnTo>
                <a:lnTo>
                  <a:pt x="152" y="8"/>
                </a:lnTo>
                <a:lnTo>
                  <a:pt x="152" y="0"/>
                </a:lnTo>
                <a:lnTo>
                  <a:pt x="146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90" name="Freeform 830"/>
          <p:cNvSpPr>
            <a:spLocks/>
          </p:cNvSpPr>
          <p:nvPr/>
        </p:nvSpPr>
        <p:spPr bwMode="auto">
          <a:xfrm>
            <a:off x="4911722" y="3200403"/>
            <a:ext cx="144462" cy="349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0" y="3"/>
              </a:cxn>
              <a:cxn ang="0">
                <a:pos x="31" y="13"/>
              </a:cxn>
              <a:cxn ang="0">
                <a:pos x="60" y="1"/>
              </a:cxn>
              <a:cxn ang="0">
                <a:pos x="83" y="0"/>
              </a:cxn>
              <a:cxn ang="0">
                <a:pos x="91" y="3"/>
              </a:cxn>
              <a:cxn ang="0">
                <a:pos x="91" y="6"/>
              </a:cxn>
              <a:cxn ang="0">
                <a:pos x="83" y="6"/>
              </a:cxn>
              <a:cxn ang="0">
                <a:pos x="83" y="8"/>
              </a:cxn>
              <a:cxn ang="0">
                <a:pos x="62" y="13"/>
              </a:cxn>
              <a:cxn ang="0">
                <a:pos x="43" y="18"/>
              </a:cxn>
              <a:cxn ang="0">
                <a:pos x="27" y="18"/>
              </a:cxn>
              <a:cxn ang="0">
                <a:pos x="17" y="22"/>
              </a:cxn>
              <a:cxn ang="0">
                <a:pos x="10" y="22"/>
              </a:cxn>
              <a:cxn ang="0">
                <a:pos x="0" y="6"/>
              </a:cxn>
            </a:cxnLst>
            <a:rect l="0" t="0" r="r" b="b"/>
            <a:pathLst>
              <a:path w="91" h="22">
                <a:moveTo>
                  <a:pt x="0" y="6"/>
                </a:moveTo>
                <a:lnTo>
                  <a:pt x="10" y="3"/>
                </a:lnTo>
                <a:lnTo>
                  <a:pt x="31" y="13"/>
                </a:lnTo>
                <a:lnTo>
                  <a:pt x="60" y="1"/>
                </a:lnTo>
                <a:lnTo>
                  <a:pt x="83" y="0"/>
                </a:lnTo>
                <a:lnTo>
                  <a:pt x="91" y="3"/>
                </a:lnTo>
                <a:lnTo>
                  <a:pt x="91" y="6"/>
                </a:lnTo>
                <a:lnTo>
                  <a:pt x="83" y="6"/>
                </a:lnTo>
                <a:lnTo>
                  <a:pt x="83" y="8"/>
                </a:lnTo>
                <a:lnTo>
                  <a:pt x="62" y="13"/>
                </a:lnTo>
                <a:lnTo>
                  <a:pt x="43" y="18"/>
                </a:lnTo>
                <a:lnTo>
                  <a:pt x="27" y="18"/>
                </a:lnTo>
                <a:lnTo>
                  <a:pt x="17" y="22"/>
                </a:lnTo>
                <a:lnTo>
                  <a:pt x="10" y="22"/>
                </a:lnTo>
                <a:lnTo>
                  <a:pt x="0" y="6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91" name="Freeform 831"/>
          <p:cNvSpPr>
            <a:spLocks/>
          </p:cNvSpPr>
          <p:nvPr/>
        </p:nvSpPr>
        <p:spPr bwMode="auto">
          <a:xfrm>
            <a:off x="4911722" y="3200403"/>
            <a:ext cx="144462" cy="349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0" y="3"/>
              </a:cxn>
              <a:cxn ang="0">
                <a:pos x="31" y="13"/>
              </a:cxn>
              <a:cxn ang="0">
                <a:pos x="60" y="1"/>
              </a:cxn>
              <a:cxn ang="0">
                <a:pos x="83" y="0"/>
              </a:cxn>
              <a:cxn ang="0">
                <a:pos x="91" y="3"/>
              </a:cxn>
              <a:cxn ang="0">
                <a:pos x="91" y="6"/>
              </a:cxn>
              <a:cxn ang="0">
                <a:pos x="83" y="6"/>
              </a:cxn>
              <a:cxn ang="0">
                <a:pos x="83" y="8"/>
              </a:cxn>
              <a:cxn ang="0">
                <a:pos x="62" y="13"/>
              </a:cxn>
              <a:cxn ang="0">
                <a:pos x="43" y="18"/>
              </a:cxn>
              <a:cxn ang="0">
                <a:pos x="27" y="18"/>
              </a:cxn>
              <a:cxn ang="0">
                <a:pos x="17" y="22"/>
              </a:cxn>
              <a:cxn ang="0">
                <a:pos x="10" y="22"/>
              </a:cxn>
              <a:cxn ang="0">
                <a:pos x="0" y="6"/>
              </a:cxn>
            </a:cxnLst>
            <a:rect l="0" t="0" r="r" b="b"/>
            <a:pathLst>
              <a:path w="91" h="22">
                <a:moveTo>
                  <a:pt x="0" y="6"/>
                </a:moveTo>
                <a:lnTo>
                  <a:pt x="10" y="3"/>
                </a:lnTo>
                <a:lnTo>
                  <a:pt x="31" y="13"/>
                </a:lnTo>
                <a:lnTo>
                  <a:pt x="60" y="1"/>
                </a:lnTo>
                <a:lnTo>
                  <a:pt x="83" y="0"/>
                </a:lnTo>
                <a:lnTo>
                  <a:pt x="91" y="3"/>
                </a:lnTo>
                <a:lnTo>
                  <a:pt x="91" y="6"/>
                </a:lnTo>
                <a:lnTo>
                  <a:pt x="83" y="6"/>
                </a:lnTo>
                <a:lnTo>
                  <a:pt x="83" y="8"/>
                </a:lnTo>
                <a:lnTo>
                  <a:pt x="62" y="13"/>
                </a:lnTo>
                <a:lnTo>
                  <a:pt x="43" y="18"/>
                </a:lnTo>
                <a:lnTo>
                  <a:pt x="27" y="18"/>
                </a:lnTo>
                <a:lnTo>
                  <a:pt x="17" y="22"/>
                </a:lnTo>
                <a:lnTo>
                  <a:pt x="10" y="22"/>
                </a:lnTo>
                <a:lnTo>
                  <a:pt x="0" y="6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92" name="Freeform 832"/>
          <p:cNvSpPr>
            <a:spLocks/>
          </p:cNvSpPr>
          <p:nvPr/>
        </p:nvSpPr>
        <p:spPr bwMode="auto">
          <a:xfrm>
            <a:off x="5046659" y="3146428"/>
            <a:ext cx="106362" cy="55563"/>
          </a:xfrm>
          <a:custGeom>
            <a:avLst/>
            <a:gdLst/>
            <a:ahLst/>
            <a:cxnLst>
              <a:cxn ang="0">
                <a:pos x="17" y="35"/>
              </a:cxn>
              <a:cxn ang="0">
                <a:pos x="23" y="35"/>
              </a:cxn>
              <a:cxn ang="0">
                <a:pos x="28" y="31"/>
              </a:cxn>
              <a:cxn ang="0">
                <a:pos x="36" y="31"/>
              </a:cxn>
              <a:cxn ang="0">
                <a:pos x="42" y="24"/>
              </a:cxn>
              <a:cxn ang="0">
                <a:pos x="47" y="24"/>
              </a:cxn>
              <a:cxn ang="0">
                <a:pos x="47" y="21"/>
              </a:cxn>
              <a:cxn ang="0">
                <a:pos x="62" y="14"/>
              </a:cxn>
              <a:cxn ang="0">
                <a:pos x="67" y="10"/>
              </a:cxn>
              <a:cxn ang="0">
                <a:pos x="57" y="5"/>
              </a:cxn>
              <a:cxn ang="0">
                <a:pos x="36" y="1"/>
              </a:cxn>
              <a:cxn ang="0">
                <a:pos x="33" y="0"/>
              </a:cxn>
              <a:cxn ang="0">
                <a:pos x="28" y="2"/>
              </a:cxn>
              <a:cxn ang="0">
                <a:pos x="28" y="5"/>
              </a:cxn>
              <a:cxn ang="0">
                <a:pos x="23" y="5"/>
              </a:cxn>
              <a:cxn ang="0">
                <a:pos x="28" y="8"/>
              </a:cxn>
              <a:cxn ang="0">
                <a:pos x="33" y="10"/>
              </a:cxn>
              <a:cxn ang="0">
                <a:pos x="33" y="14"/>
              </a:cxn>
              <a:cxn ang="0">
                <a:pos x="23" y="24"/>
              </a:cxn>
              <a:cxn ang="0">
                <a:pos x="0" y="31"/>
              </a:cxn>
              <a:cxn ang="0">
                <a:pos x="11" y="35"/>
              </a:cxn>
              <a:cxn ang="0">
                <a:pos x="17" y="35"/>
              </a:cxn>
            </a:cxnLst>
            <a:rect l="0" t="0" r="r" b="b"/>
            <a:pathLst>
              <a:path w="67" h="35">
                <a:moveTo>
                  <a:pt x="17" y="35"/>
                </a:moveTo>
                <a:lnTo>
                  <a:pt x="23" y="35"/>
                </a:lnTo>
                <a:lnTo>
                  <a:pt x="28" y="31"/>
                </a:lnTo>
                <a:lnTo>
                  <a:pt x="36" y="31"/>
                </a:lnTo>
                <a:lnTo>
                  <a:pt x="42" y="24"/>
                </a:lnTo>
                <a:lnTo>
                  <a:pt x="47" y="24"/>
                </a:lnTo>
                <a:lnTo>
                  <a:pt x="47" y="21"/>
                </a:lnTo>
                <a:lnTo>
                  <a:pt x="62" y="14"/>
                </a:lnTo>
                <a:lnTo>
                  <a:pt x="67" y="10"/>
                </a:lnTo>
                <a:lnTo>
                  <a:pt x="57" y="5"/>
                </a:lnTo>
                <a:lnTo>
                  <a:pt x="36" y="1"/>
                </a:lnTo>
                <a:lnTo>
                  <a:pt x="33" y="0"/>
                </a:lnTo>
                <a:lnTo>
                  <a:pt x="28" y="2"/>
                </a:lnTo>
                <a:lnTo>
                  <a:pt x="28" y="5"/>
                </a:lnTo>
                <a:lnTo>
                  <a:pt x="23" y="5"/>
                </a:lnTo>
                <a:lnTo>
                  <a:pt x="28" y="8"/>
                </a:lnTo>
                <a:lnTo>
                  <a:pt x="33" y="10"/>
                </a:lnTo>
                <a:lnTo>
                  <a:pt x="33" y="14"/>
                </a:lnTo>
                <a:lnTo>
                  <a:pt x="23" y="24"/>
                </a:lnTo>
                <a:lnTo>
                  <a:pt x="0" y="31"/>
                </a:lnTo>
                <a:lnTo>
                  <a:pt x="11" y="35"/>
                </a:lnTo>
                <a:lnTo>
                  <a:pt x="17" y="35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93" name="Freeform 833"/>
          <p:cNvSpPr>
            <a:spLocks/>
          </p:cNvSpPr>
          <p:nvPr/>
        </p:nvSpPr>
        <p:spPr bwMode="auto">
          <a:xfrm>
            <a:off x="5046659" y="3146428"/>
            <a:ext cx="106362" cy="55563"/>
          </a:xfrm>
          <a:custGeom>
            <a:avLst/>
            <a:gdLst/>
            <a:ahLst/>
            <a:cxnLst>
              <a:cxn ang="0">
                <a:pos x="17" y="35"/>
              </a:cxn>
              <a:cxn ang="0">
                <a:pos x="23" y="35"/>
              </a:cxn>
              <a:cxn ang="0">
                <a:pos x="28" y="31"/>
              </a:cxn>
              <a:cxn ang="0">
                <a:pos x="36" y="31"/>
              </a:cxn>
              <a:cxn ang="0">
                <a:pos x="42" y="24"/>
              </a:cxn>
              <a:cxn ang="0">
                <a:pos x="47" y="24"/>
              </a:cxn>
              <a:cxn ang="0">
                <a:pos x="47" y="21"/>
              </a:cxn>
              <a:cxn ang="0">
                <a:pos x="62" y="14"/>
              </a:cxn>
              <a:cxn ang="0">
                <a:pos x="67" y="10"/>
              </a:cxn>
              <a:cxn ang="0">
                <a:pos x="57" y="5"/>
              </a:cxn>
              <a:cxn ang="0">
                <a:pos x="36" y="1"/>
              </a:cxn>
              <a:cxn ang="0">
                <a:pos x="33" y="0"/>
              </a:cxn>
              <a:cxn ang="0">
                <a:pos x="28" y="2"/>
              </a:cxn>
              <a:cxn ang="0">
                <a:pos x="28" y="5"/>
              </a:cxn>
              <a:cxn ang="0">
                <a:pos x="23" y="5"/>
              </a:cxn>
              <a:cxn ang="0">
                <a:pos x="28" y="8"/>
              </a:cxn>
              <a:cxn ang="0">
                <a:pos x="33" y="10"/>
              </a:cxn>
              <a:cxn ang="0">
                <a:pos x="33" y="14"/>
              </a:cxn>
              <a:cxn ang="0">
                <a:pos x="23" y="24"/>
              </a:cxn>
              <a:cxn ang="0">
                <a:pos x="0" y="31"/>
              </a:cxn>
              <a:cxn ang="0">
                <a:pos x="11" y="35"/>
              </a:cxn>
              <a:cxn ang="0">
                <a:pos x="17" y="35"/>
              </a:cxn>
            </a:cxnLst>
            <a:rect l="0" t="0" r="r" b="b"/>
            <a:pathLst>
              <a:path w="67" h="35">
                <a:moveTo>
                  <a:pt x="17" y="35"/>
                </a:moveTo>
                <a:lnTo>
                  <a:pt x="23" y="35"/>
                </a:lnTo>
                <a:lnTo>
                  <a:pt x="28" y="31"/>
                </a:lnTo>
                <a:lnTo>
                  <a:pt x="36" y="31"/>
                </a:lnTo>
                <a:lnTo>
                  <a:pt x="42" y="24"/>
                </a:lnTo>
                <a:lnTo>
                  <a:pt x="47" y="24"/>
                </a:lnTo>
                <a:lnTo>
                  <a:pt x="47" y="21"/>
                </a:lnTo>
                <a:lnTo>
                  <a:pt x="62" y="14"/>
                </a:lnTo>
                <a:lnTo>
                  <a:pt x="67" y="10"/>
                </a:lnTo>
                <a:lnTo>
                  <a:pt x="57" y="5"/>
                </a:lnTo>
                <a:lnTo>
                  <a:pt x="36" y="1"/>
                </a:lnTo>
                <a:lnTo>
                  <a:pt x="33" y="0"/>
                </a:lnTo>
                <a:lnTo>
                  <a:pt x="28" y="2"/>
                </a:lnTo>
                <a:lnTo>
                  <a:pt x="28" y="5"/>
                </a:lnTo>
                <a:lnTo>
                  <a:pt x="23" y="5"/>
                </a:lnTo>
                <a:lnTo>
                  <a:pt x="28" y="8"/>
                </a:lnTo>
                <a:lnTo>
                  <a:pt x="33" y="10"/>
                </a:lnTo>
                <a:lnTo>
                  <a:pt x="33" y="14"/>
                </a:lnTo>
                <a:lnTo>
                  <a:pt x="23" y="24"/>
                </a:lnTo>
                <a:lnTo>
                  <a:pt x="0" y="31"/>
                </a:lnTo>
                <a:lnTo>
                  <a:pt x="11" y="35"/>
                </a:lnTo>
                <a:lnTo>
                  <a:pt x="17" y="35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94" name="Freeform 834"/>
          <p:cNvSpPr>
            <a:spLocks/>
          </p:cNvSpPr>
          <p:nvPr/>
        </p:nvSpPr>
        <p:spPr bwMode="auto">
          <a:xfrm>
            <a:off x="4797422" y="3095628"/>
            <a:ext cx="300037" cy="123825"/>
          </a:xfrm>
          <a:custGeom>
            <a:avLst/>
            <a:gdLst/>
            <a:ahLst/>
            <a:cxnLst>
              <a:cxn ang="0">
                <a:pos x="83" y="13"/>
              </a:cxn>
              <a:cxn ang="0">
                <a:pos x="103" y="13"/>
              </a:cxn>
              <a:cxn ang="0">
                <a:pos x="117" y="15"/>
              </a:cxn>
              <a:cxn ang="0">
                <a:pos x="132" y="24"/>
              </a:cxn>
              <a:cxn ang="0">
                <a:pos x="138" y="31"/>
              </a:cxn>
              <a:cxn ang="0">
                <a:pos x="139" y="35"/>
              </a:cxn>
              <a:cxn ang="0">
                <a:pos x="141" y="41"/>
              </a:cxn>
              <a:cxn ang="0">
                <a:pos x="174" y="41"/>
              </a:cxn>
              <a:cxn ang="0">
                <a:pos x="174" y="37"/>
              </a:cxn>
              <a:cxn ang="0">
                <a:pos x="179" y="37"/>
              </a:cxn>
              <a:cxn ang="0">
                <a:pos x="184" y="41"/>
              </a:cxn>
              <a:cxn ang="0">
                <a:pos x="189" y="42"/>
              </a:cxn>
              <a:cxn ang="0">
                <a:pos x="189" y="47"/>
              </a:cxn>
              <a:cxn ang="0">
                <a:pos x="179" y="57"/>
              </a:cxn>
              <a:cxn ang="0">
                <a:pos x="155" y="64"/>
              </a:cxn>
              <a:cxn ang="0">
                <a:pos x="129" y="66"/>
              </a:cxn>
              <a:cxn ang="0">
                <a:pos x="100" y="78"/>
              </a:cxn>
              <a:cxn ang="0">
                <a:pos x="83" y="68"/>
              </a:cxn>
              <a:cxn ang="0">
                <a:pos x="72" y="71"/>
              </a:cxn>
              <a:cxn ang="0">
                <a:pos x="72" y="68"/>
              </a:cxn>
              <a:cxn ang="0">
                <a:pos x="59" y="57"/>
              </a:cxn>
              <a:cxn ang="0">
                <a:pos x="43" y="54"/>
              </a:cxn>
              <a:cxn ang="0">
                <a:pos x="43" y="42"/>
              </a:cxn>
              <a:cxn ang="0">
                <a:pos x="38" y="37"/>
              </a:cxn>
              <a:cxn ang="0">
                <a:pos x="24" y="34"/>
              </a:cxn>
              <a:cxn ang="0">
                <a:pos x="4" y="19"/>
              </a:cxn>
              <a:cxn ang="0">
                <a:pos x="0" y="19"/>
              </a:cxn>
              <a:cxn ang="0">
                <a:pos x="0" y="10"/>
              </a:cxn>
              <a:cxn ang="0">
                <a:pos x="9" y="10"/>
              </a:cxn>
              <a:cxn ang="0">
                <a:pos x="14" y="9"/>
              </a:cxn>
              <a:cxn ang="0">
                <a:pos x="19" y="9"/>
              </a:cxn>
              <a:cxn ang="0">
                <a:pos x="24" y="7"/>
              </a:cxn>
              <a:cxn ang="0">
                <a:pos x="14" y="2"/>
              </a:cxn>
              <a:cxn ang="0">
                <a:pos x="38" y="0"/>
              </a:cxn>
              <a:cxn ang="0">
                <a:pos x="43" y="2"/>
              </a:cxn>
              <a:cxn ang="0">
                <a:pos x="69" y="7"/>
              </a:cxn>
              <a:cxn ang="0">
                <a:pos x="72" y="7"/>
              </a:cxn>
              <a:cxn ang="0">
                <a:pos x="72" y="10"/>
              </a:cxn>
              <a:cxn ang="0">
                <a:pos x="83" y="13"/>
              </a:cxn>
            </a:cxnLst>
            <a:rect l="0" t="0" r="r" b="b"/>
            <a:pathLst>
              <a:path w="189" h="78">
                <a:moveTo>
                  <a:pt x="83" y="13"/>
                </a:moveTo>
                <a:lnTo>
                  <a:pt x="103" y="13"/>
                </a:lnTo>
                <a:lnTo>
                  <a:pt x="117" y="15"/>
                </a:lnTo>
                <a:lnTo>
                  <a:pt x="132" y="24"/>
                </a:lnTo>
                <a:lnTo>
                  <a:pt x="138" y="31"/>
                </a:lnTo>
                <a:lnTo>
                  <a:pt x="139" y="35"/>
                </a:lnTo>
                <a:lnTo>
                  <a:pt x="141" y="41"/>
                </a:lnTo>
                <a:lnTo>
                  <a:pt x="174" y="41"/>
                </a:lnTo>
                <a:lnTo>
                  <a:pt x="174" y="37"/>
                </a:lnTo>
                <a:lnTo>
                  <a:pt x="179" y="37"/>
                </a:lnTo>
                <a:lnTo>
                  <a:pt x="184" y="41"/>
                </a:lnTo>
                <a:lnTo>
                  <a:pt x="189" y="42"/>
                </a:lnTo>
                <a:lnTo>
                  <a:pt x="189" y="47"/>
                </a:lnTo>
                <a:lnTo>
                  <a:pt x="179" y="57"/>
                </a:lnTo>
                <a:lnTo>
                  <a:pt x="155" y="64"/>
                </a:lnTo>
                <a:lnTo>
                  <a:pt x="129" y="66"/>
                </a:lnTo>
                <a:lnTo>
                  <a:pt x="100" y="78"/>
                </a:lnTo>
                <a:lnTo>
                  <a:pt x="83" y="68"/>
                </a:lnTo>
                <a:lnTo>
                  <a:pt x="72" y="71"/>
                </a:lnTo>
                <a:lnTo>
                  <a:pt x="72" y="68"/>
                </a:lnTo>
                <a:lnTo>
                  <a:pt x="59" y="57"/>
                </a:lnTo>
                <a:lnTo>
                  <a:pt x="43" y="54"/>
                </a:lnTo>
                <a:lnTo>
                  <a:pt x="43" y="42"/>
                </a:lnTo>
                <a:lnTo>
                  <a:pt x="38" y="37"/>
                </a:lnTo>
                <a:lnTo>
                  <a:pt x="24" y="34"/>
                </a:lnTo>
                <a:lnTo>
                  <a:pt x="4" y="19"/>
                </a:lnTo>
                <a:lnTo>
                  <a:pt x="0" y="19"/>
                </a:lnTo>
                <a:lnTo>
                  <a:pt x="0" y="10"/>
                </a:lnTo>
                <a:lnTo>
                  <a:pt x="9" y="10"/>
                </a:lnTo>
                <a:lnTo>
                  <a:pt x="14" y="9"/>
                </a:lnTo>
                <a:lnTo>
                  <a:pt x="19" y="9"/>
                </a:lnTo>
                <a:lnTo>
                  <a:pt x="24" y="7"/>
                </a:lnTo>
                <a:lnTo>
                  <a:pt x="14" y="2"/>
                </a:lnTo>
                <a:lnTo>
                  <a:pt x="38" y="0"/>
                </a:lnTo>
                <a:lnTo>
                  <a:pt x="43" y="2"/>
                </a:lnTo>
                <a:lnTo>
                  <a:pt x="69" y="7"/>
                </a:lnTo>
                <a:lnTo>
                  <a:pt x="72" y="7"/>
                </a:lnTo>
                <a:lnTo>
                  <a:pt x="72" y="10"/>
                </a:lnTo>
                <a:lnTo>
                  <a:pt x="83" y="1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95" name="Freeform 835"/>
          <p:cNvSpPr>
            <a:spLocks/>
          </p:cNvSpPr>
          <p:nvPr/>
        </p:nvSpPr>
        <p:spPr bwMode="auto">
          <a:xfrm>
            <a:off x="4797422" y="3095628"/>
            <a:ext cx="300037" cy="123825"/>
          </a:xfrm>
          <a:custGeom>
            <a:avLst/>
            <a:gdLst/>
            <a:ahLst/>
            <a:cxnLst>
              <a:cxn ang="0">
                <a:pos x="83" y="13"/>
              </a:cxn>
              <a:cxn ang="0">
                <a:pos x="103" y="13"/>
              </a:cxn>
              <a:cxn ang="0">
                <a:pos x="117" y="15"/>
              </a:cxn>
              <a:cxn ang="0">
                <a:pos x="132" y="24"/>
              </a:cxn>
              <a:cxn ang="0">
                <a:pos x="138" y="31"/>
              </a:cxn>
              <a:cxn ang="0">
                <a:pos x="139" y="35"/>
              </a:cxn>
              <a:cxn ang="0">
                <a:pos x="141" y="41"/>
              </a:cxn>
              <a:cxn ang="0">
                <a:pos x="174" y="41"/>
              </a:cxn>
              <a:cxn ang="0">
                <a:pos x="174" y="37"/>
              </a:cxn>
              <a:cxn ang="0">
                <a:pos x="179" y="37"/>
              </a:cxn>
              <a:cxn ang="0">
                <a:pos x="184" y="41"/>
              </a:cxn>
              <a:cxn ang="0">
                <a:pos x="189" y="42"/>
              </a:cxn>
              <a:cxn ang="0">
                <a:pos x="189" y="47"/>
              </a:cxn>
              <a:cxn ang="0">
                <a:pos x="179" y="57"/>
              </a:cxn>
              <a:cxn ang="0">
                <a:pos x="155" y="64"/>
              </a:cxn>
              <a:cxn ang="0">
                <a:pos x="129" y="66"/>
              </a:cxn>
              <a:cxn ang="0">
                <a:pos x="100" y="78"/>
              </a:cxn>
              <a:cxn ang="0">
                <a:pos x="83" y="68"/>
              </a:cxn>
              <a:cxn ang="0">
                <a:pos x="72" y="71"/>
              </a:cxn>
              <a:cxn ang="0">
                <a:pos x="72" y="68"/>
              </a:cxn>
              <a:cxn ang="0">
                <a:pos x="59" y="57"/>
              </a:cxn>
              <a:cxn ang="0">
                <a:pos x="43" y="54"/>
              </a:cxn>
              <a:cxn ang="0">
                <a:pos x="43" y="42"/>
              </a:cxn>
              <a:cxn ang="0">
                <a:pos x="38" y="37"/>
              </a:cxn>
              <a:cxn ang="0">
                <a:pos x="24" y="34"/>
              </a:cxn>
              <a:cxn ang="0">
                <a:pos x="4" y="19"/>
              </a:cxn>
              <a:cxn ang="0">
                <a:pos x="0" y="19"/>
              </a:cxn>
              <a:cxn ang="0">
                <a:pos x="0" y="10"/>
              </a:cxn>
              <a:cxn ang="0">
                <a:pos x="9" y="10"/>
              </a:cxn>
              <a:cxn ang="0">
                <a:pos x="14" y="9"/>
              </a:cxn>
              <a:cxn ang="0">
                <a:pos x="19" y="9"/>
              </a:cxn>
              <a:cxn ang="0">
                <a:pos x="24" y="7"/>
              </a:cxn>
              <a:cxn ang="0">
                <a:pos x="14" y="2"/>
              </a:cxn>
              <a:cxn ang="0">
                <a:pos x="38" y="0"/>
              </a:cxn>
              <a:cxn ang="0">
                <a:pos x="43" y="2"/>
              </a:cxn>
              <a:cxn ang="0">
                <a:pos x="69" y="7"/>
              </a:cxn>
              <a:cxn ang="0">
                <a:pos x="72" y="7"/>
              </a:cxn>
              <a:cxn ang="0">
                <a:pos x="72" y="10"/>
              </a:cxn>
              <a:cxn ang="0">
                <a:pos x="83" y="13"/>
              </a:cxn>
            </a:cxnLst>
            <a:rect l="0" t="0" r="r" b="b"/>
            <a:pathLst>
              <a:path w="189" h="78">
                <a:moveTo>
                  <a:pt x="83" y="13"/>
                </a:moveTo>
                <a:lnTo>
                  <a:pt x="103" y="13"/>
                </a:lnTo>
                <a:lnTo>
                  <a:pt x="117" y="15"/>
                </a:lnTo>
                <a:lnTo>
                  <a:pt x="132" y="24"/>
                </a:lnTo>
                <a:lnTo>
                  <a:pt x="138" y="31"/>
                </a:lnTo>
                <a:lnTo>
                  <a:pt x="139" y="35"/>
                </a:lnTo>
                <a:lnTo>
                  <a:pt x="141" y="41"/>
                </a:lnTo>
                <a:lnTo>
                  <a:pt x="174" y="41"/>
                </a:lnTo>
                <a:lnTo>
                  <a:pt x="174" y="37"/>
                </a:lnTo>
                <a:lnTo>
                  <a:pt x="179" y="37"/>
                </a:lnTo>
                <a:lnTo>
                  <a:pt x="184" y="41"/>
                </a:lnTo>
                <a:lnTo>
                  <a:pt x="189" y="42"/>
                </a:lnTo>
                <a:lnTo>
                  <a:pt x="189" y="47"/>
                </a:lnTo>
                <a:lnTo>
                  <a:pt x="179" y="57"/>
                </a:lnTo>
                <a:lnTo>
                  <a:pt x="155" y="64"/>
                </a:lnTo>
                <a:lnTo>
                  <a:pt x="129" y="66"/>
                </a:lnTo>
                <a:lnTo>
                  <a:pt x="100" y="78"/>
                </a:lnTo>
                <a:lnTo>
                  <a:pt x="83" y="68"/>
                </a:lnTo>
                <a:lnTo>
                  <a:pt x="72" y="71"/>
                </a:lnTo>
                <a:lnTo>
                  <a:pt x="72" y="68"/>
                </a:lnTo>
                <a:lnTo>
                  <a:pt x="59" y="57"/>
                </a:lnTo>
                <a:lnTo>
                  <a:pt x="43" y="54"/>
                </a:lnTo>
                <a:lnTo>
                  <a:pt x="43" y="42"/>
                </a:lnTo>
                <a:lnTo>
                  <a:pt x="38" y="37"/>
                </a:lnTo>
                <a:lnTo>
                  <a:pt x="24" y="34"/>
                </a:lnTo>
                <a:lnTo>
                  <a:pt x="4" y="19"/>
                </a:lnTo>
                <a:lnTo>
                  <a:pt x="0" y="19"/>
                </a:lnTo>
                <a:lnTo>
                  <a:pt x="0" y="10"/>
                </a:lnTo>
                <a:lnTo>
                  <a:pt x="9" y="10"/>
                </a:lnTo>
                <a:lnTo>
                  <a:pt x="14" y="9"/>
                </a:lnTo>
                <a:lnTo>
                  <a:pt x="19" y="9"/>
                </a:lnTo>
                <a:lnTo>
                  <a:pt x="24" y="7"/>
                </a:lnTo>
                <a:lnTo>
                  <a:pt x="14" y="2"/>
                </a:lnTo>
                <a:lnTo>
                  <a:pt x="38" y="0"/>
                </a:lnTo>
                <a:lnTo>
                  <a:pt x="43" y="2"/>
                </a:lnTo>
                <a:lnTo>
                  <a:pt x="69" y="7"/>
                </a:lnTo>
                <a:lnTo>
                  <a:pt x="72" y="7"/>
                </a:lnTo>
                <a:lnTo>
                  <a:pt x="72" y="10"/>
                </a:lnTo>
                <a:lnTo>
                  <a:pt x="83" y="1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96" name="Freeform 836"/>
          <p:cNvSpPr>
            <a:spLocks/>
          </p:cNvSpPr>
          <p:nvPr/>
        </p:nvSpPr>
        <p:spPr bwMode="auto">
          <a:xfrm>
            <a:off x="5010147" y="3141666"/>
            <a:ext cx="17462" cy="635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7" y="0"/>
              </a:cxn>
              <a:cxn ang="0">
                <a:pos x="11" y="0"/>
              </a:cxn>
              <a:cxn ang="0">
                <a:pos x="11" y="3"/>
              </a:cxn>
              <a:cxn ang="0">
                <a:pos x="6" y="4"/>
              </a:cxn>
              <a:cxn ang="0">
                <a:pos x="0" y="2"/>
              </a:cxn>
            </a:cxnLst>
            <a:rect l="0" t="0" r="r" b="b"/>
            <a:pathLst>
              <a:path w="11" h="4">
                <a:moveTo>
                  <a:pt x="0" y="2"/>
                </a:moveTo>
                <a:lnTo>
                  <a:pt x="7" y="0"/>
                </a:lnTo>
                <a:lnTo>
                  <a:pt x="11" y="0"/>
                </a:lnTo>
                <a:lnTo>
                  <a:pt x="11" y="3"/>
                </a:lnTo>
                <a:lnTo>
                  <a:pt x="6" y="4"/>
                </a:lnTo>
                <a:lnTo>
                  <a:pt x="0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97" name="Freeform 837"/>
          <p:cNvSpPr>
            <a:spLocks/>
          </p:cNvSpPr>
          <p:nvPr/>
        </p:nvSpPr>
        <p:spPr bwMode="auto">
          <a:xfrm>
            <a:off x="5010147" y="3141666"/>
            <a:ext cx="17462" cy="635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7" y="0"/>
              </a:cxn>
              <a:cxn ang="0">
                <a:pos x="11" y="0"/>
              </a:cxn>
              <a:cxn ang="0">
                <a:pos x="11" y="3"/>
              </a:cxn>
              <a:cxn ang="0">
                <a:pos x="6" y="4"/>
              </a:cxn>
              <a:cxn ang="0">
                <a:pos x="0" y="2"/>
              </a:cxn>
            </a:cxnLst>
            <a:rect l="0" t="0" r="r" b="b"/>
            <a:pathLst>
              <a:path w="11" h="4">
                <a:moveTo>
                  <a:pt x="0" y="2"/>
                </a:moveTo>
                <a:lnTo>
                  <a:pt x="7" y="0"/>
                </a:lnTo>
                <a:lnTo>
                  <a:pt x="11" y="0"/>
                </a:lnTo>
                <a:lnTo>
                  <a:pt x="11" y="3"/>
                </a:lnTo>
                <a:lnTo>
                  <a:pt x="6" y="4"/>
                </a:lnTo>
                <a:lnTo>
                  <a:pt x="0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98" name="Freeform 838"/>
          <p:cNvSpPr>
            <a:spLocks/>
          </p:cNvSpPr>
          <p:nvPr/>
        </p:nvSpPr>
        <p:spPr bwMode="auto">
          <a:xfrm>
            <a:off x="5018084" y="3141666"/>
            <a:ext cx="79375" cy="19050"/>
          </a:xfrm>
          <a:custGeom>
            <a:avLst/>
            <a:gdLst/>
            <a:ahLst/>
            <a:cxnLst>
              <a:cxn ang="0">
                <a:pos x="50" y="2"/>
              </a:cxn>
              <a:cxn ang="0">
                <a:pos x="50" y="4"/>
              </a:cxn>
              <a:cxn ang="0">
                <a:pos x="45" y="6"/>
              </a:cxn>
              <a:cxn ang="0">
                <a:pos x="45" y="8"/>
              </a:cxn>
              <a:cxn ang="0">
                <a:pos x="35" y="8"/>
              </a:cxn>
              <a:cxn ang="0">
                <a:pos x="35" y="12"/>
              </a:cxn>
              <a:cxn ang="0">
                <a:pos x="0" y="12"/>
              </a:cxn>
              <a:cxn ang="0">
                <a:pos x="2" y="5"/>
              </a:cxn>
              <a:cxn ang="0">
                <a:pos x="10" y="8"/>
              </a:cxn>
              <a:cxn ang="0">
                <a:pos x="17" y="5"/>
              </a:cxn>
              <a:cxn ang="0">
                <a:pos x="29" y="5"/>
              </a:cxn>
              <a:cxn ang="0">
                <a:pos x="45" y="0"/>
              </a:cxn>
              <a:cxn ang="0">
                <a:pos x="50" y="2"/>
              </a:cxn>
            </a:cxnLst>
            <a:rect l="0" t="0" r="r" b="b"/>
            <a:pathLst>
              <a:path w="50" h="12">
                <a:moveTo>
                  <a:pt x="50" y="2"/>
                </a:moveTo>
                <a:lnTo>
                  <a:pt x="50" y="4"/>
                </a:lnTo>
                <a:lnTo>
                  <a:pt x="45" y="6"/>
                </a:lnTo>
                <a:lnTo>
                  <a:pt x="45" y="8"/>
                </a:lnTo>
                <a:lnTo>
                  <a:pt x="35" y="8"/>
                </a:lnTo>
                <a:lnTo>
                  <a:pt x="35" y="12"/>
                </a:lnTo>
                <a:lnTo>
                  <a:pt x="0" y="12"/>
                </a:lnTo>
                <a:lnTo>
                  <a:pt x="2" y="5"/>
                </a:lnTo>
                <a:lnTo>
                  <a:pt x="10" y="8"/>
                </a:lnTo>
                <a:lnTo>
                  <a:pt x="17" y="5"/>
                </a:lnTo>
                <a:lnTo>
                  <a:pt x="29" y="5"/>
                </a:lnTo>
                <a:lnTo>
                  <a:pt x="45" y="0"/>
                </a:lnTo>
                <a:lnTo>
                  <a:pt x="50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99" name="Freeform 839"/>
          <p:cNvSpPr>
            <a:spLocks/>
          </p:cNvSpPr>
          <p:nvPr/>
        </p:nvSpPr>
        <p:spPr bwMode="auto">
          <a:xfrm>
            <a:off x="5018084" y="3141666"/>
            <a:ext cx="79375" cy="19050"/>
          </a:xfrm>
          <a:custGeom>
            <a:avLst/>
            <a:gdLst/>
            <a:ahLst/>
            <a:cxnLst>
              <a:cxn ang="0">
                <a:pos x="50" y="2"/>
              </a:cxn>
              <a:cxn ang="0">
                <a:pos x="50" y="4"/>
              </a:cxn>
              <a:cxn ang="0">
                <a:pos x="45" y="6"/>
              </a:cxn>
              <a:cxn ang="0">
                <a:pos x="45" y="8"/>
              </a:cxn>
              <a:cxn ang="0">
                <a:pos x="35" y="8"/>
              </a:cxn>
              <a:cxn ang="0">
                <a:pos x="35" y="12"/>
              </a:cxn>
              <a:cxn ang="0">
                <a:pos x="0" y="12"/>
              </a:cxn>
              <a:cxn ang="0">
                <a:pos x="2" y="5"/>
              </a:cxn>
              <a:cxn ang="0">
                <a:pos x="10" y="8"/>
              </a:cxn>
              <a:cxn ang="0">
                <a:pos x="17" y="5"/>
              </a:cxn>
              <a:cxn ang="0">
                <a:pos x="29" y="5"/>
              </a:cxn>
              <a:cxn ang="0">
                <a:pos x="45" y="0"/>
              </a:cxn>
              <a:cxn ang="0">
                <a:pos x="50" y="2"/>
              </a:cxn>
            </a:cxnLst>
            <a:rect l="0" t="0" r="r" b="b"/>
            <a:pathLst>
              <a:path w="50" h="12">
                <a:moveTo>
                  <a:pt x="50" y="2"/>
                </a:moveTo>
                <a:lnTo>
                  <a:pt x="50" y="4"/>
                </a:lnTo>
                <a:lnTo>
                  <a:pt x="45" y="6"/>
                </a:lnTo>
                <a:lnTo>
                  <a:pt x="45" y="8"/>
                </a:lnTo>
                <a:lnTo>
                  <a:pt x="35" y="8"/>
                </a:lnTo>
                <a:lnTo>
                  <a:pt x="35" y="12"/>
                </a:lnTo>
                <a:lnTo>
                  <a:pt x="0" y="12"/>
                </a:lnTo>
                <a:lnTo>
                  <a:pt x="2" y="5"/>
                </a:lnTo>
                <a:lnTo>
                  <a:pt x="10" y="8"/>
                </a:lnTo>
                <a:lnTo>
                  <a:pt x="17" y="5"/>
                </a:lnTo>
                <a:lnTo>
                  <a:pt x="29" y="5"/>
                </a:lnTo>
                <a:lnTo>
                  <a:pt x="45" y="0"/>
                </a:lnTo>
                <a:lnTo>
                  <a:pt x="50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00" name="Freeform 840"/>
          <p:cNvSpPr>
            <a:spLocks/>
          </p:cNvSpPr>
          <p:nvPr/>
        </p:nvSpPr>
        <p:spPr bwMode="auto">
          <a:xfrm>
            <a:off x="5091109" y="3136903"/>
            <a:ext cx="6350" cy="7938"/>
          </a:xfrm>
          <a:custGeom>
            <a:avLst/>
            <a:gdLst/>
            <a:ahLst/>
            <a:cxnLst>
              <a:cxn ang="0">
                <a:pos x="4" y="5"/>
              </a:cxn>
              <a:cxn ang="0">
                <a:pos x="4" y="0"/>
              </a:cxn>
              <a:cxn ang="0">
                <a:pos x="0" y="0"/>
              </a:cxn>
              <a:cxn ang="0">
                <a:pos x="0" y="2"/>
              </a:cxn>
              <a:cxn ang="0">
                <a:pos x="4" y="5"/>
              </a:cxn>
            </a:cxnLst>
            <a:rect l="0" t="0" r="r" b="b"/>
            <a:pathLst>
              <a:path w="4" h="5">
                <a:moveTo>
                  <a:pt x="4" y="5"/>
                </a:move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4" y="5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01" name="Freeform 841"/>
          <p:cNvSpPr>
            <a:spLocks/>
          </p:cNvSpPr>
          <p:nvPr/>
        </p:nvSpPr>
        <p:spPr bwMode="auto">
          <a:xfrm>
            <a:off x="5091109" y="3136903"/>
            <a:ext cx="6350" cy="7938"/>
          </a:xfrm>
          <a:custGeom>
            <a:avLst/>
            <a:gdLst/>
            <a:ahLst/>
            <a:cxnLst>
              <a:cxn ang="0">
                <a:pos x="4" y="5"/>
              </a:cxn>
              <a:cxn ang="0">
                <a:pos x="4" y="0"/>
              </a:cxn>
              <a:cxn ang="0">
                <a:pos x="0" y="0"/>
              </a:cxn>
              <a:cxn ang="0">
                <a:pos x="0" y="2"/>
              </a:cxn>
              <a:cxn ang="0">
                <a:pos x="4" y="5"/>
              </a:cxn>
            </a:cxnLst>
            <a:rect l="0" t="0" r="r" b="b"/>
            <a:pathLst>
              <a:path w="4" h="5">
                <a:moveTo>
                  <a:pt x="4" y="5"/>
                </a:move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4" y="5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02" name="Freeform 842"/>
          <p:cNvSpPr>
            <a:spLocks/>
          </p:cNvSpPr>
          <p:nvPr/>
        </p:nvSpPr>
        <p:spPr bwMode="auto">
          <a:xfrm>
            <a:off x="6170609" y="3321053"/>
            <a:ext cx="138112" cy="65088"/>
          </a:xfrm>
          <a:custGeom>
            <a:avLst/>
            <a:gdLst/>
            <a:ahLst/>
            <a:cxnLst>
              <a:cxn ang="0">
                <a:pos x="87" y="41"/>
              </a:cxn>
              <a:cxn ang="0">
                <a:pos x="77" y="36"/>
              </a:cxn>
              <a:cxn ang="0">
                <a:pos x="57" y="39"/>
              </a:cxn>
              <a:cxn ang="0">
                <a:pos x="63" y="33"/>
              </a:cxn>
              <a:cxn ang="0">
                <a:pos x="66" y="32"/>
              </a:cxn>
              <a:cxn ang="0">
                <a:pos x="63" y="24"/>
              </a:cxn>
              <a:cxn ang="0">
                <a:pos x="57" y="22"/>
              </a:cxn>
              <a:cxn ang="0">
                <a:pos x="37" y="20"/>
              </a:cxn>
              <a:cxn ang="0">
                <a:pos x="23" y="15"/>
              </a:cxn>
              <a:cxn ang="0">
                <a:pos x="18" y="17"/>
              </a:cxn>
              <a:cxn ang="0">
                <a:pos x="12" y="17"/>
              </a:cxn>
              <a:cxn ang="0">
                <a:pos x="12" y="15"/>
              </a:cxn>
              <a:cxn ang="0">
                <a:pos x="11" y="12"/>
              </a:cxn>
              <a:cxn ang="0">
                <a:pos x="23" y="12"/>
              </a:cxn>
              <a:cxn ang="0">
                <a:pos x="23" y="9"/>
              </a:cxn>
              <a:cxn ang="0">
                <a:pos x="7" y="8"/>
              </a:cxn>
              <a:cxn ang="0">
                <a:pos x="7" y="7"/>
              </a:cxn>
              <a:cxn ang="0">
                <a:pos x="0" y="5"/>
              </a:cxn>
              <a:cxn ang="0">
                <a:pos x="11" y="0"/>
              </a:cxn>
              <a:cxn ang="0">
                <a:pos x="18" y="0"/>
              </a:cxn>
              <a:cxn ang="0">
                <a:pos x="18" y="2"/>
              </a:cxn>
              <a:cxn ang="0">
                <a:pos x="23" y="2"/>
              </a:cxn>
              <a:cxn ang="0">
                <a:pos x="30" y="9"/>
              </a:cxn>
              <a:cxn ang="0">
                <a:pos x="37" y="15"/>
              </a:cxn>
              <a:cxn ang="0">
                <a:pos x="42" y="15"/>
              </a:cxn>
              <a:cxn ang="0">
                <a:pos x="52" y="8"/>
              </a:cxn>
              <a:cxn ang="0">
                <a:pos x="63" y="7"/>
              </a:cxn>
              <a:cxn ang="0">
                <a:pos x="87" y="12"/>
              </a:cxn>
              <a:cxn ang="0">
                <a:pos x="87" y="41"/>
              </a:cxn>
            </a:cxnLst>
            <a:rect l="0" t="0" r="r" b="b"/>
            <a:pathLst>
              <a:path w="87" h="41">
                <a:moveTo>
                  <a:pt x="87" y="41"/>
                </a:moveTo>
                <a:lnTo>
                  <a:pt x="77" y="36"/>
                </a:lnTo>
                <a:lnTo>
                  <a:pt x="57" y="39"/>
                </a:lnTo>
                <a:lnTo>
                  <a:pt x="63" y="33"/>
                </a:lnTo>
                <a:lnTo>
                  <a:pt x="66" y="32"/>
                </a:lnTo>
                <a:lnTo>
                  <a:pt x="63" y="24"/>
                </a:lnTo>
                <a:lnTo>
                  <a:pt x="57" y="22"/>
                </a:lnTo>
                <a:lnTo>
                  <a:pt x="37" y="20"/>
                </a:lnTo>
                <a:lnTo>
                  <a:pt x="23" y="15"/>
                </a:lnTo>
                <a:lnTo>
                  <a:pt x="18" y="17"/>
                </a:lnTo>
                <a:lnTo>
                  <a:pt x="12" y="17"/>
                </a:lnTo>
                <a:lnTo>
                  <a:pt x="12" y="15"/>
                </a:lnTo>
                <a:lnTo>
                  <a:pt x="11" y="12"/>
                </a:lnTo>
                <a:lnTo>
                  <a:pt x="23" y="12"/>
                </a:lnTo>
                <a:lnTo>
                  <a:pt x="23" y="9"/>
                </a:lnTo>
                <a:lnTo>
                  <a:pt x="7" y="8"/>
                </a:lnTo>
                <a:lnTo>
                  <a:pt x="7" y="7"/>
                </a:lnTo>
                <a:lnTo>
                  <a:pt x="0" y="5"/>
                </a:lnTo>
                <a:lnTo>
                  <a:pt x="11" y="0"/>
                </a:lnTo>
                <a:lnTo>
                  <a:pt x="18" y="0"/>
                </a:lnTo>
                <a:lnTo>
                  <a:pt x="18" y="2"/>
                </a:lnTo>
                <a:lnTo>
                  <a:pt x="23" y="2"/>
                </a:lnTo>
                <a:lnTo>
                  <a:pt x="30" y="9"/>
                </a:lnTo>
                <a:lnTo>
                  <a:pt x="37" y="15"/>
                </a:lnTo>
                <a:lnTo>
                  <a:pt x="42" y="15"/>
                </a:lnTo>
                <a:lnTo>
                  <a:pt x="52" y="8"/>
                </a:lnTo>
                <a:lnTo>
                  <a:pt x="63" y="7"/>
                </a:lnTo>
                <a:lnTo>
                  <a:pt x="87" y="12"/>
                </a:lnTo>
                <a:lnTo>
                  <a:pt x="87" y="41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03" name="Freeform 843"/>
          <p:cNvSpPr>
            <a:spLocks/>
          </p:cNvSpPr>
          <p:nvPr/>
        </p:nvSpPr>
        <p:spPr bwMode="auto">
          <a:xfrm>
            <a:off x="6170609" y="3321053"/>
            <a:ext cx="138112" cy="65088"/>
          </a:xfrm>
          <a:custGeom>
            <a:avLst/>
            <a:gdLst/>
            <a:ahLst/>
            <a:cxnLst>
              <a:cxn ang="0">
                <a:pos x="87" y="41"/>
              </a:cxn>
              <a:cxn ang="0">
                <a:pos x="77" y="36"/>
              </a:cxn>
              <a:cxn ang="0">
                <a:pos x="57" y="39"/>
              </a:cxn>
              <a:cxn ang="0">
                <a:pos x="63" y="33"/>
              </a:cxn>
              <a:cxn ang="0">
                <a:pos x="66" y="32"/>
              </a:cxn>
              <a:cxn ang="0">
                <a:pos x="63" y="24"/>
              </a:cxn>
              <a:cxn ang="0">
                <a:pos x="57" y="22"/>
              </a:cxn>
              <a:cxn ang="0">
                <a:pos x="37" y="20"/>
              </a:cxn>
              <a:cxn ang="0">
                <a:pos x="23" y="15"/>
              </a:cxn>
              <a:cxn ang="0">
                <a:pos x="18" y="17"/>
              </a:cxn>
              <a:cxn ang="0">
                <a:pos x="12" y="17"/>
              </a:cxn>
              <a:cxn ang="0">
                <a:pos x="12" y="15"/>
              </a:cxn>
              <a:cxn ang="0">
                <a:pos x="11" y="12"/>
              </a:cxn>
              <a:cxn ang="0">
                <a:pos x="23" y="12"/>
              </a:cxn>
              <a:cxn ang="0">
                <a:pos x="23" y="9"/>
              </a:cxn>
              <a:cxn ang="0">
                <a:pos x="7" y="8"/>
              </a:cxn>
              <a:cxn ang="0">
                <a:pos x="7" y="7"/>
              </a:cxn>
              <a:cxn ang="0">
                <a:pos x="0" y="5"/>
              </a:cxn>
              <a:cxn ang="0">
                <a:pos x="11" y="0"/>
              </a:cxn>
              <a:cxn ang="0">
                <a:pos x="18" y="0"/>
              </a:cxn>
              <a:cxn ang="0">
                <a:pos x="18" y="2"/>
              </a:cxn>
              <a:cxn ang="0">
                <a:pos x="23" y="2"/>
              </a:cxn>
              <a:cxn ang="0">
                <a:pos x="30" y="9"/>
              </a:cxn>
              <a:cxn ang="0">
                <a:pos x="37" y="15"/>
              </a:cxn>
              <a:cxn ang="0">
                <a:pos x="42" y="15"/>
              </a:cxn>
              <a:cxn ang="0">
                <a:pos x="52" y="8"/>
              </a:cxn>
              <a:cxn ang="0">
                <a:pos x="63" y="7"/>
              </a:cxn>
              <a:cxn ang="0">
                <a:pos x="87" y="12"/>
              </a:cxn>
              <a:cxn ang="0">
                <a:pos x="87" y="41"/>
              </a:cxn>
            </a:cxnLst>
            <a:rect l="0" t="0" r="r" b="b"/>
            <a:pathLst>
              <a:path w="87" h="41">
                <a:moveTo>
                  <a:pt x="87" y="41"/>
                </a:moveTo>
                <a:lnTo>
                  <a:pt x="77" y="36"/>
                </a:lnTo>
                <a:lnTo>
                  <a:pt x="57" y="39"/>
                </a:lnTo>
                <a:lnTo>
                  <a:pt x="63" y="33"/>
                </a:lnTo>
                <a:lnTo>
                  <a:pt x="66" y="32"/>
                </a:lnTo>
                <a:lnTo>
                  <a:pt x="63" y="24"/>
                </a:lnTo>
                <a:lnTo>
                  <a:pt x="57" y="22"/>
                </a:lnTo>
                <a:lnTo>
                  <a:pt x="37" y="20"/>
                </a:lnTo>
                <a:lnTo>
                  <a:pt x="23" y="15"/>
                </a:lnTo>
                <a:lnTo>
                  <a:pt x="18" y="17"/>
                </a:lnTo>
                <a:lnTo>
                  <a:pt x="12" y="17"/>
                </a:lnTo>
                <a:lnTo>
                  <a:pt x="12" y="15"/>
                </a:lnTo>
                <a:lnTo>
                  <a:pt x="11" y="12"/>
                </a:lnTo>
                <a:lnTo>
                  <a:pt x="23" y="12"/>
                </a:lnTo>
                <a:lnTo>
                  <a:pt x="23" y="9"/>
                </a:lnTo>
                <a:lnTo>
                  <a:pt x="7" y="8"/>
                </a:lnTo>
                <a:lnTo>
                  <a:pt x="7" y="7"/>
                </a:lnTo>
                <a:lnTo>
                  <a:pt x="0" y="5"/>
                </a:lnTo>
                <a:lnTo>
                  <a:pt x="11" y="0"/>
                </a:lnTo>
                <a:lnTo>
                  <a:pt x="18" y="0"/>
                </a:lnTo>
                <a:lnTo>
                  <a:pt x="18" y="2"/>
                </a:lnTo>
                <a:lnTo>
                  <a:pt x="23" y="2"/>
                </a:lnTo>
                <a:lnTo>
                  <a:pt x="30" y="9"/>
                </a:lnTo>
                <a:lnTo>
                  <a:pt x="37" y="15"/>
                </a:lnTo>
                <a:lnTo>
                  <a:pt x="42" y="15"/>
                </a:lnTo>
                <a:lnTo>
                  <a:pt x="52" y="8"/>
                </a:lnTo>
                <a:lnTo>
                  <a:pt x="63" y="7"/>
                </a:lnTo>
                <a:lnTo>
                  <a:pt x="87" y="12"/>
                </a:lnTo>
                <a:lnTo>
                  <a:pt x="87" y="41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04" name="Freeform 844"/>
          <p:cNvSpPr>
            <a:spLocks/>
          </p:cNvSpPr>
          <p:nvPr/>
        </p:nvSpPr>
        <p:spPr bwMode="auto">
          <a:xfrm>
            <a:off x="6308721" y="3343278"/>
            <a:ext cx="130175" cy="55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" y="2"/>
              </a:cxn>
              <a:cxn ang="0">
                <a:pos x="39" y="7"/>
              </a:cxn>
              <a:cxn ang="0">
                <a:pos x="45" y="11"/>
              </a:cxn>
              <a:cxn ang="0">
                <a:pos x="53" y="13"/>
              </a:cxn>
              <a:cxn ang="0">
                <a:pos x="64" y="13"/>
              </a:cxn>
              <a:cxn ang="0">
                <a:pos x="64" y="16"/>
              </a:cxn>
              <a:cxn ang="0">
                <a:pos x="53" y="18"/>
              </a:cxn>
              <a:cxn ang="0">
                <a:pos x="53" y="20"/>
              </a:cxn>
              <a:cxn ang="0">
                <a:pos x="64" y="24"/>
              </a:cxn>
              <a:cxn ang="0">
                <a:pos x="64" y="28"/>
              </a:cxn>
              <a:cxn ang="0">
                <a:pos x="74" y="28"/>
              </a:cxn>
              <a:cxn ang="0">
                <a:pos x="74" y="31"/>
              </a:cxn>
              <a:cxn ang="0">
                <a:pos x="79" y="31"/>
              </a:cxn>
              <a:cxn ang="0">
                <a:pos x="82" y="33"/>
              </a:cxn>
              <a:cxn ang="0">
                <a:pos x="82" y="35"/>
              </a:cxn>
              <a:cxn ang="0">
                <a:pos x="79" y="35"/>
              </a:cxn>
              <a:cxn ang="0">
                <a:pos x="74" y="33"/>
              </a:cxn>
              <a:cxn ang="0">
                <a:pos x="53" y="33"/>
              </a:cxn>
              <a:cxn ang="0">
                <a:pos x="41" y="24"/>
              </a:cxn>
              <a:cxn ang="0">
                <a:pos x="34" y="20"/>
              </a:cxn>
              <a:cxn ang="0">
                <a:pos x="29" y="20"/>
              </a:cxn>
              <a:cxn ang="0">
                <a:pos x="19" y="27"/>
              </a:cxn>
              <a:cxn ang="0">
                <a:pos x="14" y="28"/>
              </a:cxn>
              <a:cxn ang="0">
                <a:pos x="0" y="28"/>
              </a:cxn>
              <a:cxn ang="0">
                <a:pos x="0" y="0"/>
              </a:cxn>
            </a:cxnLst>
            <a:rect l="0" t="0" r="r" b="b"/>
            <a:pathLst>
              <a:path w="82" h="35">
                <a:moveTo>
                  <a:pt x="0" y="0"/>
                </a:moveTo>
                <a:lnTo>
                  <a:pt x="24" y="2"/>
                </a:lnTo>
                <a:lnTo>
                  <a:pt x="39" y="7"/>
                </a:lnTo>
                <a:lnTo>
                  <a:pt x="45" y="11"/>
                </a:lnTo>
                <a:lnTo>
                  <a:pt x="53" y="13"/>
                </a:lnTo>
                <a:lnTo>
                  <a:pt x="64" y="13"/>
                </a:lnTo>
                <a:lnTo>
                  <a:pt x="64" y="16"/>
                </a:lnTo>
                <a:lnTo>
                  <a:pt x="53" y="18"/>
                </a:lnTo>
                <a:lnTo>
                  <a:pt x="53" y="20"/>
                </a:lnTo>
                <a:lnTo>
                  <a:pt x="64" y="24"/>
                </a:lnTo>
                <a:lnTo>
                  <a:pt x="64" y="28"/>
                </a:lnTo>
                <a:lnTo>
                  <a:pt x="74" y="28"/>
                </a:lnTo>
                <a:lnTo>
                  <a:pt x="74" y="31"/>
                </a:lnTo>
                <a:lnTo>
                  <a:pt x="79" y="31"/>
                </a:lnTo>
                <a:lnTo>
                  <a:pt x="82" y="33"/>
                </a:lnTo>
                <a:lnTo>
                  <a:pt x="82" y="35"/>
                </a:lnTo>
                <a:lnTo>
                  <a:pt x="79" y="35"/>
                </a:lnTo>
                <a:lnTo>
                  <a:pt x="74" y="33"/>
                </a:lnTo>
                <a:lnTo>
                  <a:pt x="53" y="33"/>
                </a:lnTo>
                <a:lnTo>
                  <a:pt x="41" y="24"/>
                </a:lnTo>
                <a:lnTo>
                  <a:pt x="34" y="20"/>
                </a:lnTo>
                <a:lnTo>
                  <a:pt x="29" y="20"/>
                </a:lnTo>
                <a:lnTo>
                  <a:pt x="19" y="27"/>
                </a:lnTo>
                <a:lnTo>
                  <a:pt x="14" y="28"/>
                </a:lnTo>
                <a:lnTo>
                  <a:pt x="0" y="28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05" name="Freeform 845"/>
          <p:cNvSpPr>
            <a:spLocks/>
          </p:cNvSpPr>
          <p:nvPr/>
        </p:nvSpPr>
        <p:spPr bwMode="auto">
          <a:xfrm>
            <a:off x="6308721" y="3343278"/>
            <a:ext cx="130175" cy="55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" y="2"/>
              </a:cxn>
              <a:cxn ang="0">
                <a:pos x="39" y="7"/>
              </a:cxn>
              <a:cxn ang="0">
                <a:pos x="45" y="11"/>
              </a:cxn>
              <a:cxn ang="0">
                <a:pos x="53" y="13"/>
              </a:cxn>
              <a:cxn ang="0">
                <a:pos x="64" y="13"/>
              </a:cxn>
              <a:cxn ang="0">
                <a:pos x="64" y="16"/>
              </a:cxn>
              <a:cxn ang="0">
                <a:pos x="53" y="18"/>
              </a:cxn>
              <a:cxn ang="0">
                <a:pos x="53" y="20"/>
              </a:cxn>
              <a:cxn ang="0">
                <a:pos x="64" y="24"/>
              </a:cxn>
              <a:cxn ang="0">
                <a:pos x="64" y="28"/>
              </a:cxn>
              <a:cxn ang="0">
                <a:pos x="74" y="28"/>
              </a:cxn>
              <a:cxn ang="0">
                <a:pos x="74" y="31"/>
              </a:cxn>
              <a:cxn ang="0">
                <a:pos x="79" y="31"/>
              </a:cxn>
              <a:cxn ang="0">
                <a:pos x="82" y="33"/>
              </a:cxn>
              <a:cxn ang="0">
                <a:pos x="82" y="35"/>
              </a:cxn>
              <a:cxn ang="0">
                <a:pos x="79" y="35"/>
              </a:cxn>
              <a:cxn ang="0">
                <a:pos x="74" y="33"/>
              </a:cxn>
              <a:cxn ang="0">
                <a:pos x="53" y="33"/>
              </a:cxn>
              <a:cxn ang="0">
                <a:pos x="41" y="24"/>
              </a:cxn>
              <a:cxn ang="0">
                <a:pos x="34" y="20"/>
              </a:cxn>
              <a:cxn ang="0">
                <a:pos x="29" y="20"/>
              </a:cxn>
              <a:cxn ang="0">
                <a:pos x="19" y="27"/>
              </a:cxn>
              <a:cxn ang="0">
                <a:pos x="14" y="28"/>
              </a:cxn>
              <a:cxn ang="0">
                <a:pos x="0" y="28"/>
              </a:cxn>
              <a:cxn ang="0">
                <a:pos x="0" y="0"/>
              </a:cxn>
            </a:cxnLst>
            <a:rect l="0" t="0" r="r" b="b"/>
            <a:pathLst>
              <a:path w="82" h="35">
                <a:moveTo>
                  <a:pt x="0" y="0"/>
                </a:moveTo>
                <a:lnTo>
                  <a:pt x="24" y="2"/>
                </a:lnTo>
                <a:lnTo>
                  <a:pt x="39" y="7"/>
                </a:lnTo>
                <a:lnTo>
                  <a:pt x="45" y="11"/>
                </a:lnTo>
                <a:lnTo>
                  <a:pt x="53" y="13"/>
                </a:lnTo>
                <a:lnTo>
                  <a:pt x="64" y="13"/>
                </a:lnTo>
                <a:lnTo>
                  <a:pt x="64" y="16"/>
                </a:lnTo>
                <a:lnTo>
                  <a:pt x="53" y="18"/>
                </a:lnTo>
                <a:lnTo>
                  <a:pt x="53" y="20"/>
                </a:lnTo>
                <a:lnTo>
                  <a:pt x="64" y="24"/>
                </a:lnTo>
                <a:lnTo>
                  <a:pt x="64" y="28"/>
                </a:lnTo>
                <a:lnTo>
                  <a:pt x="74" y="28"/>
                </a:lnTo>
                <a:lnTo>
                  <a:pt x="74" y="31"/>
                </a:lnTo>
                <a:lnTo>
                  <a:pt x="79" y="31"/>
                </a:lnTo>
                <a:lnTo>
                  <a:pt x="82" y="33"/>
                </a:lnTo>
                <a:lnTo>
                  <a:pt x="82" y="35"/>
                </a:lnTo>
                <a:lnTo>
                  <a:pt x="79" y="35"/>
                </a:lnTo>
                <a:lnTo>
                  <a:pt x="74" y="33"/>
                </a:lnTo>
                <a:lnTo>
                  <a:pt x="53" y="33"/>
                </a:lnTo>
                <a:lnTo>
                  <a:pt x="41" y="24"/>
                </a:lnTo>
                <a:lnTo>
                  <a:pt x="34" y="20"/>
                </a:lnTo>
                <a:lnTo>
                  <a:pt x="29" y="20"/>
                </a:lnTo>
                <a:lnTo>
                  <a:pt x="19" y="27"/>
                </a:lnTo>
                <a:lnTo>
                  <a:pt x="14" y="28"/>
                </a:lnTo>
                <a:lnTo>
                  <a:pt x="0" y="28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06" name="Freeform 846"/>
          <p:cNvSpPr>
            <a:spLocks/>
          </p:cNvSpPr>
          <p:nvPr/>
        </p:nvSpPr>
        <p:spPr bwMode="auto">
          <a:xfrm>
            <a:off x="5857871" y="3292478"/>
            <a:ext cx="141287" cy="61913"/>
          </a:xfrm>
          <a:custGeom>
            <a:avLst/>
            <a:gdLst/>
            <a:ahLst/>
            <a:cxnLst>
              <a:cxn ang="0">
                <a:pos x="70" y="0"/>
              </a:cxn>
              <a:cxn ang="0">
                <a:pos x="59" y="0"/>
              </a:cxn>
              <a:cxn ang="0">
                <a:pos x="49" y="13"/>
              </a:cxn>
              <a:cxn ang="0">
                <a:pos x="38" y="15"/>
              </a:cxn>
              <a:cxn ang="0">
                <a:pos x="30" y="13"/>
              </a:cxn>
              <a:cxn ang="0">
                <a:pos x="24" y="15"/>
              </a:cxn>
              <a:cxn ang="0">
                <a:pos x="14" y="15"/>
              </a:cxn>
              <a:cxn ang="0">
                <a:pos x="9" y="10"/>
              </a:cxn>
              <a:cxn ang="0">
                <a:pos x="0" y="15"/>
              </a:cxn>
              <a:cxn ang="0">
                <a:pos x="0" y="22"/>
              </a:cxn>
              <a:cxn ang="0">
                <a:pos x="9" y="24"/>
              </a:cxn>
              <a:cxn ang="0">
                <a:pos x="14" y="32"/>
              </a:cxn>
              <a:cxn ang="0">
                <a:pos x="24" y="32"/>
              </a:cxn>
              <a:cxn ang="0">
                <a:pos x="24" y="34"/>
              </a:cxn>
              <a:cxn ang="0">
                <a:pos x="44" y="34"/>
              </a:cxn>
              <a:cxn ang="0">
                <a:pos x="49" y="39"/>
              </a:cxn>
              <a:cxn ang="0">
                <a:pos x="70" y="34"/>
              </a:cxn>
              <a:cxn ang="0">
                <a:pos x="70" y="26"/>
              </a:cxn>
              <a:cxn ang="0">
                <a:pos x="73" y="23"/>
              </a:cxn>
              <a:cxn ang="0">
                <a:pos x="84" y="15"/>
              </a:cxn>
              <a:cxn ang="0">
                <a:pos x="89" y="15"/>
              </a:cxn>
              <a:cxn ang="0">
                <a:pos x="78" y="10"/>
              </a:cxn>
              <a:cxn ang="0">
                <a:pos x="84" y="5"/>
              </a:cxn>
              <a:cxn ang="0">
                <a:pos x="78" y="3"/>
              </a:cxn>
              <a:cxn ang="0">
                <a:pos x="78" y="0"/>
              </a:cxn>
              <a:cxn ang="0">
                <a:pos x="70" y="0"/>
              </a:cxn>
            </a:cxnLst>
            <a:rect l="0" t="0" r="r" b="b"/>
            <a:pathLst>
              <a:path w="89" h="39">
                <a:moveTo>
                  <a:pt x="70" y="0"/>
                </a:moveTo>
                <a:lnTo>
                  <a:pt x="59" y="0"/>
                </a:lnTo>
                <a:lnTo>
                  <a:pt x="49" y="13"/>
                </a:lnTo>
                <a:lnTo>
                  <a:pt x="38" y="15"/>
                </a:lnTo>
                <a:lnTo>
                  <a:pt x="30" y="13"/>
                </a:lnTo>
                <a:lnTo>
                  <a:pt x="24" y="15"/>
                </a:lnTo>
                <a:lnTo>
                  <a:pt x="14" y="15"/>
                </a:lnTo>
                <a:lnTo>
                  <a:pt x="9" y="10"/>
                </a:lnTo>
                <a:lnTo>
                  <a:pt x="0" y="15"/>
                </a:lnTo>
                <a:lnTo>
                  <a:pt x="0" y="22"/>
                </a:lnTo>
                <a:lnTo>
                  <a:pt x="9" y="24"/>
                </a:lnTo>
                <a:lnTo>
                  <a:pt x="14" y="32"/>
                </a:lnTo>
                <a:lnTo>
                  <a:pt x="24" y="32"/>
                </a:lnTo>
                <a:lnTo>
                  <a:pt x="24" y="34"/>
                </a:lnTo>
                <a:lnTo>
                  <a:pt x="44" y="34"/>
                </a:lnTo>
                <a:lnTo>
                  <a:pt x="49" y="39"/>
                </a:lnTo>
                <a:lnTo>
                  <a:pt x="70" y="34"/>
                </a:lnTo>
                <a:lnTo>
                  <a:pt x="70" y="26"/>
                </a:lnTo>
                <a:lnTo>
                  <a:pt x="73" y="23"/>
                </a:lnTo>
                <a:lnTo>
                  <a:pt x="84" y="15"/>
                </a:lnTo>
                <a:lnTo>
                  <a:pt x="89" y="15"/>
                </a:lnTo>
                <a:lnTo>
                  <a:pt x="78" y="10"/>
                </a:lnTo>
                <a:lnTo>
                  <a:pt x="84" y="5"/>
                </a:lnTo>
                <a:lnTo>
                  <a:pt x="78" y="3"/>
                </a:lnTo>
                <a:lnTo>
                  <a:pt x="78" y="0"/>
                </a:lnTo>
                <a:lnTo>
                  <a:pt x="7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07" name="Freeform 847"/>
          <p:cNvSpPr>
            <a:spLocks/>
          </p:cNvSpPr>
          <p:nvPr/>
        </p:nvSpPr>
        <p:spPr bwMode="auto">
          <a:xfrm>
            <a:off x="5857871" y="3292478"/>
            <a:ext cx="141287" cy="61913"/>
          </a:xfrm>
          <a:custGeom>
            <a:avLst/>
            <a:gdLst/>
            <a:ahLst/>
            <a:cxnLst>
              <a:cxn ang="0">
                <a:pos x="70" y="0"/>
              </a:cxn>
              <a:cxn ang="0">
                <a:pos x="59" y="0"/>
              </a:cxn>
              <a:cxn ang="0">
                <a:pos x="49" y="13"/>
              </a:cxn>
              <a:cxn ang="0">
                <a:pos x="38" y="15"/>
              </a:cxn>
              <a:cxn ang="0">
                <a:pos x="30" y="13"/>
              </a:cxn>
              <a:cxn ang="0">
                <a:pos x="24" y="15"/>
              </a:cxn>
              <a:cxn ang="0">
                <a:pos x="14" y="15"/>
              </a:cxn>
              <a:cxn ang="0">
                <a:pos x="9" y="10"/>
              </a:cxn>
              <a:cxn ang="0">
                <a:pos x="0" y="15"/>
              </a:cxn>
              <a:cxn ang="0">
                <a:pos x="0" y="22"/>
              </a:cxn>
              <a:cxn ang="0">
                <a:pos x="9" y="24"/>
              </a:cxn>
              <a:cxn ang="0">
                <a:pos x="14" y="32"/>
              </a:cxn>
              <a:cxn ang="0">
                <a:pos x="24" y="32"/>
              </a:cxn>
              <a:cxn ang="0">
                <a:pos x="24" y="34"/>
              </a:cxn>
              <a:cxn ang="0">
                <a:pos x="44" y="34"/>
              </a:cxn>
              <a:cxn ang="0">
                <a:pos x="49" y="39"/>
              </a:cxn>
              <a:cxn ang="0">
                <a:pos x="70" y="34"/>
              </a:cxn>
              <a:cxn ang="0">
                <a:pos x="70" y="26"/>
              </a:cxn>
              <a:cxn ang="0">
                <a:pos x="73" y="23"/>
              </a:cxn>
              <a:cxn ang="0">
                <a:pos x="84" y="15"/>
              </a:cxn>
              <a:cxn ang="0">
                <a:pos x="89" y="15"/>
              </a:cxn>
              <a:cxn ang="0">
                <a:pos x="78" y="10"/>
              </a:cxn>
              <a:cxn ang="0">
                <a:pos x="84" y="5"/>
              </a:cxn>
              <a:cxn ang="0">
                <a:pos x="78" y="3"/>
              </a:cxn>
              <a:cxn ang="0">
                <a:pos x="78" y="0"/>
              </a:cxn>
              <a:cxn ang="0">
                <a:pos x="70" y="0"/>
              </a:cxn>
            </a:cxnLst>
            <a:rect l="0" t="0" r="r" b="b"/>
            <a:pathLst>
              <a:path w="89" h="39">
                <a:moveTo>
                  <a:pt x="70" y="0"/>
                </a:moveTo>
                <a:lnTo>
                  <a:pt x="59" y="0"/>
                </a:lnTo>
                <a:lnTo>
                  <a:pt x="49" y="13"/>
                </a:lnTo>
                <a:lnTo>
                  <a:pt x="38" y="15"/>
                </a:lnTo>
                <a:lnTo>
                  <a:pt x="30" y="13"/>
                </a:lnTo>
                <a:lnTo>
                  <a:pt x="24" y="15"/>
                </a:lnTo>
                <a:lnTo>
                  <a:pt x="14" y="15"/>
                </a:lnTo>
                <a:lnTo>
                  <a:pt x="9" y="10"/>
                </a:lnTo>
                <a:lnTo>
                  <a:pt x="0" y="15"/>
                </a:lnTo>
                <a:lnTo>
                  <a:pt x="0" y="22"/>
                </a:lnTo>
                <a:lnTo>
                  <a:pt x="9" y="24"/>
                </a:lnTo>
                <a:lnTo>
                  <a:pt x="14" y="32"/>
                </a:lnTo>
                <a:lnTo>
                  <a:pt x="24" y="32"/>
                </a:lnTo>
                <a:lnTo>
                  <a:pt x="24" y="34"/>
                </a:lnTo>
                <a:lnTo>
                  <a:pt x="44" y="34"/>
                </a:lnTo>
                <a:lnTo>
                  <a:pt x="49" y="39"/>
                </a:lnTo>
                <a:lnTo>
                  <a:pt x="70" y="34"/>
                </a:lnTo>
                <a:lnTo>
                  <a:pt x="70" y="26"/>
                </a:lnTo>
                <a:lnTo>
                  <a:pt x="73" y="23"/>
                </a:lnTo>
                <a:lnTo>
                  <a:pt x="84" y="15"/>
                </a:lnTo>
                <a:lnTo>
                  <a:pt x="89" y="15"/>
                </a:lnTo>
                <a:lnTo>
                  <a:pt x="78" y="10"/>
                </a:lnTo>
                <a:lnTo>
                  <a:pt x="84" y="5"/>
                </a:lnTo>
                <a:lnTo>
                  <a:pt x="78" y="3"/>
                </a:lnTo>
                <a:lnTo>
                  <a:pt x="78" y="0"/>
                </a:lnTo>
                <a:lnTo>
                  <a:pt x="7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08" name="Freeform 848"/>
          <p:cNvSpPr>
            <a:spLocks/>
          </p:cNvSpPr>
          <p:nvPr/>
        </p:nvSpPr>
        <p:spPr bwMode="auto">
          <a:xfrm>
            <a:off x="5872159" y="3276603"/>
            <a:ext cx="133350" cy="41275"/>
          </a:xfrm>
          <a:custGeom>
            <a:avLst/>
            <a:gdLst/>
            <a:ahLst/>
            <a:cxnLst>
              <a:cxn ang="0">
                <a:pos x="79" y="9"/>
              </a:cxn>
              <a:cxn ang="0">
                <a:pos x="74" y="9"/>
              </a:cxn>
              <a:cxn ang="0">
                <a:pos x="84" y="7"/>
              </a:cxn>
              <a:cxn ang="0">
                <a:pos x="69" y="4"/>
              </a:cxn>
              <a:cxn ang="0">
                <a:pos x="69" y="3"/>
              </a:cxn>
              <a:cxn ang="0">
                <a:pos x="64" y="0"/>
              </a:cxn>
              <a:cxn ang="0">
                <a:pos x="50" y="7"/>
              </a:cxn>
              <a:cxn ang="0">
                <a:pos x="50" y="11"/>
              </a:cxn>
              <a:cxn ang="0">
                <a:pos x="40" y="11"/>
              </a:cxn>
              <a:cxn ang="0">
                <a:pos x="35" y="9"/>
              </a:cxn>
              <a:cxn ang="0">
                <a:pos x="26" y="16"/>
              </a:cxn>
              <a:cxn ang="0">
                <a:pos x="16" y="16"/>
              </a:cxn>
              <a:cxn ang="0">
                <a:pos x="11" y="24"/>
              </a:cxn>
              <a:cxn ang="0">
                <a:pos x="0" y="22"/>
              </a:cxn>
              <a:cxn ang="0">
                <a:pos x="6" y="26"/>
              </a:cxn>
              <a:cxn ang="0">
                <a:pos x="16" y="26"/>
              </a:cxn>
              <a:cxn ang="0">
                <a:pos x="21" y="24"/>
              </a:cxn>
              <a:cxn ang="0">
                <a:pos x="30" y="26"/>
              </a:cxn>
              <a:cxn ang="0">
                <a:pos x="40" y="24"/>
              </a:cxn>
              <a:cxn ang="0">
                <a:pos x="50" y="11"/>
              </a:cxn>
              <a:cxn ang="0">
                <a:pos x="69" y="11"/>
              </a:cxn>
              <a:cxn ang="0">
                <a:pos x="79" y="9"/>
              </a:cxn>
            </a:cxnLst>
            <a:rect l="0" t="0" r="r" b="b"/>
            <a:pathLst>
              <a:path w="84" h="26">
                <a:moveTo>
                  <a:pt x="79" y="9"/>
                </a:moveTo>
                <a:lnTo>
                  <a:pt x="74" y="9"/>
                </a:lnTo>
                <a:lnTo>
                  <a:pt x="84" y="7"/>
                </a:lnTo>
                <a:lnTo>
                  <a:pt x="69" y="4"/>
                </a:lnTo>
                <a:lnTo>
                  <a:pt x="69" y="3"/>
                </a:lnTo>
                <a:lnTo>
                  <a:pt x="64" y="0"/>
                </a:lnTo>
                <a:lnTo>
                  <a:pt x="50" y="7"/>
                </a:lnTo>
                <a:lnTo>
                  <a:pt x="50" y="11"/>
                </a:lnTo>
                <a:lnTo>
                  <a:pt x="40" y="11"/>
                </a:lnTo>
                <a:lnTo>
                  <a:pt x="35" y="9"/>
                </a:lnTo>
                <a:lnTo>
                  <a:pt x="26" y="16"/>
                </a:lnTo>
                <a:lnTo>
                  <a:pt x="16" y="16"/>
                </a:lnTo>
                <a:lnTo>
                  <a:pt x="11" y="24"/>
                </a:lnTo>
                <a:lnTo>
                  <a:pt x="0" y="22"/>
                </a:lnTo>
                <a:lnTo>
                  <a:pt x="6" y="26"/>
                </a:lnTo>
                <a:lnTo>
                  <a:pt x="16" y="26"/>
                </a:lnTo>
                <a:lnTo>
                  <a:pt x="21" y="24"/>
                </a:lnTo>
                <a:lnTo>
                  <a:pt x="30" y="26"/>
                </a:lnTo>
                <a:lnTo>
                  <a:pt x="40" y="24"/>
                </a:lnTo>
                <a:lnTo>
                  <a:pt x="50" y="11"/>
                </a:lnTo>
                <a:lnTo>
                  <a:pt x="69" y="11"/>
                </a:lnTo>
                <a:lnTo>
                  <a:pt x="79" y="9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09" name="Freeform 849"/>
          <p:cNvSpPr>
            <a:spLocks/>
          </p:cNvSpPr>
          <p:nvPr/>
        </p:nvSpPr>
        <p:spPr bwMode="auto">
          <a:xfrm>
            <a:off x="5872159" y="3276603"/>
            <a:ext cx="133350" cy="41275"/>
          </a:xfrm>
          <a:custGeom>
            <a:avLst/>
            <a:gdLst/>
            <a:ahLst/>
            <a:cxnLst>
              <a:cxn ang="0">
                <a:pos x="79" y="9"/>
              </a:cxn>
              <a:cxn ang="0">
                <a:pos x="74" y="9"/>
              </a:cxn>
              <a:cxn ang="0">
                <a:pos x="84" y="7"/>
              </a:cxn>
              <a:cxn ang="0">
                <a:pos x="69" y="4"/>
              </a:cxn>
              <a:cxn ang="0">
                <a:pos x="69" y="3"/>
              </a:cxn>
              <a:cxn ang="0">
                <a:pos x="64" y="0"/>
              </a:cxn>
              <a:cxn ang="0">
                <a:pos x="50" y="7"/>
              </a:cxn>
              <a:cxn ang="0">
                <a:pos x="50" y="11"/>
              </a:cxn>
              <a:cxn ang="0">
                <a:pos x="40" y="11"/>
              </a:cxn>
              <a:cxn ang="0">
                <a:pos x="35" y="9"/>
              </a:cxn>
              <a:cxn ang="0">
                <a:pos x="26" y="16"/>
              </a:cxn>
              <a:cxn ang="0">
                <a:pos x="16" y="16"/>
              </a:cxn>
              <a:cxn ang="0">
                <a:pos x="11" y="24"/>
              </a:cxn>
              <a:cxn ang="0">
                <a:pos x="0" y="22"/>
              </a:cxn>
              <a:cxn ang="0">
                <a:pos x="6" y="26"/>
              </a:cxn>
              <a:cxn ang="0">
                <a:pos x="16" y="26"/>
              </a:cxn>
              <a:cxn ang="0">
                <a:pos x="21" y="24"/>
              </a:cxn>
              <a:cxn ang="0">
                <a:pos x="30" y="26"/>
              </a:cxn>
              <a:cxn ang="0">
                <a:pos x="40" y="24"/>
              </a:cxn>
              <a:cxn ang="0">
                <a:pos x="50" y="11"/>
              </a:cxn>
              <a:cxn ang="0">
                <a:pos x="69" y="11"/>
              </a:cxn>
              <a:cxn ang="0">
                <a:pos x="79" y="9"/>
              </a:cxn>
            </a:cxnLst>
            <a:rect l="0" t="0" r="r" b="b"/>
            <a:pathLst>
              <a:path w="84" h="26">
                <a:moveTo>
                  <a:pt x="79" y="9"/>
                </a:moveTo>
                <a:lnTo>
                  <a:pt x="74" y="9"/>
                </a:lnTo>
                <a:lnTo>
                  <a:pt x="84" y="7"/>
                </a:lnTo>
                <a:lnTo>
                  <a:pt x="69" y="4"/>
                </a:lnTo>
                <a:lnTo>
                  <a:pt x="69" y="3"/>
                </a:lnTo>
                <a:lnTo>
                  <a:pt x="64" y="0"/>
                </a:lnTo>
                <a:lnTo>
                  <a:pt x="50" y="7"/>
                </a:lnTo>
                <a:lnTo>
                  <a:pt x="50" y="11"/>
                </a:lnTo>
                <a:lnTo>
                  <a:pt x="40" y="11"/>
                </a:lnTo>
                <a:lnTo>
                  <a:pt x="35" y="9"/>
                </a:lnTo>
                <a:lnTo>
                  <a:pt x="26" y="16"/>
                </a:lnTo>
                <a:lnTo>
                  <a:pt x="16" y="16"/>
                </a:lnTo>
                <a:lnTo>
                  <a:pt x="11" y="24"/>
                </a:lnTo>
                <a:lnTo>
                  <a:pt x="0" y="22"/>
                </a:lnTo>
                <a:lnTo>
                  <a:pt x="6" y="26"/>
                </a:lnTo>
                <a:lnTo>
                  <a:pt x="16" y="26"/>
                </a:lnTo>
                <a:lnTo>
                  <a:pt x="21" y="24"/>
                </a:lnTo>
                <a:lnTo>
                  <a:pt x="30" y="26"/>
                </a:lnTo>
                <a:lnTo>
                  <a:pt x="40" y="24"/>
                </a:lnTo>
                <a:lnTo>
                  <a:pt x="50" y="11"/>
                </a:lnTo>
                <a:lnTo>
                  <a:pt x="69" y="11"/>
                </a:lnTo>
                <a:lnTo>
                  <a:pt x="79" y="9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10" name="Freeform 850"/>
          <p:cNvSpPr>
            <a:spLocks/>
          </p:cNvSpPr>
          <p:nvPr/>
        </p:nvSpPr>
        <p:spPr bwMode="auto">
          <a:xfrm>
            <a:off x="5926134" y="3289303"/>
            <a:ext cx="23812" cy="3175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15" y="2"/>
              </a:cxn>
              <a:cxn ang="0">
                <a:pos x="5" y="2"/>
              </a:cxn>
              <a:cxn ang="0">
                <a:pos x="0" y="0"/>
              </a:cxn>
              <a:cxn ang="0">
                <a:pos x="15" y="0"/>
              </a:cxn>
            </a:cxnLst>
            <a:rect l="0" t="0" r="r" b="b"/>
            <a:pathLst>
              <a:path w="15" h="2">
                <a:moveTo>
                  <a:pt x="15" y="0"/>
                </a:moveTo>
                <a:lnTo>
                  <a:pt x="15" y="2"/>
                </a:lnTo>
                <a:lnTo>
                  <a:pt x="5" y="2"/>
                </a:lnTo>
                <a:lnTo>
                  <a:pt x="0" y="0"/>
                </a:lnTo>
                <a:lnTo>
                  <a:pt x="15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11" name="Freeform 851"/>
          <p:cNvSpPr>
            <a:spLocks/>
          </p:cNvSpPr>
          <p:nvPr/>
        </p:nvSpPr>
        <p:spPr bwMode="auto">
          <a:xfrm>
            <a:off x="5926134" y="3289303"/>
            <a:ext cx="23812" cy="3175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15" y="2"/>
              </a:cxn>
              <a:cxn ang="0">
                <a:pos x="5" y="2"/>
              </a:cxn>
              <a:cxn ang="0">
                <a:pos x="0" y="0"/>
              </a:cxn>
              <a:cxn ang="0">
                <a:pos x="15" y="0"/>
              </a:cxn>
            </a:cxnLst>
            <a:rect l="0" t="0" r="r" b="b"/>
            <a:pathLst>
              <a:path w="15" h="2">
                <a:moveTo>
                  <a:pt x="15" y="0"/>
                </a:moveTo>
                <a:lnTo>
                  <a:pt x="15" y="2"/>
                </a:lnTo>
                <a:lnTo>
                  <a:pt x="5" y="2"/>
                </a:lnTo>
                <a:lnTo>
                  <a:pt x="0" y="0"/>
                </a:lnTo>
                <a:lnTo>
                  <a:pt x="15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12" name="Freeform 852"/>
          <p:cNvSpPr>
            <a:spLocks/>
          </p:cNvSpPr>
          <p:nvPr/>
        </p:nvSpPr>
        <p:spPr bwMode="auto">
          <a:xfrm>
            <a:off x="5603871" y="3124203"/>
            <a:ext cx="119062" cy="127000"/>
          </a:xfrm>
          <a:custGeom>
            <a:avLst/>
            <a:gdLst/>
            <a:ahLst/>
            <a:cxnLst>
              <a:cxn ang="0">
                <a:pos x="73" y="71"/>
              </a:cxn>
              <a:cxn ang="0">
                <a:pos x="65" y="61"/>
              </a:cxn>
              <a:cxn ang="0">
                <a:pos x="58" y="59"/>
              </a:cxn>
              <a:cxn ang="0">
                <a:pos x="60" y="52"/>
              </a:cxn>
              <a:cxn ang="0">
                <a:pos x="53" y="41"/>
              </a:cxn>
              <a:cxn ang="0">
                <a:pos x="53" y="38"/>
              </a:cxn>
              <a:cxn ang="0">
                <a:pos x="68" y="31"/>
              </a:cxn>
              <a:cxn ang="0">
                <a:pos x="75" y="28"/>
              </a:cxn>
              <a:cxn ang="0">
                <a:pos x="65" y="28"/>
              </a:cxn>
              <a:cxn ang="0">
                <a:pos x="58" y="24"/>
              </a:cxn>
              <a:cxn ang="0">
                <a:pos x="58" y="22"/>
              </a:cxn>
              <a:cxn ang="0">
                <a:pos x="53" y="22"/>
              </a:cxn>
              <a:cxn ang="0">
                <a:pos x="51" y="15"/>
              </a:cxn>
              <a:cxn ang="0">
                <a:pos x="39" y="17"/>
              </a:cxn>
              <a:cxn ang="0">
                <a:pos x="43" y="5"/>
              </a:cxn>
              <a:cxn ang="0">
                <a:pos x="39" y="0"/>
              </a:cxn>
              <a:cxn ang="0">
                <a:pos x="24" y="0"/>
              </a:cxn>
              <a:cxn ang="0">
                <a:pos x="14" y="7"/>
              </a:cxn>
              <a:cxn ang="0">
                <a:pos x="9" y="18"/>
              </a:cxn>
              <a:cxn ang="0">
                <a:pos x="5" y="18"/>
              </a:cxn>
              <a:cxn ang="0">
                <a:pos x="5" y="24"/>
              </a:cxn>
              <a:cxn ang="0">
                <a:pos x="0" y="24"/>
              </a:cxn>
              <a:cxn ang="0">
                <a:pos x="0" y="31"/>
              </a:cxn>
              <a:cxn ang="0">
                <a:pos x="9" y="35"/>
              </a:cxn>
              <a:cxn ang="0">
                <a:pos x="14" y="38"/>
              </a:cxn>
              <a:cxn ang="0">
                <a:pos x="19" y="39"/>
              </a:cxn>
              <a:cxn ang="0">
                <a:pos x="24" y="47"/>
              </a:cxn>
              <a:cxn ang="0">
                <a:pos x="19" y="52"/>
              </a:cxn>
              <a:cxn ang="0">
                <a:pos x="34" y="54"/>
              </a:cxn>
              <a:cxn ang="0">
                <a:pos x="43" y="49"/>
              </a:cxn>
              <a:cxn ang="0">
                <a:pos x="53" y="52"/>
              </a:cxn>
              <a:cxn ang="0">
                <a:pos x="65" y="69"/>
              </a:cxn>
              <a:cxn ang="0">
                <a:pos x="63" y="71"/>
              </a:cxn>
              <a:cxn ang="0">
                <a:pos x="68" y="75"/>
              </a:cxn>
              <a:cxn ang="0">
                <a:pos x="63" y="80"/>
              </a:cxn>
              <a:cxn ang="0">
                <a:pos x="73" y="71"/>
              </a:cxn>
            </a:cxnLst>
            <a:rect l="0" t="0" r="r" b="b"/>
            <a:pathLst>
              <a:path w="75" h="80">
                <a:moveTo>
                  <a:pt x="73" y="71"/>
                </a:moveTo>
                <a:lnTo>
                  <a:pt x="65" y="61"/>
                </a:lnTo>
                <a:lnTo>
                  <a:pt x="58" y="59"/>
                </a:lnTo>
                <a:lnTo>
                  <a:pt x="60" y="52"/>
                </a:lnTo>
                <a:lnTo>
                  <a:pt x="53" y="41"/>
                </a:lnTo>
                <a:lnTo>
                  <a:pt x="53" y="38"/>
                </a:lnTo>
                <a:lnTo>
                  <a:pt x="68" y="31"/>
                </a:lnTo>
                <a:lnTo>
                  <a:pt x="75" y="28"/>
                </a:lnTo>
                <a:lnTo>
                  <a:pt x="65" y="28"/>
                </a:lnTo>
                <a:lnTo>
                  <a:pt x="58" y="24"/>
                </a:lnTo>
                <a:lnTo>
                  <a:pt x="58" y="22"/>
                </a:lnTo>
                <a:lnTo>
                  <a:pt x="53" y="22"/>
                </a:lnTo>
                <a:lnTo>
                  <a:pt x="51" y="15"/>
                </a:lnTo>
                <a:lnTo>
                  <a:pt x="39" y="17"/>
                </a:lnTo>
                <a:lnTo>
                  <a:pt x="43" y="5"/>
                </a:lnTo>
                <a:lnTo>
                  <a:pt x="39" y="0"/>
                </a:lnTo>
                <a:lnTo>
                  <a:pt x="24" y="0"/>
                </a:lnTo>
                <a:lnTo>
                  <a:pt x="14" y="7"/>
                </a:lnTo>
                <a:lnTo>
                  <a:pt x="9" y="18"/>
                </a:lnTo>
                <a:lnTo>
                  <a:pt x="5" y="18"/>
                </a:lnTo>
                <a:lnTo>
                  <a:pt x="5" y="24"/>
                </a:lnTo>
                <a:lnTo>
                  <a:pt x="0" y="24"/>
                </a:lnTo>
                <a:lnTo>
                  <a:pt x="0" y="31"/>
                </a:lnTo>
                <a:lnTo>
                  <a:pt x="9" y="35"/>
                </a:lnTo>
                <a:lnTo>
                  <a:pt x="14" y="38"/>
                </a:lnTo>
                <a:lnTo>
                  <a:pt x="19" y="39"/>
                </a:lnTo>
                <a:lnTo>
                  <a:pt x="24" y="47"/>
                </a:lnTo>
                <a:lnTo>
                  <a:pt x="19" y="52"/>
                </a:lnTo>
                <a:lnTo>
                  <a:pt x="34" y="54"/>
                </a:lnTo>
                <a:lnTo>
                  <a:pt x="43" y="49"/>
                </a:lnTo>
                <a:lnTo>
                  <a:pt x="53" y="52"/>
                </a:lnTo>
                <a:lnTo>
                  <a:pt x="65" y="69"/>
                </a:lnTo>
                <a:lnTo>
                  <a:pt x="63" y="71"/>
                </a:lnTo>
                <a:lnTo>
                  <a:pt x="68" y="75"/>
                </a:lnTo>
                <a:lnTo>
                  <a:pt x="63" y="80"/>
                </a:lnTo>
                <a:lnTo>
                  <a:pt x="73" y="71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13" name="Freeform 853"/>
          <p:cNvSpPr>
            <a:spLocks/>
          </p:cNvSpPr>
          <p:nvPr/>
        </p:nvSpPr>
        <p:spPr bwMode="auto">
          <a:xfrm>
            <a:off x="5603871" y="3124203"/>
            <a:ext cx="119062" cy="127000"/>
          </a:xfrm>
          <a:custGeom>
            <a:avLst/>
            <a:gdLst/>
            <a:ahLst/>
            <a:cxnLst>
              <a:cxn ang="0">
                <a:pos x="73" y="71"/>
              </a:cxn>
              <a:cxn ang="0">
                <a:pos x="65" y="61"/>
              </a:cxn>
              <a:cxn ang="0">
                <a:pos x="58" y="59"/>
              </a:cxn>
              <a:cxn ang="0">
                <a:pos x="60" y="52"/>
              </a:cxn>
              <a:cxn ang="0">
                <a:pos x="53" y="41"/>
              </a:cxn>
              <a:cxn ang="0">
                <a:pos x="53" y="38"/>
              </a:cxn>
              <a:cxn ang="0">
                <a:pos x="68" y="31"/>
              </a:cxn>
              <a:cxn ang="0">
                <a:pos x="75" y="28"/>
              </a:cxn>
              <a:cxn ang="0">
                <a:pos x="65" y="28"/>
              </a:cxn>
              <a:cxn ang="0">
                <a:pos x="58" y="24"/>
              </a:cxn>
              <a:cxn ang="0">
                <a:pos x="58" y="22"/>
              </a:cxn>
              <a:cxn ang="0">
                <a:pos x="53" y="22"/>
              </a:cxn>
              <a:cxn ang="0">
                <a:pos x="51" y="15"/>
              </a:cxn>
              <a:cxn ang="0">
                <a:pos x="39" y="17"/>
              </a:cxn>
              <a:cxn ang="0">
                <a:pos x="43" y="5"/>
              </a:cxn>
              <a:cxn ang="0">
                <a:pos x="39" y="0"/>
              </a:cxn>
              <a:cxn ang="0">
                <a:pos x="24" y="0"/>
              </a:cxn>
              <a:cxn ang="0">
                <a:pos x="14" y="7"/>
              </a:cxn>
              <a:cxn ang="0">
                <a:pos x="9" y="18"/>
              </a:cxn>
              <a:cxn ang="0">
                <a:pos x="5" y="18"/>
              </a:cxn>
              <a:cxn ang="0">
                <a:pos x="5" y="24"/>
              </a:cxn>
              <a:cxn ang="0">
                <a:pos x="0" y="24"/>
              </a:cxn>
              <a:cxn ang="0">
                <a:pos x="0" y="31"/>
              </a:cxn>
              <a:cxn ang="0">
                <a:pos x="9" y="35"/>
              </a:cxn>
              <a:cxn ang="0">
                <a:pos x="14" y="38"/>
              </a:cxn>
              <a:cxn ang="0">
                <a:pos x="19" y="39"/>
              </a:cxn>
              <a:cxn ang="0">
                <a:pos x="24" y="47"/>
              </a:cxn>
              <a:cxn ang="0">
                <a:pos x="19" y="52"/>
              </a:cxn>
              <a:cxn ang="0">
                <a:pos x="34" y="54"/>
              </a:cxn>
              <a:cxn ang="0">
                <a:pos x="43" y="49"/>
              </a:cxn>
              <a:cxn ang="0">
                <a:pos x="53" y="52"/>
              </a:cxn>
              <a:cxn ang="0">
                <a:pos x="65" y="69"/>
              </a:cxn>
              <a:cxn ang="0">
                <a:pos x="63" y="71"/>
              </a:cxn>
              <a:cxn ang="0">
                <a:pos x="68" y="75"/>
              </a:cxn>
              <a:cxn ang="0">
                <a:pos x="63" y="80"/>
              </a:cxn>
              <a:cxn ang="0">
                <a:pos x="73" y="71"/>
              </a:cxn>
            </a:cxnLst>
            <a:rect l="0" t="0" r="r" b="b"/>
            <a:pathLst>
              <a:path w="75" h="80">
                <a:moveTo>
                  <a:pt x="73" y="71"/>
                </a:moveTo>
                <a:lnTo>
                  <a:pt x="65" y="61"/>
                </a:lnTo>
                <a:lnTo>
                  <a:pt x="58" y="59"/>
                </a:lnTo>
                <a:lnTo>
                  <a:pt x="60" y="52"/>
                </a:lnTo>
                <a:lnTo>
                  <a:pt x="53" y="41"/>
                </a:lnTo>
                <a:lnTo>
                  <a:pt x="53" y="38"/>
                </a:lnTo>
                <a:lnTo>
                  <a:pt x="68" y="31"/>
                </a:lnTo>
                <a:lnTo>
                  <a:pt x="75" y="28"/>
                </a:lnTo>
                <a:lnTo>
                  <a:pt x="65" y="28"/>
                </a:lnTo>
                <a:lnTo>
                  <a:pt x="58" y="24"/>
                </a:lnTo>
                <a:lnTo>
                  <a:pt x="58" y="22"/>
                </a:lnTo>
                <a:lnTo>
                  <a:pt x="53" y="22"/>
                </a:lnTo>
                <a:lnTo>
                  <a:pt x="51" y="15"/>
                </a:lnTo>
                <a:lnTo>
                  <a:pt x="39" y="17"/>
                </a:lnTo>
                <a:lnTo>
                  <a:pt x="43" y="5"/>
                </a:lnTo>
                <a:lnTo>
                  <a:pt x="39" y="0"/>
                </a:lnTo>
                <a:lnTo>
                  <a:pt x="24" y="0"/>
                </a:lnTo>
                <a:lnTo>
                  <a:pt x="14" y="7"/>
                </a:lnTo>
                <a:lnTo>
                  <a:pt x="9" y="18"/>
                </a:lnTo>
                <a:lnTo>
                  <a:pt x="5" y="18"/>
                </a:lnTo>
                <a:lnTo>
                  <a:pt x="5" y="24"/>
                </a:lnTo>
                <a:lnTo>
                  <a:pt x="0" y="24"/>
                </a:lnTo>
                <a:lnTo>
                  <a:pt x="0" y="31"/>
                </a:lnTo>
                <a:lnTo>
                  <a:pt x="9" y="35"/>
                </a:lnTo>
                <a:lnTo>
                  <a:pt x="14" y="38"/>
                </a:lnTo>
                <a:lnTo>
                  <a:pt x="19" y="39"/>
                </a:lnTo>
                <a:lnTo>
                  <a:pt x="24" y="47"/>
                </a:lnTo>
                <a:lnTo>
                  <a:pt x="19" y="52"/>
                </a:lnTo>
                <a:lnTo>
                  <a:pt x="34" y="54"/>
                </a:lnTo>
                <a:lnTo>
                  <a:pt x="43" y="49"/>
                </a:lnTo>
                <a:lnTo>
                  <a:pt x="53" y="52"/>
                </a:lnTo>
                <a:lnTo>
                  <a:pt x="65" y="69"/>
                </a:lnTo>
                <a:lnTo>
                  <a:pt x="63" y="71"/>
                </a:lnTo>
                <a:lnTo>
                  <a:pt x="68" y="75"/>
                </a:lnTo>
                <a:lnTo>
                  <a:pt x="63" y="80"/>
                </a:lnTo>
                <a:lnTo>
                  <a:pt x="73" y="71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14" name="Freeform 854"/>
          <p:cNvSpPr>
            <a:spLocks/>
          </p:cNvSpPr>
          <p:nvPr/>
        </p:nvSpPr>
        <p:spPr bwMode="auto">
          <a:xfrm>
            <a:off x="5688009" y="3178178"/>
            <a:ext cx="107950" cy="104775"/>
          </a:xfrm>
          <a:custGeom>
            <a:avLst/>
            <a:gdLst/>
            <a:ahLst/>
            <a:cxnLst>
              <a:cxn ang="0">
                <a:pos x="30" y="61"/>
              </a:cxn>
              <a:cxn ang="0">
                <a:pos x="33" y="64"/>
              </a:cxn>
              <a:cxn ang="0">
                <a:pos x="33" y="66"/>
              </a:cxn>
              <a:cxn ang="0">
                <a:pos x="40" y="66"/>
              </a:cxn>
              <a:cxn ang="0">
                <a:pos x="45" y="64"/>
              </a:cxn>
              <a:cxn ang="0">
                <a:pos x="38" y="61"/>
              </a:cxn>
              <a:cxn ang="0">
                <a:pos x="30" y="59"/>
              </a:cxn>
              <a:cxn ang="0">
                <a:pos x="23" y="49"/>
              </a:cxn>
              <a:cxn ang="0">
                <a:pos x="21" y="48"/>
              </a:cxn>
              <a:cxn ang="0">
                <a:pos x="21" y="44"/>
              </a:cxn>
              <a:cxn ang="0">
                <a:pos x="23" y="38"/>
              </a:cxn>
              <a:cxn ang="0">
                <a:pos x="21" y="31"/>
              </a:cxn>
              <a:cxn ang="0">
                <a:pos x="30" y="31"/>
              </a:cxn>
              <a:cxn ang="0">
                <a:pos x="30" y="36"/>
              </a:cxn>
              <a:cxn ang="0">
                <a:pos x="40" y="36"/>
              </a:cxn>
              <a:cxn ang="0">
                <a:pos x="45" y="38"/>
              </a:cxn>
              <a:cxn ang="0">
                <a:pos x="40" y="31"/>
              </a:cxn>
              <a:cxn ang="0">
                <a:pos x="45" y="28"/>
              </a:cxn>
              <a:cxn ang="0">
                <a:pos x="68" y="28"/>
              </a:cxn>
              <a:cxn ang="0">
                <a:pos x="68" y="23"/>
              </a:cxn>
              <a:cxn ang="0">
                <a:pos x="57" y="14"/>
              </a:cxn>
              <a:cxn ang="0">
                <a:pos x="45" y="8"/>
              </a:cxn>
              <a:cxn ang="0">
                <a:pos x="38" y="12"/>
              </a:cxn>
              <a:cxn ang="0">
                <a:pos x="33" y="8"/>
              </a:cxn>
              <a:cxn ang="0">
                <a:pos x="23" y="12"/>
              </a:cxn>
              <a:cxn ang="0">
                <a:pos x="23" y="5"/>
              </a:cxn>
              <a:cxn ang="0">
                <a:pos x="16" y="0"/>
              </a:cxn>
              <a:cxn ang="0">
                <a:pos x="0" y="5"/>
              </a:cxn>
              <a:cxn ang="0">
                <a:pos x="0" y="8"/>
              </a:cxn>
              <a:cxn ang="0">
                <a:pos x="7" y="19"/>
              </a:cxn>
              <a:cxn ang="0">
                <a:pos x="6" y="26"/>
              </a:cxn>
              <a:cxn ang="0">
                <a:pos x="16" y="28"/>
              </a:cxn>
              <a:cxn ang="0">
                <a:pos x="21" y="38"/>
              </a:cxn>
              <a:cxn ang="0">
                <a:pos x="7" y="49"/>
              </a:cxn>
              <a:cxn ang="0">
                <a:pos x="11" y="51"/>
              </a:cxn>
              <a:cxn ang="0">
                <a:pos x="16" y="57"/>
              </a:cxn>
              <a:cxn ang="0">
                <a:pos x="16" y="54"/>
              </a:cxn>
              <a:cxn ang="0">
                <a:pos x="30" y="64"/>
              </a:cxn>
              <a:cxn ang="0">
                <a:pos x="30" y="61"/>
              </a:cxn>
            </a:cxnLst>
            <a:rect l="0" t="0" r="r" b="b"/>
            <a:pathLst>
              <a:path w="68" h="66">
                <a:moveTo>
                  <a:pt x="30" y="61"/>
                </a:moveTo>
                <a:lnTo>
                  <a:pt x="33" y="64"/>
                </a:lnTo>
                <a:lnTo>
                  <a:pt x="33" y="66"/>
                </a:lnTo>
                <a:lnTo>
                  <a:pt x="40" y="66"/>
                </a:lnTo>
                <a:lnTo>
                  <a:pt x="45" y="64"/>
                </a:lnTo>
                <a:lnTo>
                  <a:pt x="38" y="61"/>
                </a:lnTo>
                <a:lnTo>
                  <a:pt x="30" y="59"/>
                </a:lnTo>
                <a:lnTo>
                  <a:pt x="23" y="49"/>
                </a:lnTo>
                <a:lnTo>
                  <a:pt x="21" y="48"/>
                </a:lnTo>
                <a:lnTo>
                  <a:pt x="21" y="44"/>
                </a:lnTo>
                <a:lnTo>
                  <a:pt x="23" y="38"/>
                </a:lnTo>
                <a:lnTo>
                  <a:pt x="21" y="31"/>
                </a:lnTo>
                <a:lnTo>
                  <a:pt x="30" y="31"/>
                </a:lnTo>
                <a:lnTo>
                  <a:pt x="30" y="36"/>
                </a:lnTo>
                <a:lnTo>
                  <a:pt x="40" y="36"/>
                </a:lnTo>
                <a:lnTo>
                  <a:pt x="45" y="38"/>
                </a:lnTo>
                <a:lnTo>
                  <a:pt x="40" y="31"/>
                </a:lnTo>
                <a:lnTo>
                  <a:pt x="45" y="28"/>
                </a:lnTo>
                <a:lnTo>
                  <a:pt x="68" y="28"/>
                </a:lnTo>
                <a:lnTo>
                  <a:pt x="68" y="23"/>
                </a:lnTo>
                <a:lnTo>
                  <a:pt x="57" y="14"/>
                </a:lnTo>
                <a:lnTo>
                  <a:pt x="45" y="8"/>
                </a:lnTo>
                <a:lnTo>
                  <a:pt x="38" y="12"/>
                </a:lnTo>
                <a:lnTo>
                  <a:pt x="33" y="8"/>
                </a:lnTo>
                <a:lnTo>
                  <a:pt x="23" y="12"/>
                </a:lnTo>
                <a:lnTo>
                  <a:pt x="23" y="5"/>
                </a:lnTo>
                <a:lnTo>
                  <a:pt x="16" y="0"/>
                </a:lnTo>
                <a:lnTo>
                  <a:pt x="0" y="5"/>
                </a:lnTo>
                <a:lnTo>
                  <a:pt x="0" y="8"/>
                </a:lnTo>
                <a:lnTo>
                  <a:pt x="7" y="19"/>
                </a:lnTo>
                <a:lnTo>
                  <a:pt x="6" y="26"/>
                </a:lnTo>
                <a:lnTo>
                  <a:pt x="16" y="28"/>
                </a:lnTo>
                <a:lnTo>
                  <a:pt x="21" y="38"/>
                </a:lnTo>
                <a:lnTo>
                  <a:pt x="7" y="49"/>
                </a:lnTo>
                <a:lnTo>
                  <a:pt x="11" y="51"/>
                </a:lnTo>
                <a:lnTo>
                  <a:pt x="16" y="57"/>
                </a:lnTo>
                <a:lnTo>
                  <a:pt x="16" y="54"/>
                </a:lnTo>
                <a:lnTo>
                  <a:pt x="30" y="64"/>
                </a:lnTo>
                <a:lnTo>
                  <a:pt x="30" y="61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15" name="Freeform 855"/>
          <p:cNvSpPr>
            <a:spLocks/>
          </p:cNvSpPr>
          <p:nvPr/>
        </p:nvSpPr>
        <p:spPr bwMode="auto">
          <a:xfrm>
            <a:off x="5688009" y="3178178"/>
            <a:ext cx="107950" cy="104775"/>
          </a:xfrm>
          <a:custGeom>
            <a:avLst/>
            <a:gdLst/>
            <a:ahLst/>
            <a:cxnLst>
              <a:cxn ang="0">
                <a:pos x="30" y="61"/>
              </a:cxn>
              <a:cxn ang="0">
                <a:pos x="33" y="64"/>
              </a:cxn>
              <a:cxn ang="0">
                <a:pos x="33" y="66"/>
              </a:cxn>
              <a:cxn ang="0">
                <a:pos x="40" y="66"/>
              </a:cxn>
              <a:cxn ang="0">
                <a:pos x="45" y="64"/>
              </a:cxn>
              <a:cxn ang="0">
                <a:pos x="38" y="61"/>
              </a:cxn>
              <a:cxn ang="0">
                <a:pos x="30" y="59"/>
              </a:cxn>
              <a:cxn ang="0">
                <a:pos x="23" y="49"/>
              </a:cxn>
              <a:cxn ang="0">
                <a:pos x="21" y="48"/>
              </a:cxn>
              <a:cxn ang="0">
                <a:pos x="21" y="44"/>
              </a:cxn>
              <a:cxn ang="0">
                <a:pos x="23" y="38"/>
              </a:cxn>
              <a:cxn ang="0">
                <a:pos x="21" y="31"/>
              </a:cxn>
              <a:cxn ang="0">
                <a:pos x="30" y="31"/>
              </a:cxn>
              <a:cxn ang="0">
                <a:pos x="30" y="36"/>
              </a:cxn>
              <a:cxn ang="0">
                <a:pos x="40" y="36"/>
              </a:cxn>
              <a:cxn ang="0">
                <a:pos x="45" y="38"/>
              </a:cxn>
              <a:cxn ang="0">
                <a:pos x="40" y="31"/>
              </a:cxn>
              <a:cxn ang="0">
                <a:pos x="45" y="28"/>
              </a:cxn>
              <a:cxn ang="0">
                <a:pos x="68" y="28"/>
              </a:cxn>
              <a:cxn ang="0">
                <a:pos x="68" y="23"/>
              </a:cxn>
              <a:cxn ang="0">
                <a:pos x="57" y="14"/>
              </a:cxn>
              <a:cxn ang="0">
                <a:pos x="45" y="8"/>
              </a:cxn>
              <a:cxn ang="0">
                <a:pos x="38" y="12"/>
              </a:cxn>
              <a:cxn ang="0">
                <a:pos x="33" y="8"/>
              </a:cxn>
              <a:cxn ang="0">
                <a:pos x="23" y="12"/>
              </a:cxn>
              <a:cxn ang="0">
                <a:pos x="23" y="5"/>
              </a:cxn>
              <a:cxn ang="0">
                <a:pos x="16" y="0"/>
              </a:cxn>
              <a:cxn ang="0">
                <a:pos x="0" y="5"/>
              </a:cxn>
              <a:cxn ang="0">
                <a:pos x="0" y="8"/>
              </a:cxn>
              <a:cxn ang="0">
                <a:pos x="7" y="19"/>
              </a:cxn>
              <a:cxn ang="0">
                <a:pos x="6" y="26"/>
              </a:cxn>
              <a:cxn ang="0">
                <a:pos x="16" y="28"/>
              </a:cxn>
              <a:cxn ang="0">
                <a:pos x="21" y="38"/>
              </a:cxn>
              <a:cxn ang="0">
                <a:pos x="7" y="49"/>
              </a:cxn>
              <a:cxn ang="0">
                <a:pos x="11" y="51"/>
              </a:cxn>
              <a:cxn ang="0">
                <a:pos x="16" y="57"/>
              </a:cxn>
              <a:cxn ang="0">
                <a:pos x="16" y="54"/>
              </a:cxn>
              <a:cxn ang="0">
                <a:pos x="30" y="64"/>
              </a:cxn>
              <a:cxn ang="0">
                <a:pos x="30" y="61"/>
              </a:cxn>
            </a:cxnLst>
            <a:rect l="0" t="0" r="r" b="b"/>
            <a:pathLst>
              <a:path w="68" h="66">
                <a:moveTo>
                  <a:pt x="30" y="61"/>
                </a:moveTo>
                <a:lnTo>
                  <a:pt x="33" y="64"/>
                </a:lnTo>
                <a:lnTo>
                  <a:pt x="33" y="66"/>
                </a:lnTo>
                <a:lnTo>
                  <a:pt x="40" y="66"/>
                </a:lnTo>
                <a:lnTo>
                  <a:pt x="45" y="64"/>
                </a:lnTo>
                <a:lnTo>
                  <a:pt x="38" y="61"/>
                </a:lnTo>
                <a:lnTo>
                  <a:pt x="30" y="59"/>
                </a:lnTo>
                <a:lnTo>
                  <a:pt x="23" y="49"/>
                </a:lnTo>
                <a:lnTo>
                  <a:pt x="21" y="48"/>
                </a:lnTo>
                <a:lnTo>
                  <a:pt x="21" y="44"/>
                </a:lnTo>
                <a:lnTo>
                  <a:pt x="23" y="38"/>
                </a:lnTo>
                <a:lnTo>
                  <a:pt x="21" y="31"/>
                </a:lnTo>
                <a:lnTo>
                  <a:pt x="30" y="31"/>
                </a:lnTo>
                <a:lnTo>
                  <a:pt x="30" y="36"/>
                </a:lnTo>
                <a:lnTo>
                  <a:pt x="40" y="36"/>
                </a:lnTo>
                <a:lnTo>
                  <a:pt x="45" y="38"/>
                </a:lnTo>
                <a:lnTo>
                  <a:pt x="40" y="31"/>
                </a:lnTo>
                <a:lnTo>
                  <a:pt x="45" y="28"/>
                </a:lnTo>
                <a:lnTo>
                  <a:pt x="68" y="28"/>
                </a:lnTo>
                <a:lnTo>
                  <a:pt x="68" y="23"/>
                </a:lnTo>
                <a:lnTo>
                  <a:pt x="57" y="14"/>
                </a:lnTo>
                <a:lnTo>
                  <a:pt x="45" y="8"/>
                </a:lnTo>
                <a:lnTo>
                  <a:pt x="38" y="12"/>
                </a:lnTo>
                <a:lnTo>
                  <a:pt x="33" y="8"/>
                </a:lnTo>
                <a:lnTo>
                  <a:pt x="23" y="12"/>
                </a:lnTo>
                <a:lnTo>
                  <a:pt x="23" y="5"/>
                </a:lnTo>
                <a:lnTo>
                  <a:pt x="16" y="0"/>
                </a:lnTo>
                <a:lnTo>
                  <a:pt x="0" y="5"/>
                </a:lnTo>
                <a:lnTo>
                  <a:pt x="0" y="8"/>
                </a:lnTo>
                <a:lnTo>
                  <a:pt x="7" y="19"/>
                </a:lnTo>
                <a:lnTo>
                  <a:pt x="6" y="26"/>
                </a:lnTo>
                <a:lnTo>
                  <a:pt x="16" y="28"/>
                </a:lnTo>
                <a:lnTo>
                  <a:pt x="21" y="38"/>
                </a:lnTo>
                <a:lnTo>
                  <a:pt x="7" y="49"/>
                </a:lnTo>
                <a:lnTo>
                  <a:pt x="11" y="51"/>
                </a:lnTo>
                <a:lnTo>
                  <a:pt x="16" y="57"/>
                </a:lnTo>
                <a:lnTo>
                  <a:pt x="16" y="54"/>
                </a:lnTo>
                <a:lnTo>
                  <a:pt x="30" y="64"/>
                </a:lnTo>
                <a:lnTo>
                  <a:pt x="30" y="61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16" name="Freeform 856"/>
          <p:cNvSpPr>
            <a:spLocks/>
          </p:cNvSpPr>
          <p:nvPr/>
        </p:nvSpPr>
        <p:spPr bwMode="auto">
          <a:xfrm>
            <a:off x="5735634" y="3276603"/>
            <a:ext cx="60325" cy="3651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0"/>
              </a:cxn>
              <a:cxn ang="0">
                <a:pos x="3" y="3"/>
              </a:cxn>
              <a:cxn ang="0">
                <a:pos x="3" y="4"/>
              </a:cxn>
              <a:cxn ang="0">
                <a:pos x="10" y="4"/>
              </a:cxn>
              <a:cxn ang="0">
                <a:pos x="15" y="3"/>
              </a:cxn>
              <a:cxn ang="0">
                <a:pos x="27" y="9"/>
              </a:cxn>
              <a:cxn ang="0">
                <a:pos x="27" y="16"/>
              </a:cxn>
              <a:cxn ang="0">
                <a:pos x="38" y="23"/>
              </a:cxn>
              <a:cxn ang="0">
                <a:pos x="27" y="23"/>
              </a:cxn>
              <a:cxn ang="0">
                <a:pos x="0" y="10"/>
              </a:cxn>
              <a:cxn ang="0">
                <a:pos x="0" y="3"/>
              </a:cxn>
            </a:cxnLst>
            <a:rect l="0" t="0" r="r" b="b"/>
            <a:pathLst>
              <a:path w="38" h="23">
                <a:moveTo>
                  <a:pt x="0" y="3"/>
                </a:moveTo>
                <a:lnTo>
                  <a:pt x="0" y="0"/>
                </a:lnTo>
                <a:lnTo>
                  <a:pt x="3" y="3"/>
                </a:lnTo>
                <a:lnTo>
                  <a:pt x="3" y="4"/>
                </a:lnTo>
                <a:lnTo>
                  <a:pt x="10" y="4"/>
                </a:lnTo>
                <a:lnTo>
                  <a:pt x="15" y="3"/>
                </a:lnTo>
                <a:lnTo>
                  <a:pt x="27" y="9"/>
                </a:lnTo>
                <a:lnTo>
                  <a:pt x="27" y="16"/>
                </a:lnTo>
                <a:lnTo>
                  <a:pt x="38" y="23"/>
                </a:lnTo>
                <a:lnTo>
                  <a:pt x="27" y="23"/>
                </a:lnTo>
                <a:lnTo>
                  <a:pt x="0" y="10"/>
                </a:lnTo>
                <a:lnTo>
                  <a:pt x="0" y="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17" name="Freeform 857"/>
          <p:cNvSpPr>
            <a:spLocks/>
          </p:cNvSpPr>
          <p:nvPr/>
        </p:nvSpPr>
        <p:spPr bwMode="auto">
          <a:xfrm>
            <a:off x="5735634" y="3276603"/>
            <a:ext cx="60325" cy="3651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0"/>
              </a:cxn>
              <a:cxn ang="0">
                <a:pos x="3" y="3"/>
              </a:cxn>
              <a:cxn ang="0">
                <a:pos x="3" y="4"/>
              </a:cxn>
              <a:cxn ang="0">
                <a:pos x="10" y="4"/>
              </a:cxn>
              <a:cxn ang="0">
                <a:pos x="15" y="3"/>
              </a:cxn>
              <a:cxn ang="0">
                <a:pos x="27" y="9"/>
              </a:cxn>
              <a:cxn ang="0">
                <a:pos x="27" y="16"/>
              </a:cxn>
              <a:cxn ang="0">
                <a:pos x="38" y="23"/>
              </a:cxn>
              <a:cxn ang="0">
                <a:pos x="27" y="23"/>
              </a:cxn>
              <a:cxn ang="0">
                <a:pos x="0" y="10"/>
              </a:cxn>
              <a:cxn ang="0">
                <a:pos x="0" y="3"/>
              </a:cxn>
            </a:cxnLst>
            <a:rect l="0" t="0" r="r" b="b"/>
            <a:pathLst>
              <a:path w="38" h="23">
                <a:moveTo>
                  <a:pt x="0" y="3"/>
                </a:moveTo>
                <a:lnTo>
                  <a:pt x="0" y="0"/>
                </a:lnTo>
                <a:lnTo>
                  <a:pt x="3" y="3"/>
                </a:lnTo>
                <a:lnTo>
                  <a:pt x="3" y="4"/>
                </a:lnTo>
                <a:lnTo>
                  <a:pt x="10" y="4"/>
                </a:lnTo>
                <a:lnTo>
                  <a:pt x="15" y="3"/>
                </a:lnTo>
                <a:lnTo>
                  <a:pt x="27" y="9"/>
                </a:lnTo>
                <a:lnTo>
                  <a:pt x="27" y="16"/>
                </a:lnTo>
                <a:lnTo>
                  <a:pt x="38" y="23"/>
                </a:lnTo>
                <a:lnTo>
                  <a:pt x="27" y="23"/>
                </a:lnTo>
                <a:lnTo>
                  <a:pt x="0" y="10"/>
                </a:lnTo>
                <a:lnTo>
                  <a:pt x="0" y="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18" name="Freeform 858"/>
          <p:cNvSpPr>
            <a:spLocks/>
          </p:cNvSpPr>
          <p:nvPr/>
        </p:nvSpPr>
        <p:spPr bwMode="auto">
          <a:xfrm>
            <a:off x="5735634" y="3160716"/>
            <a:ext cx="115887" cy="100013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0" y="9"/>
              </a:cxn>
              <a:cxn ang="0">
                <a:pos x="26" y="11"/>
              </a:cxn>
              <a:cxn ang="0">
                <a:pos x="27" y="14"/>
              </a:cxn>
              <a:cxn ang="0">
                <a:pos x="26" y="16"/>
              </a:cxn>
              <a:cxn ang="0">
                <a:pos x="43" y="27"/>
              </a:cxn>
              <a:cxn ang="0">
                <a:pos x="43" y="28"/>
              </a:cxn>
              <a:cxn ang="0">
                <a:pos x="52" y="32"/>
              </a:cxn>
              <a:cxn ang="0">
                <a:pos x="57" y="37"/>
              </a:cxn>
              <a:cxn ang="0">
                <a:pos x="57" y="47"/>
              </a:cxn>
              <a:cxn ang="0">
                <a:pos x="43" y="53"/>
              </a:cxn>
              <a:cxn ang="0">
                <a:pos x="34" y="56"/>
              </a:cxn>
              <a:cxn ang="0">
                <a:pos x="38" y="58"/>
              </a:cxn>
              <a:cxn ang="0">
                <a:pos x="38" y="63"/>
              </a:cxn>
              <a:cxn ang="0">
                <a:pos x="52" y="59"/>
              </a:cxn>
              <a:cxn ang="0">
                <a:pos x="52" y="56"/>
              </a:cxn>
              <a:cxn ang="0">
                <a:pos x="60" y="56"/>
              </a:cxn>
              <a:cxn ang="0">
                <a:pos x="73" y="51"/>
              </a:cxn>
              <a:cxn ang="0">
                <a:pos x="73" y="40"/>
              </a:cxn>
              <a:cxn ang="0">
                <a:pos x="67" y="35"/>
              </a:cxn>
              <a:cxn ang="0">
                <a:pos x="38" y="19"/>
              </a:cxn>
              <a:cxn ang="0">
                <a:pos x="33" y="17"/>
              </a:cxn>
              <a:cxn ang="0">
                <a:pos x="43" y="9"/>
              </a:cxn>
              <a:cxn ang="0">
                <a:pos x="52" y="6"/>
              </a:cxn>
              <a:cxn ang="0">
                <a:pos x="43" y="2"/>
              </a:cxn>
              <a:cxn ang="0">
                <a:pos x="38" y="2"/>
              </a:cxn>
              <a:cxn ang="0">
                <a:pos x="27" y="0"/>
              </a:cxn>
              <a:cxn ang="0">
                <a:pos x="3" y="2"/>
              </a:cxn>
              <a:cxn ang="0">
                <a:pos x="0" y="2"/>
              </a:cxn>
            </a:cxnLst>
            <a:rect l="0" t="0" r="r" b="b"/>
            <a:pathLst>
              <a:path w="73" h="63">
                <a:moveTo>
                  <a:pt x="0" y="2"/>
                </a:moveTo>
                <a:lnTo>
                  <a:pt x="10" y="9"/>
                </a:lnTo>
                <a:lnTo>
                  <a:pt x="26" y="11"/>
                </a:lnTo>
                <a:lnTo>
                  <a:pt x="27" y="14"/>
                </a:lnTo>
                <a:lnTo>
                  <a:pt x="26" y="16"/>
                </a:lnTo>
                <a:lnTo>
                  <a:pt x="43" y="27"/>
                </a:lnTo>
                <a:lnTo>
                  <a:pt x="43" y="28"/>
                </a:lnTo>
                <a:lnTo>
                  <a:pt x="52" y="32"/>
                </a:lnTo>
                <a:lnTo>
                  <a:pt x="57" y="37"/>
                </a:lnTo>
                <a:lnTo>
                  <a:pt x="57" y="47"/>
                </a:lnTo>
                <a:lnTo>
                  <a:pt x="43" y="53"/>
                </a:lnTo>
                <a:lnTo>
                  <a:pt x="34" y="56"/>
                </a:lnTo>
                <a:lnTo>
                  <a:pt x="38" y="58"/>
                </a:lnTo>
                <a:lnTo>
                  <a:pt x="38" y="63"/>
                </a:lnTo>
                <a:lnTo>
                  <a:pt x="52" y="59"/>
                </a:lnTo>
                <a:lnTo>
                  <a:pt x="52" y="56"/>
                </a:lnTo>
                <a:lnTo>
                  <a:pt x="60" y="56"/>
                </a:lnTo>
                <a:lnTo>
                  <a:pt x="73" y="51"/>
                </a:lnTo>
                <a:lnTo>
                  <a:pt x="73" y="40"/>
                </a:lnTo>
                <a:lnTo>
                  <a:pt x="67" y="35"/>
                </a:lnTo>
                <a:lnTo>
                  <a:pt x="38" y="19"/>
                </a:lnTo>
                <a:lnTo>
                  <a:pt x="33" y="17"/>
                </a:lnTo>
                <a:lnTo>
                  <a:pt x="43" y="9"/>
                </a:lnTo>
                <a:lnTo>
                  <a:pt x="52" y="6"/>
                </a:lnTo>
                <a:lnTo>
                  <a:pt x="43" y="2"/>
                </a:lnTo>
                <a:lnTo>
                  <a:pt x="38" y="2"/>
                </a:lnTo>
                <a:lnTo>
                  <a:pt x="27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19" name="Freeform 859"/>
          <p:cNvSpPr>
            <a:spLocks/>
          </p:cNvSpPr>
          <p:nvPr/>
        </p:nvSpPr>
        <p:spPr bwMode="auto">
          <a:xfrm>
            <a:off x="5735634" y="3160716"/>
            <a:ext cx="115887" cy="100013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0" y="9"/>
              </a:cxn>
              <a:cxn ang="0">
                <a:pos x="26" y="11"/>
              </a:cxn>
              <a:cxn ang="0">
                <a:pos x="27" y="14"/>
              </a:cxn>
              <a:cxn ang="0">
                <a:pos x="26" y="16"/>
              </a:cxn>
              <a:cxn ang="0">
                <a:pos x="43" y="27"/>
              </a:cxn>
              <a:cxn ang="0">
                <a:pos x="43" y="28"/>
              </a:cxn>
              <a:cxn ang="0">
                <a:pos x="52" y="32"/>
              </a:cxn>
              <a:cxn ang="0">
                <a:pos x="57" y="37"/>
              </a:cxn>
              <a:cxn ang="0">
                <a:pos x="57" y="47"/>
              </a:cxn>
              <a:cxn ang="0">
                <a:pos x="43" y="53"/>
              </a:cxn>
              <a:cxn ang="0">
                <a:pos x="34" y="56"/>
              </a:cxn>
              <a:cxn ang="0">
                <a:pos x="38" y="58"/>
              </a:cxn>
              <a:cxn ang="0">
                <a:pos x="38" y="63"/>
              </a:cxn>
              <a:cxn ang="0">
                <a:pos x="52" y="59"/>
              </a:cxn>
              <a:cxn ang="0">
                <a:pos x="52" y="56"/>
              </a:cxn>
              <a:cxn ang="0">
                <a:pos x="60" y="56"/>
              </a:cxn>
              <a:cxn ang="0">
                <a:pos x="73" y="51"/>
              </a:cxn>
              <a:cxn ang="0">
                <a:pos x="73" y="40"/>
              </a:cxn>
              <a:cxn ang="0">
                <a:pos x="67" y="35"/>
              </a:cxn>
              <a:cxn ang="0">
                <a:pos x="38" y="19"/>
              </a:cxn>
              <a:cxn ang="0">
                <a:pos x="33" y="17"/>
              </a:cxn>
              <a:cxn ang="0">
                <a:pos x="43" y="9"/>
              </a:cxn>
              <a:cxn ang="0">
                <a:pos x="52" y="6"/>
              </a:cxn>
              <a:cxn ang="0">
                <a:pos x="43" y="2"/>
              </a:cxn>
              <a:cxn ang="0">
                <a:pos x="38" y="2"/>
              </a:cxn>
              <a:cxn ang="0">
                <a:pos x="27" y="0"/>
              </a:cxn>
              <a:cxn ang="0">
                <a:pos x="3" y="2"/>
              </a:cxn>
              <a:cxn ang="0">
                <a:pos x="0" y="2"/>
              </a:cxn>
            </a:cxnLst>
            <a:rect l="0" t="0" r="r" b="b"/>
            <a:pathLst>
              <a:path w="73" h="63">
                <a:moveTo>
                  <a:pt x="0" y="2"/>
                </a:moveTo>
                <a:lnTo>
                  <a:pt x="10" y="9"/>
                </a:lnTo>
                <a:lnTo>
                  <a:pt x="26" y="11"/>
                </a:lnTo>
                <a:lnTo>
                  <a:pt x="27" y="14"/>
                </a:lnTo>
                <a:lnTo>
                  <a:pt x="26" y="16"/>
                </a:lnTo>
                <a:lnTo>
                  <a:pt x="43" y="27"/>
                </a:lnTo>
                <a:lnTo>
                  <a:pt x="43" y="28"/>
                </a:lnTo>
                <a:lnTo>
                  <a:pt x="52" y="32"/>
                </a:lnTo>
                <a:lnTo>
                  <a:pt x="57" y="37"/>
                </a:lnTo>
                <a:lnTo>
                  <a:pt x="57" y="47"/>
                </a:lnTo>
                <a:lnTo>
                  <a:pt x="43" y="53"/>
                </a:lnTo>
                <a:lnTo>
                  <a:pt x="34" y="56"/>
                </a:lnTo>
                <a:lnTo>
                  <a:pt x="38" y="58"/>
                </a:lnTo>
                <a:lnTo>
                  <a:pt x="38" y="63"/>
                </a:lnTo>
                <a:lnTo>
                  <a:pt x="52" y="59"/>
                </a:lnTo>
                <a:lnTo>
                  <a:pt x="52" y="56"/>
                </a:lnTo>
                <a:lnTo>
                  <a:pt x="60" y="56"/>
                </a:lnTo>
                <a:lnTo>
                  <a:pt x="73" y="51"/>
                </a:lnTo>
                <a:lnTo>
                  <a:pt x="73" y="40"/>
                </a:lnTo>
                <a:lnTo>
                  <a:pt x="67" y="35"/>
                </a:lnTo>
                <a:lnTo>
                  <a:pt x="38" y="19"/>
                </a:lnTo>
                <a:lnTo>
                  <a:pt x="33" y="17"/>
                </a:lnTo>
                <a:lnTo>
                  <a:pt x="43" y="9"/>
                </a:lnTo>
                <a:lnTo>
                  <a:pt x="52" y="6"/>
                </a:lnTo>
                <a:lnTo>
                  <a:pt x="43" y="2"/>
                </a:lnTo>
                <a:lnTo>
                  <a:pt x="38" y="2"/>
                </a:lnTo>
                <a:lnTo>
                  <a:pt x="27" y="0"/>
                </a:lnTo>
                <a:lnTo>
                  <a:pt x="3" y="2"/>
                </a:lnTo>
                <a:lnTo>
                  <a:pt x="0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20" name="Freeform 860"/>
          <p:cNvSpPr>
            <a:spLocks/>
          </p:cNvSpPr>
          <p:nvPr/>
        </p:nvSpPr>
        <p:spPr bwMode="auto">
          <a:xfrm>
            <a:off x="5751509" y="3219453"/>
            <a:ext cx="73025" cy="2857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5" y="2"/>
              </a:cxn>
              <a:cxn ang="0">
                <a:pos x="39" y="2"/>
              </a:cxn>
              <a:cxn ang="0">
                <a:pos x="46" y="0"/>
              </a:cxn>
              <a:cxn ang="0">
                <a:pos x="46" y="10"/>
              </a:cxn>
              <a:cxn ang="0">
                <a:pos x="32" y="16"/>
              </a:cxn>
              <a:cxn ang="0">
                <a:pos x="22" y="18"/>
              </a:cxn>
              <a:cxn ang="0">
                <a:pos x="12" y="16"/>
              </a:cxn>
              <a:cxn ang="0">
                <a:pos x="5" y="12"/>
              </a:cxn>
              <a:cxn ang="0">
                <a:pos x="0" y="5"/>
              </a:cxn>
            </a:cxnLst>
            <a:rect l="0" t="0" r="r" b="b"/>
            <a:pathLst>
              <a:path w="46" h="18">
                <a:moveTo>
                  <a:pt x="0" y="5"/>
                </a:moveTo>
                <a:lnTo>
                  <a:pt x="5" y="2"/>
                </a:lnTo>
                <a:lnTo>
                  <a:pt x="39" y="2"/>
                </a:lnTo>
                <a:lnTo>
                  <a:pt x="46" y="0"/>
                </a:lnTo>
                <a:lnTo>
                  <a:pt x="46" y="10"/>
                </a:lnTo>
                <a:lnTo>
                  <a:pt x="32" y="16"/>
                </a:lnTo>
                <a:lnTo>
                  <a:pt x="22" y="18"/>
                </a:lnTo>
                <a:lnTo>
                  <a:pt x="12" y="16"/>
                </a:lnTo>
                <a:lnTo>
                  <a:pt x="5" y="12"/>
                </a:lnTo>
                <a:lnTo>
                  <a:pt x="0" y="5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21" name="Freeform 861"/>
          <p:cNvSpPr>
            <a:spLocks/>
          </p:cNvSpPr>
          <p:nvPr/>
        </p:nvSpPr>
        <p:spPr bwMode="auto">
          <a:xfrm>
            <a:off x="5751509" y="3219453"/>
            <a:ext cx="73025" cy="2857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5" y="2"/>
              </a:cxn>
              <a:cxn ang="0">
                <a:pos x="39" y="2"/>
              </a:cxn>
              <a:cxn ang="0">
                <a:pos x="46" y="0"/>
              </a:cxn>
              <a:cxn ang="0">
                <a:pos x="46" y="10"/>
              </a:cxn>
              <a:cxn ang="0">
                <a:pos x="32" y="16"/>
              </a:cxn>
              <a:cxn ang="0">
                <a:pos x="22" y="18"/>
              </a:cxn>
              <a:cxn ang="0">
                <a:pos x="12" y="16"/>
              </a:cxn>
              <a:cxn ang="0">
                <a:pos x="5" y="12"/>
              </a:cxn>
              <a:cxn ang="0">
                <a:pos x="0" y="5"/>
              </a:cxn>
            </a:cxnLst>
            <a:rect l="0" t="0" r="r" b="b"/>
            <a:pathLst>
              <a:path w="46" h="18">
                <a:moveTo>
                  <a:pt x="0" y="5"/>
                </a:moveTo>
                <a:lnTo>
                  <a:pt x="5" y="2"/>
                </a:lnTo>
                <a:lnTo>
                  <a:pt x="39" y="2"/>
                </a:lnTo>
                <a:lnTo>
                  <a:pt x="46" y="0"/>
                </a:lnTo>
                <a:lnTo>
                  <a:pt x="46" y="10"/>
                </a:lnTo>
                <a:lnTo>
                  <a:pt x="32" y="16"/>
                </a:lnTo>
                <a:lnTo>
                  <a:pt x="22" y="18"/>
                </a:lnTo>
                <a:lnTo>
                  <a:pt x="12" y="16"/>
                </a:lnTo>
                <a:lnTo>
                  <a:pt x="5" y="12"/>
                </a:lnTo>
                <a:lnTo>
                  <a:pt x="0" y="5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22" name="Freeform 862"/>
          <p:cNvSpPr>
            <a:spLocks/>
          </p:cNvSpPr>
          <p:nvPr/>
        </p:nvSpPr>
        <p:spPr bwMode="auto">
          <a:xfrm>
            <a:off x="5713409" y="3163891"/>
            <a:ext cx="111125" cy="57150"/>
          </a:xfrm>
          <a:custGeom>
            <a:avLst/>
            <a:gdLst/>
            <a:ahLst/>
            <a:cxnLst>
              <a:cxn ang="0">
                <a:pos x="70" y="34"/>
              </a:cxn>
              <a:cxn ang="0">
                <a:pos x="65" y="29"/>
              </a:cxn>
              <a:cxn ang="0">
                <a:pos x="56" y="25"/>
              </a:cxn>
              <a:cxn ang="0">
                <a:pos x="56" y="23"/>
              </a:cxn>
              <a:cxn ang="0">
                <a:pos x="39" y="13"/>
              </a:cxn>
              <a:cxn ang="0">
                <a:pos x="41" y="11"/>
              </a:cxn>
              <a:cxn ang="0">
                <a:pos x="36" y="9"/>
              </a:cxn>
              <a:cxn ang="0">
                <a:pos x="22" y="7"/>
              </a:cxn>
              <a:cxn ang="0">
                <a:pos x="12" y="0"/>
              </a:cxn>
              <a:cxn ang="0">
                <a:pos x="7" y="0"/>
              </a:cxn>
              <a:cxn ang="0">
                <a:pos x="7" y="4"/>
              </a:cxn>
              <a:cxn ang="0">
                <a:pos x="0" y="9"/>
              </a:cxn>
              <a:cxn ang="0">
                <a:pos x="7" y="13"/>
              </a:cxn>
              <a:cxn ang="0">
                <a:pos x="8" y="21"/>
              </a:cxn>
              <a:cxn ang="0">
                <a:pos x="17" y="17"/>
              </a:cxn>
              <a:cxn ang="0">
                <a:pos x="24" y="21"/>
              </a:cxn>
              <a:cxn ang="0">
                <a:pos x="29" y="17"/>
              </a:cxn>
              <a:cxn ang="0">
                <a:pos x="43" y="24"/>
              </a:cxn>
              <a:cxn ang="0">
                <a:pos x="51" y="32"/>
              </a:cxn>
              <a:cxn ang="0">
                <a:pos x="51" y="36"/>
              </a:cxn>
              <a:cxn ang="0">
                <a:pos x="63" y="36"/>
              </a:cxn>
              <a:cxn ang="0">
                <a:pos x="70" y="34"/>
              </a:cxn>
            </a:cxnLst>
            <a:rect l="0" t="0" r="r" b="b"/>
            <a:pathLst>
              <a:path w="70" h="36">
                <a:moveTo>
                  <a:pt x="70" y="34"/>
                </a:moveTo>
                <a:lnTo>
                  <a:pt x="65" y="29"/>
                </a:lnTo>
                <a:lnTo>
                  <a:pt x="56" y="25"/>
                </a:lnTo>
                <a:lnTo>
                  <a:pt x="56" y="23"/>
                </a:lnTo>
                <a:lnTo>
                  <a:pt x="39" y="13"/>
                </a:lnTo>
                <a:lnTo>
                  <a:pt x="41" y="11"/>
                </a:lnTo>
                <a:lnTo>
                  <a:pt x="36" y="9"/>
                </a:lnTo>
                <a:lnTo>
                  <a:pt x="22" y="7"/>
                </a:lnTo>
                <a:lnTo>
                  <a:pt x="12" y="0"/>
                </a:lnTo>
                <a:lnTo>
                  <a:pt x="7" y="0"/>
                </a:lnTo>
                <a:lnTo>
                  <a:pt x="7" y="4"/>
                </a:lnTo>
                <a:lnTo>
                  <a:pt x="0" y="9"/>
                </a:lnTo>
                <a:lnTo>
                  <a:pt x="7" y="13"/>
                </a:lnTo>
                <a:lnTo>
                  <a:pt x="8" y="21"/>
                </a:lnTo>
                <a:lnTo>
                  <a:pt x="17" y="17"/>
                </a:lnTo>
                <a:lnTo>
                  <a:pt x="24" y="21"/>
                </a:lnTo>
                <a:lnTo>
                  <a:pt x="29" y="17"/>
                </a:lnTo>
                <a:lnTo>
                  <a:pt x="43" y="24"/>
                </a:lnTo>
                <a:lnTo>
                  <a:pt x="51" y="32"/>
                </a:lnTo>
                <a:lnTo>
                  <a:pt x="51" y="36"/>
                </a:lnTo>
                <a:lnTo>
                  <a:pt x="63" y="36"/>
                </a:lnTo>
                <a:lnTo>
                  <a:pt x="70" y="34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23" name="Freeform 863"/>
          <p:cNvSpPr>
            <a:spLocks/>
          </p:cNvSpPr>
          <p:nvPr/>
        </p:nvSpPr>
        <p:spPr bwMode="auto">
          <a:xfrm>
            <a:off x="5713409" y="3163891"/>
            <a:ext cx="111125" cy="57150"/>
          </a:xfrm>
          <a:custGeom>
            <a:avLst/>
            <a:gdLst/>
            <a:ahLst/>
            <a:cxnLst>
              <a:cxn ang="0">
                <a:pos x="70" y="34"/>
              </a:cxn>
              <a:cxn ang="0">
                <a:pos x="65" y="29"/>
              </a:cxn>
              <a:cxn ang="0">
                <a:pos x="56" y="25"/>
              </a:cxn>
              <a:cxn ang="0">
                <a:pos x="56" y="23"/>
              </a:cxn>
              <a:cxn ang="0">
                <a:pos x="39" y="13"/>
              </a:cxn>
              <a:cxn ang="0">
                <a:pos x="41" y="11"/>
              </a:cxn>
              <a:cxn ang="0">
                <a:pos x="36" y="9"/>
              </a:cxn>
              <a:cxn ang="0">
                <a:pos x="22" y="7"/>
              </a:cxn>
              <a:cxn ang="0">
                <a:pos x="12" y="0"/>
              </a:cxn>
              <a:cxn ang="0">
                <a:pos x="7" y="0"/>
              </a:cxn>
              <a:cxn ang="0">
                <a:pos x="7" y="4"/>
              </a:cxn>
              <a:cxn ang="0">
                <a:pos x="0" y="9"/>
              </a:cxn>
              <a:cxn ang="0">
                <a:pos x="7" y="13"/>
              </a:cxn>
              <a:cxn ang="0">
                <a:pos x="8" y="21"/>
              </a:cxn>
              <a:cxn ang="0">
                <a:pos x="17" y="17"/>
              </a:cxn>
              <a:cxn ang="0">
                <a:pos x="24" y="21"/>
              </a:cxn>
              <a:cxn ang="0">
                <a:pos x="29" y="17"/>
              </a:cxn>
              <a:cxn ang="0">
                <a:pos x="43" y="24"/>
              </a:cxn>
              <a:cxn ang="0">
                <a:pos x="51" y="32"/>
              </a:cxn>
              <a:cxn ang="0">
                <a:pos x="51" y="36"/>
              </a:cxn>
              <a:cxn ang="0">
                <a:pos x="63" y="36"/>
              </a:cxn>
              <a:cxn ang="0">
                <a:pos x="70" y="34"/>
              </a:cxn>
            </a:cxnLst>
            <a:rect l="0" t="0" r="r" b="b"/>
            <a:pathLst>
              <a:path w="70" h="36">
                <a:moveTo>
                  <a:pt x="70" y="34"/>
                </a:moveTo>
                <a:lnTo>
                  <a:pt x="65" y="29"/>
                </a:lnTo>
                <a:lnTo>
                  <a:pt x="56" y="25"/>
                </a:lnTo>
                <a:lnTo>
                  <a:pt x="56" y="23"/>
                </a:lnTo>
                <a:lnTo>
                  <a:pt x="39" y="13"/>
                </a:lnTo>
                <a:lnTo>
                  <a:pt x="41" y="11"/>
                </a:lnTo>
                <a:lnTo>
                  <a:pt x="36" y="9"/>
                </a:lnTo>
                <a:lnTo>
                  <a:pt x="22" y="7"/>
                </a:lnTo>
                <a:lnTo>
                  <a:pt x="12" y="0"/>
                </a:lnTo>
                <a:lnTo>
                  <a:pt x="7" y="0"/>
                </a:lnTo>
                <a:lnTo>
                  <a:pt x="7" y="4"/>
                </a:lnTo>
                <a:lnTo>
                  <a:pt x="0" y="9"/>
                </a:lnTo>
                <a:lnTo>
                  <a:pt x="7" y="13"/>
                </a:lnTo>
                <a:lnTo>
                  <a:pt x="8" y="21"/>
                </a:lnTo>
                <a:lnTo>
                  <a:pt x="17" y="17"/>
                </a:lnTo>
                <a:lnTo>
                  <a:pt x="24" y="21"/>
                </a:lnTo>
                <a:lnTo>
                  <a:pt x="29" y="17"/>
                </a:lnTo>
                <a:lnTo>
                  <a:pt x="43" y="24"/>
                </a:lnTo>
                <a:lnTo>
                  <a:pt x="51" y="32"/>
                </a:lnTo>
                <a:lnTo>
                  <a:pt x="51" y="36"/>
                </a:lnTo>
                <a:lnTo>
                  <a:pt x="63" y="36"/>
                </a:lnTo>
                <a:lnTo>
                  <a:pt x="70" y="34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24" name="Freeform 864"/>
          <p:cNvSpPr>
            <a:spLocks/>
          </p:cNvSpPr>
          <p:nvPr/>
        </p:nvSpPr>
        <p:spPr bwMode="auto">
          <a:xfrm>
            <a:off x="5294309" y="2944815"/>
            <a:ext cx="723900" cy="233363"/>
          </a:xfrm>
          <a:custGeom>
            <a:avLst/>
            <a:gdLst/>
            <a:ahLst/>
            <a:cxnLst>
              <a:cxn ang="0">
                <a:pos x="103" y="28"/>
              </a:cxn>
              <a:cxn ang="0">
                <a:pos x="155" y="40"/>
              </a:cxn>
              <a:cxn ang="0">
                <a:pos x="249" y="54"/>
              </a:cxn>
              <a:cxn ang="0">
                <a:pos x="294" y="42"/>
              </a:cxn>
              <a:cxn ang="0">
                <a:pos x="306" y="38"/>
              </a:cxn>
              <a:cxn ang="0">
                <a:pos x="325" y="24"/>
              </a:cxn>
              <a:cxn ang="0">
                <a:pos x="294" y="19"/>
              </a:cxn>
              <a:cxn ang="0">
                <a:pos x="321" y="14"/>
              </a:cxn>
              <a:cxn ang="0">
                <a:pos x="312" y="7"/>
              </a:cxn>
              <a:cxn ang="0">
                <a:pos x="352" y="4"/>
              </a:cxn>
              <a:cxn ang="0">
                <a:pos x="414" y="21"/>
              </a:cxn>
              <a:cxn ang="0">
                <a:pos x="449" y="21"/>
              </a:cxn>
              <a:cxn ang="0">
                <a:pos x="456" y="38"/>
              </a:cxn>
              <a:cxn ang="0">
                <a:pos x="454" y="45"/>
              </a:cxn>
              <a:cxn ang="0">
                <a:pos x="444" y="52"/>
              </a:cxn>
              <a:cxn ang="0">
                <a:pos x="428" y="54"/>
              </a:cxn>
              <a:cxn ang="0">
                <a:pos x="394" y="65"/>
              </a:cxn>
              <a:cxn ang="0">
                <a:pos x="394" y="58"/>
              </a:cxn>
              <a:cxn ang="0">
                <a:pos x="380" y="60"/>
              </a:cxn>
              <a:cxn ang="0">
                <a:pos x="364" y="63"/>
              </a:cxn>
              <a:cxn ang="0">
                <a:pos x="390" y="75"/>
              </a:cxn>
              <a:cxn ang="0">
                <a:pos x="414" y="75"/>
              </a:cxn>
              <a:cxn ang="0">
                <a:pos x="390" y="83"/>
              </a:cxn>
              <a:cxn ang="0">
                <a:pos x="428" y="98"/>
              </a:cxn>
              <a:cxn ang="0">
                <a:pos x="414" y="103"/>
              </a:cxn>
              <a:cxn ang="0">
                <a:pos x="425" y="119"/>
              </a:cxn>
              <a:cxn ang="0">
                <a:pos x="414" y="130"/>
              </a:cxn>
              <a:cxn ang="0">
                <a:pos x="375" y="138"/>
              </a:cxn>
              <a:cxn ang="0">
                <a:pos x="345" y="147"/>
              </a:cxn>
              <a:cxn ang="0">
                <a:pos x="321" y="138"/>
              </a:cxn>
              <a:cxn ang="0">
                <a:pos x="282" y="138"/>
              </a:cxn>
              <a:cxn ang="0">
                <a:pos x="261" y="142"/>
              </a:cxn>
              <a:cxn ang="0">
                <a:pos x="249" y="136"/>
              </a:cxn>
              <a:cxn ang="0">
                <a:pos x="238" y="119"/>
              </a:cxn>
              <a:cxn ang="0">
                <a:pos x="209" y="106"/>
              </a:cxn>
              <a:cxn ang="0">
                <a:pos x="174" y="114"/>
              </a:cxn>
              <a:cxn ang="0">
                <a:pos x="126" y="114"/>
              </a:cxn>
              <a:cxn ang="0">
                <a:pos x="91" y="104"/>
              </a:cxn>
              <a:cxn ang="0">
                <a:pos x="52" y="96"/>
              </a:cxn>
              <a:cxn ang="0">
                <a:pos x="57" y="86"/>
              </a:cxn>
              <a:cxn ang="0">
                <a:pos x="52" y="79"/>
              </a:cxn>
              <a:cxn ang="0">
                <a:pos x="19" y="75"/>
              </a:cxn>
              <a:cxn ang="0">
                <a:pos x="5" y="65"/>
              </a:cxn>
              <a:cxn ang="0">
                <a:pos x="5" y="58"/>
              </a:cxn>
              <a:cxn ang="0">
                <a:pos x="34" y="55"/>
              </a:cxn>
              <a:cxn ang="0">
                <a:pos x="40" y="38"/>
              </a:cxn>
              <a:cxn ang="0">
                <a:pos x="69" y="30"/>
              </a:cxn>
            </a:cxnLst>
            <a:rect l="0" t="0" r="r" b="b"/>
            <a:pathLst>
              <a:path w="456" h="147">
                <a:moveTo>
                  <a:pt x="76" y="21"/>
                </a:moveTo>
                <a:lnTo>
                  <a:pt x="81" y="19"/>
                </a:lnTo>
                <a:lnTo>
                  <a:pt x="103" y="28"/>
                </a:lnTo>
                <a:lnTo>
                  <a:pt x="110" y="30"/>
                </a:lnTo>
                <a:lnTo>
                  <a:pt x="116" y="37"/>
                </a:lnTo>
                <a:lnTo>
                  <a:pt x="155" y="40"/>
                </a:lnTo>
                <a:lnTo>
                  <a:pt x="174" y="47"/>
                </a:lnTo>
                <a:lnTo>
                  <a:pt x="209" y="47"/>
                </a:lnTo>
                <a:lnTo>
                  <a:pt x="249" y="54"/>
                </a:lnTo>
                <a:lnTo>
                  <a:pt x="269" y="52"/>
                </a:lnTo>
                <a:lnTo>
                  <a:pt x="283" y="47"/>
                </a:lnTo>
                <a:lnTo>
                  <a:pt x="294" y="42"/>
                </a:lnTo>
                <a:lnTo>
                  <a:pt x="288" y="40"/>
                </a:lnTo>
                <a:lnTo>
                  <a:pt x="294" y="38"/>
                </a:lnTo>
                <a:lnTo>
                  <a:pt x="306" y="38"/>
                </a:lnTo>
                <a:lnTo>
                  <a:pt x="323" y="32"/>
                </a:lnTo>
                <a:lnTo>
                  <a:pt x="335" y="32"/>
                </a:lnTo>
                <a:lnTo>
                  <a:pt x="325" y="24"/>
                </a:lnTo>
                <a:lnTo>
                  <a:pt x="316" y="28"/>
                </a:lnTo>
                <a:lnTo>
                  <a:pt x="306" y="28"/>
                </a:lnTo>
                <a:lnTo>
                  <a:pt x="294" y="19"/>
                </a:lnTo>
                <a:lnTo>
                  <a:pt x="304" y="18"/>
                </a:lnTo>
                <a:lnTo>
                  <a:pt x="312" y="17"/>
                </a:lnTo>
                <a:lnTo>
                  <a:pt x="321" y="14"/>
                </a:lnTo>
                <a:lnTo>
                  <a:pt x="316" y="11"/>
                </a:lnTo>
                <a:lnTo>
                  <a:pt x="321" y="9"/>
                </a:lnTo>
                <a:lnTo>
                  <a:pt x="312" y="7"/>
                </a:lnTo>
                <a:lnTo>
                  <a:pt x="318" y="4"/>
                </a:lnTo>
                <a:lnTo>
                  <a:pt x="330" y="0"/>
                </a:lnTo>
                <a:lnTo>
                  <a:pt x="352" y="4"/>
                </a:lnTo>
                <a:lnTo>
                  <a:pt x="377" y="14"/>
                </a:lnTo>
                <a:lnTo>
                  <a:pt x="385" y="18"/>
                </a:lnTo>
                <a:lnTo>
                  <a:pt x="414" y="21"/>
                </a:lnTo>
                <a:lnTo>
                  <a:pt x="428" y="28"/>
                </a:lnTo>
                <a:lnTo>
                  <a:pt x="433" y="28"/>
                </a:lnTo>
                <a:lnTo>
                  <a:pt x="449" y="21"/>
                </a:lnTo>
                <a:lnTo>
                  <a:pt x="454" y="28"/>
                </a:lnTo>
                <a:lnTo>
                  <a:pt x="454" y="30"/>
                </a:lnTo>
                <a:lnTo>
                  <a:pt x="456" y="38"/>
                </a:lnTo>
                <a:lnTo>
                  <a:pt x="449" y="37"/>
                </a:lnTo>
                <a:lnTo>
                  <a:pt x="444" y="39"/>
                </a:lnTo>
                <a:lnTo>
                  <a:pt x="454" y="45"/>
                </a:lnTo>
                <a:lnTo>
                  <a:pt x="454" y="47"/>
                </a:lnTo>
                <a:lnTo>
                  <a:pt x="444" y="47"/>
                </a:lnTo>
                <a:lnTo>
                  <a:pt x="444" y="52"/>
                </a:lnTo>
                <a:lnTo>
                  <a:pt x="439" y="54"/>
                </a:lnTo>
                <a:lnTo>
                  <a:pt x="439" y="55"/>
                </a:lnTo>
                <a:lnTo>
                  <a:pt x="428" y="54"/>
                </a:lnTo>
                <a:lnTo>
                  <a:pt x="414" y="62"/>
                </a:lnTo>
                <a:lnTo>
                  <a:pt x="404" y="62"/>
                </a:lnTo>
                <a:lnTo>
                  <a:pt x="394" y="65"/>
                </a:lnTo>
                <a:lnTo>
                  <a:pt x="394" y="63"/>
                </a:lnTo>
                <a:lnTo>
                  <a:pt x="390" y="62"/>
                </a:lnTo>
                <a:lnTo>
                  <a:pt x="394" y="58"/>
                </a:lnTo>
                <a:lnTo>
                  <a:pt x="390" y="57"/>
                </a:lnTo>
                <a:lnTo>
                  <a:pt x="385" y="55"/>
                </a:lnTo>
                <a:lnTo>
                  <a:pt x="380" y="60"/>
                </a:lnTo>
                <a:lnTo>
                  <a:pt x="375" y="62"/>
                </a:lnTo>
                <a:lnTo>
                  <a:pt x="375" y="63"/>
                </a:lnTo>
                <a:lnTo>
                  <a:pt x="364" y="63"/>
                </a:lnTo>
                <a:lnTo>
                  <a:pt x="364" y="67"/>
                </a:lnTo>
                <a:lnTo>
                  <a:pt x="385" y="75"/>
                </a:lnTo>
                <a:lnTo>
                  <a:pt x="390" y="75"/>
                </a:lnTo>
                <a:lnTo>
                  <a:pt x="394" y="68"/>
                </a:lnTo>
                <a:lnTo>
                  <a:pt x="414" y="72"/>
                </a:lnTo>
                <a:lnTo>
                  <a:pt x="414" y="75"/>
                </a:lnTo>
                <a:lnTo>
                  <a:pt x="404" y="75"/>
                </a:lnTo>
                <a:lnTo>
                  <a:pt x="399" y="77"/>
                </a:lnTo>
                <a:lnTo>
                  <a:pt x="390" y="83"/>
                </a:lnTo>
                <a:lnTo>
                  <a:pt x="404" y="86"/>
                </a:lnTo>
                <a:lnTo>
                  <a:pt x="414" y="93"/>
                </a:lnTo>
                <a:lnTo>
                  <a:pt x="428" y="98"/>
                </a:lnTo>
                <a:lnTo>
                  <a:pt x="425" y="98"/>
                </a:lnTo>
                <a:lnTo>
                  <a:pt x="428" y="100"/>
                </a:lnTo>
                <a:lnTo>
                  <a:pt x="414" y="103"/>
                </a:lnTo>
                <a:lnTo>
                  <a:pt x="433" y="104"/>
                </a:lnTo>
                <a:lnTo>
                  <a:pt x="433" y="111"/>
                </a:lnTo>
                <a:lnTo>
                  <a:pt x="425" y="119"/>
                </a:lnTo>
                <a:lnTo>
                  <a:pt x="425" y="124"/>
                </a:lnTo>
                <a:lnTo>
                  <a:pt x="414" y="128"/>
                </a:lnTo>
                <a:lnTo>
                  <a:pt x="414" y="130"/>
                </a:lnTo>
                <a:lnTo>
                  <a:pt x="399" y="136"/>
                </a:lnTo>
                <a:lnTo>
                  <a:pt x="385" y="138"/>
                </a:lnTo>
                <a:lnTo>
                  <a:pt x="375" y="138"/>
                </a:lnTo>
                <a:lnTo>
                  <a:pt x="351" y="145"/>
                </a:lnTo>
                <a:lnTo>
                  <a:pt x="351" y="147"/>
                </a:lnTo>
                <a:lnTo>
                  <a:pt x="345" y="147"/>
                </a:lnTo>
                <a:lnTo>
                  <a:pt x="345" y="142"/>
                </a:lnTo>
                <a:lnTo>
                  <a:pt x="330" y="142"/>
                </a:lnTo>
                <a:lnTo>
                  <a:pt x="321" y="138"/>
                </a:lnTo>
                <a:lnTo>
                  <a:pt x="316" y="138"/>
                </a:lnTo>
                <a:lnTo>
                  <a:pt x="306" y="136"/>
                </a:lnTo>
                <a:lnTo>
                  <a:pt x="282" y="138"/>
                </a:lnTo>
                <a:lnTo>
                  <a:pt x="271" y="138"/>
                </a:lnTo>
                <a:lnTo>
                  <a:pt x="271" y="142"/>
                </a:lnTo>
                <a:lnTo>
                  <a:pt x="261" y="142"/>
                </a:lnTo>
                <a:lnTo>
                  <a:pt x="254" y="138"/>
                </a:lnTo>
                <a:lnTo>
                  <a:pt x="254" y="136"/>
                </a:lnTo>
                <a:lnTo>
                  <a:pt x="249" y="136"/>
                </a:lnTo>
                <a:lnTo>
                  <a:pt x="247" y="129"/>
                </a:lnTo>
                <a:lnTo>
                  <a:pt x="235" y="131"/>
                </a:lnTo>
                <a:lnTo>
                  <a:pt x="238" y="119"/>
                </a:lnTo>
                <a:lnTo>
                  <a:pt x="235" y="114"/>
                </a:lnTo>
                <a:lnTo>
                  <a:pt x="224" y="114"/>
                </a:lnTo>
                <a:lnTo>
                  <a:pt x="209" y="106"/>
                </a:lnTo>
                <a:lnTo>
                  <a:pt x="200" y="106"/>
                </a:lnTo>
                <a:lnTo>
                  <a:pt x="186" y="111"/>
                </a:lnTo>
                <a:lnTo>
                  <a:pt x="174" y="114"/>
                </a:lnTo>
                <a:lnTo>
                  <a:pt x="161" y="111"/>
                </a:lnTo>
                <a:lnTo>
                  <a:pt x="155" y="114"/>
                </a:lnTo>
                <a:lnTo>
                  <a:pt x="126" y="114"/>
                </a:lnTo>
                <a:lnTo>
                  <a:pt x="105" y="106"/>
                </a:lnTo>
                <a:lnTo>
                  <a:pt x="100" y="108"/>
                </a:lnTo>
                <a:lnTo>
                  <a:pt x="91" y="104"/>
                </a:lnTo>
                <a:lnTo>
                  <a:pt x="81" y="104"/>
                </a:lnTo>
                <a:lnTo>
                  <a:pt x="62" y="100"/>
                </a:lnTo>
                <a:lnTo>
                  <a:pt x="52" y="96"/>
                </a:lnTo>
                <a:lnTo>
                  <a:pt x="53" y="91"/>
                </a:lnTo>
                <a:lnTo>
                  <a:pt x="62" y="91"/>
                </a:lnTo>
                <a:lnTo>
                  <a:pt x="57" y="86"/>
                </a:lnTo>
                <a:lnTo>
                  <a:pt x="62" y="83"/>
                </a:lnTo>
                <a:lnTo>
                  <a:pt x="62" y="81"/>
                </a:lnTo>
                <a:lnTo>
                  <a:pt x="52" y="79"/>
                </a:lnTo>
                <a:lnTo>
                  <a:pt x="41" y="81"/>
                </a:lnTo>
                <a:lnTo>
                  <a:pt x="27" y="79"/>
                </a:lnTo>
                <a:lnTo>
                  <a:pt x="19" y="75"/>
                </a:lnTo>
                <a:lnTo>
                  <a:pt x="15" y="75"/>
                </a:lnTo>
                <a:lnTo>
                  <a:pt x="12" y="65"/>
                </a:lnTo>
                <a:lnTo>
                  <a:pt x="5" y="65"/>
                </a:lnTo>
                <a:lnTo>
                  <a:pt x="0" y="63"/>
                </a:lnTo>
                <a:lnTo>
                  <a:pt x="0" y="60"/>
                </a:lnTo>
                <a:lnTo>
                  <a:pt x="5" y="58"/>
                </a:lnTo>
                <a:lnTo>
                  <a:pt x="19" y="57"/>
                </a:lnTo>
                <a:lnTo>
                  <a:pt x="19" y="55"/>
                </a:lnTo>
                <a:lnTo>
                  <a:pt x="34" y="55"/>
                </a:lnTo>
                <a:lnTo>
                  <a:pt x="45" y="54"/>
                </a:lnTo>
                <a:lnTo>
                  <a:pt x="45" y="45"/>
                </a:lnTo>
                <a:lnTo>
                  <a:pt x="40" y="38"/>
                </a:lnTo>
                <a:lnTo>
                  <a:pt x="46" y="37"/>
                </a:lnTo>
                <a:lnTo>
                  <a:pt x="46" y="30"/>
                </a:lnTo>
                <a:lnTo>
                  <a:pt x="69" y="30"/>
                </a:lnTo>
                <a:lnTo>
                  <a:pt x="69" y="24"/>
                </a:lnTo>
                <a:lnTo>
                  <a:pt x="76" y="21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25" name="Freeform 865"/>
          <p:cNvSpPr>
            <a:spLocks/>
          </p:cNvSpPr>
          <p:nvPr/>
        </p:nvSpPr>
        <p:spPr bwMode="auto">
          <a:xfrm>
            <a:off x="5294309" y="2944815"/>
            <a:ext cx="723900" cy="233363"/>
          </a:xfrm>
          <a:custGeom>
            <a:avLst/>
            <a:gdLst/>
            <a:ahLst/>
            <a:cxnLst>
              <a:cxn ang="0">
                <a:pos x="103" y="28"/>
              </a:cxn>
              <a:cxn ang="0">
                <a:pos x="155" y="40"/>
              </a:cxn>
              <a:cxn ang="0">
                <a:pos x="249" y="54"/>
              </a:cxn>
              <a:cxn ang="0">
                <a:pos x="294" y="42"/>
              </a:cxn>
              <a:cxn ang="0">
                <a:pos x="306" y="38"/>
              </a:cxn>
              <a:cxn ang="0">
                <a:pos x="325" y="24"/>
              </a:cxn>
              <a:cxn ang="0">
                <a:pos x="294" y="19"/>
              </a:cxn>
              <a:cxn ang="0">
                <a:pos x="321" y="14"/>
              </a:cxn>
              <a:cxn ang="0">
                <a:pos x="312" y="7"/>
              </a:cxn>
              <a:cxn ang="0">
                <a:pos x="352" y="4"/>
              </a:cxn>
              <a:cxn ang="0">
                <a:pos x="414" y="21"/>
              </a:cxn>
              <a:cxn ang="0">
                <a:pos x="449" y="21"/>
              </a:cxn>
              <a:cxn ang="0">
                <a:pos x="456" y="38"/>
              </a:cxn>
              <a:cxn ang="0">
                <a:pos x="454" y="45"/>
              </a:cxn>
              <a:cxn ang="0">
                <a:pos x="444" y="52"/>
              </a:cxn>
              <a:cxn ang="0">
                <a:pos x="428" y="54"/>
              </a:cxn>
              <a:cxn ang="0">
                <a:pos x="394" y="65"/>
              </a:cxn>
              <a:cxn ang="0">
                <a:pos x="394" y="58"/>
              </a:cxn>
              <a:cxn ang="0">
                <a:pos x="380" y="60"/>
              </a:cxn>
              <a:cxn ang="0">
                <a:pos x="364" y="63"/>
              </a:cxn>
              <a:cxn ang="0">
                <a:pos x="390" y="75"/>
              </a:cxn>
              <a:cxn ang="0">
                <a:pos x="414" y="75"/>
              </a:cxn>
              <a:cxn ang="0">
                <a:pos x="390" y="83"/>
              </a:cxn>
              <a:cxn ang="0">
                <a:pos x="428" y="98"/>
              </a:cxn>
              <a:cxn ang="0">
                <a:pos x="414" y="103"/>
              </a:cxn>
              <a:cxn ang="0">
                <a:pos x="425" y="119"/>
              </a:cxn>
              <a:cxn ang="0">
                <a:pos x="414" y="130"/>
              </a:cxn>
              <a:cxn ang="0">
                <a:pos x="375" y="138"/>
              </a:cxn>
              <a:cxn ang="0">
                <a:pos x="345" y="147"/>
              </a:cxn>
              <a:cxn ang="0">
                <a:pos x="321" y="138"/>
              </a:cxn>
              <a:cxn ang="0">
                <a:pos x="282" y="138"/>
              </a:cxn>
              <a:cxn ang="0">
                <a:pos x="261" y="142"/>
              </a:cxn>
              <a:cxn ang="0">
                <a:pos x="249" y="136"/>
              </a:cxn>
              <a:cxn ang="0">
                <a:pos x="238" y="119"/>
              </a:cxn>
              <a:cxn ang="0">
                <a:pos x="209" y="106"/>
              </a:cxn>
              <a:cxn ang="0">
                <a:pos x="174" y="114"/>
              </a:cxn>
              <a:cxn ang="0">
                <a:pos x="126" y="114"/>
              </a:cxn>
              <a:cxn ang="0">
                <a:pos x="91" y="104"/>
              </a:cxn>
              <a:cxn ang="0">
                <a:pos x="52" y="96"/>
              </a:cxn>
              <a:cxn ang="0">
                <a:pos x="57" y="86"/>
              </a:cxn>
              <a:cxn ang="0">
                <a:pos x="52" y="79"/>
              </a:cxn>
              <a:cxn ang="0">
                <a:pos x="19" y="75"/>
              </a:cxn>
              <a:cxn ang="0">
                <a:pos x="5" y="65"/>
              </a:cxn>
              <a:cxn ang="0">
                <a:pos x="5" y="58"/>
              </a:cxn>
              <a:cxn ang="0">
                <a:pos x="34" y="55"/>
              </a:cxn>
              <a:cxn ang="0">
                <a:pos x="40" y="38"/>
              </a:cxn>
              <a:cxn ang="0">
                <a:pos x="69" y="30"/>
              </a:cxn>
            </a:cxnLst>
            <a:rect l="0" t="0" r="r" b="b"/>
            <a:pathLst>
              <a:path w="456" h="147">
                <a:moveTo>
                  <a:pt x="76" y="21"/>
                </a:moveTo>
                <a:lnTo>
                  <a:pt x="81" y="19"/>
                </a:lnTo>
                <a:lnTo>
                  <a:pt x="103" y="28"/>
                </a:lnTo>
                <a:lnTo>
                  <a:pt x="110" y="30"/>
                </a:lnTo>
                <a:lnTo>
                  <a:pt x="116" y="37"/>
                </a:lnTo>
                <a:lnTo>
                  <a:pt x="155" y="40"/>
                </a:lnTo>
                <a:lnTo>
                  <a:pt x="174" y="47"/>
                </a:lnTo>
                <a:lnTo>
                  <a:pt x="209" y="47"/>
                </a:lnTo>
                <a:lnTo>
                  <a:pt x="249" y="54"/>
                </a:lnTo>
                <a:lnTo>
                  <a:pt x="269" y="52"/>
                </a:lnTo>
                <a:lnTo>
                  <a:pt x="283" y="47"/>
                </a:lnTo>
                <a:lnTo>
                  <a:pt x="294" y="42"/>
                </a:lnTo>
                <a:lnTo>
                  <a:pt x="288" y="40"/>
                </a:lnTo>
                <a:lnTo>
                  <a:pt x="294" y="38"/>
                </a:lnTo>
                <a:lnTo>
                  <a:pt x="306" y="38"/>
                </a:lnTo>
                <a:lnTo>
                  <a:pt x="323" y="32"/>
                </a:lnTo>
                <a:lnTo>
                  <a:pt x="335" y="32"/>
                </a:lnTo>
                <a:lnTo>
                  <a:pt x="325" y="24"/>
                </a:lnTo>
                <a:lnTo>
                  <a:pt x="316" y="28"/>
                </a:lnTo>
                <a:lnTo>
                  <a:pt x="306" y="28"/>
                </a:lnTo>
                <a:lnTo>
                  <a:pt x="294" y="19"/>
                </a:lnTo>
                <a:lnTo>
                  <a:pt x="304" y="18"/>
                </a:lnTo>
                <a:lnTo>
                  <a:pt x="312" y="17"/>
                </a:lnTo>
                <a:lnTo>
                  <a:pt x="321" y="14"/>
                </a:lnTo>
                <a:lnTo>
                  <a:pt x="316" y="11"/>
                </a:lnTo>
                <a:lnTo>
                  <a:pt x="321" y="9"/>
                </a:lnTo>
                <a:lnTo>
                  <a:pt x="312" y="7"/>
                </a:lnTo>
                <a:lnTo>
                  <a:pt x="318" y="4"/>
                </a:lnTo>
                <a:lnTo>
                  <a:pt x="330" y="0"/>
                </a:lnTo>
                <a:lnTo>
                  <a:pt x="352" y="4"/>
                </a:lnTo>
                <a:lnTo>
                  <a:pt x="377" y="14"/>
                </a:lnTo>
                <a:lnTo>
                  <a:pt x="385" y="18"/>
                </a:lnTo>
                <a:lnTo>
                  <a:pt x="414" y="21"/>
                </a:lnTo>
                <a:lnTo>
                  <a:pt x="428" y="28"/>
                </a:lnTo>
                <a:lnTo>
                  <a:pt x="433" y="28"/>
                </a:lnTo>
                <a:lnTo>
                  <a:pt x="449" y="21"/>
                </a:lnTo>
                <a:lnTo>
                  <a:pt x="454" y="28"/>
                </a:lnTo>
                <a:lnTo>
                  <a:pt x="454" y="30"/>
                </a:lnTo>
                <a:lnTo>
                  <a:pt x="456" y="38"/>
                </a:lnTo>
                <a:lnTo>
                  <a:pt x="449" y="37"/>
                </a:lnTo>
                <a:lnTo>
                  <a:pt x="444" y="39"/>
                </a:lnTo>
                <a:lnTo>
                  <a:pt x="454" y="45"/>
                </a:lnTo>
                <a:lnTo>
                  <a:pt x="454" y="47"/>
                </a:lnTo>
                <a:lnTo>
                  <a:pt x="444" y="47"/>
                </a:lnTo>
                <a:lnTo>
                  <a:pt x="444" y="52"/>
                </a:lnTo>
                <a:lnTo>
                  <a:pt x="439" y="54"/>
                </a:lnTo>
                <a:lnTo>
                  <a:pt x="439" y="55"/>
                </a:lnTo>
                <a:lnTo>
                  <a:pt x="428" y="54"/>
                </a:lnTo>
                <a:lnTo>
                  <a:pt x="414" y="62"/>
                </a:lnTo>
                <a:lnTo>
                  <a:pt x="404" y="62"/>
                </a:lnTo>
                <a:lnTo>
                  <a:pt x="394" y="65"/>
                </a:lnTo>
                <a:lnTo>
                  <a:pt x="394" y="63"/>
                </a:lnTo>
                <a:lnTo>
                  <a:pt x="390" y="62"/>
                </a:lnTo>
                <a:lnTo>
                  <a:pt x="394" y="58"/>
                </a:lnTo>
                <a:lnTo>
                  <a:pt x="390" y="57"/>
                </a:lnTo>
                <a:lnTo>
                  <a:pt x="385" y="55"/>
                </a:lnTo>
                <a:lnTo>
                  <a:pt x="380" y="60"/>
                </a:lnTo>
                <a:lnTo>
                  <a:pt x="375" y="62"/>
                </a:lnTo>
                <a:lnTo>
                  <a:pt x="375" y="63"/>
                </a:lnTo>
                <a:lnTo>
                  <a:pt x="364" y="63"/>
                </a:lnTo>
                <a:lnTo>
                  <a:pt x="364" y="67"/>
                </a:lnTo>
                <a:lnTo>
                  <a:pt x="385" y="75"/>
                </a:lnTo>
                <a:lnTo>
                  <a:pt x="390" y="75"/>
                </a:lnTo>
                <a:lnTo>
                  <a:pt x="394" y="68"/>
                </a:lnTo>
                <a:lnTo>
                  <a:pt x="414" y="72"/>
                </a:lnTo>
                <a:lnTo>
                  <a:pt x="414" y="75"/>
                </a:lnTo>
                <a:lnTo>
                  <a:pt x="404" y="75"/>
                </a:lnTo>
                <a:lnTo>
                  <a:pt x="399" y="77"/>
                </a:lnTo>
                <a:lnTo>
                  <a:pt x="390" y="83"/>
                </a:lnTo>
                <a:lnTo>
                  <a:pt x="404" y="86"/>
                </a:lnTo>
                <a:lnTo>
                  <a:pt x="414" y="93"/>
                </a:lnTo>
                <a:lnTo>
                  <a:pt x="428" y="98"/>
                </a:lnTo>
                <a:lnTo>
                  <a:pt x="425" y="98"/>
                </a:lnTo>
                <a:lnTo>
                  <a:pt x="428" y="100"/>
                </a:lnTo>
                <a:lnTo>
                  <a:pt x="414" y="103"/>
                </a:lnTo>
                <a:lnTo>
                  <a:pt x="433" y="104"/>
                </a:lnTo>
                <a:lnTo>
                  <a:pt x="433" y="111"/>
                </a:lnTo>
                <a:lnTo>
                  <a:pt x="425" y="119"/>
                </a:lnTo>
                <a:lnTo>
                  <a:pt x="425" y="124"/>
                </a:lnTo>
                <a:lnTo>
                  <a:pt x="414" y="128"/>
                </a:lnTo>
                <a:lnTo>
                  <a:pt x="414" y="130"/>
                </a:lnTo>
                <a:lnTo>
                  <a:pt x="399" y="136"/>
                </a:lnTo>
                <a:lnTo>
                  <a:pt x="385" y="138"/>
                </a:lnTo>
                <a:lnTo>
                  <a:pt x="375" y="138"/>
                </a:lnTo>
                <a:lnTo>
                  <a:pt x="351" y="145"/>
                </a:lnTo>
                <a:lnTo>
                  <a:pt x="351" y="147"/>
                </a:lnTo>
                <a:lnTo>
                  <a:pt x="345" y="147"/>
                </a:lnTo>
                <a:lnTo>
                  <a:pt x="345" y="142"/>
                </a:lnTo>
                <a:lnTo>
                  <a:pt x="330" y="142"/>
                </a:lnTo>
                <a:lnTo>
                  <a:pt x="321" y="138"/>
                </a:lnTo>
                <a:lnTo>
                  <a:pt x="316" y="138"/>
                </a:lnTo>
                <a:lnTo>
                  <a:pt x="306" y="136"/>
                </a:lnTo>
                <a:lnTo>
                  <a:pt x="282" y="138"/>
                </a:lnTo>
                <a:lnTo>
                  <a:pt x="271" y="138"/>
                </a:lnTo>
                <a:lnTo>
                  <a:pt x="271" y="142"/>
                </a:lnTo>
                <a:lnTo>
                  <a:pt x="261" y="142"/>
                </a:lnTo>
                <a:lnTo>
                  <a:pt x="254" y="138"/>
                </a:lnTo>
                <a:lnTo>
                  <a:pt x="254" y="136"/>
                </a:lnTo>
                <a:lnTo>
                  <a:pt x="249" y="136"/>
                </a:lnTo>
                <a:lnTo>
                  <a:pt x="247" y="129"/>
                </a:lnTo>
                <a:lnTo>
                  <a:pt x="235" y="131"/>
                </a:lnTo>
                <a:lnTo>
                  <a:pt x="238" y="119"/>
                </a:lnTo>
                <a:lnTo>
                  <a:pt x="235" y="114"/>
                </a:lnTo>
                <a:lnTo>
                  <a:pt x="224" y="114"/>
                </a:lnTo>
                <a:lnTo>
                  <a:pt x="209" y="106"/>
                </a:lnTo>
                <a:lnTo>
                  <a:pt x="200" y="106"/>
                </a:lnTo>
                <a:lnTo>
                  <a:pt x="186" y="111"/>
                </a:lnTo>
                <a:lnTo>
                  <a:pt x="174" y="114"/>
                </a:lnTo>
                <a:lnTo>
                  <a:pt x="161" y="111"/>
                </a:lnTo>
                <a:lnTo>
                  <a:pt x="155" y="114"/>
                </a:lnTo>
                <a:lnTo>
                  <a:pt x="126" y="114"/>
                </a:lnTo>
                <a:lnTo>
                  <a:pt x="105" y="106"/>
                </a:lnTo>
                <a:lnTo>
                  <a:pt x="100" y="108"/>
                </a:lnTo>
                <a:lnTo>
                  <a:pt x="91" y="104"/>
                </a:lnTo>
                <a:lnTo>
                  <a:pt x="81" y="104"/>
                </a:lnTo>
                <a:lnTo>
                  <a:pt x="62" y="100"/>
                </a:lnTo>
                <a:lnTo>
                  <a:pt x="52" y="96"/>
                </a:lnTo>
                <a:lnTo>
                  <a:pt x="53" y="91"/>
                </a:lnTo>
                <a:lnTo>
                  <a:pt x="62" y="91"/>
                </a:lnTo>
                <a:lnTo>
                  <a:pt x="57" y="86"/>
                </a:lnTo>
                <a:lnTo>
                  <a:pt x="62" y="83"/>
                </a:lnTo>
                <a:lnTo>
                  <a:pt x="62" y="81"/>
                </a:lnTo>
                <a:lnTo>
                  <a:pt x="52" y="79"/>
                </a:lnTo>
                <a:lnTo>
                  <a:pt x="41" y="81"/>
                </a:lnTo>
                <a:lnTo>
                  <a:pt x="27" y="79"/>
                </a:lnTo>
                <a:lnTo>
                  <a:pt x="19" y="75"/>
                </a:lnTo>
                <a:lnTo>
                  <a:pt x="15" y="75"/>
                </a:lnTo>
                <a:lnTo>
                  <a:pt x="12" y="65"/>
                </a:lnTo>
                <a:lnTo>
                  <a:pt x="5" y="65"/>
                </a:lnTo>
                <a:lnTo>
                  <a:pt x="0" y="63"/>
                </a:lnTo>
                <a:lnTo>
                  <a:pt x="0" y="60"/>
                </a:lnTo>
                <a:lnTo>
                  <a:pt x="5" y="58"/>
                </a:lnTo>
                <a:lnTo>
                  <a:pt x="19" y="57"/>
                </a:lnTo>
                <a:lnTo>
                  <a:pt x="19" y="55"/>
                </a:lnTo>
                <a:lnTo>
                  <a:pt x="34" y="55"/>
                </a:lnTo>
                <a:lnTo>
                  <a:pt x="45" y="54"/>
                </a:lnTo>
                <a:lnTo>
                  <a:pt x="45" y="45"/>
                </a:lnTo>
                <a:lnTo>
                  <a:pt x="40" y="38"/>
                </a:lnTo>
                <a:lnTo>
                  <a:pt x="46" y="37"/>
                </a:lnTo>
                <a:lnTo>
                  <a:pt x="46" y="30"/>
                </a:lnTo>
                <a:lnTo>
                  <a:pt x="69" y="30"/>
                </a:lnTo>
                <a:lnTo>
                  <a:pt x="69" y="24"/>
                </a:lnTo>
                <a:lnTo>
                  <a:pt x="76" y="21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26" name="Freeform 866"/>
          <p:cNvSpPr>
            <a:spLocks/>
          </p:cNvSpPr>
          <p:nvPr/>
        </p:nvSpPr>
        <p:spPr bwMode="auto">
          <a:xfrm>
            <a:off x="5530847" y="3136903"/>
            <a:ext cx="73025" cy="36513"/>
          </a:xfrm>
          <a:custGeom>
            <a:avLst/>
            <a:gdLst/>
            <a:ahLst/>
            <a:cxnLst>
              <a:cxn ang="0">
                <a:pos x="6" y="7"/>
              </a:cxn>
              <a:cxn ang="0">
                <a:pos x="0" y="6"/>
              </a:cxn>
              <a:cxn ang="0">
                <a:pos x="6" y="5"/>
              </a:cxn>
              <a:cxn ang="0">
                <a:pos x="0" y="2"/>
              </a:cxn>
              <a:cxn ang="0">
                <a:pos x="0" y="0"/>
              </a:cxn>
              <a:cxn ang="0">
                <a:pos x="11" y="0"/>
              </a:cxn>
              <a:cxn ang="0">
                <a:pos x="16" y="5"/>
              </a:cxn>
              <a:cxn ang="0">
                <a:pos x="41" y="5"/>
              </a:cxn>
              <a:cxn ang="0">
                <a:pos x="25" y="8"/>
              </a:cxn>
              <a:cxn ang="0">
                <a:pos x="25" y="11"/>
              </a:cxn>
              <a:cxn ang="0">
                <a:pos x="41" y="14"/>
              </a:cxn>
              <a:cxn ang="0">
                <a:pos x="41" y="11"/>
              </a:cxn>
              <a:cxn ang="0">
                <a:pos x="46" y="18"/>
              </a:cxn>
              <a:cxn ang="0">
                <a:pos x="46" y="23"/>
              </a:cxn>
              <a:cxn ang="0">
                <a:pos x="30" y="16"/>
              </a:cxn>
              <a:cxn ang="0">
                <a:pos x="25" y="20"/>
              </a:cxn>
              <a:cxn ang="0">
                <a:pos x="11" y="20"/>
              </a:cxn>
              <a:cxn ang="0">
                <a:pos x="6" y="7"/>
              </a:cxn>
            </a:cxnLst>
            <a:rect l="0" t="0" r="r" b="b"/>
            <a:pathLst>
              <a:path w="46" h="23">
                <a:moveTo>
                  <a:pt x="6" y="7"/>
                </a:moveTo>
                <a:lnTo>
                  <a:pt x="0" y="6"/>
                </a:lnTo>
                <a:lnTo>
                  <a:pt x="6" y="5"/>
                </a:lnTo>
                <a:lnTo>
                  <a:pt x="0" y="2"/>
                </a:lnTo>
                <a:lnTo>
                  <a:pt x="0" y="0"/>
                </a:lnTo>
                <a:lnTo>
                  <a:pt x="11" y="0"/>
                </a:lnTo>
                <a:lnTo>
                  <a:pt x="16" y="5"/>
                </a:lnTo>
                <a:lnTo>
                  <a:pt x="41" y="5"/>
                </a:lnTo>
                <a:lnTo>
                  <a:pt x="25" y="8"/>
                </a:lnTo>
                <a:lnTo>
                  <a:pt x="25" y="11"/>
                </a:lnTo>
                <a:lnTo>
                  <a:pt x="41" y="14"/>
                </a:lnTo>
                <a:lnTo>
                  <a:pt x="41" y="11"/>
                </a:lnTo>
                <a:lnTo>
                  <a:pt x="46" y="18"/>
                </a:lnTo>
                <a:lnTo>
                  <a:pt x="46" y="23"/>
                </a:lnTo>
                <a:lnTo>
                  <a:pt x="30" y="16"/>
                </a:lnTo>
                <a:lnTo>
                  <a:pt x="25" y="20"/>
                </a:lnTo>
                <a:lnTo>
                  <a:pt x="11" y="20"/>
                </a:lnTo>
                <a:lnTo>
                  <a:pt x="6" y="7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27" name="Freeform 867"/>
          <p:cNvSpPr>
            <a:spLocks/>
          </p:cNvSpPr>
          <p:nvPr/>
        </p:nvSpPr>
        <p:spPr bwMode="auto">
          <a:xfrm>
            <a:off x="5530847" y="3136903"/>
            <a:ext cx="73025" cy="36513"/>
          </a:xfrm>
          <a:custGeom>
            <a:avLst/>
            <a:gdLst/>
            <a:ahLst/>
            <a:cxnLst>
              <a:cxn ang="0">
                <a:pos x="6" y="7"/>
              </a:cxn>
              <a:cxn ang="0">
                <a:pos x="0" y="6"/>
              </a:cxn>
              <a:cxn ang="0">
                <a:pos x="6" y="5"/>
              </a:cxn>
              <a:cxn ang="0">
                <a:pos x="0" y="2"/>
              </a:cxn>
              <a:cxn ang="0">
                <a:pos x="0" y="0"/>
              </a:cxn>
              <a:cxn ang="0">
                <a:pos x="11" y="0"/>
              </a:cxn>
              <a:cxn ang="0">
                <a:pos x="16" y="5"/>
              </a:cxn>
              <a:cxn ang="0">
                <a:pos x="41" y="5"/>
              </a:cxn>
              <a:cxn ang="0">
                <a:pos x="25" y="8"/>
              </a:cxn>
              <a:cxn ang="0">
                <a:pos x="25" y="11"/>
              </a:cxn>
              <a:cxn ang="0">
                <a:pos x="41" y="14"/>
              </a:cxn>
              <a:cxn ang="0">
                <a:pos x="41" y="11"/>
              </a:cxn>
              <a:cxn ang="0">
                <a:pos x="46" y="18"/>
              </a:cxn>
              <a:cxn ang="0">
                <a:pos x="46" y="23"/>
              </a:cxn>
              <a:cxn ang="0">
                <a:pos x="30" y="16"/>
              </a:cxn>
              <a:cxn ang="0">
                <a:pos x="25" y="20"/>
              </a:cxn>
              <a:cxn ang="0">
                <a:pos x="11" y="20"/>
              </a:cxn>
              <a:cxn ang="0">
                <a:pos x="6" y="7"/>
              </a:cxn>
            </a:cxnLst>
            <a:rect l="0" t="0" r="r" b="b"/>
            <a:pathLst>
              <a:path w="46" h="23">
                <a:moveTo>
                  <a:pt x="6" y="7"/>
                </a:moveTo>
                <a:lnTo>
                  <a:pt x="0" y="6"/>
                </a:lnTo>
                <a:lnTo>
                  <a:pt x="6" y="5"/>
                </a:lnTo>
                <a:lnTo>
                  <a:pt x="0" y="2"/>
                </a:lnTo>
                <a:lnTo>
                  <a:pt x="0" y="0"/>
                </a:lnTo>
                <a:lnTo>
                  <a:pt x="11" y="0"/>
                </a:lnTo>
                <a:lnTo>
                  <a:pt x="16" y="5"/>
                </a:lnTo>
                <a:lnTo>
                  <a:pt x="41" y="5"/>
                </a:lnTo>
                <a:lnTo>
                  <a:pt x="25" y="8"/>
                </a:lnTo>
                <a:lnTo>
                  <a:pt x="25" y="11"/>
                </a:lnTo>
                <a:lnTo>
                  <a:pt x="41" y="14"/>
                </a:lnTo>
                <a:lnTo>
                  <a:pt x="41" y="11"/>
                </a:lnTo>
                <a:lnTo>
                  <a:pt x="46" y="18"/>
                </a:lnTo>
                <a:lnTo>
                  <a:pt x="46" y="23"/>
                </a:lnTo>
                <a:lnTo>
                  <a:pt x="30" y="16"/>
                </a:lnTo>
                <a:lnTo>
                  <a:pt x="25" y="20"/>
                </a:lnTo>
                <a:lnTo>
                  <a:pt x="11" y="20"/>
                </a:lnTo>
                <a:lnTo>
                  <a:pt x="6" y="7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28" name="Freeform 868"/>
          <p:cNvSpPr>
            <a:spLocks/>
          </p:cNvSpPr>
          <p:nvPr/>
        </p:nvSpPr>
        <p:spPr bwMode="auto">
          <a:xfrm>
            <a:off x="5540372" y="3119440"/>
            <a:ext cx="36512" cy="12700"/>
          </a:xfrm>
          <a:custGeom>
            <a:avLst/>
            <a:gdLst/>
            <a:ahLst/>
            <a:cxnLst>
              <a:cxn ang="0">
                <a:pos x="18" y="4"/>
              </a:cxn>
              <a:cxn ang="0">
                <a:pos x="5" y="0"/>
              </a:cxn>
              <a:cxn ang="0">
                <a:pos x="0" y="4"/>
              </a:cxn>
              <a:cxn ang="0">
                <a:pos x="0" y="8"/>
              </a:cxn>
              <a:cxn ang="0">
                <a:pos x="23" y="8"/>
              </a:cxn>
              <a:cxn ang="0">
                <a:pos x="23" y="4"/>
              </a:cxn>
              <a:cxn ang="0">
                <a:pos x="18" y="4"/>
              </a:cxn>
            </a:cxnLst>
            <a:rect l="0" t="0" r="r" b="b"/>
            <a:pathLst>
              <a:path w="23" h="8">
                <a:moveTo>
                  <a:pt x="18" y="4"/>
                </a:moveTo>
                <a:lnTo>
                  <a:pt x="5" y="0"/>
                </a:lnTo>
                <a:lnTo>
                  <a:pt x="0" y="4"/>
                </a:lnTo>
                <a:lnTo>
                  <a:pt x="0" y="8"/>
                </a:lnTo>
                <a:lnTo>
                  <a:pt x="23" y="8"/>
                </a:lnTo>
                <a:lnTo>
                  <a:pt x="23" y="4"/>
                </a:lnTo>
                <a:lnTo>
                  <a:pt x="18" y="4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29" name="Freeform 869"/>
          <p:cNvSpPr>
            <a:spLocks/>
          </p:cNvSpPr>
          <p:nvPr/>
        </p:nvSpPr>
        <p:spPr bwMode="auto">
          <a:xfrm>
            <a:off x="5540372" y="3119440"/>
            <a:ext cx="36512" cy="12700"/>
          </a:xfrm>
          <a:custGeom>
            <a:avLst/>
            <a:gdLst/>
            <a:ahLst/>
            <a:cxnLst>
              <a:cxn ang="0">
                <a:pos x="18" y="4"/>
              </a:cxn>
              <a:cxn ang="0">
                <a:pos x="5" y="0"/>
              </a:cxn>
              <a:cxn ang="0">
                <a:pos x="0" y="4"/>
              </a:cxn>
              <a:cxn ang="0">
                <a:pos x="0" y="8"/>
              </a:cxn>
              <a:cxn ang="0">
                <a:pos x="23" y="8"/>
              </a:cxn>
              <a:cxn ang="0">
                <a:pos x="23" y="4"/>
              </a:cxn>
              <a:cxn ang="0">
                <a:pos x="18" y="4"/>
              </a:cxn>
            </a:cxnLst>
            <a:rect l="0" t="0" r="r" b="b"/>
            <a:pathLst>
              <a:path w="23" h="8">
                <a:moveTo>
                  <a:pt x="18" y="4"/>
                </a:moveTo>
                <a:lnTo>
                  <a:pt x="5" y="0"/>
                </a:lnTo>
                <a:lnTo>
                  <a:pt x="0" y="4"/>
                </a:lnTo>
                <a:lnTo>
                  <a:pt x="0" y="8"/>
                </a:lnTo>
                <a:lnTo>
                  <a:pt x="23" y="8"/>
                </a:lnTo>
                <a:lnTo>
                  <a:pt x="23" y="4"/>
                </a:lnTo>
                <a:lnTo>
                  <a:pt x="18" y="4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30" name="Freeform 870"/>
          <p:cNvSpPr>
            <a:spLocks/>
          </p:cNvSpPr>
          <p:nvPr/>
        </p:nvSpPr>
        <p:spPr bwMode="auto">
          <a:xfrm>
            <a:off x="5419722" y="3109915"/>
            <a:ext cx="111125" cy="26988"/>
          </a:xfrm>
          <a:custGeom>
            <a:avLst/>
            <a:gdLst/>
            <a:ahLst/>
            <a:cxnLst>
              <a:cxn ang="0">
                <a:pos x="65" y="15"/>
              </a:cxn>
              <a:cxn ang="0">
                <a:pos x="65" y="10"/>
              </a:cxn>
              <a:cxn ang="0">
                <a:pos x="46" y="10"/>
              </a:cxn>
              <a:cxn ang="0">
                <a:pos x="26" y="2"/>
              </a:cxn>
              <a:cxn ang="0">
                <a:pos x="21" y="4"/>
              </a:cxn>
              <a:cxn ang="0">
                <a:pos x="12" y="0"/>
              </a:cxn>
              <a:cxn ang="0">
                <a:pos x="2" y="0"/>
              </a:cxn>
              <a:cxn ang="0">
                <a:pos x="0" y="5"/>
              </a:cxn>
              <a:cxn ang="0">
                <a:pos x="24" y="10"/>
              </a:cxn>
              <a:cxn ang="0">
                <a:pos x="31" y="10"/>
              </a:cxn>
              <a:cxn ang="0">
                <a:pos x="48" y="15"/>
              </a:cxn>
              <a:cxn ang="0">
                <a:pos x="60" y="17"/>
              </a:cxn>
              <a:cxn ang="0">
                <a:pos x="70" y="17"/>
              </a:cxn>
              <a:cxn ang="0">
                <a:pos x="65" y="15"/>
              </a:cxn>
            </a:cxnLst>
            <a:rect l="0" t="0" r="r" b="b"/>
            <a:pathLst>
              <a:path w="70" h="17">
                <a:moveTo>
                  <a:pt x="65" y="15"/>
                </a:moveTo>
                <a:lnTo>
                  <a:pt x="65" y="10"/>
                </a:lnTo>
                <a:lnTo>
                  <a:pt x="46" y="10"/>
                </a:lnTo>
                <a:lnTo>
                  <a:pt x="26" y="2"/>
                </a:lnTo>
                <a:lnTo>
                  <a:pt x="21" y="4"/>
                </a:lnTo>
                <a:lnTo>
                  <a:pt x="12" y="0"/>
                </a:lnTo>
                <a:lnTo>
                  <a:pt x="2" y="0"/>
                </a:lnTo>
                <a:lnTo>
                  <a:pt x="0" y="5"/>
                </a:lnTo>
                <a:lnTo>
                  <a:pt x="24" y="10"/>
                </a:lnTo>
                <a:lnTo>
                  <a:pt x="31" y="10"/>
                </a:lnTo>
                <a:lnTo>
                  <a:pt x="48" y="15"/>
                </a:lnTo>
                <a:lnTo>
                  <a:pt x="60" y="17"/>
                </a:lnTo>
                <a:lnTo>
                  <a:pt x="70" y="17"/>
                </a:lnTo>
                <a:lnTo>
                  <a:pt x="65" y="15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31" name="Freeform 871"/>
          <p:cNvSpPr>
            <a:spLocks/>
          </p:cNvSpPr>
          <p:nvPr/>
        </p:nvSpPr>
        <p:spPr bwMode="auto">
          <a:xfrm>
            <a:off x="5419722" y="3109915"/>
            <a:ext cx="111125" cy="26988"/>
          </a:xfrm>
          <a:custGeom>
            <a:avLst/>
            <a:gdLst/>
            <a:ahLst/>
            <a:cxnLst>
              <a:cxn ang="0">
                <a:pos x="65" y="15"/>
              </a:cxn>
              <a:cxn ang="0">
                <a:pos x="65" y="10"/>
              </a:cxn>
              <a:cxn ang="0">
                <a:pos x="46" y="10"/>
              </a:cxn>
              <a:cxn ang="0">
                <a:pos x="26" y="2"/>
              </a:cxn>
              <a:cxn ang="0">
                <a:pos x="21" y="4"/>
              </a:cxn>
              <a:cxn ang="0">
                <a:pos x="12" y="0"/>
              </a:cxn>
              <a:cxn ang="0">
                <a:pos x="2" y="0"/>
              </a:cxn>
              <a:cxn ang="0">
                <a:pos x="0" y="5"/>
              </a:cxn>
              <a:cxn ang="0">
                <a:pos x="24" y="10"/>
              </a:cxn>
              <a:cxn ang="0">
                <a:pos x="31" y="10"/>
              </a:cxn>
              <a:cxn ang="0">
                <a:pos x="48" y="15"/>
              </a:cxn>
              <a:cxn ang="0">
                <a:pos x="60" y="17"/>
              </a:cxn>
              <a:cxn ang="0">
                <a:pos x="70" y="17"/>
              </a:cxn>
              <a:cxn ang="0">
                <a:pos x="65" y="15"/>
              </a:cxn>
            </a:cxnLst>
            <a:rect l="0" t="0" r="r" b="b"/>
            <a:pathLst>
              <a:path w="70" h="17">
                <a:moveTo>
                  <a:pt x="65" y="15"/>
                </a:moveTo>
                <a:lnTo>
                  <a:pt x="65" y="10"/>
                </a:lnTo>
                <a:lnTo>
                  <a:pt x="46" y="10"/>
                </a:lnTo>
                <a:lnTo>
                  <a:pt x="26" y="2"/>
                </a:lnTo>
                <a:lnTo>
                  <a:pt x="21" y="4"/>
                </a:lnTo>
                <a:lnTo>
                  <a:pt x="12" y="0"/>
                </a:lnTo>
                <a:lnTo>
                  <a:pt x="2" y="0"/>
                </a:lnTo>
                <a:lnTo>
                  <a:pt x="0" y="5"/>
                </a:lnTo>
                <a:lnTo>
                  <a:pt x="24" y="10"/>
                </a:lnTo>
                <a:lnTo>
                  <a:pt x="31" y="10"/>
                </a:lnTo>
                <a:lnTo>
                  <a:pt x="48" y="15"/>
                </a:lnTo>
                <a:lnTo>
                  <a:pt x="60" y="17"/>
                </a:lnTo>
                <a:lnTo>
                  <a:pt x="70" y="17"/>
                </a:lnTo>
                <a:lnTo>
                  <a:pt x="65" y="15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32" name="Freeform 872"/>
          <p:cNvSpPr>
            <a:spLocks/>
          </p:cNvSpPr>
          <p:nvPr/>
        </p:nvSpPr>
        <p:spPr bwMode="auto">
          <a:xfrm>
            <a:off x="4906959" y="3040065"/>
            <a:ext cx="276225" cy="104775"/>
          </a:xfrm>
          <a:custGeom>
            <a:avLst/>
            <a:gdLst/>
            <a:ahLst/>
            <a:cxnLst>
              <a:cxn ang="0">
                <a:pos x="124" y="63"/>
              </a:cxn>
              <a:cxn ang="0">
                <a:pos x="120" y="59"/>
              </a:cxn>
              <a:cxn ang="0">
                <a:pos x="105" y="61"/>
              </a:cxn>
              <a:cxn ang="0">
                <a:pos x="94" y="61"/>
              </a:cxn>
              <a:cxn ang="0">
                <a:pos x="70" y="54"/>
              </a:cxn>
              <a:cxn ang="0">
                <a:pos x="60" y="44"/>
              </a:cxn>
              <a:cxn ang="0">
                <a:pos x="51" y="42"/>
              </a:cxn>
              <a:cxn ang="0">
                <a:pos x="46" y="44"/>
              </a:cxn>
              <a:cxn ang="0">
                <a:pos x="38" y="40"/>
              </a:cxn>
              <a:cxn ang="0">
                <a:pos x="36" y="31"/>
              </a:cxn>
              <a:cxn ang="0">
                <a:pos x="17" y="28"/>
              </a:cxn>
              <a:cxn ang="0">
                <a:pos x="14" y="25"/>
              </a:cxn>
              <a:cxn ang="0">
                <a:pos x="17" y="20"/>
              </a:cxn>
              <a:cxn ang="0">
                <a:pos x="7" y="11"/>
              </a:cxn>
              <a:cxn ang="0">
                <a:pos x="0" y="1"/>
              </a:cxn>
              <a:cxn ang="0">
                <a:pos x="3" y="0"/>
              </a:cxn>
              <a:cxn ang="0">
                <a:pos x="8" y="3"/>
              </a:cxn>
              <a:cxn ang="0">
                <a:pos x="19" y="3"/>
              </a:cxn>
              <a:cxn ang="0">
                <a:pos x="31" y="2"/>
              </a:cxn>
              <a:cxn ang="0">
                <a:pos x="34" y="3"/>
              </a:cxn>
              <a:cxn ang="0">
                <a:pos x="41" y="7"/>
              </a:cxn>
              <a:cxn ang="0">
                <a:pos x="41" y="12"/>
              </a:cxn>
              <a:cxn ang="0">
                <a:pos x="63" y="17"/>
              </a:cxn>
              <a:cxn ang="0">
                <a:pos x="81" y="15"/>
              </a:cxn>
              <a:cxn ang="0">
                <a:pos x="81" y="12"/>
              </a:cxn>
              <a:cxn ang="0">
                <a:pos x="98" y="8"/>
              </a:cxn>
              <a:cxn ang="0">
                <a:pos x="105" y="5"/>
              </a:cxn>
              <a:cxn ang="0">
                <a:pos x="150" y="17"/>
              </a:cxn>
              <a:cxn ang="0">
                <a:pos x="150" y="23"/>
              </a:cxn>
              <a:cxn ang="0">
                <a:pos x="144" y="25"/>
              </a:cxn>
              <a:cxn ang="0">
                <a:pos x="144" y="28"/>
              </a:cxn>
              <a:cxn ang="0">
                <a:pos x="150" y="38"/>
              </a:cxn>
              <a:cxn ang="0">
                <a:pos x="158" y="38"/>
              </a:cxn>
              <a:cxn ang="0">
                <a:pos x="158" y="40"/>
              </a:cxn>
              <a:cxn ang="0">
                <a:pos x="155" y="44"/>
              </a:cxn>
              <a:cxn ang="0">
                <a:pos x="163" y="50"/>
              </a:cxn>
              <a:cxn ang="0">
                <a:pos x="169" y="50"/>
              </a:cxn>
              <a:cxn ang="0">
                <a:pos x="174" y="54"/>
              </a:cxn>
              <a:cxn ang="0">
                <a:pos x="174" y="59"/>
              </a:cxn>
              <a:cxn ang="0">
                <a:pos x="163" y="61"/>
              </a:cxn>
              <a:cxn ang="0">
                <a:pos x="163" y="66"/>
              </a:cxn>
              <a:cxn ang="0">
                <a:pos x="124" y="63"/>
              </a:cxn>
            </a:cxnLst>
            <a:rect l="0" t="0" r="r" b="b"/>
            <a:pathLst>
              <a:path w="174" h="66">
                <a:moveTo>
                  <a:pt x="124" y="63"/>
                </a:moveTo>
                <a:lnTo>
                  <a:pt x="120" y="59"/>
                </a:lnTo>
                <a:lnTo>
                  <a:pt x="105" y="61"/>
                </a:lnTo>
                <a:lnTo>
                  <a:pt x="94" y="61"/>
                </a:lnTo>
                <a:lnTo>
                  <a:pt x="70" y="54"/>
                </a:lnTo>
                <a:lnTo>
                  <a:pt x="60" y="44"/>
                </a:lnTo>
                <a:lnTo>
                  <a:pt x="51" y="42"/>
                </a:lnTo>
                <a:lnTo>
                  <a:pt x="46" y="44"/>
                </a:lnTo>
                <a:lnTo>
                  <a:pt x="38" y="40"/>
                </a:lnTo>
                <a:lnTo>
                  <a:pt x="36" y="31"/>
                </a:lnTo>
                <a:lnTo>
                  <a:pt x="17" y="28"/>
                </a:lnTo>
                <a:lnTo>
                  <a:pt x="14" y="25"/>
                </a:lnTo>
                <a:lnTo>
                  <a:pt x="17" y="20"/>
                </a:lnTo>
                <a:lnTo>
                  <a:pt x="7" y="11"/>
                </a:lnTo>
                <a:lnTo>
                  <a:pt x="0" y="1"/>
                </a:lnTo>
                <a:lnTo>
                  <a:pt x="3" y="0"/>
                </a:lnTo>
                <a:lnTo>
                  <a:pt x="8" y="3"/>
                </a:lnTo>
                <a:lnTo>
                  <a:pt x="19" y="3"/>
                </a:lnTo>
                <a:lnTo>
                  <a:pt x="31" y="2"/>
                </a:lnTo>
                <a:lnTo>
                  <a:pt x="34" y="3"/>
                </a:lnTo>
                <a:lnTo>
                  <a:pt x="41" y="7"/>
                </a:lnTo>
                <a:lnTo>
                  <a:pt x="41" y="12"/>
                </a:lnTo>
                <a:lnTo>
                  <a:pt x="63" y="17"/>
                </a:lnTo>
                <a:lnTo>
                  <a:pt x="81" y="15"/>
                </a:lnTo>
                <a:lnTo>
                  <a:pt x="81" y="12"/>
                </a:lnTo>
                <a:lnTo>
                  <a:pt x="98" y="8"/>
                </a:lnTo>
                <a:lnTo>
                  <a:pt x="105" y="5"/>
                </a:lnTo>
                <a:lnTo>
                  <a:pt x="150" y="17"/>
                </a:lnTo>
                <a:lnTo>
                  <a:pt x="150" y="23"/>
                </a:lnTo>
                <a:lnTo>
                  <a:pt x="144" y="25"/>
                </a:lnTo>
                <a:lnTo>
                  <a:pt x="144" y="28"/>
                </a:lnTo>
                <a:lnTo>
                  <a:pt x="150" y="38"/>
                </a:lnTo>
                <a:lnTo>
                  <a:pt x="158" y="38"/>
                </a:lnTo>
                <a:lnTo>
                  <a:pt x="158" y="40"/>
                </a:lnTo>
                <a:lnTo>
                  <a:pt x="155" y="44"/>
                </a:lnTo>
                <a:lnTo>
                  <a:pt x="163" y="50"/>
                </a:lnTo>
                <a:lnTo>
                  <a:pt x="169" y="50"/>
                </a:lnTo>
                <a:lnTo>
                  <a:pt x="174" y="54"/>
                </a:lnTo>
                <a:lnTo>
                  <a:pt x="174" y="59"/>
                </a:lnTo>
                <a:lnTo>
                  <a:pt x="163" y="61"/>
                </a:lnTo>
                <a:lnTo>
                  <a:pt x="163" y="66"/>
                </a:lnTo>
                <a:lnTo>
                  <a:pt x="124" y="6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33" name="Freeform 873"/>
          <p:cNvSpPr>
            <a:spLocks/>
          </p:cNvSpPr>
          <p:nvPr/>
        </p:nvSpPr>
        <p:spPr bwMode="auto">
          <a:xfrm>
            <a:off x="4906959" y="3040065"/>
            <a:ext cx="276225" cy="104775"/>
          </a:xfrm>
          <a:custGeom>
            <a:avLst/>
            <a:gdLst/>
            <a:ahLst/>
            <a:cxnLst>
              <a:cxn ang="0">
                <a:pos x="124" y="63"/>
              </a:cxn>
              <a:cxn ang="0">
                <a:pos x="120" y="59"/>
              </a:cxn>
              <a:cxn ang="0">
                <a:pos x="105" y="61"/>
              </a:cxn>
              <a:cxn ang="0">
                <a:pos x="94" y="61"/>
              </a:cxn>
              <a:cxn ang="0">
                <a:pos x="70" y="54"/>
              </a:cxn>
              <a:cxn ang="0">
                <a:pos x="60" y="44"/>
              </a:cxn>
              <a:cxn ang="0">
                <a:pos x="51" y="42"/>
              </a:cxn>
              <a:cxn ang="0">
                <a:pos x="46" y="44"/>
              </a:cxn>
              <a:cxn ang="0">
                <a:pos x="38" y="40"/>
              </a:cxn>
              <a:cxn ang="0">
                <a:pos x="36" y="31"/>
              </a:cxn>
              <a:cxn ang="0">
                <a:pos x="17" y="28"/>
              </a:cxn>
              <a:cxn ang="0">
                <a:pos x="14" y="25"/>
              </a:cxn>
              <a:cxn ang="0">
                <a:pos x="17" y="20"/>
              </a:cxn>
              <a:cxn ang="0">
                <a:pos x="7" y="11"/>
              </a:cxn>
              <a:cxn ang="0">
                <a:pos x="0" y="1"/>
              </a:cxn>
              <a:cxn ang="0">
                <a:pos x="3" y="0"/>
              </a:cxn>
              <a:cxn ang="0">
                <a:pos x="8" y="3"/>
              </a:cxn>
              <a:cxn ang="0">
                <a:pos x="19" y="3"/>
              </a:cxn>
              <a:cxn ang="0">
                <a:pos x="31" y="2"/>
              </a:cxn>
              <a:cxn ang="0">
                <a:pos x="34" y="3"/>
              </a:cxn>
              <a:cxn ang="0">
                <a:pos x="41" y="7"/>
              </a:cxn>
              <a:cxn ang="0">
                <a:pos x="41" y="12"/>
              </a:cxn>
              <a:cxn ang="0">
                <a:pos x="63" y="17"/>
              </a:cxn>
              <a:cxn ang="0">
                <a:pos x="81" y="15"/>
              </a:cxn>
              <a:cxn ang="0">
                <a:pos x="81" y="12"/>
              </a:cxn>
              <a:cxn ang="0">
                <a:pos x="98" y="8"/>
              </a:cxn>
              <a:cxn ang="0">
                <a:pos x="105" y="5"/>
              </a:cxn>
              <a:cxn ang="0">
                <a:pos x="150" y="17"/>
              </a:cxn>
              <a:cxn ang="0">
                <a:pos x="150" y="23"/>
              </a:cxn>
              <a:cxn ang="0">
                <a:pos x="144" y="25"/>
              </a:cxn>
              <a:cxn ang="0">
                <a:pos x="144" y="28"/>
              </a:cxn>
              <a:cxn ang="0">
                <a:pos x="150" y="38"/>
              </a:cxn>
              <a:cxn ang="0">
                <a:pos x="158" y="38"/>
              </a:cxn>
              <a:cxn ang="0">
                <a:pos x="158" y="40"/>
              </a:cxn>
              <a:cxn ang="0">
                <a:pos x="155" y="44"/>
              </a:cxn>
              <a:cxn ang="0">
                <a:pos x="163" y="50"/>
              </a:cxn>
              <a:cxn ang="0">
                <a:pos x="169" y="50"/>
              </a:cxn>
              <a:cxn ang="0">
                <a:pos x="174" y="54"/>
              </a:cxn>
              <a:cxn ang="0">
                <a:pos x="174" y="59"/>
              </a:cxn>
              <a:cxn ang="0">
                <a:pos x="163" y="61"/>
              </a:cxn>
              <a:cxn ang="0">
                <a:pos x="163" y="66"/>
              </a:cxn>
              <a:cxn ang="0">
                <a:pos x="124" y="63"/>
              </a:cxn>
            </a:cxnLst>
            <a:rect l="0" t="0" r="r" b="b"/>
            <a:pathLst>
              <a:path w="174" h="66">
                <a:moveTo>
                  <a:pt x="124" y="63"/>
                </a:moveTo>
                <a:lnTo>
                  <a:pt x="120" y="59"/>
                </a:lnTo>
                <a:lnTo>
                  <a:pt x="105" y="61"/>
                </a:lnTo>
                <a:lnTo>
                  <a:pt x="94" y="61"/>
                </a:lnTo>
                <a:lnTo>
                  <a:pt x="70" y="54"/>
                </a:lnTo>
                <a:lnTo>
                  <a:pt x="60" y="44"/>
                </a:lnTo>
                <a:lnTo>
                  <a:pt x="51" y="42"/>
                </a:lnTo>
                <a:lnTo>
                  <a:pt x="46" y="44"/>
                </a:lnTo>
                <a:lnTo>
                  <a:pt x="38" y="40"/>
                </a:lnTo>
                <a:lnTo>
                  <a:pt x="36" y="31"/>
                </a:lnTo>
                <a:lnTo>
                  <a:pt x="17" y="28"/>
                </a:lnTo>
                <a:lnTo>
                  <a:pt x="14" y="25"/>
                </a:lnTo>
                <a:lnTo>
                  <a:pt x="17" y="20"/>
                </a:lnTo>
                <a:lnTo>
                  <a:pt x="7" y="11"/>
                </a:lnTo>
                <a:lnTo>
                  <a:pt x="0" y="1"/>
                </a:lnTo>
                <a:lnTo>
                  <a:pt x="3" y="0"/>
                </a:lnTo>
                <a:lnTo>
                  <a:pt x="8" y="3"/>
                </a:lnTo>
                <a:lnTo>
                  <a:pt x="19" y="3"/>
                </a:lnTo>
                <a:lnTo>
                  <a:pt x="31" y="2"/>
                </a:lnTo>
                <a:lnTo>
                  <a:pt x="34" y="3"/>
                </a:lnTo>
                <a:lnTo>
                  <a:pt x="41" y="7"/>
                </a:lnTo>
                <a:lnTo>
                  <a:pt x="41" y="12"/>
                </a:lnTo>
                <a:lnTo>
                  <a:pt x="63" y="17"/>
                </a:lnTo>
                <a:lnTo>
                  <a:pt x="81" y="15"/>
                </a:lnTo>
                <a:lnTo>
                  <a:pt x="81" y="12"/>
                </a:lnTo>
                <a:lnTo>
                  <a:pt x="98" y="8"/>
                </a:lnTo>
                <a:lnTo>
                  <a:pt x="105" y="5"/>
                </a:lnTo>
                <a:lnTo>
                  <a:pt x="150" y="17"/>
                </a:lnTo>
                <a:lnTo>
                  <a:pt x="150" y="23"/>
                </a:lnTo>
                <a:lnTo>
                  <a:pt x="144" y="25"/>
                </a:lnTo>
                <a:lnTo>
                  <a:pt x="144" y="28"/>
                </a:lnTo>
                <a:lnTo>
                  <a:pt x="150" y="38"/>
                </a:lnTo>
                <a:lnTo>
                  <a:pt x="158" y="38"/>
                </a:lnTo>
                <a:lnTo>
                  <a:pt x="158" y="40"/>
                </a:lnTo>
                <a:lnTo>
                  <a:pt x="155" y="44"/>
                </a:lnTo>
                <a:lnTo>
                  <a:pt x="163" y="50"/>
                </a:lnTo>
                <a:lnTo>
                  <a:pt x="169" y="50"/>
                </a:lnTo>
                <a:lnTo>
                  <a:pt x="174" y="54"/>
                </a:lnTo>
                <a:lnTo>
                  <a:pt x="174" y="59"/>
                </a:lnTo>
                <a:lnTo>
                  <a:pt x="163" y="61"/>
                </a:lnTo>
                <a:lnTo>
                  <a:pt x="163" y="66"/>
                </a:lnTo>
                <a:lnTo>
                  <a:pt x="124" y="6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34" name="Freeform 874"/>
          <p:cNvSpPr>
            <a:spLocks/>
          </p:cNvSpPr>
          <p:nvPr/>
        </p:nvSpPr>
        <p:spPr bwMode="auto">
          <a:xfrm>
            <a:off x="5137147" y="3046415"/>
            <a:ext cx="180975" cy="66675"/>
          </a:xfrm>
          <a:custGeom>
            <a:avLst/>
            <a:gdLst/>
            <a:ahLst/>
            <a:cxnLst>
              <a:cxn ang="0">
                <a:pos x="39" y="8"/>
              </a:cxn>
              <a:cxn ang="0">
                <a:pos x="48" y="10"/>
              </a:cxn>
              <a:cxn ang="0">
                <a:pos x="53" y="10"/>
              </a:cxn>
              <a:cxn ang="0">
                <a:pos x="69" y="8"/>
              </a:cxn>
              <a:cxn ang="0">
                <a:pos x="74" y="8"/>
              </a:cxn>
              <a:cxn ang="0">
                <a:pos x="79" y="0"/>
              </a:cxn>
              <a:cxn ang="0">
                <a:pos x="83" y="3"/>
              </a:cxn>
              <a:cxn ang="0">
                <a:pos x="88" y="10"/>
              </a:cxn>
              <a:cxn ang="0">
                <a:pos x="98" y="8"/>
              </a:cxn>
              <a:cxn ang="0">
                <a:pos x="114" y="8"/>
              </a:cxn>
              <a:cxn ang="0">
                <a:pos x="111" y="10"/>
              </a:cxn>
              <a:cxn ang="0">
                <a:pos x="97" y="10"/>
              </a:cxn>
              <a:cxn ang="0">
                <a:pos x="88" y="12"/>
              </a:cxn>
              <a:cxn ang="0">
                <a:pos x="88" y="20"/>
              </a:cxn>
              <a:cxn ang="0">
                <a:pos x="79" y="21"/>
              </a:cxn>
              <a:cxn ang="0">
                <a:pos x="83" y="22"/>
              </a:cxn>
              <a:cxn ang="0">
                <a:pos x="79" y="26"/>
              </a:cxn>
              <a:cxn ang="0">
                <a:pos x="79" y="34"/>
              </a:cxn>
              <a:cxn ang="0">
                <a:pos x="53" y="36"/>
              </a:cxn>
              <a:cxn ang="0">
                <a:pos x="53" y="40"/>
              </a:cxn>
              <a:cxn ang="0">
                <a:pos x="19" y="42"/>
              </a:cxn>
              <a:cxn ang="0">
                <a:pos x="10" y="39"/>
              </a:cxn>
              <a:cxn ang="0">
                <a:pos x="13" y="36"/>
              </a:cxn>
              <a:cxn ang="0">
                <a:pos x="13" y="34"/>
              </a:cxn>
              <a:cxn ang="0">
                <a:pos x="5" y="34"/>
              </a:cxn>
              <a:cxn ang="0">
                <a:pos x="0" y="22"/>
              </a:cxn>
              <a:cxn ang="0">
                <a:pos x="0" y="20"/>
              </a:cxn>
              <a:cxn ang="0">
                <a:pos x="5" y="19"/>
              </a:cxn>
              <a:cxn ang="0">
                <a:pos x="5" y="14"/>
              </a:cxn>
              <a:cxn ang="0">
                <a:pos x="13" y="16"/>
              </a:cxn>
              <a:cxn ang="0">
                <a:pos x="19" y="14"/>
              </a:cxn>
              <a:cxn ang="0">
                <a:pos x="29" y="12"/>
              </a:cxn>
              <a:cxn ang="0">
                <a:pos x="29" y="8"/>
              </a:cxn>
              <a:cxn ang="0">
                <a:pos x="39" y="8"/>
              </a:cxn>
            </a:cxnLst>
            <a:rect l="0" t="0" r="r" b="b"/>
            <a:pathLst>
              <a:path w="114" h="42">
                <a:moveTo>
                  <a:pt x="39" y="8"/>
                </a:moveTo>
                <a:lnTo>
                  <a:pt x="48" y="10"/>
                </a:lnTo>
                <a:lnTo>
                  <a:pt x="53" y="10"/>
                </a:lnTo>
                <a:lnTo>
                  <a:pt x="69" y="8"/>
                </a:lnTo>
                <a:lnTo>
                  <a:pt x="74" y="8"/>
                </a:lnTo>
                <a:lnTo>
                  <a:pt x="79" y="0"/>
                </a:lnTo>
                <a:lnTo>
                  <a:pt x="83" y="3"/>
                </a:lnTo>
                <a:lnTo>
                  <a:pt x="88" y="10"/>
                </a:lnTo>
                <a:lnTo>
                  <a:pt x="98" y="8"/>
                </a:lnTo>
                <a:lnTo>
                  <a:pt x="114" y="8"/>
                </a:lnTo>
                <a:lnTo>
                  <a:pt x="111" y="10"/>
                </a:lnTo>
                <a:lnTo>
                  <a:pt x="97" y="10"/>
                </a:lnTo>
                <a:lnTo>
                  <a:pt x="88" y="12"/>
                </a:lnTo>
                <a:lnTo>
                  <a:pt x="88" y="20"/>
                </a:lnTo>
                <a:lnTo>
                  <a:pt x="79" y="21"/>
                </a:lnTo>
                <a:lnTo>
                  <a:pt x="83" y="22"/>
                </a:lnTo>
                <a:lnTo>
                  <a:pt x="79" y="26"/>
                </a:lnTo>
                <a:lnTo>
                  <a:pt x="79" y="34"/>
                </a:lnTo>
                <a:lnTo>
                  <a:pt x="53" y="36"/>
                </a:lnTo>
                <a:lnTo>
                  <a:pt x="53" y="40"/>
                </a:lnTo>
                <a:lnTo>
                  <a:pt x="19" y="42"/>
                </a:lnTo>
                <a:lnTo>
                  <a:pt x="10" y="39"/>
                </a:lnTo>
                <a:lnTo>
                  <a:pt x="13" y="36"/>
                </a:lnTo>
                <a:lnTo>
                  <a:pt x="13" y="34"/>
                </a:lnTo>
                <a:lnTo>
                  <a:pt x="5" y="34"/>
                </a:lnTo>
                <a:lnTo>
                  <a:pt x="0" y="22"/>
                </a:lnTo>
                <a:lnTo>
                  <a:pt x="0" y="20"/>
                </a:lnTo>
                <a:lnTo>
                  <a:pt x="5" y="19"/>
                </a:lnTo>
                <a:lnTo>
                  <a:pt x="5" y="14"/>
                </a:lnTo>
                <a:lnTo>
                  <a:pt x="13" y="16"/>
                </a:lnTo>
                <a:lnTo>
                  <a:pt x="19" y="14"/>
                </a:lnTo>
                <a:lnTo>
                  <a:pt x="29" y="12"/>
                </a:lnTo>
                <a:lnTo>
                  <a:pt x="29" y="8"/>
                </a:lnTo>
                <a:lnTo>
                  <a:pt x="39" y="8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35" name="Freeform 875"/>
          <p:cNvSpPr>
            <a:spLocks/>
          </p:cNvSpPr>
          <p:nvPr/>
        </p:nvSpPr>
        <p:spPr bwMode="auto">
          <a:xfrm>
            <a:off x="5137147" y="3046415"/>
            <a:ext cx="180975" cy="66675"/>
          </a:xfrm>
          <a:custGeom>
            <a:avLst/>
            <a:gdLst/>
            <a:ahLst/>
            <a:cxnLst>
              <a:cxn ang="0">
                <a:pos x="39" y="8"/>
              </a:cxn>
              <a:cxn ang="0">
                <a:pos x="48" y="10"/>
              </a:cxn>
              <a:cxn ang="0">
                <a:pos x="53" y="10"/>
              </a:cxn>
              <a:cxn ang="0">
                <a:pos x="69" y="8"/>
              </a:cxn>
              <a:cxn ang="0">
                <a:pos x="74" y="8"/>
              </a:cxn>
              <a:cxn ang="0">
                <a:pos x="79" y="0"/>
              </a:cxn>
              <a:cxn ang="0">
                <a:pos x="83" y="3"/>
              </a:cxn>
              <a:cxn ang="0">
                <a:pos x="88" y="10"/>
              </a:cxn>
              <a:cxn ang="0">
                <a:pos x="98" y="8"/>
              </a:cxn>
              <a:cxn ang="0">
                <a:pos x="114" y="8"/>
              </a:cxn>
              <a:cxn ang="0">
                <a:pos x="111" y="10"/>
              </a:cxn>
              <a:cxn ang="0">
                <a:pos x="97" y="10"/>
              </a:cxn>
              <a:cxn ang="0">
                <a:pos x="88" y="12"/>
              </a:cxn>
              <a:cxn ang="0">
                <a:pos x="88" y="20"/>
              </a:cxn>
              <a:cxn ang="0">
                <a:pos x="79" y="21"/>
              </a:cxn>
              <a:cxn ang="0">
                <a:pos x="83" y="22"/>
              </a:cxn>
              <a:cxn ang="0">
                <a:pos x="79" y="26"/>
              </a:cxn>
              <a:cxn ang="0">
                <a:pos x="79" y="34"/>
              </a:cxn>
              <a:cxn ang="0">
                <a:pos x="53" y="36"/>
              </a:cxn>
              <a:cxn ang="0">
                <a:pos x="53" y="40"/>
              </a:cxn>
              <a:cxn ang="0">
                <a:pos x="19" y="42"/>
              </a:cxn>
              <a:cxn ang="0">
                <a:pos x="10" y="39"/>
              </a:cxn>
              <a:cxn ang="0">
                <a:pos x="13" y="36"/>
              </a:cxn>
              <a:cxn ang="0">
                <a:pos x="13" y="34"/>
              </a:cxn>
              <a:cxn ang="0">
                <a:pos x="5" y="34"/>
              </a:cxn>
              <a:cxn ang="0">
                <a:pos x="0" y="22"/>
              </a:cxn>
              <a:cxn ang="0">
                <a:pos x="0" y="20"/>
              </a:cxn>
              <a:cxn ang="0">
                <a:pos x="5" y="19"/>
              </a:cxn>
              <a:cxn ang="0">
                <a:pos x="5" y="14"/>
              </a:cxn>
              <a:cxn ang="0">
                <a:pos x="13" y="16"/>
              </a:cxn>
              <a:cxn ang="0">
                <a:pos x="19" y="14"/>
              </a:cxn>
              <a:cxn ang="0">
                <a:pos x="29" y="12"/>
              </a:cxn>
              <a:cxn ang="0">
                <a:pos x="29" y="8"/>
              </a:cxn>
              <a:cxn ang="0">
                <a:pos x="39" y="8"/>
              </a:cxn>
            </a:cxnLst>
            <a:rect l="0" t="0" r="r" b="b"/>
            <a:pathLst>
              <a:path w="114" h="42">
                <a:moveTo>
                  <a:pt x="39" y="8"/>
                </a:moveTo>
                <a:lnTo>
                  <a:pt x="48" y="10"/>
                </a:lnTo>
                <a:lnTo>
                  <a:pt x="53" y="10"/>
                </a:lnTo>
                <a:lnTo>
                  <a:pt x="69" y="8"/>
                </a:lnTo>
                <a:lnTo>
                  <a:pt x="74" y="8"/>
                </a:lnTo>
                <a:lnTo>
                  <a:pt x="79" y="0"/>
                </a:lnTo>
                <a:lnTo>
                  <a:pt x="83" y="3"/>
                </a:lnTo>
                <a:lnTo>
                  <a:pt x="88" y="10"/>
                </a:lnTo>
                <a:lnTo>
                  <a:pt x="98" y="8"/>
                </a:lnTo>
                <a:lnTo>
                  <a:pt x="114" y="8"/>
                </a:lnTo>
                <a:lnTo>
                  <a:pt x="111" y="10"/>
                </a:lnTo>
                <a:lnTo>
                  <a:pt x="97" y="10"/>
                </a:lnTo>
                <a:lnTo>
                  <a:pt x="88" y="12"/>
                </a:lnTo>
                <a:lnTo>
                  <a:pt x="88" y="20"/>
                </a:lnTo>
                <a:lnTo>
                  <a:pt x="79" y="21"/>
                </a:lnTo>
                <a:lnTo>
                  <a:pt x="83" y="22"/>
                </a:lnTo>
                <a:lnTo>
                  <a:pt x="79" y="26"/>
                </a:lnTo>
                <a:lnTo>
                  <a:pt x="79" y="34"/>
                </a:lnTo>
                <a:lnTo>
                  <a:pt x="53" y="36"/>
                </a:lnTo>
                <a:lnTo>
                  <a:pt x="53" y="40"/>
                </a:lnTo>
                <a:lnTo>
                  <a:pt x="19" y="42"/>
                </a:lnTo>
                <a:lnTo>
                  <a:pt x="10" y="39"/>
                </a:lnTo>
                <a:lnTo>
                  <a:pt x="13" y="36"/>
                </a:lnTo>
                <a:lnTo>
                  <a:pt x="13" y="34"/>
                </a:lnTo>
                <a:lnTo>
                  <a:pt x="5" y="34"/>
                </a:lnTo>
                <a:lnTo>
                  <a:pt x="0" y="22"/>
                </a:lnTo>
                <a:lnTo>
                  <a:pt x="0" y="20"/>
                </a:lnTo>
                <a:lnTo>
                  <a:pt x="5" y="19"/>
                </a:lnTo>
                <a:lnTo>
                  <a:pt x="5" y="14"/>
                </a:lnTo>
                <a:lnTo>
                  <a:pt x="13" y="16"/>
                </a:lnTo>
                <a:lnTo>
                  <a:pt x="19" y="14"/>
                </a:lnTo>
                <a:lnTo>
                  <a:pt x="29" y="12"/>
                </a:lnTo>
                <a:lnTo>
                  <a:pt x="29" y="8"/>
                </a:lnTo>
                <a:lnTo>
                  <a:pt x="39" y="8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36" name="Freeform 876"/>
          <p:cNvSpPr>
            <a:spLocks/>
          </p:cNvSpPr>
          <p:nvPr/>
        </p:nvSpPr>
        <p:spPr bwMode="auto">
          <a:xfrm>
            <a:off x="5949946" y="3017840"/>
            <a:ext cx="63500" cy="34925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30" y="5"/>
              </a:cxn>
              <a:cxn ang="0">
                <a:pos x="24" y="7"/>
              </a:cxn>
              <a:cxn ang="0">
                <a:pos x="24" y="9"/>
              </a:cxn>
              <a:cxn ang="0">
                <a:pos x="14" y="7"/>
              </a:cxn>
              <a:cxn ang="0">
                <a:pos x="0" y="15"/>
              </a:cxn>
              <a:cxn ang="0">
                <a:pos x="14" y="16"/>
              </a:cxn>
              <a:cxn ang="0">
                <a:pos x="14" y="22"/>
              </a:cxn>
              <a:cxn ang="0">
                <a:pos x="35" y="22"/>
              </a:cxn>
              <a:cxn ang="0">
                <a:pos x="40" y="19"/>
              </a:cxn>
              <a:cxn ang="0">
                <a:pos x="30" y="17"/>
              </a:cxn>
              <a:cxn ang="0">
                <a:pos x="24" y="14"/>
              </a:cxn>
              <a:cxn ang="0">
                <a:pos x="40" y="11"/>
              </a:cxn>
              <a:cxn ang="0">
                <a:pos x="35" y="7"/>
              </a:cxn>
              <a:cxn ang="0">
                <a:pos x="40" y="0"/>
              </a:cxn>
              <a:cxn ang="0">
                <a:pos x="30" y="0"/>
              </a:cxn>
            </a:cxnLst>
            <a:rect l="0" t="0" r="r" b="b"/>
            <a:pathLst>
              <a:path w="40" h="22">
                <a:moveTo>
                  <a:pt x="30" y="0"/>
                </a:moveTo>
                <a:lnTo>
                  <a:pt x="30" y="5"/>
                </a:lnTo>
                <a:lnTo>
                  <a:pt x="24" y="7"/>
                </a:lnTo>
                <a:lnTo>
                  <a:pt x="24" y="9"/>
                </a:lnTo>
                <a:lnTo>
                  <a:pt x="14" y="7"/>
                </a:lnTo>
                <a:lnTo>
                  <a:pt x="0" y="15"/>
                </a:lnTo>
                <a:lnTo>
                  <a:pt x="14" y="16"/>
                </a:lnTo>
                <a:lnTo>
                  <a:pt x="14" y="22"/>
                </a:lnTo>
                <a:lnTo>
                  <a:pt x="35" y="22"/>
                </a:lnTo>
                <a:lnTo>
                  <a:pt x="40" y="19"/>
                </a:lnTo>
                <a:lnTo>
                  <a:pt x="30" y="17"/>
                </a:lnTo>
                <a:lnTo>
                  <a:pt x="24" y="14"/>
                </a:lnTo>
                <a:lnTo>
                  <a:pt x="40" y="11"/>
                </a:lnTo>
                <a:lnTo>
                  <a:pt x="35" y="7"/>
                </a:lnTo>
                <a:lnTo>
                  <a:pt x="40" y="0"/>
                </a:lnTo>
                <a:lnTo>
                  <a:pt x="3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37" name="Freeform 877"/>
          <p:cNvSpPr>
            <a:spLocks/>
          </p:cNvSpPr>
          <p:nvPr/>
        </p:nvSpPr>
        <p:spPr bwMode="auto">
          <a:xfrm>
            <a:off x="5949946" y="3017840"/>
            <a:ext cx="63500" cy="34925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30" y="5"/>
              </a:cxn>
              <a:cxn ang="0">
                <a:pos x="24" y="7"/>
              </a:cxn>
              <a:cxn ang="0">
                <a:pos x="24" y="9"/>
              </a:cxn>
              <a:cxn ang="0">
                <a:pos x="14" y="7"/>
              </a:cxn>
              <a:cxn ang="0">
                <a:pos x="0" y="15"/>
              </a:cxn>
              <a:cxn ang="0">
                <a:pos x="14" y="16"/>
              </a:cxn>
              <a:cxn ang="0">
                <a:pos x="14" y="22"/>
              </a:cxn>
              <a:cxn ang="0">
                <a:pos x="35" y="22"/>
              </a:cxn>
              <a:cxn ang="0">
                <a:pos x="40" y="19"/>
              </a:cxn>
              <a:cxn ang="0">
                <a:pos x="30" y="17"/>
              </a:cxn>
              <a:cxn ang="0">
                <a:pos x="24" y="14"/>
              </a:cxn>
              <a:cxn ang="0">
                <a:pos x="40" y="11"/>
              </a:cxn>
              <a:cxn ang="0">
                <a:pos x="35" y="7"/>
              </a:cxn>
              <a:cxn ang="0">
                <a:pos x="40" y="0"/>
              </a:cxn>
              <a:cxn ang="0">
                <a:pos x="30" y="0"/>
              </a:cxn>
            </a:cxnLst>
            <a:rect l="0" t="0" r="r" b="b"/>
            <a:pathLst>
              <a:path w="40" h="22">
                <a:moveTo>
                  <a:pt x="30" y="0"/>
                </a:moveTo>
                <a:lnTo>
                  <a:pt x="30" y="5"/>
                </a:lnTo>
                <a:lnTo>
                  <a:pt x="24" y="7"/>
                </a:lnTo>
                <a:lnTo>
                  <a:pt x="24" y="9"/>
                </a:lnTo>
                <a:lnTo>
                  <a:pt x="14" y="7"/>
                </a:lnTo>
                <a:lnTo>
                  <a:pt x="0" y="15"/>
                </a:lnTo>
                <a:lnTo>
                  <a:pt x="14" y="16"/>
                </a:lnTo>
                <a:lnTo>
                  <a:pt x="14" y="22"/>
                </a:lnTo>
                <a:lnTo>
                  <a:pt x="35" y="22"/>
                </a:lnTo>
                <a:lnTo>
                  <a:pt x="40" y="19"/>
                </a:lnTo>
                <a:lnTo>
                  <a:pt x="30" y="17"/>
                </a:lnTo>
                <a:lnTo>
                  <a:pt x="24" y="14"/>
                </a:lnTo>
                <a:lnTo>
                  <a:pt x="40" y="11"/>
                </a:lnTo>
                <a:lnTo>
                  <a:pt x="35" y="7"/>
                </a:lnTo>
                <a:lnTo>
                  <a:pt x="40" y="0"/>
                </a:lnTo>
                <a:lnTo>
                  <a:pt x="3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38" name="Freeform 878"/>
          <p:cNvSpPr>
            <a:spLocks/>
          </p:cNvSpPr>
          <p:nvPr/>
        </p:nvSpPr>
        <p:spPr bwMode="auto">
          <a:xfrm>
            <a:off x="5999159" y="3046415"/>
            <a:ext cx="52387" cy="34925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5" y="3"/>
              </a:cxn>
              <a:cxn ang="0">
                <a:pos x="10" y="0"/>
              </a:cxn>
              <a:cxn ang="0">
                <a:pos x="18" y="9"/>
              </a:cxn>
              <a:cxn ang="0">
                <a:pos x="33" y="15"/>
              </a:cxn>
              <a:cxn ang="0">
                <a:pos x="33" y="18"/>
              </a:cxn>
              <a:cxn ang="0">
                <a:pos x="15" y="22"/>
              </a:cxn>
              <a:cxn ang="0">
                <a:pos x="5" y="17"/>
              </a:cxn>
              <a:cxn ang="0">
                <a:pos x="10" y="15"/>
              </a:cxn>
              <a:cxn ang="0">
                <a:pos x="0" y="11"/>
              </a:cxn>
              <a:cxn ang="0">
                <a:pos x="5" y="11"/>
              </a:cxn>
              <a:cxn ang="0">
                <a:pos x="0" y="8"/>
              </a:cxn>
              <a:cxn ang="0">
                <a:pos x="0" y="3"/>
              </a:cxn>
            </a:cxnLst>
            <a:rect l="0" t="0" r="r" b="b"/>
            <a:pathLst>
              <a:path w="33" h="22">
                <a:moveTo>
                  <a:pt x="0" y="3"/>
                </a:moveTo>
                <a:lnTo>
                  <a:pt x="5" y="3"/>
                </a:lnTo>
                <a:lnTo>
                  <a:pt x="10" y="0"/>
                </a:lnTo>
                <a:lnTo>
                  <a:pt x="18" y="9"/>
                </a:lnTo>
                <a:lnTo>
                  <a:pt x="33" y="15"/>
                </a:lnTo>
                <a:lnTo>
                  <a:pt x="33" y="18"/>
                </a:lnTo>
                <a:lnTo>
                  <a:pt x="15" y="22"/>
                </a:lnTo>
                <a:lnTo>
                  <a:pt x="5" y="17"/>
                </a:lnTo>
                <a:lnTo>
                  <a:pt x="10" y="15"/>
                </a:lnTo>
                <a:lnTo>
                  <a:pt x="0" y="11"/>
                </a:lnTo>
                <a:lnTo>
                  <a:pt x="5" y="11"/>
                </a:lnTo>
                <a:lnTo>
                  <a:pt x="0" y="8"/>
                </a:lnTo>
                <a:lnTo>
                  <a:pt x="0" y="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39" name="Freeform 879"/>
          <p:cNvSpPr>
            <a:spLocks/>
          </p:cNvSpPr>
          <p:nvPr/>
        </p:nvSpPr>
        <p:spPr bwMode="auto">
          <a:xfrm>
            <a:off x="5999159" y="3046415"/>
            <a:ext cx="52387" cy="34925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5" y="3"/>
              </a:cxn>
              <a:cxn ang="0">
                <a:pos x="10" y="0"/>
              </a:cxn>
              <a:cxn ang="0">
                <a:pos x="18" y="9"/>
              </a:cxn>
              <a:cxn ang="0">
                <a:pos x="33" y="15"/>
              </a:cxn>
              <a:cxn ang="0">
                <a:pos x="33" y="18"/>
              </a:cxn>
              <a:cxn ang="0">
                <a:pos x="15" y="22"/>
              </a:cxn>
              <a:cxn ang="0">
                <a:pos x="5" y="17"/>
              </a:cxn>
              <a:cxn ang="0">
                <a:pos x="10" y="15"/>
              </a:cxn>
              <a:cxn ang="0">
                <a:pos x="0" y="11"/>
              </a:cxn>
              <a:cxn ang="0">
                <a:pos x="5" y="11"/>
              </a:cxn>
              <a:cxn ang="0">
                <a:pos x="0" y="8"/>
              </a:cxn>
              <a:cxn ang="0">
                <a:pos x="0" y="3"/>
              </a:cxn>
            </a:cxnLst>
            <a:rect l="0" t="0" r="r" b="b"/>
            <a:pathLst>
              <a:path w="33" h="22">
                <a:moveTo>
                  <a:pt x="0" y="3"/>
                </a:moveTo>
                <a:lnTo>
                  <a:pt x="5" y="3"/>
                </a:lnTo>
                <a:lnTo>
                  <a:pt x="10" y="0"/>
                </a:lnTo>
                <a:lnTo>
                  <a:pt x="18" y="9"/>
                </a:lnTo>
                <a:lnTo>
                  <a:pt x="33" y="15"/>
                </a:lnTo>
                <a:lnTo>
                  <a:pt x="33" y="18"/>
                </a:lnTo>
                <a:lnTo>
                  <a:pt x="15" y="22"/>
                </a:lnTo>
                <a:lnTo>
                  <a:pt x="5" y="17"/>
                </a:lnTo>
                <a:lnTo>
                  <a:pt x="10" y="15"/>
                </a:lnTo>
                <a:lnTo>
                  <a:pt x="0" y="11"/>
                </a:lnTo>
                <a:lnTo>
                  <a:pt x="5" y="11"/>
                </a:lnTo>
                <a:lnTo>
                  <a:pt x="0" y="8"/>
                </a:lnTo>
                <a:lnTo>
                  <a:pt x="0" y="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40" name="Freeform 880"/>
          <p:cNvSpPr>
            <a:spLocks/>
          </p:cNvSpPr>
          <p:nvPr/>
        </p:nvSpPr>
        <p:spPr bwMode="auto">
          <a:xfrm>
            <a:off x="5422897" y="2957515"/>
            <a:ext cx="401637" cy="73025"/>
          </a:xfrm>
          <a:custGeom>
            <a:avLst/>
            <a:gdLst/>
            <a:ahLst/>
            <a:cxnLst>
              <a:cxn ang="0">
                <a:pos x="212" y="10"/>
              </a:cxn>
              <a:cxn ang="0">
                <a:pos x="225" y="20"/>
              </a:cxn>
              <a:cxn ang="0">
                <a:pos x="234" y="20"/>
              </a:cxn>
              <a:cxn ang="0">
                <a:pos x="246" y="15"/>
              </a:cxn>
              <a:cxn ang="0">
                <a:pos x="253" y="24"/>
              </a:cxn>
              <a:cxn ang="0">
                <a:pos x="239" y="24"/>
              </a:cxn>
              <a:cxn ang="0">
                <a:pos x="224" y="29"/>
              </a:cxn>
              <a:cxn ang="0">
                <a:pos x="208" y="31"/>
              </a:cxn>
              <a:cxn ang="0">
                <a:pos x="206" y="32"/>
              </a:cxn>
              <a:cxn ang="0">
                <a:pos x="212" y="34"/>
              </a:cxn>
              <a:cxn ang="0">
                <a:pos x="199" y="39"/>
              </a:cxn>
              <a:cxn ang="0">
                <a:pos x="184" y="43"/>
              </a:cxn>
              <a:cxn ang="0">
                <a:pos x="165" y="46"/>
              </a:cxn>
              <a:cxn ang="0">
                <a:pos x="127" y="39"/>
              </a:cxn>
              <a:cxn ang="0">
                <a:pos x="93" y="39"/>
              </a:cxn>
              <a:cxn ang="0">
                <a:pos x="74" y="32"/>
              </a:cxn>
              <a:cxn ang="0">
                <a:pos x="34" y="28"/>
              </a:cxn>
              <a:cxn ang="0">
                <a:pos x="29" y="21"/>
              </a:cxn>
              <a:cxn ang="0">
                <a:pos x="19" y="20"/>
              </a:cxn>
              <a:cxn ang="0">
                <a:pos x="0" y="10"/>
              </a:cxn>
              <a:cxn ang="0">
                <a:pos x="24" y="5"/>
              </a:cxn>
              <a:cxn ang="0">
                <a:pos x="44" y="7"/>
              </a:cxn>
              <a:cxn ang="0">
                <a:pos x="50" y="10"/>
              </a:cxn>
              <a:cxn ang="0">
                <a:pos x="74" y="8"/>
              </a:cxn>
              <a:cxn ang="0">
                <a:pos x="74" y="4"/>
              </a:cxn>
              <a:cxn ang="0">
                <a:pos x="69" y="2"/>
              </a:cxn>
              <a:cxn ang="0">
                <a:pos x="74" y="0"/>
              </a:cxn>
              <a:cxn ang="0">
                <a:pos x="93" y="2"/>
              </a:cxn>
              <a:cxn ang="0">
                <a:pos x="113" y="5"/>
              </a:cxn>
              <a:cxn ang="0">
                <a:pos x="132" y="7"/>
              </a:cxn>
              <a:cxn ang="0">
                <a:pos x="172" y="10"/>
              </a:cxn>
              <a:cxn ang="0">
                <a:pos x="191" y="8"/>
              </a:cxn>
              <a:cxn ang="0">
                <a:pos x="201" y="5"/>
              </a:cxn>
              <a:cxn ang="0">
                <a:pos x="218" y="10"/>
              </a:cxn>
              <a:cxn ang="0">
                <a:pos x="212" y="10"/>
              </a:cxn>
            </a:cxnLst>
            <a:rect l="0" t="0" r="r" b="b"/>
            <a:pathLst>
              <a:path w="253" h="46">
                <a:moveTo>
                  <a:pt x="212" y="10"/>
                </a:moveTo>
                <a:lnTo>
                  <a:pt x="225" y="20"/>
                </a:lnTo>
                <a:lnTo>
                  <a:pt x="234" y="20"/>
                </a:lnTo>
                <a:lnTo>
                  <a:pt x="246" y="15"/>
                </a:lnTo>
                <a:lnTo>
                  <a:pt x="253" y="24"/>
                </a:lnTo>
                <a:lnTo>
                  <a:pt x="239" y="24"/>
                </a:lnTo>
                <a:lnTo>
                  <a:pt x="224" y="29"/>
                </a:lnTo>
                <a:lnTo>
                  <a:pt x="208" y="31"/>
                </a:lnTo>
                <a:lnTo>
                  <a:pt x="206" y="32"/>
                </a:lnTo>
                <a:lnTo>
                  <a:pt x="212" y="34"/>
                </a:lnTo>
                <a:lnTo>
                  <a:pt x="199" y="39"/>
                </a:lnTo>
                <a:lnTo>
                  <a:pt x="184" y="43"/>
                </a:lnTo>
                <a:lnTo>
                  <a:pt x="165" y="46"/>
                </a:lnTo>
                <a:lnTo>
                  <a:pt x="127" y="39"/>
                </a:lnTo>
                <a:lnTo>
                  <a:pt x="93" y="39"/>
                </a:lnTo>
                <a:lnTo>
                  <a:pt x="74" y="32"/>
                </a:lnTo>
                <a:lnTo>
                  <a:pt x="34" y="28"/>
                </a:lnTo>
                <a:lnTo>
                  <a:pt x="29" y="21"/>
                </a:lnTo>
                <a:lnTo>
                  <a:pt x="19" y="20"/>
                </a:lnTo>
                <a:lnTo>
                  <a:pt x="0" y="10"/>
                </a:lnTo>
                <a:lnTo>
                  <a:pt x="24" y="5"/>
                </a:lnTo>
                <a:lnTo>
                  <a:pt x="44" y="7"/>
                </a:lnTo>
                <a:lnTo>
                  <a:pt x="50" y="10"/>
                </a:lnTo>
                <a:lnTo>
                  <a:pt x="74" y="8"/>
                </a:lnTo>
                <a:lnTo>
                  <a:pt x="74" y="4"/>
                </a:lnTo>
                <a:lnTo>
                  <a:pt x="69" y="2"/>
                </a:lnTo>
                <a:lnTo>
                  <a:pt x="74" y="0"/>
                </a:lnTo>
                <a:lnTo>
                  <a:pt x="93" y="2"/>
                </a:lnTo>
                <a:lnTo>
                  <a:pt x="113" y="5"/>
                </a:lnTo>
                <a:lnTo>
                  <a:pt x="132" y="7"/>
                </a:lnTo>
                <a:lnTo>
                  <a:pt x="172" y="10"/>
                </a:lnTo>
                <a:lnTo>
                  <a:pt x="191" y="8"/>
                </a:lnTo>
                <a:lnTo>
                  <a:pt x="201" y="5"/>
                </a:lnTo>
                <a:lnTo>
                  <a:pt x="218" y="10"/>
                </a:lnTo>
                <a:lnTo>
                  <a:pt x="212" y="1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41" name="Freeform 881"/>
          <p:cNvSpPr>
            <a:spLocks/>
          </p:cNvSpPr>
          <p:nvPr/>
        </p:nvSpPr>
        <p:spPr bwMode="auto">
          <a:xfrm>
            <a:off x="5422897" y="2957515"/>
            <a:ext cx="401637" cy="73025"/>
          </a:xfrm>
          <a:custGeom>
            <a:avLst/>
            <a:gdLst/>
            <a:ahLst/>
            <a:cxnLst>
              <a:cxn ang="0">
                <a:pos x="212" y="10"/>
              </a:cxn>
              <a:cxn ang="0">
                <a:pos x="225" y="20"/>
              </a:cxn>
              <a:cxn ang="0">
                <a:pos x="234" y="20"/>
              </a:cxn>
              <a:cxn ang="0">
                <a:pos x="246" y="15"/>
              </a:cxn>
              <a:cxn ang="0">
                <a:pos x="253" y="24"/>
              </a:cxn>
              <a:cxn ang="0">
                <a:pos x="239" y="24"/>
              </a:cxn>
              <a:cxn ang="0">
                <a:pos x="224" y="29"/>
              </a:cxn>
              <a:cxn ang="0">
                <a:pos x="208" y="31"/>
              </a:cxn>
              <a:cxn ang="0">
                <a:pos x="206" y="32"/>
              </a:cxn>
              <a:cxn ang="0">
                <a:pos x="212" y="34"/>
              </a:cxn>
              <a:cxn ang="0">
                <a:pos x="199" y="39"/>
              </a:cxn>
              <a:cxn ang="0">
                <a:pos x="184" y="43"/>
              </a:cxn>
              <a:cxn ang="0">
                <a:pos x="165" y="46"/>
              </a:cxn>
              <a:cxn ang="0">
                <a:pos x="127" y="39"/>
              </a:cxn>
              <a:cxn ang="0">
                <a:pos x="93" y="39"/>
              </a:cxn>
              <a:cxn ang="0">
                <a:pos x="74" y="32"/>
              </a:cxn>
              <a:cxn ang="0">
                <a:pos x="34" y="28"/>
              </a:cxn>
              <a:cxn ang="0">
                <a:pos x="29" y="21"/>
              </a:cxn>
              <a:cxn ang="0">
                <a:pos x="19" y="20"/>
              </a:cxn>
              <a:cxn ang="0">
                <a:pos x="0" y="10"/>
              </a:cxn>
              <a:cxn ang="0">
                <a:pos x="24" y="5"/>
              </a:cxn>
              <a:cxn ang="0">
                <a:pos x="44" y="7"/>
              </a:cxn>
              <a:cxn ang="0">
                <a:pos x="50" y="10"/>
              </a:cxn>
              <a:cxn ang="0">
                <a:pos x="74" y="8"/>
              </a:cxn>
              <a:cxn ang="0">
                <a:pos x="74" y="4"/>
              </a:cxn>
              <a:cxn ang="0">
                <a:pos x="69" y="2"/>
              </a:cxn>
              <a:cxn ang="0">
                <a:pos x="74" y="0"/>
              </a:cxn>
              <a:cxn ang="0">
                <a:pos x="93" y="2"/>
              </a:cxn>
              <a:cxn ang="0">
                <a:pos x="113" y="5"/>
              </a:cxn>
              <a:cxn ang="0">
                <a:pos x="132" y="7"/>
              </a:cxn>
              <a:cxn ang="0">
                <a:pos x="172" y="10"/>
              </a:cxn>
              <a:cxn ang="0">
                <a:pos x="191" y="8"/>
              </a:cxn>
              <a:cxn ang="0">
                <a:pos x="201" y="5"/>
              </a:cxn>
              <a:cxn ang="0">
                <a:pos x="218" y="10"/>
              </a:cxn>
              <a:cxn ang="0">
                <a:pos x="212" y="10"/>
              </a:cxn>
            </a:cxnLst>
            <a:rect l="0" t="0" r="r" b="b"/>
            <a:pathLst>
              <a:path w="253" h="46">
                <a:moveTo>
                  <a:pt x="212" y="10"/>
                </a:moveTo>
                <a:lnTo>
                  <a:pt x="225" y="20"/>
                </a:lnTo>
                <a:lnTo>
                  <a:pt x="234" y="20"/>
                </a:lnTo>
                <a:lnTo>
                  <a:pt x="246" y="15"/>
                </a:lnTo>
                <a:lnTo>
                  <a:pt x="253" y="24"/>
                </a:lnTo>
                <a:lnTo>
                  <a:pt x="239" y="24"/>
                </a:lnTo>
                <a:lnTo>
                  <a:pt x="224" y="29"/>
                </a:lnTo>
                <a:lnTo>
                  <a:pt x="208" y="31"/>
                </a:lnTo>
                <a:lnTo>
                  <a:pt x="206" y="32"/>
                </a:lnTo>
                <a:lnTo>
                  <a:pt x="212" y="34"/>
                </a:lnTo>
                <a:lnTo>
                  <a:pt x="199" y="39"/>
                </a:lnTo>
                <a:lnTo>
                  <a:pt x="184" y="43"/>
                </a:lnTo>
                <a:lnTo>
                  <a:pt x="165" y="46"/>
                </a:lnTo>
                <a:lnTo>
                  <a:pt x="127" y="39"/>
                </a:lnTo>
                <a:lnTo>
                  <a:pt x="93" y="39"/>
                </a:lnTo>
                <a:lnTo>
                  <a:pt x="74" y="32"/>
                </a:lnTo>
                <a:lnTo>
                  <a:pt x="34" y="28"/>
                </a:lnTo>
                <a:lnTo>
                  <a:pt x="29" y="21"/>
                </a:lnTo>
                <a:lnTo>
                  <a:pt x="19" y="20"/>
                </a:lnTo>
                <a:lnTo>
                  <a:pt x="0" y="10"/>
                </a:lnTo>
                <a:lnTo>
                  <a:pt x="24" y="5"/>
                </a:lnTo>
                <a:lnTo>
                  <a:pt x="44" y="7"/>
                </a:lnTo>
                <a:lnTo>
                  <a:pt x="50" y="10"/>
                </a:lnTo>
                <a:lnTo>
                  <a:pt x="74" y="8"/>
                </a:lnTo>
                <a:lnTo>
                  <a:pt x="74" y="4"/>
                </a:lnTo>
                <a:lnTo>
                  <a:pt x="69" y="2"/>
                </a:lnTo>
                <a:lnTo>
                  <a:pt x="74" y="0"/>
                </a:lnTo>
                <a:lnTo>
                  <a:pt x="93" y="2"/>
                </a:lnTo>
                <a:lnTo>
                  <a:pt x="113" y="5"/>
                </a:lnTo>
                <a:lnTo>
                  <a:pt x="132" y="7"/>
                </a:lnTo>
                <a:lnTo>
                  <a:pt x="172" y="10"/>
                </a:lnTo>
                <a:lnTo>
                  <a:pt x="191" y="8"/>
                </a:lnTo>
                <a:lnTo>
                  <a:pt x="201" y="5"/>
                </a:lnTo>
                <a:lnTo>
                  <a:pt x="218" y="10"/>
                </a:lnTo>
                <a:lnTo>
                  <a:pt x="212" y="1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42" name="Freeform 882"/>
          <p:cNvSpPr>
            <a:spLocks/>
          </p:cNvSpPr>
          <p:nvPr/>
        </p:nvSpPr>
        <p:spPr bwMode="auto">
          <a:xfrm>
            <a:off x="4662485" y="3025778"/>
            <a:ext cx="255587" cy="42863"/>
          </a:xfrm>
          <a:custGeom>
            <a:avLst/>
            <a:gdLst/>
            <a:ahLst/>
            <a:cxnLst>
              <a:cxn ang="0">
                <a:pos x="144" y="4"/>
              </a:cxn>
              <a:cxn ang="0">
                <a:pos x="144" y="2"/>
              </a:cxn>
              <a:cxn ang="0">
                <a:pos x="127" y="2"/>
              </a:cxn>
              <a:cxn ang="0">
                <a:pos x="114" y="4"/>
              </a:cxn>
              <a:cxn ang="0">
                <a:pos x="94" y="4"/>
              </a:cxn>
              <a:cxn ang="0">
                <a:pos x="75" y="0"/>
              </a:cxn>
              <a:cxn ang="0">
                <a:pos x="59" y="0"/>
              </a:cxn>
              <a:cxn ang="0">
                <a:pos x="45" y="4"/>
              </a:cxn>
              <a:cxn ang="0">
                <a:pos x="24" y="4"/>
              </a:cxn>
              <a:cxn ang="0">
                <a:pos x="19" y="2"/>
              </a:cxn>
              <a:cxn ang="0">
                <a:pos x="0" y="2"/>
              </a:cxn>
              <a:cxn ang="0">
                <a:pos x="0" y="6"/>
              </a:cxn>
              <a:cxn ang="0">
                <a:pos x="10" y="6"/>
              </a:cxn>
              <a:cxn ang="0">
                <a:pos x="1" y="8"/>
              </a:cxn>
              <a:cxn ang="0">
                <a:pos x="17" y="4"/>
              </a:cxn>
              <a:cxn ang="0">
                <a:pos x="24" y="4"/>
              </a:cxn>
              <a:cxn ang="0">
                <a:pos x="29" y="6"/>
              </a:cxn>
              <a:cxn ang="0">
                <a:pos x="24" y="6"/>
              </a:cxn>
              <a:cxn ang="0">
                <a:pos x="29" y="8"/>
              </a:cxn>
              <a:cxn ang="0">
                <a:pos x="0" y="8"/>
              </a:cxn>
              <a:cxn ang="0">
                <a:pos x="0" y="10"/>
              </a:cxn>
              <a:cxn ang="0">
                <a:pos x="10" y="11"/>
              </a:cxn>
              <a:cxn ang="0">
                <a:pos x="15" y="14"/>
              </a:cxn>
              <a:cxn ang="0">
                <a:pos x="10" y="15"/>
              </a:cxn>
              <a:cxn ang="0">
                <a:pos x="15" y="16"/>
              </a:cxn>
              <a:cxn ang="0">
                <a:pos x="15" y="21"/>
              </a:cxn>
              <a:cxn ang="0">
                <a:pos x="19" y="21"/>
              </a:cxn>
              <a:cxn ang="0">
                <a:pos x="15" y="23"/>
              </a:cxn>
              <a:cxn ang="0">
                <a:pos x="22" y="23"/>
              </a:cxn>
              <a:cxn ang="0">
                <a:pos x="36" y="26"/>
              </a:cxn>
              <a:cxn ang="0">
                <a:pos x="40" y="26"/>
              </a:cxn>
              <a:cxn ang="0">
                <a:pos x="45" y="23"/>
              </a:cxn>
              <a:cxn ang="0">
                <a:pos x="50" y="23"/>
              </a:cxn>
              <a:cxn ang="0">
                <a:pos x="59" y="27"/>
              </a:cxn>
              <a:cxn ang="0">
                <a:pos x="64" y="26"/>
              </a:cxn>
              <a:cxn ang="0">
                <a:pos x="80" y="23"/>
              </a:cxn>
              <a:cxn ang="0">
                <a:pos x="85" y="26"/>
              </a:cxn>
              <a:cxn ang="0">
                <a:pos x="88" y="23"/>
              </a:cxn>
              <a:cxn ang="0">
                <a:pos x="88" y="27"/>
              </a:cxn>
              <a:cxn ang="0">
                <a:pos x="94" y="26"/>
              </a:cxn>
              <a:cxn ang="0">
                <a:pos x="94" y="23"/>
              </a:cxn>
              <a:cxn ang="0">
                <a:pos x="128" y="23"/>
              </a:cxn>
              <a:cxn ang="0">
                <a:pos x="144" y="21"/>
              </a:cxn>
              <a:cxn ang="0">
                <a:pos x="161" y="21"/>
              </a:cxn>
              <a:cxn ang="0">
                <a:pos x="154" y="10"/>
              </a:cxn>
              <a:cxn ang="0">
                <a:pos x="158" y="8"/>
              </a:cxn>
              <a:cxn ang="0">
                <a:pos x="149" y="8"/>
              </a:cxn>
              <a:cxn ang="0">
                <a:pos x="144" y="4"/>
              </a:cxn>
            </a:cxnLst>
            <a:rect l="0" t="0" r="r" b="b"/>
            <a:pathLst>
              <a:path w="161" h="27">
                <a:moveTo>
                  <a:pt x="144" y="4"/>
                </a:moveTo>
                <a:lnTo>
                  <a:pt x="144" y="2"/>
                </a:lnTo>
                <a:lnTo>
                  <a:pt x="127" y="2"/>
                </a:lnTo>
                <a:lnTo>
                  <a:pt x="114" y="4"/>
                </a:lnTo>
                <a:lnTo>
                  <a:pt x="94" y="4"/>
                </a:lnTo>
                <a:lnTo>
                  <a:pt x="75" y="0"/>
                </a:lnTo>
                <a:lnTo>
                  <a:pt x="59" y="0"/>
                </a:lnTo>
                <a:lnTo>
                  <a:pt x="45" y="4"/>
                </a:lnTo>
                <a:lnTo>
                  <a:pt x="24" y="4"/>
                </a:lnTo>
                <a:lnTo>
                  <a:pt x="19" y="2"/>
                </a:lnTo>
                <a:lnTo>
                  <a:pt x="0" y="2"/>
                </a:lnTo>
                <a:lnTo>
                  <a:pt x="0" y="6"/>
                </a:lnTo>
                <a:lnTo>
                  <a:pt x="10" y="6"/>
                </a:lnTo>
                <a:lnTo>
                  <a:pt x="1" y="8"/>
                </a:lnTo>
                <a:lnTo>
                  <a:pt x="17" y="4"/>
                </a:lnTo>
                <a:lnTo>
                  <a:pt x="24" y="4"/>
                </a:lnTo>
                <a:lnTo>
                  <a:pt x="29" y="6"/>
                </a:lnTo>
                <a:lnTo>
                  <a:pt x="24" y="6"/>
                </a:lnTo>
                <a:lnTo>
                  <a:pt x="29" y="8"/>
                </a:lnTo>
                <a:lnTo>
                  <a:pt x="0" y="8"/>
                </a:lnTo>
                <a:lnTo>
                  <a:pt x="0" y="10"/>
                </a:lnTo>
                <a:lnTo>
                  <a:pt x="10" y="11"/>
                </a:lnTo>
                <a:lnTo>
                  <a:pt x="15" y="14"/>
                </a:lnTo>
                <a:lnTo>
                  <a:pt x="10" y="15"/>
                </a:lnTo>
                <a:lnTo>
                  <a:pt x="15" y="16"/>
                </a:lnTo>
                <a:lnTo>
                  <a:pt x="15" y="21"/>
                </a:lnTo>
                <a:lnTo>
                  <a:pt x="19" y="21"/>
                </a:lnTo>
                <a:lnTo>
                  <a:pt x="15" y="23"/>
                </a:lnTo>
                <a:lnTo>
                  <a:pt x="22" y="23"/>
                </a:lnTo>
                <a:lnTo>
                  <a:pt x="36" y="26"/>
                </a:lnTo>
                <a:lnTo>
                  <a:pt x="40" y="26"/>
                </a:lnTo>
                <a:lnTo>
                  <a:pt x="45" y="23"/>
                </a:lnTo>
                <a:lnTo>
                  <a:pt x="50" y="23"/>
                </a:lnTo>
                <a:lnTo>
                  <a:pt x="59" y="27"/>
                </a:lnTo>
                <a:lnTo>
                  <a:pt x="64" y="26"/>
                </a:lnTo>
                <a:lnTo>
                  <a:pt x="80" y="23"/>
                </a:lnTo>
                <a:lnTo>
                  <a:pt x="85" y="26"/>
                </a:lnTo>
                <a:lnTo>
                  <a:pt x="88" y="23"/>
                </a:lnTo>
                <a:lnTo>
                  <a:pt x="88" y="27"/>
                </a:lnTo>
                <a:lnTo>
                  <a:pt x="94" y="26"/>
                </a:lnTo>
                <a:lnTo>
                  <a:pt x="94" y="23"/>
                </a:lnTo>
                <a:lnTo>
                  <a:pt x="128" y="23"/>
                </a:lnTo>
                <a:lnTo>
                  <a:pt x="144" y="21"/>
                </a:lnTo>
                <a:lnTo>
                  <a:pt x="161" y="21"/>
                </a:lnTo>
                <a:lnTo>
                  <a:pt x="154" y="10"/>
                </a:lnTo>
                <a:lnTo>
                  <a:pt x="158" y="8"/>
                </a:lnTo>
                <a:lnTo>
                  <a:pt x="149" y="8"/>
                </a:lnTo>
                <a:lnTo>
                  <a:pt x="144" y="4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43" name="Freeform 883"/>
          <p:cNvSpPr>
            <a:spLocks/>
          </p:cNvSpPr>
          <p:nvPr/>
        </p:nvSpPr>
        <p:spPr bwMode="auto">
          <a:xfrm>
            <a:off x="4662485" y="3025778"/>
            <a:ext cx="255587" cy="42863"/>
          </a:xfrm>
          <a:custGeom>
            <a:avLst/>
            <a:gdLst/>
            <a:ahLst/>
            <a:cxnLst>
              <a:cxn ang="0">
                <a:pos x="144" y="4"/>
              </a:cxn>
              <a:cxn ang="0">
                <a:pos x="144" y="2"/>
              </a:cxn>
              <a:cxn ang="0">
                <a:pos x="127" y="2"/>
              </a:cxn>
              <a:cxn ang="0">
                <a:pos x="114" y="4"/>
              </a:cxn>
              <a:cxn ang="0">
                <a:pos x="94" y="4"/>
              </a:cxn>
              <a:cxn ang="0">
                <a:pos x="75" y="0"/>
              </a:cxn>
              <a:cxn ang="0">
                <a:pos x="59" y="0"/>
              </a:cxn>
              <a:cxn ang="0">
                <a:pos x="45" y="4"/>
              </a:cxn>
              <a:cxn ang="0">
                <a:pos x="24" y="4"/>
              </a:cxn>
              <a:cxn ang="0">
                <a:pos x="19" y="2"/>
              </a:cxn>
              <a:cxn ang="0">
                <a:pos x="0" y="2"/>
              </a:cxn>
              <a:cxn ang="0">
                <a:pos x="0" y="6"/>
              </a:cxn>
              <a:cxn ang="0">
                <a:pos x="10" y="6"/>
              </a:cxn>
              <a:cxn ang="0">
                <a:pos x="1" y="8"/>
              </a:cxn>
              <a:cxn ang="0">
                <a:pos x="17" y="4"/>
              </a:cxn>
              <a:cxn ang="0">
                <a:pos x="24" y="4"/>
              </a:cxn>
              <a:cxn ang="0">
                <a:pos x="29" y="6"/>
              </a:cxn>
              <a:cxn ang="0">
                <a:pos x="24" y="6"/>
              </a:cxn>
              <a:cxn ang="0">
                <a:pos x="29" y="8"/>
              </a:cxn>
              <a:cxn ang="0">
                <a:pos x="0" y="8"/>
              </a:cxn>
              <a:cxn ang="0">
                <a:pos x="0" y="10"/>
              </a:cxn>
              <a:cxn ang="0">
                <a:pos x="10" y="11"/>
              </a:cxn>
              <a:cxn ang="0">
                <a:pos x="15" y="14"/>
              </a:cxn>
              <a:cxn ang="0">
                <a:pos x="10" y="15"/>
              </a:cxn>
              <a:cxn ang="0">
                <a:pos x="15" y="16"/>
              </a:cxn>
              <a:cxn ang="0">
                <a:pos x="15" y="21"/>
              </a:cxn>
              <a:cxn ang="0">
                <a:pos x="19" y="21"/>
              </a:cxn>
              <a:cxn ang="0">
                <a:pos x="15" y="23"/>
              </a:cxn>
              <a:cxn ang="0">
                <a:pos x="22" y="23"/>
              </a:cxn>
              <a:cxn ang="0">
                <a:pos x="36" y="26"/>
              </a:cxn>
              <a:cxn ang="0">
                <a:pos x="40" y="26"/>
              </a:cxn>
              <a:cxn ang="0">
                <a:pos x="45" y="23"/>
              </a:cxn>
              <a:cxn ang="0">
                <a:pos x="50" y="23"/>
              </a:cxn>
              <a:cxn ang="0">
                <a:pos x="59" y="27"/>
              </a:cxn>
              <a:cxn ang="0">
                <a:pos x="64" y="26"/>
              </a:cxn>
              <a:cxn ang="0">
                <a:pos x="80" y="23"/>
              </a:cxn>
              <a:cxn ang="0">
                <a:pos x="85" y="26"/>
              </a:cxn>
              <a:cxn ang="0">
                <a:pos x="88" y="23"/>
              </a:cxn>
              <a:cxn ang="0">
                <a:pos x="88" y="27"/>
              </a:cxn>
              <a:cxn ang="0">
                <a:pos x="94" y="26"/>
              </a:cxn>
              <a:cxn ang="0">
                <a:pos x="94" y="23"/>
              </a:cxn>
              <a:cxn ang="0">
                <a:pos x="128" y="23"/>
              </a:cxn>
              <a:cxn ang="0">
                <a:pos x="144" y="21"/>
              </a:cxn>
              <a:cxn ang="0">
                <a:pos x="161" y="21"/>
              </a:cxn>
              <a:cxn ang="0">
                <a:pos x="154" y="10"/>
              </a:cxn>
              <a:cxn ang="0">
                <a:pos x="158" y="8"/>
              </a:cxn>
              <a:cxn ang="0">
                <a:pos x="149" y="8"/>
              </a:cxn>
              <a:cxn ang="0">
                <a:pos x="144" y="4"/>
              </a:cxn>
            </a:cxnLst>
            <a:rect l="0" t="0" r="r" b="b"/>
            <a:pathLst>
              <a:path w="161" h="27">
                <a:moveTo>
                  <a:pt x="144" y="4"/>
                </a:moveTo>
                <a:lnTo>
                  <a:pt x="144" y="2"/>
                </a:lnTo>
                <a:lnTo>
                  <a:pt x="127" y="2"/>
                </a:lnTo>
                <a:lnTo>
                  <a:pt x="114" y="4"/>
                </a:lnTo>
                <a:lnTo>
                  <a:pt x="94" y="4"/>
                </a:lnTo>
                <a:lnTo>
                  <a:pt x="75" y="0"/>
                </a:lnTo>
                <a:lnTo>
                  <a:pt x="59" y="0"/>
                </a:lnTo>
                <a:lnTo>
                  <a:pt x="45" y="4"/>
                </a:lnTo>
                <a:lnTo>
                  <a:pt x="24" y="4"/>
                </a:lnTo>
                <a:lnTo>
                  <a:pt x="19" y="2"/>
                </a:lnTo>
                <a:lnTo>
                  <a:pt x="0" y="2"/>
                </a:lnTo>
                <a:lnTo>
                  <a:pt x="0" y="6"/>
                </a:lnTo>
                <a:lnTo>
                  <a:pt x="10" y="6"/>
                </a:lnTo>
                <a:lnTo>
                  <a:pt x="1" y="8"/>
                </a:lnTo>
                <a:lnTo>
                  <a:pt x="17" y="4"/>
                </a:lnTo>
                <a:lnTo>
                  <a:pt x="24" y="4"/>
                </a:lnTo>
                <a:lnTo>
                  <a:pt x="29" y="6"/>
                </a:lnTo>
                <a:lnTo>
                  <a:pt x="24" y="6"/>
                </a:lnTo>
                <a:lnTo>
                  <a:pt x="29" y="8"/>
                </a:lnTo>
                <a:lnTo>
                  <a:pt x="0" y="8"/>
                </a:lnTo>
                <a:lnTo>
                  <a:pt x="0" y="10"/>
                </a:lnTo>
                <a:lnTo>
                  <a:pt x="10" y="11"/>
                </a:lnTo>
                <a:lnTo>
                  <a:pt x="15" y="14"/>
                </a:lnTo>
                <a:lnTo>
                  <a:pt x="10" y="15"/>
                </a:lnTo>
                <a:lnTo>
                  <a:pt x="15" y="16"/>
                </a:lnTo>
                <a:lnTo>
                  <a:pt x="15" y="21"/>
                </a:lnTo>
                <a:lnTo>
                  <a:pt x="19" y="21"/>
                </a:lnTo>
                <a:lnTo>
                  <a:pt x="15" y="23"/>
                </a:lnTo>
                <a:lnTo>
                  <a:pt x="22" y="23"/>
                </a:lnTo>
                <a:lnTo>
                  <a:pt x="36" y="26"/>
                </a:lnTo>
                <a:lnTo>
                  <a:pt x="40" y="26"/>
                </a:lnTo>
                <a:lnTo>
                  <a:pt x="45" y="23"/>
                </a:lnTo>
                <a:lnTo>
                  <a:pt x="50" y="23"/>
                </a:lnTo>
                <a:lnTo>
                  <a:pt x="59" y="27"/>
                </a:lnTo>
                <a:lnTo>
                  <a:pt x="64" y="26"/>
                </a:lnTo>
                <a:lnTo>
                  <a:pt x="80" y="23"/>
                </a:lnTo>
                <a:lnTo>
                  <a:pt x="85" y="26"/>
                </a:lnTo>
                <a:lnTo>
                  <a:pt x="88" y="23"/>
                </a:lnTo>
                <a:lnTo>
                  <a:pt x="88" y="27"/>
                </a:lnTo>
                <a:lnTo>
                  <a:pt x="94" y="26"/>
                </a:lnTo>
                <a:lnTo>
                  <a:pt x="94" y="23"/>
                </a:lnTo>
                <a:lnTo>
                  <a:pt x="128" y="23"/>
                </a:lnTo>
                <a:lnTo>
                  <a:pt x="144" y="21"/>
                </a:lnTo>
                <a:lnTo>
                  <a:pt x="161" y="21"/>
                </a:lnTo>
                <a:lnTo>
                  <a:pt x="154" y="10"/>
                </a:lnTo>
                <a:lnTo>
                  <a:pt x="158" y="8"/>
                </a:lnTo>
                <a:lnTo>
                  <a:pt x="149" y="8"/>
                </a:lnTo>
                <a:lnTo>
                  <a:pt x="144" y="4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44" name="Freeform 884"/>
          <p:cNvSpPr>
            <a:spLocks/>
          </p:cNvSpPr>
          <p:nvPr/>
        </p:nvSpPr>
        <p:spPr bwMode="auto">
          <a:xfrm>
            <a:off x="4802185" y="3059115"/>
            <a:ext cx="87312" cy="36513"/>
          </a:xfrm>
          <a:custGeom>
            <a:avLst/>
            <a:gdLst/>
            <a:ahLst/>
            <a:cxnLst>
              <a:cxn ang="0">
                <a:pos x="55" y="0"/>
              </a:cxn>
              <a:cxn ang="0">
                <a:pos x="38" y="2"/>
              </a:cxn>
              <a:cxn ang="0">
                <a:pos x="5" y="2"/>
              </a:cxn>
              <a:cxn ang="0">
                <a:pos x="5" y="5"/>
              </a:cxn>
              <a:cxn ang="0">
                <a:pos x="0" y="6"/>
              </a:cxn>
              <a:cxn ang="0">
                <a:pos x="0" y="12"/>
              </a:cxn>
              <a:cxn ang="0">
                <a:pos x="5" y="13"/>
              </a:cxn>
              <a:cxn ang="0">
                <a:pos x="0" y="18"/>
              </a:cxn>
              <a:cxn ang="0">
                <a:pos x="0" y="18"/>
              </a:cxn>
              <a:cxn ang="0">
                <a:pos x="5" y="23"/>
              </a:cxn>
              <a:cxn ang="0">
                <a:pos x="28" y="16"/>
              </a:cxn>
              <a:cxn ang="0">
                <a:pos x="40" y="12"/>
              </a:cxn>
              <a:cxn ang="0">
                <a:pos x="40" y="5"/>
              </a:cxn>
              <a:cxn ang="0">
                <a:pos x="55" y="0"/>
              </a:cxn>
            </a:cxnLst>
            <a:rect l="0" t="0" r="r" b="b"/>
            <a:pathLst>
              <a:path w="55" h="23">
                <a:moveTo>
                  <a:pt x="55" y="0"/>
                </a:moveTo>
                <a:lnTo>
                  <a:pt x="38" y="2"/>
                </a:lnTo>
                <a:lnTo>
                  <a:pt x="5" y="2"/>
                </a:lnTo>
                <a:lnTo>
                  <a:pt x="5" y="5"/>
                </a:lnTo>
                <a:lnTo>
                  <a:pt x="0" y="6"/>
                </a:lnTo>
                <a:lnTo>
                  <a:pt x="0" y="12"/>
                </a:lnTo>
                <a:lnTo>
                  <a:pt x="5" y="13"/>
                </a:lnTo>
                <a:lnTo>
                  <a:pt x="0" y="18"/>
                </a:lnTo>
                <a:lnTo>
                  <a:pt x="0" y="18"/>
                </a:lnTo>
                <a:lnTo>
                  <a:pt x="5" y="23"/>
                </a:lnTo>
                <a:lnTo>
                  <a:pt x="28" y="16"/>
                </a:lnTo>
                <a:lnTo>
                  <a:pt x="40" y="12"/>
                </a:lnTo>
                <a:lnTo>
                  <a:pt x="40" y="5"/>
                </a:lnTo>
                <a:lnTo>
                  <a:pt x="55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45" name="Freeform 885"/>
          <p:cNvSpPr>
            <a:spLocks/>
          </p:cNvSpPr>
          <p:nvPr/>
        </p:nvSpPr>
        <p:spPr bwMode="auto">
          <a:xfrm>
            <a:off x="4802185" y="3059115"/>
            <a:ext cx="87312" cy="36513"/>
          </a:xfrm>
          <a:custGeom>
            <a:avLst/>
            <a:gdLst/>
            <a:ahLst/>
            <a:cxnLst>
              <a:cxn ang="0">
                <a:pos x="55" y="0"/>
              </a:cxn>
              <a:cxn ang="0">
                <a:pos x="38" y="2"/>
              </a:cxn>
              <a:cxn ang="0">
                <a:pos x="5" y="2"/>
              </a:cxn>
              <a:cxn ang="0">
                <a:pos x="5" y="5"/>
              </a:cxn>
              <a:cxn ang="0">
                <a:pos x="0" y="6"/>
              </a:cxn>
              <a:cxn ang="0">
                <a:pos x="0" y="12"/>
              </a:cxn>
              <a:cxn ang="0">
                <a:pos x="5" y="13"/>
              </a:cxn>
              <a:cxn ang="0">
                <a:pos x="0" y="18"/>
              </a:cxn>
              <a:cxn ang="0">
                <a:pos x="0" y="18"/>
              </a:cxn>
              <a:cxn ang="0">
                <a:pos x="5" y="23"/>
              </a:cxn>
              <a:cxn ang="0">
                <a:pos x="28" y="16"/>
              </a:cxn>
              <a:cxn ang="0">
                <a:pos x="40" y="12"/>
              </a:cxn>
              <a:cxn ang="0">
                <a:pos x="40" y="5"/>
              </a:cxn>
              <a:cxn ang="0">
                <a:pos x="55" y="0"/>
              </a:cxn>
            </a:cxnLst>
            <a:rect l="0" t="0" r="r" b="b"/>
            <a:pathLst>
              <a:path w="55" h="23">
                <a:moveTo>
                  <a:pt x="55" y="0"/>
                </a:moveTo>
                <a:lnTo>
                  <a:pt x="38" y="2"/>
                </a:lnTo>
                <a:lnTo>
                  <a:pt x="5" y="2"/>
                </a:lnTo>
                <a:lnTo>
                  <a:pt x="5" y="5"/>
                </a:lnTo>
                <a:lnTo>
                  <a:pt x="0" y="6"/>
                </a:lnTo>
                <a:lnTo>
                  <a:pt x="0" y="12"/>
                </a:lnTo>
                <a:lnTo>
                  <a:pt x="5" y="13"/>
                </a:lnTo>
                <a:lnTo>
                  <a:pt x="0" y="18"/>
                </a:lnTo>
                <a:lnTo>
                  <a:pt x="0" y="18"/>
                </a:lnTo>
                <a:lnTo>
                  <a:pt x="5" y="23"/>
                </a:lnTo>
                <a:lnTo>
                  <a:pt x="28" y="16"/>
                </a:lnTo>
                <a:lnTo>
                  <a:pt x="40" y="12"/>
                </a:lnTo>
                <a:lnTo>
                  <a:pt x="40" y="5"/>
                </a:lnTo>
                <a:lnTo>
                  <a:pt x="55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46" name="Freeform 886"/>
          <p:cNvSpPr>
            <a:spLocks/>
          </p:cNvSpPr>
          <p:nvPr/>
        </p:nvSpPr>
        <p:spPr bwMode="auto">
          <a:xfrm>
            <a:off x="4797422" y="3086103"/>
            <a:ext cx="60325" cy="26988"/>
          </a:xfrm>
          <a:custGeom>
            <a:avLst/>
            <a:gdLst/>
            <a:ahLst/>
            <a:cxnLst>
              <a:cxn ang="0">
                <a:pos x="4" y="1"/>
              </a:cxn>
              <a:cxn ang="0">
                <a:pos x="9" y="6"/>
              </a:cxn>
              <a:cxn ang="0">
                <a:pos x="30" y="0"/>
              </a:cxn>
              <a:cxn ang="0">
                <a:pos x="38" y="6"/>
              </a:cxn>
              <a:cxn ang="0">
                <a:pos x="14" y="8"/>
              </a:cxn>
              <a:cxn ang="0">
                <a:pos x="24" y="13"/>
              </a:cxn>
              <a:cxn ang="0">
                <a:pos x="19" y="15"/>
              </a:cxn>
              <a:cxn ang="0">
                <a:pos x="14" y="15"/>
              </a:cxn>
              <a:cxn ang="0">
                <a:pos x="9" y="17"/>
              </a:cxn>
              <a:cxn ang="0">
                <a:pos x="0" y="17"/>
              </a:cxn>
              <a:cxn ang="0">
                <a:pos x="4" y="11"/>
              </a:cxn>
              <a:cxn ang="0">
                <a:pos x="0" y="6"/>
              </a:cxn>
              <a:cxn ang="0">
                <a:pos x="4" y="1"/>
              </a:cxn>
            </a:cxnLst>
            <a:rect l="0" t="0" r="r" b="b"/>
            <a:pathLst>
              <a:path w="38" h="17">
                <a:moveTo>
                  <a:pt x="4" y="1"/>
                </a:moveTo>
                <a:lnTo>
                  <a:pt x="9" y="6"/>
                </a:lnTo>
                <a:lnTo>
                  <a:pt x="30" y="0"/>
                </a:lnTo>
                <a:lnTo>
                  <a:pt x="38" y="6"/>
                </a:lnTo>
                <a:lnTo>
                  <a:pt x="14" y="8"/>
                </a:lnTo>
                <a:lnTo>
                  <a:pt x="24" y="13"/>
                </a:lnTo>
                <a:lnTo>
                  <a:pt x="19" y="15"/>
                </a:lnTo>
                <a:lnTo>
                  <a:pt x="14" y="15"/>
                </a:lnTo>
                <a:lnTo>
                  <a:pt x="9" y="17"/>
                </a:lnTo>
                <a:lnTo>
                  <a:pt x="0" y="17"/>
                </a:lnTo>
                <a:lnTo>
                  <a:pt x="4" y="11"/>
                </a:lnTo>
                <a:lnTo>
                  <a:pt x="0" y="6"/>
                </a:lnTo>
                <a:lnTo>
                  <a:pt x="4" y="1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47" name="Freeform 887"/>
          <p:cNvSpPr>
            <a:spLocks/>
          </p:cNvSpPr>
          <p:nvPr/>
        </p:nvSpPr>
        <p:spPr bwMode="auto">
          <a:xfrm>
            <a:off x="4797422" y="3086103"/>
            <a:ext cx="60325" cy="26988"/>
          </a:xfrm>
          <a:custGeom>
            <a:avLst/>
            <a:gdLst/>
            <a:ahLst/>
            <a:cxnLst>
              <a:cxn ang="0">
                <a:pos x="4" y="1"/>
              </a:cxn>
              <a:cxn ang="0">
                <a:pos x="9" y="6"/>
              </a:cxn>
              <a:cxn ang="0">
                <a:pos x="30" y="0"/>
              </a:cxn>
              <a:cxn ang="0">
                <a:pos x="38" y="6"/>
              </a:cxn>
              <a:cxn ang="0">
                <a:pos x="14" y="8"/>
              </a:cxn>
              <a:cxn ang="0">
                <a:pos x="24" y="13"/>
              </a:cxn>
              <a:cxn ang="0">
                <a:pos x="19" y="15"/>
              </a:cxn>
              <a:cxn ang="0">
                <a:pos x="14" y="15"/>
              </a:cxn>
              <a:cxn ang="0">
                <a:pos x="9" y="17"/>
              </a:cxn>
              <a:cxn ang="0">
                <a:pos x="0" y="17"/>
              </a:cxn>
              <a:cxn ang="0">
                <a:pos x="4" y="11"/>
              </a:cxn>
              <a:cxn ang="0">
                <a:pos x="0" y="6"/>
              </a:cxn>
              <a:cxn ang="0">
                <a:pos x="4" y="1"/>
              </a:cxn>
            </a:cxnLst>
            <a:rect l="0" t="0" r="r" b="b"/>
            <a:pathLst>
              <a:path w="38" h="17">
                <a:moveTo>
                  <a:pt x="4" y="1"/>
                </a:moveTo>
                <a:lnTo>
                  <a:pt x="9" y="6"/>
                </a:lnTo>
                <a:lnTo>
                  <a:pt x="30" y="0"/>
                </a:lnTo>
                <a:lnTo>
                  <a:pt x="38" y="6"/>
                </a:lnTo>
                <a:lnTo>
                  <a:pt x="14" y="8"/>
                </a:lnTo>
                <a:lnTo>
                  <a:pt x="24" y="13"/>
                </a:lnTo>
                <a:lnTo>
                  <a:pt x="19" y="15"/>
                </a:lnTo>
                <a:lnTo>
                  <a:pt x="14" y="15"/>
                </a:lnTo>
                <a:lnTo>
                  <a:pt x="9" y="17"/>
                </a:lnTo>
                <a:lnTo>
                  <a:pt x="0" y="17"/>
                </a:lnTo>
                <a:lnTo>
                  <a:pt x="4" y="11"/>
                </a:lnTo>
                <a:lnTo>
                  <a:pt x="0" y="6"/>
                </a:lnTo>
                <a:lnTo>
                  <a:pt x="4" y="1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48" name="Freeform 888"/>
          <p:cNvSpPr>
            <a:spLocks/>
          </p:cNvSpPr>
          <p:nvPr/>
        </p:nvSpPr>
        <p:spPr bwMode="auto">
          <a:xfrm>
            <a:off x="4843459" y="3059115"/>
            <a:ext cx="138112" cy="58738"/>
          </a:xfrm>
          <a:custGeom>
            <a:avLst/>
            <a:gdLst/>
            <a:ahLst/>
            <a:cxnLst>
              <a:cxn ang="0">
                <a:pos x="49" y="0"/>
              </a:cxn>
              <a:cxn ang="0">
                <a:pos x="58" y="9"/>
              </a:cxn>
              <a:cxn ang="0">
                <a:pos x="54" y="14"/>
              </a:cxn>
              <a:cxn ang="0">
                <a:pos x="59" y="17"/>
              </a:cxn>
              <a:cxn ang="0">
                <a:pos x="78" y="19"/>
              </a:cxn>
              <a:cxn ang="0">
                <a:pos x="78" y="29"/>
              </a:cxn>
              <a:cxn ang="0">
                <a:pos x="87" y="33"/>
              </a:cxn>
              <a:cxn ang="0">
                <a:pos x="78" y="33"/>
              </a:cxn>
              <a:cxn ang="0">
                <a:pos x="71" y="37"/>
              </a:cxn>
              <a:cxn ang="0">
                <a:pos x="58" y="35"/>
              </a:cxn>
              <a:cxn ang="0">
                <a:pos x="52" y="37"/>
              </a:cxn>
              <a:cxn ang="0">
                <a:pos x="44" y="34"/>
              </a:cxn>
              <a:cxn ang="0">
                <a:pos x="44" y="31"/>
              </a:cxn>
              <a:cxn ang="0">
                <a:pos x="37" y="31"/>
              </a:cxn>
              <a:cxn ang="0">
                <a:pos x="12" y="26"/>
              </a:cxn>
              <a:cxn ang="0">
                <a:pos x="9" y="24"/>
              </a:cxn>
              <a:cxn ang="0">
                <a:pos x="0" y="17"/>
              </a:cxn>
              <a:cxn ang="0">
                <a:pos x="14" y="13"/>
              </a:cxn>
              <a:cxn ang="0">
                <a:pos x="14" y="5"/>
              </a:cxn>
              <a:cxn ang="0">
                <a:pos x="30" y="0"/>
              </a:cxn>
              <a:cxn ang="0">
                <a:pos x="49" y="0"/>
              </a:cxn>
            </a:cxnLst>
            <a:rect l="0" t="0" r="r" b="b"/>
            <a:pathLst>
              <a:path w="87" h="37">
                <a:moveTo>
                  <a:pt x="49" y="0"/>
                </a:moveTo>
                <a:lnTo>
                  <a:pt x="58" y="9"/>
                </a:lnTo>
                <a:lnTo>
                  <a:pt x="54" y="14"/>
                </a:lnTo>
                <a:lnTo>
                  <a:pt x="59" y="17"/>
                </a:lnTo>
                <a:lnTo>
                  <a:pt x="78" y="19"/>
                </a:lnTo>
                <a:lnTo>
                  <a:pt x="78" y="29"/>
                </a:lnTo>
                <a:lnTo>
                  <a:pt x="87" y="33"/>
                </a:lnTo>
                <a:lnTo>
                  <a:pt x="78" y="33"/>
                </a:lnTo>
                <a:lnTo>
                  <a:pt x="71" y="37"/>
                </a:lnTo>
                <a:lnTo>
                  <a:pt x="58" y="35"/>
                </a:lnTo>
                <a:lnTo>
                  <a:pt x="52" y="37"/>
                </a:lnTo>
                <a:lnTo>
                  <a:pt x="44" y="34"/>
                </a:lnTo>
                <a:lnTo>
                  <a:pt x="44" y="31"/>
                </a:lnTo>
                <a:lnTo>
                  <a:pt x="37" y="31"/>
                </a:lnTo>
                <a:lnTo>
                  <a:pt x="12" y="26"/>
                </a:lnTo>
                <a:lnTo>
                  <a:pt x="9" y="24"/>
                </a:lnTo>
                <a:lnTo>
                  <a:pt x="0" y="17"/>
                </a:lnTo>
                <a:lnTo>
                  <a:pt x="14" y="13"/>
                </a:lnTo>
                <a:lnTo>
                  <a:pt x="14" y="5"/>
                </a:lnTo>
                <a:lnTo>
                  <a:pt x="30" y="0"/>
                </a:lnTo>
                <a:lnTo>
                  <a:pt x="49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49" name="Freeform 889"/>
          <p:cNvSpPr>
            <a:spLocks/>
          </p:cNvSpPr>
          <p:nvPr/>
        </p:nvSpPr>
        <p:spPr bwMode="auto">
          <a:xfrm>
            <a:off x="4843459" y="3059115"/>
            <a:ext cx="138112" cy="58738"/>
          </a:xfrm>
          <a:custGeom>
            <a:avLst/>
            <a:gdLst/>
            <a:ahLst/>
            <a:cxnLst>
              <a:cxn ang="0">
                <a:pos x="49" y="0"/>
              </a:cxn>
              <a:cxn ang="0">
                <a:pos x="58" y="9"/>
              </a:cxn>
              <a:cxn ang="0">
                <a:pos x="54" y="14"/>
              </a:cxn>
              <a:cxn ang="0">
                <a:pos x="59" y="17"/>
              </a:cxn>
              <a:cxn ang="0">
                <a:pos x="78" y="19"/>
              </a:cxn>
              <a:cxn ang="0">
                <a:pos x="78" y="29"/>
              </a:cxn>
              <a:cxn ang="0">
                <a:pos x="87" y="33"/>
              </a:cxn>
              <a:cxn ang="0">
                <a:pos x="78" y="33"/>
              </a:cxn>
              <a:cxn ang="0">
                <a:pos x="71" y="37"/>
              </a:cxn>
              <a:cxn ang="0">
                <a:pos x="58" y="35"/>
              </a:cxn>
              <a:cxn ang="0">
                <a:pos x="52" y="37"/>
              </a:cxn>
              <a:cxn ang="0">
                <a:pos x="44" y="34"/>
              </a:cxn>
              <a:cxn ang="0">
                <a:pos x="44" y="31"/>
              </a:cxn>
              <a:cxn ang="0">
                <a:pos x="37" y="31"/>
              </a:cxn>
              <a:cxn ang="0">
                <a:pos x="12" y="26"/>
              </a:cxn>
              <a:cxn ang="0">
                <a:pos x="9" y="24"/>
              </a:cxn>
              <a:cxn ang="0">
                <a:pos x="0" y="17"/>
              </a:cxn>
              <a:cxn ang="0">
                <a:pos x="14" y="13"/>
              </a:cxn>
              <a:cxn ang="0">
                <a:pos x="14" y="5"/>
              </a:cxn>
              <a:cxn ang="0">
                <a:pos x="30" y="0"/>
              </a:cxn>
              <a:cxn ang="0">
                <a:pos x="49" y="0"/>
              </a:cxn>
            </a:cxnLst>
            <a:rect l="0" t="0" r="r" b="b"/>
            <a:pathLst>
              <a:path w="87" h="37">
                <a:moveTo>
                  <a:pt x="49" y="0"/>
                </a:moveTo>
                <a:lnTo>
                  <a:pt x="58" y="9"/>
                </a:lnTo>
                <a:lnTo>
                  <a:pt x="54" y="14"/>
                </a:lnTo>
                <a:lnTo>
                  <a:pt x="59" y="17"/>
                </a:lnTo>
                <a:lnTo>
                  <a:pt x="78" y="19"/>
                </a:lnTo>
                <a:lnTo>
                  <a:pt x="78" y="29"/>
                </a:lnTo>
                <a:lnTo>
                  <a:pt x="87" y="33"/>
                </a:lnTo>
                <a:lnTo>
                  <a:pt x="78" y="33"/>
                </a:lnTo>
                <a:lnTo>
                  <a:pt x="71" y="37"/>
                </a:lnTo>
                <a:lnTo>
                  <a:pt x="58" y="35"/>
                </a:lnTo>
                <a:lnTo>
                  <a:pt x="52" y="37"/>
                </a:lnTo>
                <a:lnTo>
                  <a:pt x="44" y="34"/>
                </a:lnTo>
                <a:lnTo>
                  <a:pt x="44" y="31"/>
                </a:lnTo>
                <a:lnTo>
                  <a:pt x="37" y="31"/>
                </a:lnTo>
                <a:lnTo>
                  <a:pt x="12" y="26"/>
                </a:lnTo>
                <a:lnTo>
                  <a:pt x="9" y="24"/>
                </a:lnTo>
                <a:lnTo>
                  <a:pt x="0" y="17"/>
                </a:lnTo>
                <a:lnTo>
                  <a:pt x="14" y="13"/>
                </a:lnTo>
                <a:lnTo>
                  <a:pt x="14" y="5"/>
                </a:lnTo>
                <a:lnTo>
                  <a:pt x="30" y="0"/>
                </a:lnTo>
                <a:lnTo>
                  <a:pt x="49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50" name="Freeform 890"/>
          <p:cNvSpPr>
            <a:spLocks/>
          </p:cNvSpPr>
          <p:nvPr/>
        </p:nvSpPr>
        <p:spPr bwMode="auto">
          <a:xfrm>
            <a:off x="4797422" y="3081340"/>
            <a:ext cx="12700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8" y="0"/>
              </a:cxn>
              <a:cxn ang="0">
                <a:pos x="3" y="3"/>
              </a:cxn>
              <a:cxn ang="0">
                <a:pos x="0" y="3"/>
              </a:cxn>
              <a:cxn ang="0">
                <a:pos x="3" y="0"/>
              </a:cxn>
            </a:cxnLst>
            <a:rect l="0" t="0" r="r" b="b"/>
            <a:pathLst>
              <a:path w="8" h="3">
                <a:moveTo>
                  <a:pt x="3" y="0"/>
                </a:moveTo>
                <a:lnTo>
                  <a:pt x="8" y="0"/>
                </a:lnTo>
                <a:lnTo>
                  <a:pt x="3" y="3"/>
                </a:lnTo>
                <a:lnTo>
                  <a:pt x="0" y="3"/>
                </a:lnTo>
                <a:lnTo>
                  <a:pt x="3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51" name="Freeform 891"/>
          <p:cNvSpPr>
            <a:spLocks/>
          </p:cNvSpPr>
          <p:nvPr/>
        </p:nvSpPr>
        <p:spPr bwMode="auto">
          <a:xfrm>
            <a:off x="4797422" y="3081340"/>
            <a:ext cx="12700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8" y="0"/>
              </a:cxn>
              <a:cxn ang="0">
                <a:pos x="3" y="3"/>
              </a:cxn>
              <a:cxn ang="0">
                <a:pos x="0" y="3"/>
              </a:cxn>
              <a:cxn ang="0">
                <a:pos x="3" y="0"/>
              </a:cxn>
            </a:cxnLst>
            <a:rect l="0" t="0" r="r" b="b"/>
            <a:pathLst>
              <a:path w="8" h="3">
                <a:moveTo>
                  <a:pt x="3" y="0"/>
                </a:moveTo>
                <a:lnTo>
                  <a:pt x="8" y="0"/>
                </a:lnTo>
                <a:lnTo>
                  <a:pt x="3" y="3"/>
                </a:lnTo>
                <a:lnTo>
                  <a:pt x="0" y="3"/>
                </a:lnTo>
                <a:lnTo>
                  <a:pt x="3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52" name="Freeform 892"/>
          <p:cNvSpPr>
            <a:spLocks/>
          </p:cNvSpPr>
          <p:nvPr/>
        </p:nvSpPr>
        <p:spPr bwMode="auto">
          <a:xfrm>
            <a:off x="4787897" y="3086103"/>
            <a:ext cx="14287" cy="26988"/>
          </a:xfrm>
          <a:custGeom>
            <a:avLst/>
            <a:gdLst/>
            <a:ahLst/>
            <a:cxnLst>
              <a:cxn ang="0">
                <a:pos x="9" y="2"/>
              </a:cxn>
              <a:cxn ang="0">
                <a:pos x="5" y="7"/>
              </a:cxn>
              <a:cxn ang="0">
                <a:pos x="9" y="11"/>
              </a:cxn>
              <a:cxn ang="0">
                <a:pos x="5" y="17"/>
              </a:cxn>
              <a:cxn ang="0">
                <a:pos x="0" y="11"/>
              </a:cxn>
              <a:cxn ang="0">
                <a:pos x="0" y="7"/>
              </a:cxn>
              <a:cxn ang="0">
                <a:pos x="5" y="0"/>
              </a:cxn>
              <a:cxn ang="0">
                <a:pos x="9" y="1"/>
              </a:cxn>
              <a:cxn ang="0">
                <a:pos x="9" y="2"/>
              </a:cxn>
            </a:cxnLst>
            <a:rect l="0" t="0" r="r" b="b"/>
            <a:pathLst>
              <a:path w="9" h="17">
                <a:moveTo>
                  <a:pt x="9" y="2"/>
                </a:moveTo>
                <a:lnTo>
                  <a:pt x="5" y="7"/>
                </a:lnTo>
                <a:lnTo>
                  <a:pt x="9" y="11"/>
                </a:lnTo>
                <a:lnTo>
                  <a:pt x="5" y="17"/>
                </a:lnTo>
                <a:lnTo>
                  <a:pt x="0" y="11"/>
                </a:lnTo>
                <a:lnTo>
                  <a:pt x="0" y="7"/>
                </a:lnTo>
                <a:lnTo>
                  <a:pt x="5" y="0"/>
                </a:lnTo>
                <a:lnTo>
                  <a:pt x="9" y="1"/>
                </a:lnTo>
                <a:lnTo>
                  <a:pt x="9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53" name="Freeform 893"/>
          <p:cNvSpPr>
            <a:spLocks/>
          </p:cNvSpPr>
          <p:nvPr/>
        </p:nvSpPr>
        <p:spPr bwMode="auto">
          <a:xfrm>
            <a:off x="4787897" y="3086103"/>
            <a:ext cx="14287" cy="26988"/>
          </a:xfrm>
          <a:custGeom>
            <a:avLst/>
            <a:gdLst/>
            <a:ahLst/>
            <a:cxnLst>
              <a:cxn ang="0">
                <a:pos x="9" y="2"/>
              </a:cxn>
              <a:cxn ang="0">
                <a:pos x="5" y="7"/>
              </a:cxn>
              <a:cxn ang="0">
                <a:pos x="9" y="11"/>
              </a:cxn>
              <a:cxn ang="0">
                <a:pos x="5" y="17"/>
              </a:cxn>
              <a:cxn ang="0">
                <a:pos x="0" y="11"/>
              </a:cxn>
              <a:cxn ang="0">
                <a:pos x="0" y="7"/>
              </a:cxn>
              <a:cxn ang="0">
                <a:pos x="5" y="0"/>
              </a:cxn>
              <a:cxn ang="0">
                <a:pos x="9" y="1"/>
              </a:cxn>
              <a:cxn ang="0">
                <a:pos x="9" y="2"/>
              </a:cxn>
            </a:cxnLst>
            <a:rect l="0" t="0" r="r" b="b"/>
            <a:pathLst>
              <a:path w="9" h="17">
                <a:moveTo>
                  <a:pt x="9" y="2"/>
                </a:moveTo>
                <a:lnTo>
                  <a:pt x="5" y="7"/>
                </a:lnTo>
                <a:lnTo>
                  <a:pt x="9" y="11"/>
                </a:lnTo>
                <a:lnTo>
                  <a:pt x="5" y="17"/>
                </a:lnTo>
                <a:lnTo>
                  <a:pt x="0" y="11"/>
                </a:lnTo>
                <a:lnTo>
                  <a:pt x="0" y="7"/>
                </a:lnTo>
                <a:lnTo>
                  <a:pt x="5" y="0"/>
                </a:lnTo>
                <a:lnTo>
                  <a:pt x="9" y="1"/>
                </a:lnTo>
                <a:lnTo>
                  <a:pt x="9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54" name="Freeform 894"/>
          <p:cNvSpPr>
            <a:spLocks/>
          </p:cNvSpPr>
          <p:nvPr/>
        </p:nvSpPr>
        <p:spPr bwMode="auto">
          <a:xfrm>
            <a:off x="4654547" y="3100390"/>
            <a:ext cx="155575" cy="63500"/>
          </a:xfrm>
          <a:custGeom>
            <a:avLst/>
            <a:gdLst/>
            <a:ahLst/>
            <a:cxnLst>
              <a:cxn ang="0">
                <a:pos x="84" y="2"/>
              </a:cxn>
              <a:cxn ang="0">
                <a:pos x="58" y="2"/>
              </a:cxn>
              <a:cxn ang="0">
                <a:pos x="58" y="0"/>
              </a:cxn>
              <a:cxn ang="0">
                <a:pos x="55" y="0"/>
              </a:cxn>
              <a:cxn ang="0">
                <a:pos x="39" y="2"/>
              </a:cxn>
              <a:cxn ang="0">
                <a:pos x="21" y="0"/>
              </a:cxn>
              <a:cxn ang="0">
                <a:pos x="0" y="0"/>
              </a:cxn>
              <a:cxn ang="0">
                <a:pos x="0" y="14"/>
              </a:cxn>
              <a:cxn ang="0">
                <a:pos x="5" y="40"/>
              </a:cxn>
              <a:cxn ang="0">
                <a:pos x="89" y="40"/>
              </a:cxn>
              <a:cxn ang="0">
                <a:pos x="98" y="38"/>
              </a:cxn>
              <a:cxn ang="0">
                <a:pos x="98" y="31"/>
              </a:cxn>
              <a:cxn ang="0">
                <a:pos x="67" y="9"/>
              </a:cxn>
              <a:cxn ang="0">
                <a:pos x="63" y="6"/>
              </a:cxn>
              <a:cxn ang="0">
                <a:pos x="79" y="13"/>
              </a:cxn>
              <a:cxn ang="0">
                <a:pos x="84" y="16"/>
              </a:cxn>
              <a:cxn ang="0">
                <a:pos x="89" y="8"/>
              </a:cxn>
              <a:cxn ang="0">
                <a:pos x="84" y="2"/>
              </a:cxn>
            </a:cxnLst>
            <a:rect l="0" t="0" r="r" b="b"/>
            <a:pathLst>
              <a:path w="98" h="40">
                <a:moveTo>
                  <a:pt x="84" y="2"/>
                </a:moveTo>
                <a:lnTo>
                  <a:pt x="58" y="2"/>
                </a:lnTo>
                <a:lnTo>
                  <a:pt x="58" y="0"/>
                </a:lnTo>
                <a:lnTo>
                  <a:pt x="55" y="0"/>
                </a:lnTo>
                <a:lnTo>
                  <a:pt x="39" y="2"/>
                </a:lnTo>
                <a:lnTo>
                  <a:pt x="21" y="0"/>
                </a:lnTo>
                <a:lnTo>
                  <a:pt x="0" y="0"/>
                </a:lnTo>
                <a:lnTo>
                  <a:pt x="0" y="14"/>
                </a:lnTo>
                <a:lnTo>
                  <a:pt x="5" y="40"/>
                </a:lnTo>
                <a:lnTo>
                  <a:pt x="89" y="40"/>
                </a:lnTo>
                <a:lnTo>
                  <a:pt x="98" y="38"/>
                </a:lnTo>
                <a:lnTo>
                  <a:pt x="98" y="31"/>
                </a:lnTo>
                <a:lnTo>
                  <a:pt x="67" y="9"/>
                </a:lnTo>
                <a:lnTo>
                  <a:pt x="63" y="6"/>
                </a:lnTo>
                <a:lnTo>
                  <a:pt x="79" y="13"/>
                </a:lnTo>
                <a:lnTo>
                  <a:pt x="84" y="16"/>
                </a:lnTo>
                <a:lnTo>
                  <a:pt x="89" y="8"/>
                </a:lnTo>
                <a:lnTo>
                  <a:pt x="84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55" name="Freeform 895"/>
          <p:cNvSpPr>
            <a:spLocks/>
          </p:cNvSpPr>
          <p:nvPr/>
        </p:nvSpPr>
        <p:spPr bwMode="auto">
          <a:xfrm>
            <a:off x="4654547" y="3100390"/>
            <a:ext cx="155575" cy="63500"/>
          </a:xfrm>
          <a:custGeom>
            <a:avLst/>
            <a:gdLst/>
            <a:ahLst/>
            <a:cxnLst>
              <a:cxn ang="0">
                <a:pos x="84" y="2"/>
              </a:cxn>
              <a:cxn ang="0">
                <a:pos x="58" y="2"/>
              </a:cxn>
              <a:cxn ang="0">
                <a:pos x="58" y="0"/>
              </a:cxn>
              <a:cxn ang="0">
                <a:pos x="55" y="0"/>
              </a:cxn>
              <a:cxn ang="0">
                <a:pos x="39" y="2"/>
              </a:cxn>
              <a:cxn ang="0">
                <a:pos x="21" y="0"/>
              </a:cxn>
              <a:cxn ang="0">
                <a:pos x="0" y="0"/>
              </a:cxn>
              <a:cxn ang="0">
                <a:pos x="0" y="14"/>
              </a:cxn>
              <a:cxn ang="0">
                <a:pos x="5" y="40"/>
              </a:cxn>
              <a:cxn ang="0">
                <a:pos x="89" y="40"/>
              </a:cxn>
              <a:cxn ang="0">
                <a:pos x="98" y="38"/>
              </a:cxn>
              <a:cxn ang="0">
                <a:pos x="98" y="31"/>
              </a:cxn>
              <a:cxn ang="0">
                <a:pos x="67" y="9"/>
              </a:cxn>
              <a:cxn ang="0">
                <a:pos x="63" y="6"/>
              </a:cxn>
              <a:cxn ang="0">
                <a:pos x="79" y="13"/>
              </a:cxn>
              <a:cxn ang="0">
                <a:pos x="84" y="16"/>
              </a:cxn>
              <a:cxn ang="0">
                <a:pos x="89" y="8"/>
              </a:cxn>
              <a:cxn ang="0">
                <a:pos x="84" y="2"/>
              </a:cxn>
            </a:cxnLst>
            <a:rect l="0" t="0" r="r" b="b"/>
            <a:pathLst>
              <a:path w="98" h="40">
                <a:moveTo>
                  <a:pt x="84" y="2"/>
                </a:moveTo>
                <a:lnTo>
                  <a:pt x="58" y="2"/>
                </a:lnTo>
                <a:lnTo>
                  <a:pt x="58" y="0"/>
                </a:lnTo>
                <a:lnTo>
                  <a:pt x="55" y="0"/>
                </a:lnTo>
                <a:lnTo>
                  <a:pt x="39" y="2"/>
                </a:lnTo>
                <a:lnTo>
                  <a:pt x="21" y="0"/>
                </a:lnTo>
                <a:lnTo>
                  <a:pt x="0" y="0"/>
                </a:lnTo>
                <a:lnTo>
                  <a:pt x="0" y="14"/>
                </a:lnTo>
                <a:lnTo>
                  <a:pt x="5" y="40"/>
                </a:lnTo>
                <a:lnTo>
                  <a:pt x="89" y="40"/>
                </a:lnTo>
                <a:lnTo>
                  <a:pt x="98" y="38"/>
                </a:lnTo>
                <a:lnTo>
                  <a:pt x="98" y="31"/>
                </a:lnTo>
                <a:lnTo>
                  <a:pt x="67" y="9"/>
                </a:lnTo>
                <a:lnTo>
                  <a:pt x="63" y="6"/>
                </a:lnTo>
                <a:lnTo>
                  <a:pt x="79" y="13"/>
                </a:lnTo>
                <a:lnTo>
                  <a:pt x="84" y="16"/>
                </a:lnTo>
                <a:lnTo>
                  <a:pt x="89" y="8"/>
                </a:lnTo>
                <a:lnTo>
                  <a:pt x="84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56" name="Freeform 896"/>
          <p:cNvSpPr>
            <a:spLocks/>
          </p:cNvSpPr>
          <p:nvPr/>
        </p:nvSpPr>
        <p:spPr bwMode="auto">
          <a:xfrm>
            <a:off x="4787897" y="3200403"/>
            <a:ext cx="201612" cy="96838"/>
          </a:xfrm>
          <a:custGeom>
            <a:avLst/>
            <a:gdLst/>
            <a:ahLst/>
            <a:cxnLst>
              <a:cxn ang="0">
                <a:pos x="30" y="56"/>
              </a:cxn>
              <a:cxn ang="0">
                <a:pos x="43" y="61"/>
              </a:cxn>
              <a:cxn ang="0">
                <a:pos x="49" y="61"/>
              </a:cxn>
              <a:cxn ang="0">
                <a:pos x="69" y="58"/>
              </a:cxn>
              <a:cxn ang="0">
                <a:pos x="75" y="58"/>
              </a:cxn>
              <a:cxn ang="0">
                <a:pos x="92" y="55"/>
              </a:cxn>
              <a:cxn ang="0">
                <a:pos x="109" y="54"/>
              </a:cxn>
              <a:cxn ang="0">
                <a:pos x="127" y="43"/>
              </a:cxn>
              <a:cxn ang="0">
                <a:pos x="121" y="43"/>
              </a:cxn>
              <a:cxn ang="0">
                <a:pos x="92" y="37"/>
              </a:cxn>
              <a:cxn ang="0">
                <a:pos x="83" y="30"/>
              </a:cxn>
              <a:cxn ang="0">
                <a:pos x="82" y="28"/>
              </a:cxn>
              <a:cxn ang="0">
                <a:pos x="75" y="28"/>
              </a:cxn>
              <a:cxn ang="0">
                <a:pos x="78" y="24"/>
              </a:cxn>
              <a:cxn ang="0">
                <a:pos x="82" y="22"/>
              </a:cxn>
              <a:cxn ang="0">
                <a:pos x="69" y="12"/>
              </a:cxn>
              <a:cxn ang="0">
                <a:pos x="49" y="7"/>
              </a:cxn>
              <a:cxn ang="0">
                <a:pos x="43" y="0"/>
              </a:cxn>
              <a:cxn ang="0">
                <a:pos x="43" y="0"/>
              </a:cxn>
              <a:cxn ang="0">
                <a:pos x="30" y="3"/>
              </a:cxn>
              <a:cxn ang="0">
                <a:pos x="24" y="18"/>
              </a:cxn>
              <a:cxn ang="0">
                <a:pos x="9" y="30"/>
              </a:cxn>
              <a:cxn ang="0">
                <a:pos x="5" y="40"/>
              </a:cxn>
              <a:cxn ang="0">
                <a:pos x="0" y="40"/>
              </a:cxn>
              <a:cxn ang="0">
                <a:pos x="0" y="44"/>
              </a:cxn>
              <a:cxn ang="0">
                <a:pos x="5" y="46"/>
              </a:cxn>
              <a:cxn ang="0">
                <a:pos x="14" y="51"/>
              </a:cxn>
              <a:cxn ang="0">
                <a:pos x="19" y="54"/>
              </a:cxn>
              <a:cxn ang="0">
                <a:pos x="19" y="56"/>
              </a:cxn>
              <a:cxn ang="0">
                <a:pos x="30" y="56"/>
              </a:cxn>
            </a:cxnLst>
            <a:rect l="0" t="0" r="r" b="b"/>
            <a:pathLst>
              <a:path w="127" h="61">
                <a:moveTo>
                  <a:pt x="30" y="56"/>
                </a:moveTo>
                <a:lnTo>
                  <a:pt x="43" y="61"/>
                </a:lnTo>
                <a:lnTo>
                  <a:pt x="49" y="61"/>
                </a:lnTo>
                <a:lnTo>
                  <a:pt x="69" y="58"/>
                </a:lnTo>
                <a:lnTo>
                  <a:pt x="75" y="58"/>
                </a:lnTo>
                <a:lnTo>
                  <a:pt x="92" y="55"/>
                </a:lnTo>
                <a:lnTo>
                  <a:pt x="109" y="54"/>
                </a:lnTo>
                <a:lnTo>
                  <a:pt x="127" y="43"/>
                </a:lnTo>
                <a:lnTo>
                  <a:pt x="121" y="43"/>
                </a:lnTo>
                <a:lnTo>
                  <a:pt x="92" y="37"/>
                </a:lnTo>
                <a:lnTo>
                  <a:pt x="83" y="30"/>
                </a:lnTo>
                <a:lnTo>
                  <a:pt x="82" y="28"/>
                </a:lnTo>
                <a:lnTo>
                  <a:pt x="75" y="28"/>
                </a:lnTo>
                <a:lnTo>
                  <a:pt x="78" y="24"/>
                </a:lnTo>
                <a:lnTo>
                  <a:pt x="82" y="22"/>
                </a:lnTo>
                <a:lnTo>
                  <a:pt x="69" y="12"/>
                </a:lnTo>
                <a:lnTo>
                  <a:pt x="49" y="7"/>
                </a:lnTo>
                <a:lnTo>
                  <a:pt x="43" y="0"/>
                </a:lnTo>
                <a:lnTo>
                  <a:pt x="43" y="0"/>
                </a:lnTo>
                <a:lnTo>
                  <a:pt x="30" y="3"/>
                </a:lnTo>
                <a:lnTo>
                  <a:pt x="24" y="18"/>
                </a:lnTo>
                <a:lnTo>
                  <a:pt x="9" y="30"/>
                </a:lnTo>
                <a:lnTo>
                  <a:pt x="5" y="40"/>
                </a:lnTo>
                <a:lnTo>
                  <a:pt x="0" y="40"/>
                </a:lnTo>
                <a:lnTo>
                  <a:pt x="0" y="44"/>
                </a:lnTo>
                <a:lnTo>
                  <a:pt x="5" y="46"/>
                </a:lnTo>
                <a:lnTo>
                  <a:pt x="14" y="51"/>
                </a:lnTo>
                <a:lnTo>
                  <a:pt x="19" y="54"/>
                </a:lnTo>
                <a:lnTo>
                  <a:pt x="19" y="56"/>
                </a:lnTo>
                <a:lnTo>
                  <a:pt x="30" y="56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57" name="Freeform 897"/>
          <p:cNvSpPr>
            <a:spLocks/>
          </p:cNvSpPr>
          <p:nvPr/>
        </p:nvSpPr>
        <p:spPr bwMode="auto">
          <a:xfrm>
            <a:off x="4787897" y="3200403"/>
            <a:ext cx="201612" cy="96838"/>
          </a:xfrm>
          <a:custGeom>
            <a:avLst/>
            <a:gdLst/>
            <a:ahLst/>
            <a:cxnLst>
              <a:cxn ang="0">
                <a:pos x="30" y="56"/>
              </a:cxn>
              <a:cxn ang="0">
                <a:pos x="43" y="61"/>
              </a:cxn>
              <a:cxn ang="0">
                <a:pos x="49" y="61"/>
              </a:cxn>
              <a:cxn ang="0">
                <a:pos x="69" y="58"/>
              </a:cxn>
              <a:cxn ang="0">
                <a:pos x="75" y="58"/>
              </a:cxn>
              <a:cxn ang="0">
                <a:pos x="92" y="55"/>
              </a:cxn>
              <a:cxn ang="0">
                <a:pos x="109" y="54"/>
              </a:cxn>
              <a:cxn ang="0">
                <a:pos x="127" y="43"/>
              </a:cxn>
              <a:cxn ang="0">
                <a:pos x="121" y="43"/>
              </a:cxn>
              <a:cxn ang="0">
                <a:pos x="92" y="37"/>
              </a:cxn>
              <a:cxn ang="0">
                <a:pos x="83" y="30"/>
              </a:cxn>
              <a:cxn ang="0">
                <a:pos x="82" y="28"/>
              </a:cxn>
              <a:cxn ang="0">
                <a:pos x="75" y="28"/>
              </a:cxn>
              <a:cxn ang="0">
                <a:pos x="78" y="24"/>
              </a:cxn>
              <a:cxn ang="0">
                <a:pos x="82" y="22"/>
              </a:cxn>
              <a:cxn ang="0">
                <a:pos x="69" y="12"/>
              </a:cxn>
              <a:cxn ang="0">
                <a:pos x="49" y="7"/>
              </a:cxn>
              <a:cxn ang="0">
                <a:pos x="43" y="0"/>
              </a:cxn>
              <a:cxn ang="0">
                <a:pos x="43" y="0"/>
              </a:cxn>
              <a:cxn ang="0">
                <a:pos x="30" y="3"/>
              </a:cxn>
              <a:cxn ang="0">
                <a:pos x="24" y="18"/>
              </a:cxn>
              <a:cxn ang="0">
                <a:pos x="9" y="30"/>
              </a:cxn>
              <a:cxn ang="0">
                <a:pos x="5" y="40"/>
              </a:cxn>
              <a:cxn ang="0">
                <a:pos x="0" y="40"/>
              </a:cxn>
              <a:cxn ang="0">
                <a:pos x="0" y="44"/>
              </a:cxn>
              <a:cxn ang="0">
                <a:pos x="5" y="46"/>
              </a:cxn>
              <a:cxn ang="0">
                <a:pos x="14" y="51"/>
              </a:cxn>
              <a:cxn ang="0">
                <a:pos x="19" y="54"/>
              </a:cxn>
              <a:cxn ang="0">
                <a:pos x="19" y="56"/>
              </a:cxn>
              <a:cxn ang="0">
                <a:pos x="30" y="56"/>
              </a:cxn>
            </a:cxnLst>
            <a:rect l="0" t="0" r="r" b="b"/>
            <a:pathLst>
              <a:path w="127" h="61">
                <a:moveTo>
                  <a:pt x="30" y="56"/>
                </a:moveTo>
                <a:lnTo>
                  <a:pt x="43" y="61"/>
                </a:lnTo>
                <a:lnTo>
                  <a:pt x="49" y="61"/>
                </a:lnTo>
                <a:lnTo>
                  <a:pt x="69" y="58"/>
                </a:lnTo>
                <a:lnTo>
                  <a:pt x="75" y="58"/>
                </a:lnTo>
                <a:lnTo>
                  <a:pt x="92" y="55"/>
                </a:lnTo>
                <a:lnTo>
                  <a:pt x="109" y="54"/>
                </a:lnTo>
                <a:lnTo>
                  <a:pt x="127" y="43"/>
                </a:lnTo>
                <a:lnTo>
                  <a:pt x="121" y="43"/>
                </a:lnTo>
                <a:lnTo>
                  <a:pt x="92" y="37"/>
                </a:lnTo>
                <a:lnTo>
                  <a:pt x="83" y="30"/>
                </a:lnTo>
                <a:lnTo>
                  <a:pt x="82" y="28"/>
                </a:lnTo>
                <a:lnTo>
                  <a:pt x="75" y="28"/>
                </a:lnTo>
                <a:lnTo>
                  <a:pt x="78" y="24"/>
                </a:lnTo>
                <a:lnTo>
                  <a:pt x="82" y="22"/>
                </a:lnTo>
                <a:lnTo>
                  <a:pt x="69" y="12"/>
                </a:lnTo>
                <a:lnTo>
                  <a:pt x="49" y="7"/>
                </a:lnTo>
                <a:lnTo>
                  <a:pt x="43" y="0"/>
                </a:lnTo>
                <a:lnTo>
                  <a:pt x="43" y="0"/>
                </a:lnTo>
                <a:lnTo>
                  <a:pt x="30" y="3"/>
                </a:lnTo>
                <a:lnTo>
                  <a:pt x="24" y="18"/>
                </a:lnTo>
                <a:lnTo>
                  <a:pt x="9" y="30"/>
                </a:lnTo>
                <a:lnTo>
                  <a:pt x="5" y="40"/>
                </a:lnTo>
                <a:lnTo>
                  <a:pt x="0" y="40"/>
                </a:lnTo>
                <a:lnTo>
                  <a:pt x="0" y="44"/>
                </a:lnTo>
                <a:lnTo>
                  <a:pt x="5" y="46"/>
                </a:lnTo>
                <a:lnTo>
                  <a:pt x="14" y="51"/>
                </a:lnTo>
                <a:lnTo>
                  <a:pt x="19" y="54"/>
                </a:lnTo>
                <a:lnTo>
                  <a:pt x="19" y="56"/>
                </a:lnTo>
                <a:lnTo>
                  <a:pt x="30" y="56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58" name="Freeform 898"/>
          <p:cNvSpPr>
            <a:spLocks/>
          </p:cNvSpPr>
          <p:nvPr/>
        </p:nvSpPr>
        <p:spPr bwMode="auto">
          <a:xfrm>
            <a:off x="4733922" y="3292478"/>
            <a:ext cx="76200" cy="38100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19" y="2"/>
              </a:cxn>
              <a:cxn ang="0">
                <a:pos x="9" y="2"/>
              </a:cxn>
              <a:cxn ang="0">
                <a:pos x="9" y="7"/>
              </a:cxn>
              <a:cxn ang="0">
                <a:pos x="14" y="10"/>
              </a:cxn>
              <a:cxn ang="0">
                <a:pos x="9" y="13"/>
              </a:cxn>
              <a:cxn ang="0">
                <a:pos x="6" y="18"/>
              </a:cxn>
              <a:cxn ang="0">
                <a:pos x="0" y="24"/>
              </a:cxn>
              <a:cxn ang="0">
                <a:pos x="39" y="24"/>
              </a:cxn>
              <a:cxn ang="0">
                <a:pos x="39" y="17"/>
              </a:cxn>
              <a:cxn ang="0">
                <a:pos x="48" y="10"/>
              </a:cxn>
              <a:cxn ang="0">
                <a:pos x="43" y="0"/>
              </a:cxn>
              <a:cxn ang="0">
                <a:pos x="39" y="0"/>
              </a:cxn>
            </a:cxnLst>
            <a:rect l="0" t="0" r="r" b="b"/>
            <a:pathLst>
              <a:path w="48" h="24">
                <a:moveTo>
                  <a:pt x="39" y="0"/>
                </a:moveTo>
                <a:lnTo>
                  <a:pt x="19" y="2"/>
                </a:lnTo>
                <a:lnTo>
                  <a:pt x="9" y="2"/>
                </a:lnTo>
                <a:lnTo>
                  <a:pt x="9" y="7"/>
                </a:lnTo>
                <a:lnTo>
                  <a:pt x="14" y="10"/>
                </a:lnTo>
                <a:lnTo>
                  <a:pt x="9" y="13"/>
                </a:lnTo>
                <a:lnTo>
                  <a:pt x="6" y="18"/>
                </a:lnTo>
                <a:lnTo>
                  <a:pt x="0" y="24"/>
                </a:lnTo>
                <a:lnTo>
                  <a:pt x="39" y="24"/>
                </a:lnTo>
                <a:lnTo>
                  <a:pt x="39" y="17"/>
                </a:lnTo>
                <a:lnTo>
                  <a:pt x="48" y="10"/>
                </a:lnTo>
                <a:lnTo>
                  <a:pt x="43" y="0"/>
                </a:lnTo>
                <a:lnTo>
                  <a:pt x="39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59" name="Freeform 899"/>
          <p:cNvSpPr>
            <a:spLocks/>
          </p:cNvSpPr>
          <p:nvPr/>
        </p:nvSpPr>
        <p:spPr bwMode="auto">
          <a:xfrm>
            <a:off x="4733922" y="3292478"/>
            <a:ext cx="76200" cy="38100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19" y="2"/>
              </a:cxn>
              <a:cxn ang="0">
                <a:pos x="9" y="2"/>
              </a:cxn>
              <a:cxn ang="0">
                <a:pos x="9" y="7"/>
              </a:cxn>
              <a:cxn ang="0">
                <a:pos x="14" y="10"/>
              </a:cxn>
              <a:cxn ang="0">
                <a:pos x="9" y="13"/>
              </a:cxn>
              <a:cxn ang="0">
                <a:pos x="6" y="18"/>
              </a:cxn>
              <a:cxn ang="0">
                <a:pos x="0" y="24"/>
              </a:cxn>
              <a:cxn ang="0">
                <a:pos x="39" y="24"/>
              </a:cxn>
              <a:cxn ang="0">
                <a:pos x="39" y="17"/>
              </a:cxn>
              <a:cxn ang="0">
                <a:pos x="48" y="10"/>
              </a:cxn>
              <a:cxn ang="0">
                <a:pos x="43" y="0"/>
              </a:cxn>
              <a:cxn ang="0">
                <a:pos x="39" y="0"/>
              </a:cxn>
            </a:cxnLst>
            <a:rect l="0" t="0" r="r" b="b"/>
            <a:pathLst>
              <a:path w="48" h="24">
                <a:moveTo>
                  <a:pt x="39" y="0"/>
                </a:moveTo>
                <a:lnTo>
                  <a:pt x="19" y="2"/>
                </a:lnTo>
                <a:lnTo>
                  <a:pt x="9" y="2"/>
                </a:lnTo>
                <a:lnTo>
                  <a:pt x="9" y="7"/>
                </a:lnTo>
                <a:lnTo>
                  <a:pt x="14" y="10"/>
                </a:lnTo>
                <a:lnTo>
                  <a:pt x="9" y="13"/>
                </a:lnTo>
                <a:lnTo>
                  <a:pt x="6" y="18"/>
                </a:lnTo>
                <a:lnTo>
                  <a:pt x="0" y="24"/>
                </a:lnTo>
                <a:lnTo>
                  <a:pt x="39" y="24"/>
                </a:lnTo>
                <a:lnTo>
                  <a:pt x="39" y="17"/>
                </a:lnTo>
                <a:lnTo>
                  <a:pt x="48" y="10"/>
                </a:lnTo>
                <a:lnTo>
                  <a:pt x="43" y="0"/>
                </a:lnTo>
                <a:lnTo>
                  <a:pt x="39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60" name="Freeform 900"/>
          <p:cNvSpPr>
            <a:spLocks/>
          </p:cNvSpPr>
          <p:nvPr/>
        </p:nvSpPr>
        <p:spPr bwMode="auto">
          <a:xfrm>
            <a:off x="4797422" y="3289303"/>
            <a:ext cx="109537" cy="68263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26" y="33"/>
              </a:cxn>
              <a:cxn ang="0">
                <a:pos x="4" y="26"/>
              </a:cxn>
              <a:cxn ang="0">
                <a:pos x="0" y="25"/>
              </a:cxn>
              <a:cxn ang="0">
                <a:pos x="0" y="19"/>
              </a:cxn>
              <a:cxn ang="0">
                <a:pos x="9" y="13"/>
              </a:cxn>
              <a:cxn ang="0">
                <a:pos x="4" y="2"/>
              </a:cxn>
              <a:cxn ang="0">
                <a:pos x="0" y="2"/>
              </a:cxn>
              <a:cxn ang="0">
                <a:pos x="4" y="0"/>
              </a:cxn>
              <a:cxn ang="0">
                <a:pos x="24" y="0"/>
              </a:cxn>
              <a:cxn ang="0">
                <a:pos x="38" y="5"/>
              </a:cxn>
              <a:cxn ang="0">
                <a:pos x="43" y="5"/>
              </a:cxn>
              <a:cxn ang="0">
                <a:pos x="64" y="2"/>
              </a:cxn>
              <a:cxn ang="0">
                <a:pos x="69" y="2"/>
              </a:cxn>
              <a:cxn ang="0">
                <a:pos x="64" y="9"/>
              </a:cxn>
              <a:cxn ang="0">
                <a:pos x="64" y="23"/>
              </a:cxn>
              <a:cxn ang="0">
                <a:pos x="69" y="28"/>
              </a:cxn>
              <a:cxn ang="0">
                <a:pos x="59" y="33"/>
              </a:cxn>
              <a:cxn ang="0">
                <a:pos x="59" y="36"/>
              </a:cxn>
              <a:cxn ang="0">
                <a:pos x="43" y="43"/>
              </a:cxn>
              <a:cxn ang="0">
                <a:pos x="38" y="38"/>
              </a:cxn>
            </a:cxnLst>
            <a:rect l="0" t="0" r="r" b="b"/>
            <a:pathLst>
              <a:path w="69" h="43">
                <a:moveTo>
                  <a:pt x="38" y="38"/>
                </a:moveTo>
                <a:lnTo>
                  <a:pt x="26" y="33"/>
                </a:lnTo>
                <a:lnTo>
                  <a:pt x="4" y="26"/>
                </a:lnTo>
                <a:lnTo>
                  <a:pt x="0" y="25"/>
                </a:lnTo>
                <a:lnTo>
                  <a:pt x="0" y="19"/>
                </a:lnTo>
                <a:lnTo>
                  <a:pt x="9" y="13"/>
                </a:lnTo>
                <a:lnTo>
                  <a:pt x="4" y="2"/>
                </a:lnTo>
                <a:lnTo>
                  <a:pt x="0" y="2"/>
                </a:lnTo>
                <a:lnTo>
                  <a:pt x="4" y="0"/>
                </a:lnTo>
                <a:lnTo>
                  <a:pt x="24" y="0"/>
                </a:lnTo>
                <a:lnTo>
                  <a:pt x="38" y="5"/>
                </a:lnTo>
                <a:lnTo>
                  <a:pt x="43" y="5"/>
                </a:lnTo>
                <a:lnTo>
                  <a:pt x="64" y="2"/>
                </a:lnTo>
                <a:lnTo>
                  <a:pt x="69" y="2"/>
                </a:lnTo>
                <a:lnTo>
                  <a:pt x="64" y="9"/>
                </a:lnTo>
                <a:lnTo>
                  <a:pt x="64" y="23"/>
                </a:lnTo>
                <a:lnTo>
                  <a:pt x="69" y="28"/>
                </a:lnTo>
                <a:lnTo>
                  <a:pt x="59" y="33"/>
                </a:lnTo>
                <a:lnTo>
                  <a:pt x="59" y="36"/>
                </a:lnTo>
                <a:lnTo>
                  <a:pt x="43" y="43"/>
                </a:lnTo>
                <a:lnTo>
                  <a:pt x="38" y="38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61" name="Freeform 901"/>
          <p:cNvSpPr>
            <a:spLocks/>
          </p:cNvSpPr>
          <p:nvPr/>
        </p:nvSpPr>
        <p:spPr bwMode="auto">
          <a:xfrm>
            <a:off x="4797422" y="3289303"/>
            <a:ext cx="109537" cy="68263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26" y="33"/>
              </a:cxn>
              <a:cxn ang="0">
                <a:pos x="4" y="26"/>
              </a:cxn>
              <a:cxn ang="0">
                <a:pos x="0" y="25"/>
              </a:cxn>
              <a:cxn ang="0">
                <a:pos x="0" y="19"/>
              </a:cxn>
              <a:cxn ang="0">
                <a:pos x="9" y="13"/>
              </a:cxn>
              <a:cxn ang="0">
                <a:pos x="4" y="2"/>
              </a:cxn>
              <a:cxn ang="0">
                <a:pos x="0" y="2"/>
              </a:cxn>
              <a:cxn ang="0">
                <a:pos x="4" y="0"/>
              </a:cxn>
              <a:cxn ang="0">
                <a:pos x="24" y="0"/>
              </a:cxn>
              <a:cxn ang="0">
                <a:pos x="38" y="5"/>
              </a:cxn>
              <a:cxn ang="0">
                <a:pos x="43" y="5"/>
              </a:cxn>
              <a:cxn ang="0">
                <a:pos x="64" y="2"/>
              </a:cxn>
              <a:cxn ang="0">
                <a:pos x="69" y="2"/>
              </a:cxn>
              <a:cxn ang="0">
                <a:pos x="64" y="9"/>
              </a:cxn>
              <a:cxn ang="0">
                <a:pos x="64" y="23"/>
              </a:cxn>
              <a:cxn ang="0">
                <a:pos x="69" y="28"/>
              </a:cxn>
              <a:cxn ang="0">
                <a:pos x="59" y="33"/>
              </a:cxn>
              <a:cxn ang="0">
                <a:pos x="59" y="36"/>
              </a:cxn>
              <a:cxn ang="0">
                <a:pos x="43" y="43"/>
              </a:cxn>
              <a:cxn ang="0">
                <a:pos x="38" y="38"/>
              </a:cxn>
            </a:cxnLst>
            <a:rect l="0" t="0" r="r" b="b"/>
            <a:pathLst>
              <a:path w="69" h="43">
                <a:moveTo>
                  <a:pt x="38" y="38"/>
                </a:moveTo>
                <a:lnTo>
                  <a:pt x="26" y="33"/>
                </a:lnTo>
                <a:lnTo>
                  <a:pt x="4" y="26"/>
                </a:lnTo>
                <a:lnTo>
                  <a:pt x="0" y="25"/>
                </a:lnTo>
                <a:lnTo>
                  <a:pt x="0" y="19"/>
                </a:lnTo>
                <a:lnTo>
                  <a:pt x="9" y="13"/>
                </a:lnTo>
                <a:lnTo>
                  <a:pt x="4" y="2"/>
                </a:lnTo>
                <a:lnTo>
                  <a:pt x="0" y="2"/>
                </a:lnTo>
                <a:lnTo>
                  <a:pt x="4" y="0"/>
                </a:lnTo>
                <a:lnTo>
                  <a:pt x="24" y="0"/>
                </a:lnTo>
                <a:lnTo>
                  <a:pt x="38" y="5"/>
                </a:lnTo>
                <a:lnTo>
                  <a:pt x="43" y="5"/>
                </a:lnTo>
                <a:lnTo>
                  <a:pt x="64" y="2"/>
                </a:lnTo>
                <a:lnTo>
                  <a:pt x="69" y="2"/>
                </a:lnTo>
                <a:lnTo>
                  <a:pt x="64" y="9"/>
                </a:lnTo>
                <a:lnTo>
                  <a:pt x="64" y="23"/>
                </a:lnTo>
                <a:lnTo>
                  <a:pt x="69" y="28"/>
                </a:lnTo>
                <a:lnTo>
                  <a:pt x="59" y="33"/>
                </a:lnTo>
                <a:lnTo>
                  <a:pt x="59" y="36"/>
                </a:lnTo>
                <a:lnTo>
                  <a:pt x="43" y="43"/>
                </a:lnTo>
                <a:lnTo>
                  <a:pt x="38" y="38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62" name="Freeform 902"/>
          <p:cNvSpPr>
            <a:spLocks/>
          </p:cNvSpPr>
          <p:nvPr/>
        </p:nvSpPr>
        <p:spPr bwMode="auto">
          <a:xfrm>
            <a:off x="4733922" y="3330578"/>
            <a:ext cx="155575" cy="7302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9" y="2"/>
              </a:cxn>
              <a:cxn ang="0">
                <a:pos x="9" y="10"/>
              </a:cxn>
              <a:cxn ang="0">
                <a:pos x="0" y="15"/>
              </a:cxn>
              <a:cxn ang="0">
                <a:pos x="0" y="23"/>
              </a:cxn>
              <a:cxn ang="0">
                <a:pos x="9" y="32"/>
              </a:cxn>
              <a:cxn ang="0">
                <a:pos x="9" y="33"/>
              </a:cxn>
              <a:cxn ang="0">
                <a:pos x="14" y="33"/>
              </a:cxn>
              <a:cxn ang="0">
                <a:pos x="35" y="37"/>
              </a:cxn>
              <a:cxn ang="0">
                <a:pos x="40" y="37"/>
              </a:cxn>
              <a:cxn ang="0">
                <a:pos x="43" y="40"/>
              </a:cxn>
              <a:cxn ang="0">
                <a:pos x="48" y="46"/>
              </a:cxn>
              <a:cxn ang="0">
                <a:pos x="59" y="46"/>
              </a:cxn>
              <a:cxn ang="0">
                <a:pos x="86" y="43"/>
              </a:cxn>
              <a:cxn ang="0">
                <a:pos x="98" y="41"/>
              </a:cxn>
              <a:cxn ang="0">
                <a:pos x="83" y="35"/>
              </a:cxn>
              <a:cxn ang="0">
                <a:pos x="93" y="24"/>
              </a:cxn>
              <a:cxn ang="0">
                <a:pos x="83" y="21"/>
              </a:cxn>
              <a:cxn ang="0">
                <a:pos x="83" y="17"/>
              </a:cxn>
              <a:cxn ang="0">
                <a:pos x="77" y="12"/>
              </a:cxn>
              <a:cxn ang="0">
                <a:pos x="66" y="8"/>
              </a:cxn>
              <a:cxn ang="0">
                <a:pos x="43" y="0"/>
              </a:cxn>
              <a:cxn ang="0">
                <a:pos x="6" y="0"/>
              </a:cxn>
            </a:cxnLst>
            <a:rect l="0" t="0" r="r" b="b"/>
            <a:pathLst>
              <a:path w="98" h="46">
                <a:moveTo>
                  <a:pt x="6" y="0"/>
                </a:moveTo>
                <a:lnTo>
                  <a:pt x="9" y="2"/>
                </a:lnTo>
                <a:lnTo>
                  <a:pt x="9" y="10"/>
                </a:lnTo>
                <a:lnTo>
                  <a:pt x="0" y="15"/>
                </a:lnTo>
                <a:lnTo>
                  <a:pt x="0" y="23"/>
                </a:lnTo>
                <a:lnTo>
                  <a:pt x="9" y="32"/>
                </a:lnTo>
                <a:lnTo>
                  <a:pt x="9" y="33"/>
                </a:lnTo>
                <a:lnTo>
                  <a:pt x="14" y="33"/>
                </a:lnTo>
                <a:lnTo>
                  <a:pt x="35" y="37"/>
                </a:lnTo>
                <a:lnTo>
                  <a:pt x="40" y="37"/>
                </a:lnTo>
                <a:lnTo>
                  <a:pt x="43" y="40"/>
                </a:lnTo>
                <a:lnTo>
                  <a:pt x="48" y="46"/>
                </a:lnTo>
                <a:lnTo>
                  <a:pt x="59" y="46"/>
                </a:lnTo>
                <a:lnTo>
                  <a:pt x="86" y="43"/>
                </a:lnTo>
                <a:lnTo>
                  <a:pt x="98" y="41"/>
                </a:lnTo>
                <a:lnTo>
                  <a:pt x="83" y="35"/>
                </a:lnTo>
                <a:lnTo>
                  <a:pt x="93" y="24"/>
                </a:lnTo>
                <a:lnTo>
                  <a:pt x="83" y="21"/>
                </a:lnTo>
                <a:lnTo>
                  <a:pt x="83" y="17"/>
                </a:lnTo>
                <a:lnTo>
                  <a:pt x="77" y="12"/>
                </a:lnTo>
                <a:lnTo>
                  <a:pt x="66" y="8"/>
                </a:lnTo>
                <a:lnTo>
                  <a:pt x="43" y="0"/>
                </a:lnTo>
                <a:lnTo>
                  <a:pt x="6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63" name="Freeform 903"/>
          <p:cNvSpPr>
            <a:spLocks/>
          </p:cNvSpPr>
          <p:nvPr/>
        </p:nvSpPr>
        <p:spPr bwMode="auto">
          <a:xfrm>
            <a:off x="4733922" y="3330578"/>
            <a:ext cx="155575" cy="7302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9" y="2"/>
              </a:cxn>
              <a:cxn ang="0">
                <a:pos x="9" y="10"/>
              </a:cxn>
              <a:cxn ang="0">
                <a:pos x="0" y="15"/>
              </a:cxn>
              <a:cxn ang="0">
                <a:pos x="0" y="23"/>
              </a:cxn>
              <a:cxn ang="0">
                <a:pos x="9" y="32"/>
              </a:cxn>
              <a:cxn ang="0">
                <a:pos x="9" y="33"/>
              </a:cxn>
              <a:cxn ang="0">
                <a:pos x="14" y="33"/>
              </a:cxn>
              <a:cxn ang="0">
                <a:pos x="35" y="37"/>
              </a:cxn>
              <a:cxn ang="0">
                <a:pos x="40" y="37"/>
              </a:cxn>
              <a:cxn ang="0">
                <a:pos x="43" y="40"/>
              </a:cxn>
              <a:cxn ang="0">
                <a:pos x="48" y="46"/>
              </a:cxn>
              <a:cxn ang="0">
                <a:pos x="59" y="46"/>
              </a:cxn>
              <a:cxn ang="0">
                <a:pos x="86" y="43"/>
              </a:cxn>
              <a:cxn ang="0">
                <a:pos x="98" y="41"/>
              </a:cxn>
              <a:cxn ang="0">
                <a:pos x="83" y="35"/>
              </a:cxn>
              <a:cxn ang="0">
                <a:pos x="93" y="24"/>
              </a:cxn>
              <a:cxn ang="0">
                <a:pos x="83" y="21"/>
              </a:cxn>
              <a:cxn ang="0">
                <a:pos x="83" y="17"/>
              </a:cxn>
              <a:cxn ang="0">
                <a:pos x="77" y="12"/>
              </a:cxn>
              <a:cxn ang="0">
                <a:pos x="66" y="8"/>
              </a:cxn>
              <a:cxn ang="0">
                <a:pos x="43" y="0"/>
              </a:cxn>
              <a:cxn ang="0">
                <a:pos x="6" y="0"/>
              </a:cxn>
            </a:cxnLst>
            <a:rect l="0" t="0" r="r" b="b"/>
            <a:pathLst>
              <a:path w="98" h="46">
                <a:moveTo>
                  <a:pt x="6" y="0"/>
                </a:moveTo>
                <a:lnTo>
                  <a:pt x="9" y="2"/>
                </a:lnTo>
                <a:lnTo>
                  <a:pt x="9" y="10"/>
                </a:lnTo>
                <a:lnTo>
                  <a:pt x="0" y="15"/>
                </a:lnTo>
                <a:lnTo>
                  <a:pt x="0" y="23"/>
                </a:lnTo>
                <a:lnTo>
                  <a:pt x="9" y="32"/>
                </a:lnTo>
                <a:lnTo>
                  <a:pt x="9" y="33"/>
                </a:lnTo>
                <a:lnTo>
                  <a:pt x="14" y="33"/>
                </a:lnTo>
                <a:lnTo>
                  <a:pt x="35" y="37"/>
                </a:lnTo>
                <a:lnTo>
                  <a:pt x="40" y="37"/>
                </a:lnTo>
                <a:lnTo>
                  <a:pt x="43" y="40"/>
                </a:lnTo>
                <a:lnTo>
                  <a:pt x="48" y="46"/>
                </a:lnTo>
                <a:lnTo>
                  <a:pt x="59" y="46"/>
                </a:lnTo>
                <a:lnTo>
                  <a:pt x="86" y="43"/>
                </a:lnTo>
                <a:lnTo>
                  <a:pt x="98" y="41"/>
                </a:lnTo>
                <a:lnTo>
                  <a:pt x="83" y="35"/>
                </a:lnTo>
                <a:lnTo>
                  <a:pt x="93" y="24"/>
                </a:lnTo>
                <a:lnTo>
                  <a:pt x="83" y="21"/>
                </a:lnTo>
                <a:lnTo>
                  <a:pt x="83" y="17"/>
                </a:lnTo>
                <a:lnTo>
                  <a:pt x="77" y="12"/>
                </a:lnTo>
                <a:lnTo>
                  <a:pt x="66" y="8"/>
                </a:lnTo>
                <a:lnTo>
                  <a:pt x="43" y="0"/>
                </a:lnTo>
                <a:lnTo>
                  <a:pt x="6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64" name="Freeform 904"/>
          <p:cNvSpPr>
            <a:spLocks/>
          </p:cNvSpPr>
          <p:nvPr/>
        </p:nvSpPr>
        <p:spPr bwMode="auto">
          <a:xfrm>
            <a:off x="4622797" y="3378203"/>
            <a:ext cx="174625" cy="71438"/>
          </a:xfrm>
          <a:custGeom>
            <a:avLst/>
            <a:gdLst/>
            <a:ahLst/>
            <a:cxnLst>
              <a:cxn ang="0">
                <a:pos x="65" y="36"/>
              </a:cxn>
              <a:cxn ang="0">
                <a:pos x="44" y="45"/>
              </a:cxn>
              <a:cxn ang="0">
                <a:pos x="25" y="44"/>
              </a:cxn>
              <a:cxn ang="0">
                <a:pos x="14" y="42"/>
              </a:cxn>
              <a:cxn ang="0">
                <a:pos x="9" y="42"/>
              </a:cxn>
              <a:cxn ang="0">
                <a:pos x="0" y="38"/>
              </a:cxn>
              <a:cxn ang="0">
                <a:pos x="0" y="24"/>
              </a:cxn>
              <a:cxn ang="0">
                <a:pos x="20" y="21"/>
              </a:cxn>
              <a:cxn ang="0">
                <a:pos x="14" y="20"/>
              </a:cxn>
              <a:cxn ang="0">
                <a:pos x="20" y="12"/>
              </a:cxn>
              <a:cxn ang="0">
                <a:pos x="42" y="16"/>
              </a:cxn>
              <a:cxn ang="0">
                <a:pos x="44" y="16"/>
              </a:cxn>
              <a:cxn ang="0">
                <a:pos x="61" y="21"/>
              </a:cxn>
              <a:cxn ang="0">
                <a:pos x="70" y="24"/>
              </a:cxn>
              <a:cxn ang="0">
                <a:pos x="70" y="18"/>
              </a:cxn>
              <a:cxn ang="0">
                <a:pos x="65" y="18"/>
              </a:cxn>
              <a:cxn ang="0">
                <a:pos x="60" y="16"/>
              </a:cxn>
              <a:cxn ang="0">
                <a:pos x="65" y="5"/>
              </a:cxn>
              <a:cxn ang="0">
                <a:pos x="65" y="3"/>
              </a:cxn>
              <a:cxn ang="0">
                <a:pos x="75" y="0"/>
              </a:cxn>
              <a:cxn ang="0">
                <a:pos x="79" y="0"/>
              </a:cxn>
              <a:cxn ang="0">
                <a:pos x="79" y="3"/>
              </a:cxn>
              <a:cxn ang="0">
                <a:pos x="84" y="3"/>
              </a:cxn>
              <a:cxn ang="0">
                <a:pos x="105" y="8"/>
              </a:cxn>
              <a:cxn ang="0">
                <a:pos x="110" y="12"/>
              </a:cxn>
              <a:cxn ang="0">
                <a:pos x="105" y="16"/>
              </a:cxn>
              <a:cxn ang="0">
                <a:pos x="105" y="19"/>
              </a:cxn>
              <a:cxn ang="0">
                <a:pos x="100" y="27"/>
              </a:cxn>
              <a:cxn ang="0">
                <a:pos x="105" y="27"/>
              </a:cxn>
              <a:cxn ang="0">
                <a:pos x="75" y="31"/>
              </a:cxn>
              <a:cxn ang="0">
                <a:pos x="75" y="34"/>
              </a:cxn>
              <a:cxn ang="0">
                <a:pos x="65" y="36"/>
              </a:cxn>
            </a:cxnLst>
            <a:rect l="0" t="0" r="r" b="b"/>
            <a:pathLst>
              <a:path w="110" h="45">
                <a:moveTo>
                  <a:pt x="65" y="36"/>
                </a:moveTo>
                <a:lnTo>
                  <a:pt x="44" y="45"/>
                </a:lnTo>
                <a:lnTo>
                  <a:pt x="25" y="44"/>
                </a:lnTo>
                <a:lnTo>
                  <a:pt x="14" y="42"/>
                </a:lnTo>
                <a:lnTo>
                  <a:pt x="9" y="42"/>
                </a:lnTo>
                <a:lnTo>
                  <a:pt x="0" y="38"/>
                </a:lnTo>
                <a:lnTo>
                  <a:pt x="0" y="24"/>
                </a:lnTo>
                <a:lnTo>
                  <a:pt x="20" y="21"/>
                </a:lnTo>
                <a:lnTo>
                  <a:pt x="14" y="20"/>
                </a:lnTo>
                <a:lnTo>
                  <a:pt x="20" y="12"/>
                </a:lnTo>
                <a:lnTo>
                  <a:pt x="42" y="16"/>
                </a:lnTo>
                <a:lnTo>
                  <a:pt x="44" y="16"/>
                </a:lnTo>
                <a:lnTo>
                  <a:pt x="61" y="21"/>
                </a:lnTo>
                <a:lnTo>
                  <a:pt x="70" y="24"/>
                </a:lnTo>
                <a:lnTo>
                  <a:pt x="70" y="18"/>
                </a:lnTo>
                <a:lnTo>
                  <a:pt x="65" y="18"/>
                </a:lnTo>
                <a:lnTo>
                  <a:pt x="60" y="16"/>
                </a:lnTo>
                <a:lnTo>
                  <a:pt x="65" y="5"/>
                </a:lnTo>
                <a:lnTo>
                  <a:pt x="65" y="3"/>
                </a:lnTo>
                <a:lnTo>
                  <a:pt x="75" y="0"/>
                </a:lnTo>
                <a:lnTo>
                  <a:pt x="79" y="0"/>
                </a:lnTo>
                <a:lnTo>
                  <a:pt x="79" y="3"/>
                </a:lnTo>
                <a:lnTo>
                  <a:pt x="84" y="3"/>
                </a:lnTo>
                <a:lnTo>
                  <a:pt x="105" y="8"/>
                </a:lnTo>
                <a:lnTo>
                  <a:pt x="110" y="12"/>
                </a:lnTo>
                <a:lnTo>
                  <a:pt x="105" y="16"/>
                </a:lnTo>
                <a:lnTo>
                  <a:pt x="105" y="19"/>
                </a:lnTo>
                <a:lnTo>
                  <a:pt x="100" y="27"/>
                </a:lnTo>
                <a:lnTo>
                  <a:pt x="105" y="27"/>
                </a:lnTo>
                <a:lnTo>
                  <a:pt x="75" y="31"/>
                </a:lnTo>
                <a:lnTo>
                  <a:pt x="75" y="34"/>
                </a:lnTo>
                <a:lnTo>
                  <a:pt x="65" y="36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65" name="Freeform 905"/>
          <p:cNvSpPr>
            <a:spLocks/>
          </p:cNvSpPr>
          <p:nvPr/>
        </p:nvSpPr>
        <p:spPr bwMode="auto">
          <a:xfrm>
            <a:off x="4622797" y="3378203"/>
            <a:ext cx="174625" cy="71438"/>
          </a:xfrm>
          <a:custGeom>
            <a:avLst/>
            <a:gdLst/>
            <a:ahLst/>
            <a:cxnLst>
              <a:cxn ang="0">
                <a:pos x="65" y="36"/>
              </a:cxn>
              <a:cxn ang="0">
                <a:pos x="44" y="45"/>
              </a:cxn>
              <a:cxn ang="0">
                <a:pos x="25" y="44"/>
              </a:cxn>
              <a:cxn ang="0">
                <a:pos x="14" y="42"/>
              </a:cxn>
              <a:cxn ang="0">
                <a:pos x="9" y="42"/>
              </a:cxn>
              <a:cxn ang="0">
                <a:pos x="0" y="38"/>
              </a:cxn>
              <a:cxn ang="0">
                <a:pos x="0" y="24"/>
              </a:cxn>
              <a:cxn ang="0">
                <a:pos x="20" y="21"/>
              </a:cxn>
              <a:cxn ang="0">
                <a:pos x="14" y="20"/>
              </a:cxn>
              <a:cxn ang="0">
                <a:pos x="20" y="12"/>
              </a:cxn>
              <a:cxn ang="0">
                <a:pos x="42" y="16"/>
              </a:cxn>
              <a:cxn ang="0">
                <a:pos x="44" y="16"/>
              </a:cxn>
              <a:cxn ang="0">
                <a:pos x="61" y="21"/>
              </a:cxn>
              <a:cxn ang="0">
                <a:pos x="70" y="24"/>
              </a:cxn>
              <a:cxn ang="0">
                <a:pos x="70" y="18"/>
              </a:cxn>
              <a:cxn ang="0">
                <a:pos x="65" y="18"/>
              </a:cxn>
              <a:cxn ang="0">
                <a:pos x="60" y="16"/>
              </a:cxn>
              <a:cxn ang="0">
                <a:pos x="65" y="5"/>
              </a:cxn>
              <a:cxn ang="0">
                <a:pos x="65" y="3"/>
              </a:cxn>
              <a:cxn ang="0">
                <a:pos x="75" y="0"/>
              </a:cxn>
              <a:cxn ang="0">
                <a:pos x="79" y="0"/>
              </a:cxn>
              <a:cxn ang="0">
                <a:pos x="79" y="3"/>
              </a:cxn>
              <a:cxn ang="0">
                <a:pos x="84" y="3"/>
              </a:cxn>
              <a:cxn ang="0">
                <a:pos x="105" y="8"/>
              </a:cxn>
              <a:cxn ang="0">
                <a:pos x="110" y="12"/>
              </a:cxn>
              <a:cxn ang="0">
                <a:pos x="105" y="16"/>
              </a:cxn>
              <a:cxn ang="0">
                <a:pos x="105" y="19"/>
              </a:cxn>
              <a:cxn ang="0">
                <a:pos x="100" y="27"/>
              </a:cxn>
              <a:cxn ang="0">
                <a:pos x="105" y="27"/>
              </a:cxn>
              <a:cxn ang="0">
                <a:pos x="75" y="31"/>
              </a:cxn>
              <a:cxn ang="0">
                <a:pos x="75" y="34"/>
              </a:cxn>
              <a:cxn ang="0">
                <a:pos x="65" y="36"/>
              </a:cxn>
            </a:cxnLst>
            <a:rect l="0" t="0" r="r" b="b"/>
            <a:pathLst>
              <a:path w="110" h="45">
                <a:moveTo>
                  <a:pt x="65" y="36"/>
                </a:moveTo>
                <a:lnTo>
                  <a:pt x="44" y="45"/>
                </a:lnTo>
                <a:lnTo>
                  <a:pt x="25" y="44"/>
                </a:lnTo>
                <a:lnTo>
                  <a:pt x="14" y="42"/>
                </a:lnTo>
                <a:lnTo>
                  <a:pt x="9" y="42"/>
                </a:lnTo>
                <a:lnTo>
                  <a:pt x="0" y="38"/>
                </a:lnTo>
                <a:lnTo>
                  <a:pt x="0" y="24"/>
                </a:lnTo>
                <a:lnTo>
                  <a:pt x="20" y="21"/>
                </a:lnTo>
                <a:lnTo>
                  <a:pt x="14" y="20"/>
                </a:lnTo>
                <a:lnTo>
                  <a:pt x="20" y="12"/>
                </a:lnTo>
                <a:lnTo>
                  <a:pt x="42" y="16"/>
                </a:lnTo>
                <a:lnTo>
                  <a:pt x="44" y="16"/>
                </a:lnTo>
                <a:lnTo>
                  <a:pt x="61" y="21"/>
                </a:lnTo>
                <a:lnTo>
                  <a:pt x="70" y="24"/>
                </a:lnTo>
                <a:lnTo>
                  <a:pt x="70" y="18"/>
                </a:lnTo>
                <a:lnTo>
                  <a:pt x="65" y="18"/>
                </a:lnTo>
                <a:lnTo>
                  <a:pt x="60" y="16"/>
                </a:lnTo>
                <a:lnTo>
                  <a:pt x="65" y="5"/>
                </a:lnTo>
                <a:lnTo>
                  <a:pt x="65" y="3"/>
                </a:lnTo>
                <a:lnTo>
                  <a:pt x="75" y="0"/>
                </a:lnTo>
                <a:lnTo>
                  <a:pt x="79" y="0"/>
                </a:lnTo>
                <a:lnTo>
                  <a:pt x="79" y="3"/>
                </a:lnTo>
                <a:lnTo>
                  <a:pt x="84" y="3"/>
                </a:lnTo>
                <a:lnTo>
                  <a:pt x="105" y="8"/>
                </a:lnTo>
                <a:lnTo>
                  <a:pt x="110" y="12"/>
                </a:lnTo>
                <a:lnTo>
                  <a:pt x="105" y="16"/>
                </a:lnTo>
                <a:lnTo>
                  <a:pt x="105" y="19"/>
                </a:lnTo>
                <a:lnTo>
                  <a:pt x="100" y="27"/>
                </a:lnTo>
                <a:lnTo>
                  <a:pt x="105" y="27"/>
                </a:lnTo>
                <a:lnTo>
                  <a:pt x="75" y="31"/>
                </a:lnTo>
                <a:lnTo>
                  <a:pt x="75" y="34"/>
                </a:lnTo>
                <a:lnTo>
                  <a:pt x="65" y="36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66" name="Freeform 906"/>
          <p:cNvSpPr>
            <a:spLocks/>
          </p:cNvSpPr>
          <p:nvPr/>
        </p:nvSpPr>
        <p:spPr bwMode="auto">
          <a:xfrm>
            <a:off x="4741860" y="3398841"/>
            <a:ext cx="147637" cy="111125"/>
          </a:xfrm>
          <a:custGeom>
            <a:avLst/>
            <a:gdLst/>
            <a:ahLst/>
            <a:cxnLst>
              <a:cxn ang="0">
                <a:pos x="9" y="70"/>
              </a:cxn>
              <a:cxn ang="0">
                <a:pos x="14" y="70"/>
              </a:cxn>
              <a:cxn ang="0">
                <a:pos x="14" y="65"/>
              </a:cxn>
              <a:cxn ang="0">
                <a:pos x="38" y="61"/>
              </a:cxn>
              <a:cxn ang="0">
                <a:pos x="43" y="51"/>
              </a:cxn>
              <a:cxn ang="0">
                <a:pos x="38" y="44"/>
              </a:cxn>
              <a:cxn ang="0">
                <a:pos x="38" y="42"/>
              </a:cxn>
              <a:cxn ang="0">
                <a:pos x="59" y="29"/>
              </a:cxn>
              <a:cxn ang="0">
                <a:pos x="78" y="27"/>
              </a:cxn>
              <a:cxn ang="0">
                <a:pos x="93" y="21"/>
              </a:cxn>
              <a:cxn ang="0">
                <a:pos x="93" y="0"/>
              </a:cxn>
              <a:cxn ang="0">
                <a:pos x="76" y="2"/>
              </a:cxn>
              <a:cxn ang="0">
                <a:pos x="52" y="4"/>
              </a:cxn>
              <a:cxn ang="0">
                <a:pos x="43" y="4"/>
              </a:cxn>
              <a:cxn ang="0">
                <a:pos x="38" y="7"/>
              </a:cxn>
              <a:cxn ang="0">
                <a:pos x="38" y="12"/>
              </a:cxn>
              <a:cxn ang="0">
                <a:pos x="48" y="19"/>
              </a:cxn>
              <a:cxn ang="0">
                <a:pos x="48" y="24"/>
              </a:cxn>
              <a:cxn ang="0">
                <a:pos x="43" y="27"/>
              </a:cxn>
              <a:cxn ang="0">
                <a:pos x="34" y="24"/>
              </a:cxn>
              <a:cxn ang="0">
                <a:pos x="38" y="17"/>
              </a:cxn>
              <a:cxn ang="0">
                <a:pos x="29" y="17"/>
              </a:cxn>
              <a:cxn ang="0">
                <a:pos x="29" y="14"/>
              </a:cxn>
              <a:cxn ang="0">
                <a:pos x="0" y="19"/>
              </a:cxn>
              <a:cxn ang="0">
                <a:pos x="0" y="24"/>
              </a:cxn>
              <a:cxn ang="0">
                <a:pos x="3" y="24"/>
              </a:cxn>
              <a:cxn ang="0">
                <a:pos x="24" y="25"/>
              </a:cxn>
              <a:cxn ang="0">
                <a:pos x="24" y="42"/>
              </a:cxn>
              <a:cxn ang="0">
                <a:pos x="3" y="53"/>
              </a:cxn>
              <a:cxn ang="0">
                <a:pos x="9" y="68"/>
              </a:cxn>
              <a:cxn ang="0">
                <a:pos x="9" y="70"/>
              </a:cxn>
            </a:cxnLst>
            <a:rect l="0" t="0" r="r" b="b"/>
            <a:pathLst>
              <a:path w="93" h="70">
                <a:moveTo>
                  <a:pt x="9" y="70"/>
                </a:moveTo>
                <a:lnTo>
                  <a:pt x="14" y="70"/>
                </a:lnTo>
                <a:lnTo>
                  <a:pt x="14" y="65"/>
                </a:lnTo>
                <a:lnTo>
                  <a:pt x="38" y="61"/>
                </a:lnTo>
                <a:lnTo>
                  <a:pt x="43" y="51"/>
                </a:lnTo>
                <a:lnTo>
                  <a:pt x="38" y="44"/>
                </a:lnTo>
                <a:lnTo>
                  <a:pt x="38" y="42"/>
                </a:lnTo>
                <a:lnTo>
                  <a:pt x="59" y="29"/>
                </a:lnTo>
                <a:lnTo>
                  <a:pt x="78" y="27"/>
                </a:lnTo>
                <a:lnTo>
                  <a:pt x="93" y="21"/>
                </a:lnTo>
                <a:lnTo>
                  <a:pt x="93" y="0"/>
                </a:lnTo>
                <a:lnTo>
                  <a:pt x="76" y="2"/>
                </a:lnTo>
                <a:lnTo>
                  <a:pt x="52" y="4"/>
                </a:lnTo>
                <a:lnTo>
                  <a:pt x="43" y="4"/>
                </a:lnTo>
                <a:lnTo>
                  <a:pt x="38" y="7"/>
                </a:lnTo>
                <a:lnTo>
                  <a:pt x="38" y="12"/>
                </a:lnTo>
                <a:lnTo>
                  <a:pt x="48" y="19"/>
                </a:lnTo>
                <a:lnTo>
                  <a:pt x="48" y="24"/>
                </a:lnTo>
                <a:lnTo>
                  <a:pt x="43" y="27"/>
                </a:lnTo>
                <a:lnTo>
                  <a:pt x="34" y="24"/>
                </a:lnTo>
                <a:lnTo>
                  <a:pt x="38" y="17"/>
                </a:lnTo>
                <a:lnTo>
                  <a:pt x="29" y="17"/>
                </a:lnTo>
                <a:lnTo>
                  <a:pt x="29" y="14"/>
                </a:lnTo>
                <a:lnTo>
                  <a:pt x="0" y="19"/>
                </a:lnTo>
                <a:lnTo>
                  <a:pt x="0" y="24"/>
                </a:lnTo>
                <a:lnTo>
                  <a:pt x="3" y="24"/>
                </a:lnTo>
                <a:lnTo>
                  <a:pt x="24" y="25"/>
                </a:lnTo>
                <a:lnTo>
                  <a:pt x="24" y="42"/>
                </a:lnTo>
                <a:lnTo>
                  <a:pt x="3" y="53"/>
                </a:lnTo>
                <a:lnTo>
                  <a:pt x="9" y="68"/>
                </a:lnTo>
                <a:lnTo>
                  <a:pt x="9" y="7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67" name="Freeform 907"/>
          <p:cNvSpPr>
            <a:spLocks/>
          </p:cNvSpPr>
          <p:nvPr/>
        </p:nvSpPr>
        <p:spPr bwMode="auto">
          <a:xfrm>
            <a:off x="4741860" y="3398841"/>
            <a:ext cx="147637" cy="111125"/>
          </a:xfrm>
          <a:custGeom>
            <a:avLst/>
            <a:gdLst/>
            <a:ahLst/>
            <a:cxnLst>
              <a:cxn ang="0">
                <a:pos x="9" y="70"/>
              </a:cxn>
              <a:cxn ang="0">
                <a:pos x="14" y="70"/>
              </a:cxn>
              <a:cxn ang="0">
                <a:pos x="14" y="65"/>
              </a:cxn>
              <a:cxn ang="0">
                <a:pos x="38" y="61"/>
              </a:cxn>
              <a:cxn ang="0">
                <a:pos x="43" y="51"/>
              </a:cxn>
              <a:cxn ang="0">
                <a:pos x="38" y="44"/>
              </a:cxn>
              <a:cxn ang="0">
                <a:pos x="38" y="42"/>
              </a:cxn>
              <a:cxn ang="0">
                <a:pos x="59" y="29"/>
              </a:cxn>
              <a:cxn ang="0">
                <a:pos x="78" y="27"/>
              </a:cxn>
              <a:cxn ang="0">
                <a:pos x="93" y="21"/>
              </a:cxn>
              <a:cxn ang="0">
                <a:pos x="93" y="0"/>
              </a:cxn>
              <a:cxn ang="0">
                <a:pos x="76" y="2"/>
              </a:cxn>
              <a:cxn ang="0">
                <a:pos x="52" y="4"/>
              </a:cxn>
              <a:cxn ang="0">
                <a:pos x="43" y="4"/>
              </a:cxn>
              <a:cxn ang="0">
                <a:pos x="38" y="7"/>
              </a:cxn>
              <a:cxn ang="0">
                <a:pos x="38" y="12"/>
              </a:cxn>
              <a:cxn ang="0">
                <a:pos x="48" y="19"/>
              </a:cxn>
              <a:cxn ang="0">
                <a:pos x="48" y="24"/>
              </a:cxn>
              <a:cxn ang="0">
                <a:pos x="43" y="27"/>
              </a:cxn>
              <a:cxn ang="0">
                <a:pos x="34" y="24"/>
              </a:cxn>
              <a:cxn ang="0">
                <a:pos x="38" y="17"/>
              </a:cxn>
              <a:cxn ang="0">
                <a:pos x="29" y="17"/>
              </a:cxn>
              <a:cxn ang="0">
                <a:pos x="29" y="14"/>
              </a:cxn>
              <a:cxn ang="0">
                <a:pos x="0" y="19"/>
              </a:cxn>
              <a:cxn ang="0">
                <a:pos x="0" y="24"/>
              </a:cxn>
              <a:cxn ang="0">
                <a:pos x="3" y="24"/>
              </a:cxn>
              <a:cxn ang="0">
                <a:pos x="24" y="25"/>
              </a:cxn>
              <a:cxn ang="0">
                <a:pos x="24" y="42"/>
              </a:cxn>
              <a:cxn ang="0">
                <a:pos x="3" y="53"/>
              </a:cxn>
              <a:cxn ang="0">
                <a:pos x="9" y="68"/>
              </a:cxn>
              <a:cxn ang="0">
                <a:pos x="9" y="70"/>
              </a:cxn>
            </a:cxnLst>
            <a:rect l="0" t="0" r="r" b="b"/>
            <a:pathLst>
              <a:path w="93" h="70">
                <a:moveTo>
                  <a:pt x="9" y="70"/>
                </a:moveTo>
                <a:lnTo>
                  <a:pt x="14" y="70"/>
                </a:lnTo>
                <a:lnTo>
                  <a:pt x="14" y="65"/>
                </a:lnTo>
                <a:lnTo>
                  <a:pt x="38" y="61"/>
                </a:lnTo>
                <a:lnTo>
                  <a:pt x="43" y="51"/>
                </a:lnTo>
                <a:lnTo>
                  <a:pt x="38" y="44"/>
                </a:lnTo>
                <a:lnTo>
                  <a:pt x="38" y="42"/>
                </a:lnTo>
                <a:lnTo>
                  <a:pt x="59" y="29"/>
                </a:lnTo>
                <a:lnTo>
                  <a:pt x="78" y="27"/>
                </a:lnTo>
                <a:lnTo>
                  <a:pt x="93" y="21"/>
                </a:lnTo>
                <a:lnTo>
                  <a:pt x="93" y="0"/>
                </a:lnTo>
                <a:lnTo>
                  <a:pt x="76" y="2"/>
                </a:lnTo>
                <a:lnTo>
                  <a:pt x="52" y="4"/>
                </a:lnTo>
                <a:lnTo>
                  <a:pt x="43" y="4"/>
                </a:lnTo>
                <a:lnTo>
                  <a:pt x="38" y="7"/>
                </a:lnTo>
                <a:lnTo>
                  <a:pt x="38" y="12"/>
                </a:lnTo>
                <a:lnTo>
                  <a:pt x="48" y="19"/>
                </a:lnTo>
                <a:lnTo>
                  <a:pt x="48" y="24"/>
                </a:lnTo>
                <a:lnTo>
                  <a:pt x="43" y="27"/>
                </a:lnTo>
                <a:lnTo>
                  <a:pt x="34" y="24"/>
                </a:lnTo>
                <a:lnTo>
                  <a:pt x="38" y="17"/>
                </a:lnTo>
                <a:lnTo>
                  <a:pt x="29" y="17"/>
                </a:lnTo>
                <a:lnTo>
                  <a:pt x="29" y="14"/>
                </a:lnTo>
                <a:lnTo>
                  <a:pt x="0" y="19"/>
                </a:lnTo>
                <a:lnTo>
                  <a:pt x="0" y="24"/>
                </a:lnTo>
                <a:lnTo>
                  <a:pt x="3" y="24"/>
                </a:lnTo>
                <a:lnTo>
                  <a:pt x="24" y="25"/>
                </a:lnTo>
                <a:lnTo>
                  <a:pt x="24" y="42"/>
                </a:lnTo>
                <a:lnTo>
                  <a:pt x="3" y="53"/>
                </a:lnTo>
                <a:lnTo>
                  <a:pt x="9" y="68"/>
                </a:lnTo>
                <a:lnTo>
                  <a:pt x="9" y="7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68" name="Freeform 908"/>
          <p:cNvSpPr>
            <a:spLocks/>
          </p:cNvSpPr>
          <p:nvPr/>
        </p:nvSpPr>
        <p:spPr bwMode="auto">
          <a:xfrm>
            <a:off x="4779960" y="3390903"/>
            <a:ext cx="39687" cy="49213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11" y="4"/>
              </a:cxn>
              <a:cxn ang="0">
                <a:pos x="6" y="8"/>
              </a:cxn>
              <a:cxn ang="0">
                <a:pos x="6" y="11"/>
              </a:cxn>
              <a:cxn ang="0">
                <a:pos x="0" y="18"/>
              </a:cxn>
              <a:cxn ang="0">
                <a:pos x="6" y="18"/>
              </a:cxn>
              <a:cxn ang="0">
                <a:pos x="6" y="20"/>
              </a:cxn>
              <a:cxn ang="0">
                <a:pos x="14" y="20"/>
              </a:cxn>
              <a:cxn ang="0">
                <a:pos x="11" y="27"/>
              </a:cxn>
              <a:cxn ang="0">
                <a:pos x="20" y="31"/>
              </a:cxn>
              <a:cxn ang="0">
                <a:pos x="25" y="25"/>
              </a:cxn>
              <a:cxn ang="0">
                <a:pos x="25" y="22"/>
              </a:cxn>
              <a:cxn ang="0">
                <a:pos x="14" y="16"/>
              </a:cxn>
              <a:cxn ang="0">
                <a:pos x="14" y="10"/>
              </a:cxn>
              <a:cxn ang="0">
                <a:pos x="20" y="8"/>
              </a:cxn>
              <a:cxn ang="0">
                <a:pos x="14" y="2"/>
              </a:cxn>
              <a:cxn ang="0">
                <a:pos x="11" y="0"/>
              </a:cxn>
              <a:cxn ang="0">
                <a:pos x="6" y="0"/>
              </a:cxn>
            </a:cxnLst>
            <a:rect l="0" t="0" r="r" b="b"/>
            <a:pathLst>
              <a:path w="25" h="31">
                <a:moveTo>
                  <a:pt x="6" y="0"/>
                </a:moveTo>
                <a:lnTo>
                  <a:pt x="11" y="4"/>
                </a:lnTo>
                <a:lnTo>
                  <a:pt x="6" y="8"/>
                </a:lnTo>
                <a:lnTo>
                  <a:pt x="6" y="11"/>
                </a:lnTo>
                <a:lnTo>
                  <a:pt x="0" y="18"/>
                </a:lnTo>
                <a:lnTo>
                  <a:pt x="6" y="18"/>
                </a:lnTo>
                <a:lnTo>
                  <a:pt x="6" y="20"/>
                </a:lnTo>
                <a:lnTo>
                  <a:pt x="14" y="20"/>
                </a:lnTo>
                <a:lnTo>
                  <a:pt x="11" y="27"/>
                </a:lnTo>
                <a:lnTo>
                  <a:pt x="20" y="31"/>
                </a:lnTo>
                <a:lnTo>
                  <a:pt x="25" y="25"/>
                </a:lnTo>
                <a:lnTo>
                  <a:pt x="25" y="22"/>
                </a:lnTo>
                <a:lnTo>
                  <a:pt x="14" y="16"/>
                </a:lnTo>
                <a:lnTo>
                  <a:pt x="14" y="10"/>
                </a:lnTo>
                <a:lnTo>
                  <a:pt x="20" y="8"/>
                </a:lnTo>
                <a:lnTo>
                  <a:pt x="14" y="2"/>
                </a:lnTo>
                <a:lnTo>
                  <a:pt x="11" y="0"/>
                </a:lnTo>
                <a:lnTo>
                  <a:pt x="6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69" name="Freeform 909"/>
          <p:cNvSpPr>
            <a:spLocks/>
          </p:cNvSpPr>
          <p:nvPr/>
        </p:nvSpPr>
        <p:spPr bwMode="auto">
          <a:xfrm>
            <a:off x="4779960" y="3390903"/>
            <a:ext cx="39687" cy="49213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11" y="4"/>
              </a:cxn>
              <a:cxn ang="0">
                <a:pos x="6" y="8"/>
              </a:cxn>
              <a:cxn ang="0">
                <a:pos x="6" y="11"/>
              </a:cxn>
              <a:cxn ang="0">
                <a:pos x="0" y="18"/>
              </a:cxn>
              <a:cxn ang="0">
                <a:pos x="6" y="18"/>
              </a:cxn>
              <a:cxn ang="0">
                <a:pos x="6" y="20"/>
              </a:cxn>
              <a:cxn ang="0">
                <a:pos x="14" y="20"/>
              </a:cxn>
              <a:cxn ang="0">
                <a:pos x="11" y="27"/>
              </a:cxn>
              <a:cxn ang="0">
                <a:pos x="20" y="31"/>
              </a:cxn>
              <a:cxn ang="0">
                <a:pos x="25" y="25"/>
              </a:cxn>
              <a:cxn ang="0">
                <a:pos x="25" y="22"/>
              </a:cxn>
              <a:cxn ang="0">
                <a:pos x="14" y="16"/>
              </a:cxn>
              <a:cxn ang="0">
                <a:pos x="14" y="10"/>
              </a:cxn>
              <a:cxn ang="0">
                <a:pos x="20" y="8"/>
              </a:cxn>
              <a:cxn ang="0">
                <a:pos x="14" y="2"/>
              </a:cxn>
              <a:cxn ang="0">
                <a:pos x="11" y="0"/>
              </a:cxn>
              <a:cxn ang="0">
                <a:pos x="6" y="0"/>
              </a:cxn>
            </a:cxnLst>
            <a:rect l="0" t="0" r="r" b="b"/>
            <a:pathLst>
              <a:path w="25" h="31">
                <a:moveTo>
                  <a:pt x="6" y="0"/>
                </a:moveTo>
                <a:lnTo>
                  <a:pt x="11" y="4"/>
                </a:lnTo>
                <a:lnTo>
                  <a:pt x="6" y="8"/>
                </a:lnTo>
                <a:lnTo>
                  <a:pt x="6" y="11"/>
                </a:lnTo>
                <a:lnTo>
                  <a:pt x="0" y="18"/>
                </a:lnTo>
                <a:lnTo>
                  <a:pt x="6" y="18"/>
                </a:lnTo>
                <a:lnTo>
                  <a:pt x="6" y="20"/>
                </a:lnTo>
                <a:lnTo>
                  <a:pt x="14" y="20"/>
                </a:lnTo>
                <a:lnTo>
                  <a:pt x="11" y="27"/>
                </a:lnTo>
                <a:lnTo>
                  <a:pt x="20" y="31"/>
                </a:lnTo>
                <a:lnTo>
                  <a:pt x="25" y="25"/>
                </a:lnTo>
                <a:lnTo>
                  <a:pt x="25" y="22"/>
                </a:lnTo>
                <a:lnTo>
                  <a:pt x="14" y="16"/>
                </a:lnTo>
                <a:lnTo>
                  <a:pt x="14" y="10"/>
                </a:lnTo>
                <a:lnTo>
                  <a:pt x="20" y="8"/>
                </a:lnTo>
                <a:lnTo>
                  <a:pt x="14" y="2"/>
                </a:lnTo>
                <a:lnTo>
                  <a:pt x="11" y="0"/>
                </a:lnTo>
                <a:lnTo>
                  <a:pt x="6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70" name="Freeform 910"/>
          <p:cNvSpPr>
            <a:spLocks/>
          </p:cNvSpPr>
          <p:nvPr/>
        </p:nvSpPr>
        <p:spPr bwMode="auto">
          <a:xfrm>
            <a:off x="4662485" y="3432178"/>
            <a:ext cx="117475" cy="49213"/>
          </a:xfrm>
          <a:custGeom>
            <a:avLst/>
            <a:gdLst/>
            <a:ahLst/>
            <a:cxnLst>
              <a:cxn ang="0">
                <a:pos x="40" y="29"/>
              </a:cxn>
              <a:cxn ang="0">
                <a:pos x="29" y="26"/>
              </a:cxn>
              <a:cxn ang="0">
                <a:pos x="24" y="23"/>
              </a:cxn>
              <a:cxn ang="0">
                <a:pos x="15" y="18"/>
              </a:cxn>
              <a:cxn ang="0">
                <a:pos x="0" y="11"/>
              </a:cxn>
              <a:cxn ang="0">
                <a:pos x="19" y="11"/>
              </a:cxn>
              <a:cxn ang="0">
                <a:pos x="41" y="2"/>
              </a:cxn>
              <a:cxn ang="0">
                <a:pos x="50" y="0"/>
              </a:cxn>
              <a:cxn ang="0">
                <a:pos x="50" y="2"/>
              </a:cxn>
              <a:cxn ang="0">
                <a:pos x="54" y="2"/>
              </a:cxn>
              <a:cxn ang="0">
                <a:pos x="74" y="4"/>
              </a:cxn>
              <a:cxn ang="0">
                <a:pos x="74" y="21"/>
              </a:cxn>
              <a:cxn ang="0">
                <a:pos x="54" y="31"/>
              </a:cxn>
              <a:cxn ang="0">
                <a:pos x="50" y="29"/>
              </a:cxn>
              <a:cxn ang="0">
                <a:pos x="40" y="29"/>
              </a:cxn>
            </a:cxnLst>
            <a:rect l="0" t="0" r="r" b="b"/>
            <a:pathLst>
              <a:path w="74" h="31">
                <a:moveTo>
                  <a:pt x="40" y="29"/>
                </a:moveTo>
                <a:lnTo>
                  <a:pt x="29" y="26"/>
                </a:lnTo>
                <a:lnTo>
                  <a:pt x="24" y="23"/>
                </a:lnTo>
                <a:lnTo>
                  <a:pt x="15" y="18"/>
                </a:lnTo>
                <a:lnTo>
                  <a:pt x="0" y="11"/>
                </a:lnTo>
                <a:lnTo>
                  <a:pt x="19" y="11"/>
                </a:lnTo>
                <a:lnTo>
                  <a:pt x="41" y="2"/>
                </a:lnTo>
                <a:lnTo>
                  <a:pt x="50" y="0"/>
                </a:lnTo>
                <a:lnTo>
                  <a:pt x="50" y="2"/>
                </a:lnTo>
                <a:lnTo>
                  <a:pt x="54" y="2"/>
                </a:lnTo>
                <a:lnTo>
                  <a:pt x="74" y="4"/>
                </a:lnTo>
                <a:lnTo>
                  <a:pt x="74" y="21"/>
                </a:lnTo>
                <a:lnTo>
                  <a:pt x="54" y="31"/>
                </a:lnTo>
                <a:lnTo>
                  <a:pt x="50" y="29"/>
                </a:lnTo>
                <a:lnTo>
                  <a:pt x="40" y="29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71" name="Freeform 911"/>
          <p:cNvSpPr>
            <a:spLocks/>
          </p:cNvSpPr>
          <p:nvPr/>
        </p:nvSpPr>
        <p:spPr bwMode="auto">
          <a:xfrm>
            <a:off x="4662485" y="3432178"/>
            <a:ext cx="117475" cy="49213"/>
          </a:xfrm>
          <a:custGeom>
            <a:avLst/>
            <a:gdLst/>
            <a:ahLst/>
            <a:cxnLst>
              <a:cxn ang="0">
                <a:pos x="40" y="29"/>
              </a:cxn>
              <a:cxn ang="0">
                <a:pos x="29" y="26"/>
              </a:cxn>
              <a:cxn ang="0">
                <a:pos x="24" y="23"/>
              </a:cxn>
              <a:cxn ang="0">
                <a:pos x="15" y="18"/>
              </a:cxn>
              <a:cxn ang="0">
                <a:pos x="0" y="11"/>
              </a:cxn>
              <a:cxn ang="0">
                <a:pos x="19" y="11"/>
              </a:cxn>
              <a:cxn ang="0">
                <a:pos x="41" y="2"/>
              </a:cxn>
              <a:cxn ang="0">
                <a:pos x="50" y="0"/>
              </a:cxn>
              <a:cxn ang="0">
                <a:pos x="50" y="2"/>
              </a:cxn>
              <a:cxn ang="0">
                <a:pos x="54" y="2"/>
              </a:cxn>
              <a:cxn ang="0">
                <a:pos x="74" y="4"/>
              </a:cxn>
              <a:cxn ang="0">
                <a:pos x="74" y="21"/>
              </a:cxn>
              <a:cxn ang="0">
                <a:pos x="54" y="31"/>
              </a:cxn>
              <a:cxn ang="0">
                <a:pos x="50" y="29"/>
              </a:cxn>
              <a:cxn ang="0">
                <a:pos x="40" y="29"/>
              </a:cxn>
            </a:cxnLst>
            <a:rect l="0" t="0" r="r" b="b"/>
            <a:pathLst>
              <a:path w="74" h="31">
                <a:moveTo>
                  <a:pt x="40" y="29"/>
                </a:moveTo>
                <a:lnTo>
                  <a:pt x="29" y="26"/>
                </a:lnTo>
                <a:lnTo>
                  <a:pt x="24" y="23"/>
                </a:lnTo>
                <a:lnTo>
                  <a:pt x="15" y="18"/>
                </a:lnTo>
                <a:lnTo>
                  <a:pt x="0" y="11"/>
                </a:lnTo>
                <a:lnTo>
                  <a:pt x="19" y="11"/>
                </a:lnTo>
                <a:lnTo>
                  <a:pt x="41" y="2"/>
                </a:lnTo>
                <a:lnTo>
                  <a:pt x="50" y="0"/>
                </a:lnTo>
                <a:lnTo>
                  <a:pt x="50" y="2"/>
                </a:lnTo>
                <a:lnTo>
                  <a:pt x="54" y="2"/>
                </a:lnTo>
                <a:lnTo>
                  <a:pt x="74" y="4"/>
                </a:lnTo>
                <a:lnTo>
                  <a:pt x="74" y="21"/>
                </a:lnTo>
                <a:lnTo>
                  <a:pt x="54" y="31"/>
                </a:lnTo>
                <a:lnTo>
                  <a:pt x="50" y="29"/>
                </a:lnTo>
                <a:lnTo>
                  <a:pt x="40" y="29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72" name="Freeform 912"/>
          <p:cNvSpPr>
            <a:spLocks/>
          </p:cNvSpPr>
          <p:nvPr/>
        </p:nvSpPr>
        <p:spPr bwMode="auto">
          <a:xfrm>
            <a:off x="4551360" y="3478216"/>
            <a:ext cx="212725" cy="88900"/>
          </a:xfrm>
          <a:custGeom>
            <a:avLst/>
            <a:gdLst/>
            <a:ahLst/>
            <a:cxnLst>
              <a:cxn ang="0">
                <a:pos x="110" y="0"/>
              </a:cxn>
              <a:cxn ang="0">
                <a:pos x="120" y="0"/>
              </a:cxn>
              <a:cxn ang="0">
                <a:pos x="123" y="2"/>
              </a:cxn>
              <a:cxn ang="0">
                <a:pos x="129" y="17"/>
              </a:cxn>
              <a:cxn ang="0">
                <a:pos x="123" y="17"/>
              </a:cxn>
              <a:cxn ang="0">
                <a:pos x="120" y="22"/>
              </a:cxn>
              <a:cxn ang="0">
                <a:pos x="123" y="22"/>
              </a:cxn>
              <a:cxn ang="0">
                <a:pos x="129" y="19"/>
              </a:cxn>
              <a:cxn ang="0">
                <a:pos x="134" y="19"/>
              </a:cxn>
              <a:cxn ang="0">
                <a:pos x="134" y="22"/>
              </a:cxn>
              <a:cxn ang="0">
                <a:pos x="129" y="30"/>
              </a:cxn>
              <a:cxn ang="0">
                <a:pos x="123" y="32"/>
              </a:cxn>
              <a:cxn ang="0">
                <a:pos x="111" y="40"/>
              </a:cxn>
              <a:cxn ang="0">
                <a:pos x="99" y="49"/>
              </a:cxn>
              <a:cxn ang="0">
                <a:pos x="86" y="53"/>
              </a:cxn>
              <a:cxn ang="0">
                <a:pos x="65" y="55"/>
              </a:cxn>
              <a:cxn ang="0">
                <a:pos x="46" y="53"/>
              </a:cxn>
              <a:cxn ang="0">
                <a:pos x="20" y="56"/>
              </a:cxn>
              <a:cxn ang="0">
                <a:pos x="18" y="56"/>
              </a:cxn>
              <a:cxn ang="0">
                <a:pos x="13" y="53"/>
              </a:cxn>
              <a:cxn ang="0">
                <a:pos x="12" y="55"/>
              </a:cxn>
              <a:cxn ang="0">
                <a:pos x="8" y="49"/>
              </a:cxn>
              <a:cxn ang="0">
                <a:pos x="13" y="48"/>
              </a:cxn>
              <a:cxn ang="0">
                <a:pos x="6" y="40"/>
              </a:cxn>
              <a:cxn ang="0">
                <a:pos x="0" y="31"/>
              </a:cxn>
              <a:cxn ang="0">
                <a:pos x="0" y="26"/>
              </a:cxn>
              <a:cxn ang="0">
                <a:pos x="3" y="30"/>
              </a:cxn>
              <a:cxn ang="0">
                <a:pos x="8" y="31"/>
              </a:cxn>
              <a:cxn ang="0">
                <a:pos x="18" y="31"/>
              </a:cxn>
              <a:cxn ang="0">
                <a:pos x="20" y="29"/>
              </a:cxn>
              <a:cxn ang="0">
                <a:pos x="23" y="12"/>
              </a:cxn>
              <a:cxn ang="0">
                <a:pos x="36" y="15"/>
              </a:cxn>
              <a:cxn ang="0">
                <a:pos x="30" y="19"/>
              </a:cxn>
              <a:cxn ang="0">
                <a:pos x="37" y="22"/>
              </a:cxn>
              <a:cxn ang="0">
                <a:pos x="48" y="19"/>
              </a:cxn>
              <a:cxn ang="0">
                <a:pos x="55" y="15"/>
              </a:cxn>
              <a:cxn ang="0">
                <a:pos x="70" y="15"/>
              </a:cxn>
              <a:cxn ang="0">
                <a:pos x="98" y="6"/>
              </a:cxn>
              <a:cxn ang="0">
                <a:pos x="110" y="0"/>
              </a:cxn>
            </a:cxnLst>
            <a:rect l="0" t="0" r="r" b="b"/>
            <a:pathLst>
              <a:path w="134" h="56">
                <a:moveTo>
                  <a:pt x="110" y="0"/>
                </a:moveTo>
                <a:lnTo>
                  <a:pt x="120" y="0"/>
                </a:lnTo>
                <a:lnTo>
                  <a:pt x="123" y="2"/>
                </a:lnTo>
                <a:lnTo>
                  <a:pt x="129" y="17"/>
                </a:lnTo>
                <a:lnTo>
                  <a:pt x="123" y="17"/>
                </a:lnTo>
                <a:lnTo>
                  <a:pt x="120" y="22"/>
                </a:lnTo>
                <a:lnTo>
                  <a:pt x="123" y="22"/>
                </a:lnTo>
                <a:lnTo>
                  <a:pt x="129" y="19"/>
                </a:lnTo>
                <a:lnTo>
                  <a:pt x="134" y="19"/>
                </a:lnTo>
                <a:lnTo>
                  <a:pt x="134" y="22"/>
                </a:lnTo>
                <a:lnTo>
                  <a:pt x="129" y="30"/>
                </a:lnTo>
                <a:lnTo>
                  <a:pt x="123" y="32"/>
                </a:lnTo>
                <a:lnTo>
                  <a:pt x="111" y="40"/>
                </a:lnTo>
                <a:lnTo>
                  <a:pt x="99" y="49"/>
                </a:lnTo>
                <a:lnTo>
                  <a:pt x="86" y="53"/>
                </a:lnTo>
                <a:lnTo>
                  <a:pt x="65" y="55"/>
                </a:lnTo>
                <a:lnTo>
                  <a:pt x="46" y="53"/>
                </a:lnTo>
                <a:lnTo>
                  <a:pt x="20" y="56"/>
                </a:lnTo>
                <a:lnTo>
                  <a:pt x="18" y="56"/>
                </a:lnTo>
                <a:lnTo>
                  <a:pt x="13" y="53"/>
                </a:lnTo>
                <a:lnTo>
                  <a:pt x="12" y="55"/>
                </a:lnTo>
                <a:lnTo>
                  <a:pt x="8" y="49"/>
                </a:lnTo>
                <a:lnTo>
                  <a:pt x="13" y="48"/>
                </a:lnTo>
                <a:lnTo>
                  <a:pt x="6" y="40"/>
                </a:lnTo>
                <a:lnTo>
                  <a:pt x="0" y="31"/>
                </a:lnTo>
                <a:lnTo>
                  <a:pt x="0" y="26"/>
                </a:lnTo>
                <a:lnTo>
                  <a:pt x="3" y="30"/>
                </a:lnTo>
                <a:lnTo>
                  <a:pt x="8" y="31"/>
                </a:lnTo>
                <a:lnTo>
                  <a:pt x="18" y="31"/>
                </a:lnTo>
                <a:lnTo>
                  <a:pt x="20" y="29"/>
                </a:lnTo>
                <a:lnTo>
                  <a:pt x="23" y="12"/>
                </a:lnTo>
                <a:lnTo>
                  <a:pt x="36" y="15"/>
                </a:lnTo>
                <a:lnTo>
                  <a:pt x="30" y="19"/>
                </a:lnTo>
                <a:lnTo>
                  <a:pt x="37" y="22"/>
                </a:lnTo>
                <a:lnTo>
                  <a:pt x="48" y="19"/>
                </a:lnTo>
                <a:lnTo>
                  <a:pt x="55" y="15"/>
                </a:lnTo>
                <a:lnTo>
                  <a:pt x="70" y="15"/>
                </a:lnTo>
                <a:lnTo>
                  <a:pt x="98" y="6"/>
                </a:lnTo>
                <a:lnTo>
                  <a:pt x="11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73" name="Freeform 913"/>
          <p:cNvSpPr>
            <a:spLocks/>
          </p:cNvSpPr>
          <p:nvPr/>
        </p:nvSpPr>
        <p:spPr bwMode="auto">
          <a:xfrm>
            <a:off x="4551360" y="3478216"/>
            <a:ext cx="212725" cy="88900"/>
          </a:xfrm>
          <a:custGeom>
            <a:avLst/>
            <a:gdLst/>
            <a:ahLst/>
            <a:cxnLst>
              <a:cxn ang="0">
                <a:pos x="110" y="0"/>
              </a:cxn>
              <a:cxn ang="0">
                <a:pos x="120" y="0"/>
              </a:cxn>
              <a:cxn ang="0">
                <a:pos x="123" y="2"/>
              </a:cxn>
              <a:cxn ang="0">
                <a:pos x="129" y="17"/>
              </a:cxn>
              <a:cxn ang="0">
                <a:pos x="123" y="17"/>
              </a:cxn>
              <a:cxn ang="0">
                <a:pos x="120" y="22"/>
              </a:cxn>
              <a:cxn ang="0">
                <a:pos x="123" y="22"/>
              </a:cxn>
              <a:cxn ang="0">
                <a:pos x="129" y="19"/>
              </a:cxn>
              <a:cxn ang="0">
                <a:pos x="134" y="19"/>
              </a:cxn>
              <a:cxn ang="0">
                <a:pos x="134" y="22"/>
              </a:cxn>
              <a:cxn ang="0">
                <a:pos x="129" y="30"/>
              </a:cxn>
              <a:cxn ang="0">
                <a:pos x="123" y="32"/>
              </a:cxn>
              <a:cxn ang="0">
                <a:pos x="111" y="40"/>
              </a:cxn>
              <a:cxn ang="0">
                <a:pos x="99" y="49"/>
              </a:cxn>
              <a:cxn ang="0">
                <a:pos x="86" y="53"/>
              </a:cxn>
              <a:cxn ang="0">
                <a:pos x="65" y="55"/>
              </a:cxn>
              <a:cxn ang="0">
                <a:pos x="46" y="53"/>
              </a:cxn>
              <a:cxn ang="0">
                <a:pos x="20" y="56"/>
              </a:cxn>
              <a:cxn ang="0">
                <a:pos x="18" y="56"/>
              </a:cxn>
              <a:cxn ang="0">
                <a:pos x="13" y="53"/>
              </a:cxn>
              <a:cxn ang="0">
                <a:pos x="12" y="55"/>
              </a:cxn>
              <a:cxn ang="0">
                <a:pos x="8" y="49"/>
              </a:cxn>
              <a:cxn ang="0">
                <a:pos x="13" y="48"/>
              </a:cxn>
              <a:cxn ang="0">
                <a:pos x="6" y="40"/>
              </a:cxn>
              <a:cxn ang="0">
                <a:pos x="0" y="31"/>
              </a:cxn>
              <a:cxn ang="0">
                <a:pos x="0" y="26"/>
              </a:cxn>
              <a:cxn ang="0">
                <a:pos x="3" y="30"/>
              </a:cxn>
              <a:cxn ang="0">
                <a:pos x="8" y="31"/>
              </a:cxn>
              <a:cxn ang="0">
                <a:pos x="18" y="31"/>
              </a:cxn>
              <a:cxn ang="0">
                <a:pos x="20" y="29"/>
              </a:cxn>
              <a:cxn ang="0">
                <a:pos x="23" y="12"/>
              </a:cxn>
              <a:cxn ang="0">
                <a:pos x="36" y="15"/>
              </a:cxn>
              <a:cxn ang="0">
                <a:pos x="30" y="19"/>
              </a:cxn>
              <a:cxn ang="0">
                <a:pos x="37" y="22"/>
              </a:cxn>
              <a:cxn ang="0">
                <a:pos x="48" y="19"/>
              </a:cxn>
              <a:cxn ang="0">
                <a:pos x="55" y="15"/>
              </a:cxn>
              <a:cxn ang="0">
                <a:pos x="70" y="15"/>
              </a:cxn>
              <a:cxn ang="0">
                <a:pos x="98" y="6"/>
              </a:cxn>
              <a:cxn ang="0">
                <a:pos x="110" y="0"/>
              </a:cxn>
            </a:cxnLst>
            <a:rect l="0" t="0" r="r" b="b"/>
            <a:pathLst>
              <a:path w="134" h="56">
                <a:moveTo>
                  <a:pt x="110" y="0"/>
                </a:moveTo>
                <a:lnTo>
                  <a:pt x="120" y="0"/>
                </a:lnTo>
                <a:lnTo>
                  <a:pt x="123" y="2"/>
                </a:lnTo>
                <a:lnTo>
                  <a:pt x="129" y="17"/>
                </a:lnTo>
                <a:lnTo>
                  <a:pt x="123" y="17"/>
                </a:lnTo>
                <a:lnTo>
                  <a:pt x="120" y="22"/>
                </a:lnTo>
                <a:lnTo>
                  <a:pt x="123" y="22"/>
                </a:lnTo>
                <a:lnTo>
                  <a:pt x="129" y="19"/>
                </a:lnTo>
                <a:lnTo>
                  <a:pt x="134" y="19"/>
                </a:lnTo>
                <a:lnTo>
                  <a:pt x="134" y="22"/>
                </a:lnTo>
                <a:lnTo>
                  <a:pt x="129" y="30"/>
                </a:lnTo>
                <a:lnTo>
                  <a:pt x="123" y="32"/>
                </a:lnTo>
                <a:lnTo>
                  <a:pt x="111" y="40"/>
                </a:lnTo>
                <a:lnTo>
                  <a:pt x="99" y="49"/>
                </a:lnTo>
                <a:lnTo>
                  <a:pt x="86" y="53"/>
                </a:lnTo>
                <a:lnTo>
                  <a:pt x="65" y="55"/>
                </a:lnTo>
                <a:lnTo>
                  <a:pt x="46" y="53"/>
                </a:lnTo>
                <a:lnTo>
                  <a:pt x="20" y="56"/>
                </a:lnTo>
                <a:lnTo>
                  <a:pt x="18" y="56"/>
                </a:lnTo>
                <a:lnTo>
                  <a:pt x="13" y="53"/>
                </a:lnTo>
                <a:lnTo>
                  <a:pt x="12" y="55"/>
                </a:lnTo>
                <a:lnTo>
                  <a:pt x="8" y="49"/>
                </a:lnTo>
                <a:lnTo>
                  <a:pt x="13" y="48"/>
                </a:lnTo>
                <a:lnTo>
                  <a:pt x="6" y="40"/>
                </a:lnTo>
                <a:lnTo>
                  <a:pt x="0" y="31"/>
                </a:lnTo>
                <a:lnTo>
                  <a:pt x="0" y="26"/>
                </a:lnTo>
                <a:lnTo>
                  <a:pt x="3" y="30"/>
                </a:lnTo>
                <a:lnTo>
                  <a:pt x="8" y="31"/>
                </a:lnTo>
                <a:lnTo>
                  <a:pt x="18" y="31"/>
                </a:lnTo>
                <a:lnTo>
                  <a:pt x="20" y="29"/>
                </a:lnTo>
                <a:lnTo>
                  <a:pt x="23" y="12"/>
                </a:lnTo>
                <a:lnTo>
                  <a:pt x="36" y="15"/>
                </a:lnTo>
                <a:lnTo>
                  <a:pt x="30" y="19"/>
                </a:lnTo>
                <a:lnTo>
                  <a:pt x="37" y="22"/>
                </a:lnTo>
                <a:lnTo>
                  <a:pt x="48" y="19"/>
                </a:lnTo>
                <a:lnTo>
                  <a:pt x="55" y="15"/>
                </a:lnTo>
                <a:lnTo>
                  <a:pt x="70" y="15"/>
                </a:lnTo>
                <a:lnTo>
                  <a:pt x="98" y="6"/>
                </a:lnTo>
                <a:lnTo>
                  <a:pt x="11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74" name="Freeform 914"/>
          <p:cNvSpPr>
            <a:spLocks/>
          </p:cNvSpPr>
          <p:nvPr/>
        </p:nvSpPr>
        <p:spPr bwMode="auto">
          <a:xfrm>
            <a:off x="4478335" y="3440116"/>
            <a:ext cx="184150" cy="85725"/>
          </a:xfrm>
          <a:custGeom>
            <a:avLst/>
            <a:gdLst/>
            <a:ahLst/>
            <a:cxnLst>
              <a:cxn ang="0">
                <a:pos x="65" y="36"/>
              </a:cxn>
              <a:cxn ang="0">
                <a:pos x="69" y="23"/>
              </a:cxn>
              <a:cxn ang="0">
                <a:pos x="81" y="22"/>
              </a:cxn>
              <a:cxn ang="0">
                <a:pos x="83" y="7"/>
              </a:cxn>
              <a:cxn ang="0">
                <a:pos x="100" y="4"/>
              </a:cxn>
              <a:cxn ang="0">
                <a:pos x="100" y="7"/>
              </a:cxn>
              <a:cxn ang="0">
                <a:pos x="109" y="4"/>
              </a:cxn>
              <a:cxn ang="0">
                <a:pos x="116" y="4"/>
              </a:cxn>
              <a:cxn ang="0">
                <a:pos x="105" y="2"/>
              </a:cxn>
              <a:cxn ang="0">
                <a:pos x="100" y="2"/>
              </a:cxn>
              <a:cxn ang="0">
                <a:pos x="86" y="4"/>
              </a:cxn>
              <a:cxn ang="0">
                <a:pos x="64" y="4"/>
              </a:cxn>
              <a:cxn ang="0">
                <a:pos x="57" y="2"/>
              </a:cxn>
              <a:cxn ang="0">
                <a:pos x="24" y="1"/>
              </a:cxn>
              <a:cxn ang="0">
                <a:pos x="17" y="0"/>
              </a:cxn>
              <a:cxn ang="0">
                <a:pos x="0" y="2"/>
              </a:cxn>
              <a:cxn ang="0">
                <a:pos x="0" y="4"/>
              </a:cxn>
              <a:cxn ang="0">
                <a:pos x="27" y="23"/>
              </a:cxn>
              <a:cxn ang="0">
                <a:pos x="29" y="33"/>
              </a:cxn>
              <a:cxn ang="0">
                <a:pos x="34" y="47"/>
              </a:cxn>
              <a:cxn ang="0">
                <a:pos x="45" y="53"/>
              </a:cxn>
              <a:cxn ang="0">
                <a:pos x="45" y="49"/>
              </a:cxn>
              <a:cxn ang="0">
                <a:pos x="48" y="54"/>
              </a:cxn>
              <a:cxn ang="0">
                <a:pos x="53" y="54"/>
              </a:cxn>
              <a:cxn ang="0">
                <a:pos x="64" y="54"/>
              </a:cxn>
              <a:cxn ang="0">
                <a:pos x="65" y="53"/>
              </a:cxn>
              <a:cxn ang="0">
                <a:pos x="65" y="36"/>
              </a:cxn>
            </a:cxnLst>
            <a:rect l="0" t="0" r="r" b="b"/>
            <a:pathLst>
              <a:path w="116" h="54">
                <a:moveTo>
                  <a:pt x="65" y="36"/>
                </a:moveTo>
                <a:lnTo>
                  <a:pt x="69" y="23"/>
                </a:lnTo>
                <a:lnTo>
                  <a:pt x="81" y="22"/>
                </a:lnTo>
                <a:lnTo>
                  <a:pt x="83" y="7"/>
                </a:lnTo>
                <a:lnTo>
                  <a:pt x="100" y="4"/>
                </a:lnTo>
                <a:lnTo>
                  <a:pt x="100" y="7"/>
                </a:lnTo>
                <a:lnTo>
                  <a:pt x="109" y="4"/>
                </a:lnTo>
                <a:lnTo>
                  <a:pt x="116" y="4"/>
                </a:lnTo>
                <a:lnTo>
                  <a:pt x="105" y="2"/>
                </a:lnTo>
                <a:lnTo>
                  <a:pt x="100" y="2"/>
                </a:lnTo>
                <a:lnTo>
                  <a:pt x="86" y="4"/>
                </a:lnTo>
                <a:lnTo>
                  <a:pt x="64" y="4"/>
                </a:lnTo>
                <a:lnTo>
                  <a:pt x="57" y="2"/>
                </a:lnTo>
                <a:lnTo>
                  <a:pt x="24" y="1"/>
                </a:lnTo>
                <a:lnTo>
                  <a:pt x="17" y="0"/>
                </a:lnTo>
                <a:lnTo>
                  <a:pt x="0" y="2"/>
                </a:lnTo>
                <a:lnTo>
                  <a:pt x="0" y="4"/>
                </a:lnTo>
                <a:lnTo>
                  <a:pt x="27" y="23"/>
                </a:lnTo>
                <a:lnTo>
                  <a:pt x="29" y="33"/>
                </a:lnTo>
                <a:lnTo>
                  <a:pt x="34" y="47"/>
                </a:lnTo>
                <a:lnTo>
                  <a:pt x="45" y="53"/>
                </a:lnTo>
                <a:lnTo>
                  <a:pt x="45" y="49"/>
                </a:lnTo>
                <a:lnTo>
                  <a:pt x="48" y="54"/>
                </a:lnTo>
                <a:lnTo>
                  <a:pt x="53" y="54"/>
                </a:lnTo>
                <a:lnTo>
                  <a:pt x="64" y="54"/>
                </a:lnTo>
                <a:lnTo>
                  <a:pt x="65" y="53"/>
                </a:lnTo>
                <a:lnTo>
                  <a:pt x="65" y="36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75" name="Freeform 915"/>
          <p:cNvSpPr>
            <a:spLocks/>
          </p:cNvSpPr>
          <p:nvPr/>
        </p:nvSpPr>
        <p:spPr bwMode="auto">
          <a:xfrm>
            <a:off x="4478335" y="3440116"/>
            <a:ext cx="184150" cy="85725"/>
          </a:xfrm>
          <a:custGeom>
            <a:avLst/>
            <a:gdLst/>
            <a:ahLst/>
            <a:cxnLst>
              <a:cxn ang="0">
                <a:pos x="65" y="36"/>
              </a:cxn>
              <a:cxn ang="0">
                <a:pos x="69" y="23"/>
              </a:cxn>
              <a:cxn ang="0">
                <a:pos x="81" y="22"/>
              </a:cxn>
              <a:cxn ang="0">
                <a:pos x="83" y="7"/>
              </a:cxn>
              <a:cxn ang="0">
                <a:pos x="100" y="4"/>
              </a:cxn>
              <a:cxn ang="0">
                <a:pos x="100" y="7"/>
              </a:cxn>
              <a:cxn ang="0">
                <a:pos x="109" y="4"/>
              </a:cxn>
              <a:cxn ang="0">
                <a:pos x="116" y="4"/>
              </a:cxn>
              <a:cxn ang="0">
                <a:pos x="105" y="2"/>
              </a:cxn>
              <a:cxn ang="0">
                <a:pos x="100" y="2"/>
              </a:cxn>
              <a:cxn ang="0">
                <a:pos x="86" y="4"/>
              </a:cxn>
              <a:cxn ang="0">
                <a:pos x="64" y="4"/>
              </a:cxn>
              <a:cxn ang="0">
                <a:pos x="57" y="2"/>
              </a:cxn>
              <a:cxn ang="0">
                <a:pos x="24" y="1"/>
              </a:cxn>
              <a:cxn ang="0">
                <a:pos x="17" y="0"/>
              </a:cxn>
              <a:cxn ang="0">
                <a:pos x="0" y="2"/>
              </a:cxn>
              <a:cxn ang="0">
                <a:pos x="0" y="4"/>
              </a:cxn>
              <a:cxn ang="0">
                <a:pos x="27" y="23"/>
              </a:cxn>
              <a:cxn ang="0">
                <a:pos x="29" y="33"/>
              </a:cxn>
              <a:cxn ang="0">
                <a:pos x="34" y="47"/>
              </a:cxn>
              <a:cxn ang="0">
                <a:pos x="45" y="53"/>
              </a:cxn>
              <a:cxn ang="0">
                <a:pos x="45" y="49"/>
              </a:cxn>
              <a:cxn ang="0">
                <a:pos x="48" y="54"/>
              </a:cxn>
              <a:cxn ang="0">
                <a:pos x="53" y="54"/>
              </a:cxn>
              <a:cxn ang="0">
                <a:pos x="64" y="54"/>
              </a:cxn>
              <a:cxn ang="0">
                <a:pos x="65" y="53"/>
              </a:cxn>
              <a:cxn ang="0">
                <a:pos x="65" y="36"/>
              </a:cxn>
            </a:cxnLst>
            <a:rect l="0" t="0" r="r" b="b"/>
            <a:pathLst>
              <a:path w="116" h="54">
                <a:moveTo>
                  <a:pt x="65" y="36"/>
                </a:moveTo>
                <a:lnTo>
                  <a:pt x="69" y="23"/>
                </a:lnTo>
                <a:lnTo>
                  <a:pt x="81" y="22"/>
                </a:lnTo>
                <a:lnTo>
                  <a:pt x="83" y="7"/>
                </a:lnTo>
                <a:lnTo>
                  <a:pt x="100" y="4"/>
                </a:lnTo>
                <a:lnTo>
                  <a:pt x="100" y="7"/>
                </a:lnTo>
                <a:lnTo>
                  <a:pt x="109" y="4"/>
                </a:lnTo>
                <a:lnTo>
                  <a:pt x="116" y="4"/>
                </a:lnTo>
                <a:lnTo>
                  <a:pt x="105" y="2"/>
                </a:lnTo>
                <a:lnTo>
                  <a:pt x="100" y="2"/>
                </a:lnTo>
                <a:lnTo>
                  <a:pt x="86" y="4"/>
                </a:lnTo>
                <a:lnTo>
                  <a:pt x="64" y="4"/>
                </a:lnTo>
                <a:lnTo>
                  <a:pt x="57" y="2"/>
                </a:lnTo>
                <a:lnTo>
                  <a:pt x="24" y="1"/>
                </a:lnTo>
                <a:lnTo>
                  <a:pt x="17" y="0"/>
                </a:lnTo>
                <a:lnTo>
                  <a:pt x="0" y="2"/>
                </a:lnTo>
                <a:lnTo>
                  <a:pt x="0" y="4"/>
                </a:lnTo>
                <a:lnTo>
                  <a:pt x="27" y="23"/>
                </a:lnTo>
                <a:lnTo>
                  <a:pt x="29" y="33"/>
                </a:lnTo>
                <a:lnTo>
                  <a:pt x="34" y="47"/>
                </a:lnTo>
                <a:lnTo>
                  <a:pt x="45" y="53"/>
                </a:lnTo>
                <a:lnTo>
                  <a:pt x="45" y="49"/>
                </a:lnTo>
                <a:lnTo>
                  <a:pt x="48" y="54"/>
                </a:lnTo>
                <a:lnTo>
                  <a:pt x="53" y="54"/>
                </a:lnTo>
                <a:lnTo>
                  <a:pt x="64" y="54"/>
                </a:lnTo>
                <a:lnTo>
                  <a:pt x="65" y="53"/>
                </a:lnTo>
                <a:lnTo>
                  <a:pt x="65" y="36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76" name="Freeform 916"/>
          <p:cNvSpPr>
            <a:spLocks/>
          </p:cNvSpPr>
          <p:nvPr/>
        </p:nvSpPr>
        <p:spPr bwMode="auto">
          <a:xfrm>
            <a:off x="4478335" y="3362328"/>
            <a:ext cx="176212" cy="87313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45" y="0"/>
              </a:cxn>
              <a:cxn ang="0">
                <a:pos x="48" y="7"/>
              </a:cxn>
              <a:cxn ang="0">
                <a:pos x="54" y="10"/>
              </a:cxn>
              <a:cxn ang="0">
                <a:pos x="66" y="10"/>
              </a:cxn>
              <a:cxn ang="0">
                <a:pos x="69" y="4"/>
              </a:cxn>
              <a:cxn ang="0">
                <a:pos x="83" y="5"/>
              </a:cxn>
              <a:cxn ang="0">
                <a:pos x="92" y="7"/>
              </a:cxn>
              <a:cxn ang="0">
                <a:pos x="92" y="17"/>
              </a:cxn>
              <a:cxn ang="0">
                <a:pos x="97" y="21"/>
              </a:cxn>
              <a:cxn ang="0">
                <a:pos x="94" y="24"/>
              </a:cxn>
              <a:cxn ang="0">
                <a:pos x="111" y="21"/>
              </a:cxn>
              <a:cxn ang="0">
                <a:pos x="109" y="31"/>
              </a:cxn>
              <a:cxn ang="0">
                <a:pos x="111" y="31"/>
              </a:cxn>
              <a:cxn ang="0">
                <a:pos x="92" y="34"/>
              </a:cxn>
              <a:cxn ang="0">
                <a:pos x="92" y="48"/>
              </a:cxn>
              <a:cxn ang="0">
                <a:pos x="101" y="52"/>
              </a:cxn>
              <a:cxn ang="0">
                <a:pos x="87" y="55"/>
              </a:cxn>
              <a:cxn ang="0">
                <a:pos x="64" y="55"/>
              </a:cxn>
              <a:cxn ang="0">
                <a:pos x="57" y="52"/>
              </a:cxn>
              <a:cxn ang="0">
                <a:pos x="24" y="51"/>
              </a:cxn>
              <a:cxn ang="0">
                <a:pos x="17" y="50"/>
              </a:cxn>
              <a:cxn ang="0">
                <a:pos x="0" y="51"/>
              </a:cxn>
              <a:cxn ang="0">
                <a:pos x="0" y="44"/>
              </a:cxn>
              <a:cxn ang="0">
                <a:pos x="10" y="34"/>
              </a:cxn>
              <a:cxn ang="0">
                <a:pos x="19" y="28"/>
              </a:cxn>
              <a:cxn ang="0">
                <a:pos x="24" y="24"/>
              </a:cxn>
              <a:cxn ang="0">
                <a:pos x="10" y="15"/>
              </a:cxn>
              <a:cxn ang="0">
                <a:pos x="19" y="12"/>
              </a:cxn>
              <a:cxn ang="0">
                <a:pos x="5" y="2"/>
              </a:cxn>
              <a:cxn ang="0">
                <a:pos x="19" y="0"/>
              </a:cxn>
            </a:cxnLst>
            <a:rect l="0" t="0" r="r" b="b"/>
            <a:pathLst>
              <a:path w="111" h="55">
                <a:moveTo>
                  <a:pt x="19" y="0"/>
                </a:moveTo>
                <a:lnTo>
                  <a:pt x="45" y="0"/>
                </a:lnTo>
                <a:lnTo>
                  <a:pt x="48" y="7"/>
                </a:lnTo>
                <a:lnTo>
                  <a:pt x="54" y="10"/>
                </a:lnTo>
                <a:lnTo>
                  <a:pt x="66" y="10"/>
                </a:lnTo>
                <a:lnTo>
                  <a:pt x="69" y="4"/>
                </a:lnTo>
                <a:lnTo>
                  <a:pt x="83" y="5"/>
                </a:lnTo>
                <a:lnTo>
                  <a:pt x="92" y="7"/>
                </a:lnTo>
                <a:lnTo>
                  <a:pt x="92" y="17"/>
                </a:lnTo>
                <a:lnTo>
                  <a:pt x="97" y="21"/>
                </a:lnTo>
                <a:lnTo>
                  <a:pt x="94" y="24"/>
                </a:lnTo>
                <a:lnTo>
                  <a:pt x="111" y="21"/>
                </a:lnTo>
                <a:lnTo>
                  <a:pt x="109" y="31"/>
                </a:lnTo>
                <a:lnTo>
                  <a:pt x="111" y="31"/>
                </a:lnTo>
                <a:lnTo>
                  <a:pt x="92" y="34"/>
                </a:lnTo>
                <a:lnTo>
                  <a:pt x="92" y="48"/>
                </a:lnTo>
                <a:lnTo>
                  <a:pt x="101" y="52"/>
                </a:lnTo>
                <a:lnTo>
                  <a:pt x="87" y="55"/>
                </a:lnTo>
                <a:lnTo>
                  <a:pt x="64" y="55"/>
                </a:lnTo>
                <a:lnTo>
                  <a:pt x="57" y="52"/>
                </a:lnTo>
                <a:lnTo>
                  <a:pt x="24" y="51"/>
                </a:lnTo>
                <a:lnTo>
                  <a:pt x="17" y="50"/>
                </a:lnTo>
                <a:lnTo>
                  <a:pt x="0" y="51"/>
                </a:lnTo>
                <a:lnTo>
                  <a:pt x="0" y="44"/>
                </a:lnTo>
                <a:lnTo>
                  <a:pt x="10" y="34"/>
                </a:lnTo>
                <a:lnTo>
                  <a:pt x="19" y="28"/>
                </a:lnTo>
                <a:lnTo>
                  <a:pt x="24" y="24"/>
                </a:lnTo>
                <a:lnTo>
                  <a:pt x="10" y="15"/>
                </a:lnTo>
                <a:lnTo>
                  <a:pt x="19" y="12"/>
                </a:lnTo>
                <a:lnTo>
                  <a:pt x="5" y="2"/>
                </a:lnTo>
                <a:lnTo>
                  <a:pt x="19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77" name="Freeform 917"/>
          <p:cNvSpPr>
            <a:spLocks/>
          </p:cNvSpPr>
          <p:nvPr/>
        </p:nvSpPr>
        <p:spPr bwMode="auto">
          <a:xfrm>
            <a:off x="4478335" y="3362328"/>
            <a:ext cx="176212" cy="87313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45" y="0"/>
              </a:cxn>
              <a:cxn ang="0">
                <a:pos x="48" y="7"/>
              </a:cxn>
              <a:cxn ang="0">
                <a:pos x="54" y="10"/>
              </a:cxn>
              <a:cxn ang="0">
                <a:pos x="66" y="10"/>
              </a:cxn>
              <a:cxn ang="0">
                <a:pos x="69" y="4"/>
              </a:cxn>
              <a:cxn ang="0">
                <a:pos x="83" y="5"/>
              </a:cxn>
              <a:cxn ang="0">
                <a:pos x="92" y="7"/>
              </a:cxn>
              <a:cxn ang="0">
                <a:pos x="92" y="17"/>
              </a:cxn>
              <a:cxn ang="0">
                <a:pos x="97" y="21"/>
              </a:cxn>
              <a:cxn ang="0">
                <a:pos x="94" y="24"/>
              </a:cxn>
              <a:cxn ang="0">
                <a:pos x="111" y="21"/>
              </a:cxn>
              <a:cxn ang="0">
                <a:pos x="109" y="31"/>
              </a:cxn>
              <a:cxn ang="0">
                <a:pos x="111" y="31"/>
              </a:cxn>
              <a:cxn ang="0">
                <a:pos x="92" y="34"/>
              </a:cxn>
              <a:cxn ang="0">
                <a:pos x="92" y="48"/>
              </a:cxn>
              <a:cxn ang="0">
                <a:pos x="101" y="52"/>
              </a:cxn>
              <a:cxn ang="0">
                <a:pos x="87" y="55"/>
              </a:cxn>
              <a:cxn ang="0">
                <a:pos x="64" y="55"/>
              </a:cxn>
              <a:cxn ang="0">
                <a:pos x="57" y="52"/>
              </a:cxn>
              <a:cxn ang="0">
                <a:pos x="24" y="51"/>
              </a:cxn>
              <a:cxn ang="0">
                <a:pos x="17" y="50"/>
              </a:cxn>
              <a:cxn ang="0">
                <a:pos x="0" y="51"/>
              </a:cxn>
              <a:cxn ang="0">
                <a:pos x="0" y="44"/>
              </a:cxn>
              <a:cxn ang="0">
                <a:pos x="10" y="34"/>
              </a:cxn>
              <a:cxn ang="0">
                <a:pos x="19" y="28"/>
              </a:cxn>
              <a:cxn ang="0">
                <a:pos x="24" y="24"/>
              </a:cxn>
              <a:cxn ang="0">
                <a:pos x="10" y="15"/>
              </a:cxn>
              <a:cxn ang="0">
                <a:pos x="19" y="12"/>
              </a:cxn>
              <a:cxn ang="0">
                <a:pos x="5" y="2"/>
              </a:cxn>
              <a:cxn ang="0">
                <a:pos x="19" y="0"/>
              </a:cxn>
            </a:cxnLst>
            <a:rect l="0" t="0" r="r" b="b"/>
            <a:pathLst>
              <a:path w="111" h="55">
                <a:moveTo>
                  <a:pt x="19" y="0"/>
                </a:moveTo>
                <a:lnTo>
                  <a:pt x="45" y="0"/>
                </a:lnTo>
                <a:lnTo>
                  <a:pt x="48" y="7"/>
                </a:lnTo>
                <a:lnTo>
                  <a:pt x="54" y="10"/>
                </a:lnTo>
                <a:lnTo>
                  <a:pt x="66" y="10"/>
                </a:lnTo>
                <a:lnTo>
                  <a:pt x="69" y="4"/>
                </a:lnTo>
                <a:lnTo>
                  <a:pt x="83" y="5"/>
                </a:lnTo>
                <a:lnTo>
                  <a:pt x="92" y="7"/>
                </a:lnTo>
                <a:lnTo>
                  <a:pt x="92" y="17"/>
                </a:lnTo>
                <a:lnTo>
                  <a:pt x="97" y="21"/>
                </a:lnTo>
                <a:lnTo>
                  <a:pt x="94" y="24"/>
                </a:lnTo>
                <a:lnTo>
                  <a:pt x="111" y="21"/>
                </a:lnTo>
                <a:lnTo>
                  <a:pt x="109" y="31"/>
                </a:lnTo>
                <a:lnTo>
                  <a:pt x="111" y="31"/>
                </a:lnTo>
                <a:lnTo>
                  <a:pt x="92" y="34"/>
                </a:lnTo>
                <a:lnTo>
                  <a:pt x="92" y="48"/>
                </a:lnTo>
                <a:lnTo>
                  <a:pt x="101" y="52"/>
                </a:lnTo>
                <a:lnTo>
                  <a:pt x="87" y="55"/>
                </a:lnTo>
                <a:lnTo>
                  <a:pt x="64" y="55"/>
                </a:lnTo>
                <a:lnTo>
                  <a:pt x="57" y="52"/>
                </a:lnTo>
                <a:lnTo>
                  <a:pt x="24" y="51"/>
                </a:lnTo>
                <a:lnTo>
                  <a:pt x="17" y="50"/>
                </a:lnTo>
                <a:lnTo>
                  <a:pt x="0" y="51"/>
                </a:lnTo>
                <a:lnTo>
                  <a:pt x="0" y="44"/>
                </a:lnTo>
                <a:lnTo>
                  <a:pt x="10" y="34"/>
                </a:lnTo>
                <a:lnTo>
                  <a:pt x="19" y="28"/>
                </a:lnTo>
                <a:lnTo>
                  <a:pt x="24" y="24"/>
                </a:lnTo>
                <a:lnTo>
                  <a:pt x="10" y="15"/>
                </a:lnTo>
                <a:lnTo>
                  <a:pt x="19" y="12"/>
                </a:lnTo>
                <a:lnTo>
                  <a:pt x="5" y="2"/>
                </a:lnTo>
                <a:lnTo>
                  <a:pt x="19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78" name="Freeform 918"/>
          <p:cNvSpPr>
            <a:spLocks/>
          </p:cNvSpPr>
          <p:nvPr/>
        </p:nvSpPr>
        <p:spPr bwMode="auto">
          <a:xfrm>
            <a:off x="4487860" y="3354391"/>
            <a:ext cx="6350" cy="3175"/>
          </a:xfrm>
          <a:custGeom>
            <a:avLst/>
            <a:gdLst/>
            <a:ahLst/>
            <a:cxnLst>
              <a:cxn ang="0">
                <a:pos x="4" y="2"/>
              </a:cxn>
              <a:cxn ang="0">
                <a:pos x="0" y="2"/>
              </a:cxn>
              <a:cxn ang="0">
                <a:pos x="4" y="0"/>
              </a:cxn>
              <a:cxn ang="0">
                <a:pos x="4" y="2"/>
              </a:cxn>
            </a:cxnLst>
            <a:rect l="0" t="0" r="r" b="b"/>
            <a:pathLst>
              <a:path w="4" h="2">
                <a:moveTo>
                  <a:pt x="4" y="2"/>
                </a:moveTo>
                <a:lnTo>
                  <a:pt x="0" y="2"/>
                </a:lnTo>
                <a:lnTo>
                  <a:pt x="4" y="0"/>
                </a:lnTo>
                <a:lnTo>
                  <a:pt x="4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79" name="Freeform 919"/>
          <p:cNvSpPr>
            <a:spLocks/>
          </p:cNvSpPr>
          <p:nvPr/>
        </p:nvSpPr>
        <p:spPr bwMode="auto">
          <a:xfrm>
            <a:off x="4487860" y="3354391"/>
            <a:ext cx="6350" cy="3175"/>
          </a:xfrm>
          <a:custGeom>
            <a:avLst/>
            <a:gdLst/>
            <a:ahLst/>
            <a:cxnLst>
              <a:cxn ang="0">
                <a:pos x="4" y="2"/>
              </a:cxn>
              <a:cxn ang="0">
                <a:pos x="0" y="2"/>
              </a:cxn>
              <a:cxn ang="0">
                <a:pos x="4" y="0"/>
              </a:cxn>
              <a:cxn ang="0">
                <a:pos x="4" y="2"/>
              </a:cxn>
            </a:cxnLst>
            <a:rect l="0" t="0" r="r" b="b"/>
            <a:pathLst>
              <a:path w="4" h="2">
                <a:moveTo>
                  <a:pt x="4" y="2"/>
                </a:moveTo>
                <a:lnTo>
                  <a:pt x="0" y="2"/>
                </a:lnTo>
                <a:lnTo>
                  <a:pt x="4" y="0"/>
                </a:lnTo>
                <a:lnTo>
                  <a:pt x="4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80" name="Freeform 920"/>
          <p:cNvSpPr>
            <a:spLocks/>
          </p:cNvSpPr>
          <p:nvPr/>
        </p:nvSpPr>
        <p:spPr bwMode="auto">
          <a:xfrm>
            <a:off x="4470397" y="3297241"/>
            <a:ext cx="109537" cy="60325"/>
          </a:xfrm>
          <a:custGeom>
            <a:avLst/>
            <a:gdLst/>
            <a:ahLst/>
            <a:cxnLst>
              <a:cxn ang="0">
                <a:pos x="16" y="35"/>
              </a:cxn>
              <a:cxn ang="0">
                <a:pos x="16" y="38"/>
              </a:cxn>
              <a:cxn ang="0">
                <a:pos x="24" y="38"/>
              </a:cxn>
              <a:cxn ang="0">
                <a:pos x="29" y="35"/>
              </a:cxn>
              <a:cxn ang="0">
                <a:pos x="34" y="38"/>
              </a:cxn>
              <a:cxn ang="0">
                <a:pos x="45" y="33"/>
              </a:cxn>
              <a:cxn ang="0">
                <a:pos x="50" y="24"/>
              </a:cxn>
              <a:cxn ang="0">
                <a:pos x="57" y="18"/>
              </a:cxn>
              <a:cxn ang="0">
                <a:pos x="64" y="5"/>
              </a:cxn>
              <a:cxn ang="0">
                <a:pos x="69" y="0"/>
              </a:cxn>
              <a:cxn ang="0">
                <a:pos x="46" y="0"/>
              </a:cxn>
              <a:cxn ang="0">
                <a:pos x="45" y="2"/>
              </a:cxn>
              <a:cxn ang="0">
                <a:pos x="45" y="10"/>
              </a:cxn>
              <a:cxn ang="0">
                <a:pos x="24" y="7"/>
              </a:cxn>
              <a:cxn ang="0">
                <a:pos x="29" y="7"/>
              </a:cxn>
              <a:cxn ang="0">
                <a:pos x="29" y="25"/>
              </a:cxn>
              <a:cxn ang="0">
                <a:pos x="16" y="23"/>
              </a:cxn>
              <a:cxn ang="0">
                <a:pos x="5" y="28"/>
              </a:cxn>
              <a:cxn ang="0">
                <a:pos x="5" y="32"/>
              </a:cxn>
              <a:cxn ang="0">
                <a:pos x="0" y="35"/>
              </a:cxn>
              <a:cxn ang="0">
                <a:pos x="10" y="38"/>
              </a:cxn>
              <a:cxn ang="0">
                <a:pos x="16" y="35"/>
              </a:cxn>
            </a:cxnLst>
            <a:rect l="0" t="0" r="r" b="b"/>
            <a:pathLst>
              <a:path w="69" h="38">
                <a:moveTo>
                  <a:pt x="16" y="35"/>
                </a:moveTo>
                <a:lnTo>
                  <a:pt x="16" y="38"/>
                </a:lnTo>
                <a:lnTo>
                  <a:pt x="24" y="38"/>
                </a:lnTo>
                <a:lnTo>
                  <a:pt x="29" y="35"/>
                </a:lnTo>
                <a:lnTo>
                  <a:pt x="34" y="38"/>
                </a:lnTo>
                <a:lnTo>
                  <a:pt x="45" y="33"/>
                </a:lnTo>
                <a:lnTo>
                  <a:pt x="50" y="24"/>
                </a:lnTo>
                <a:lnTo>
                  <a:pt x="57" y="18"/>
                </a:lnTo>
                <a:lnTo>
                  <a:pt x="64" y="5"/>
                </a:lnTo>
                <a:lnTo>
                  <a:pt x="69" y="0"/>
                </a:lnTo>
                <a:lnTo>
                  <a:pt x="46" y="0"/>
                </a:lnTo>
                <a:lnTo>
                  <a:pt x="45" y="2"/>
                </a:lnTo>
                <a:lnTo>
                  <a:pt x="45" y="10"/>
                </a:lnTo>
                <a:lnTo>
                  <a:pt x="24" y="7"/>
                </a:lnTo>
                <a:lnTo>
                  <a:pt x="29" y="7"/>
                </a:lnTo>
                <a:lnTo>
                  <a:pt x="29" y="25"/>
                </a:lnTo>
                <a:lnTo>
                  <a:pt x="16" y="23"/>
                </a:lnTo>
                <a:lnTo>
                  <a:pt x="5" y="28"/>
                </a:lnTo>
                <a:lnTo>
                  <a:pt x="5" y="32"/>
                </a:lnTo>
                <a:lnTo>
                  <a:pt x="0" y="35"/>
                </a:lnTo>
                <a:lnTo>
                  <a:pt x="10" y="38"/>
                </a:lnTo>
                <a:lnTo>
                  <a:pt x="16" y="35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81" name="Freeform 921"/>
          <p:cNvSpPr>
            <a:spLocks/>
          </p:cNvSpPr>
          <p:nvPr/>
        </p:nvSpPr>
        <p:spPr bwMode="auto">
          <a:xfrm>
            <a:off x="4470397" y="3297241"/>
            <a:ext cx="109537" cy="60325"/>
          </a:xfrm>
          <a:custGeom>
            <a:avLst/>
            <a:gdLst/>
            <a:ahLst/>
            <a:cxnLst>
              <a:cxn ang="0">
                <a:pos x="16" y="35"/>
              </a:cxn>
              <a:cxn ang="0">
                <a:pos x="16" y="38"/>
              </a:cxn>
              <a:cxn ang="0">
                <a:pos x="24" y="38"/>
              </a:cxn>
              <a:cxn ang="0">
                <a:pos x="29" y="35"/>
              </a:cxn>
              <a:cxn ang="0">
                <a:pos x="34" y="38"/>
              </a:cxn>
              <a:cxn ang="0">
                <a:pos x="45" y="33"/>
              </a:cxn>
              <a:cxn ang="0">
                <a:pos x="50" y="24"/>
              </a:cxn>
              <a:cxn ang="0">
                <a:pos x="57" y="18"/>
              </a:cxn>
              <a:cxn ang="0">
                <a:pos x="64" y="5"/>
              </a:cxn>
              <a:cxn ang="0">
                <a:pos x="69" y="0"/>
              </a:cxn>
              <a:cxn ang="0">
                <a:pos x="46" y="0"/>
              </a:cxn>
              <a:cxn ang="0">
                <a:pos x="45" y="2"/>
              </a:cxn>
              <a:cxn ang="0">
                <a:pos x="45" y="10"/>
              </a:cxn>
              <a:cxn ang="0">
                <a:pos x="24" y="7"/>
              </a:cxn>
              <a:cxn ang="0">
                <a:pos x="29" y="7"/>
              </a:cxn>
              <a:cxn ang="0">
                <a:pos x="29" y="25"/>
              </a:cxn>
              <a:cxn ang="0">
                <a:pos x="16" y="23"/>
              </a:cxn>
              <a:cxn ang="0">
                <a:pos x="5" y="28"/>
              </a:cxn>
              <a:cxn ang="0">
                <a:pos x="5" y="32"/>
              </a:cxn>
              <a:cxn ang="0">
                <a:pos x="0" y="35"/>
              </a:cxn>
              <a:cxn ang="0">
                <a:pos x="10" y="38"/>
              </a:cxn>
              <a:cxn ang="0">
                <a:pos x="16" y="35"/>
              </a:cxn>
            </a:cxnLst>
            <a:rect l="0" t="0" r="r" b="b"/>
            <a:pathLst>
              <a:path w="69" h="38">
                <a:moveTo>
                  <a:pt x="16" y="35"/>
                </a:moveTo>
                <a:lnTo>
                  <a:pt x="16" y="38"/>
                </a:lnTo>
                <a:lnTo>
                  <a:pt x="24" y="38"/>
                </a:lnTo>
                <a:lnTo>
                  <a:pt x="29" y="35"/>
                </a:lnTo>
                <a:lnTo>
                  <a:pt x="34" y="38"/>
                </a:lnTo>
                <a:lnTo>
                  <a:pt x="45" y="33"/>
                </a:lnTo>
                <a:lnTo>
                  <a:pt x="50" y="24"/>
                </a:lnTo>
                <a:lnTo>
                  <a:pt x="57" y="18"/>
                </a:lnTo>
                <a:lnTo>
                  <a:pt x="64" y="5"/>
                </a:lnTo>
                <a:lnTo>
                  <a:pt x="69" y="0"/>
                </a:lnTo>
                <a:lnTo>
                  <a:pt x="46" y="0"/>
                </a:lnTo>
                <a:lnTo>
                  <a:pt x="45" y="2"/>
                </a:lnTo>
                <a:lnTo>
                  <a:pt x="45" y="10"/>
                </a:lnTo>
                <a:lnTo>
                  <a:pt x="24" y="7"/>
                </a:lnTo>
                <a:lnTo>
                  <a:pt x="29" y="7"/>
                </a:lnTo>
                <a:lnTo>
                  <a:pt x="29" y="25"/>
                </a:lnTo>
                <a:lnTo>
                  <a:pt x="16" y="23"/>
                </a:lnTo>
                <a:lnTo>
                  <a:pt x="5" y="28"/>
                </a:lnTo>
                <a:lnTo>
                  <a:pt x="5" y="32"/>
                </a:lnTo>
                <a:lnTo>
                  <a:pt x="0" y="35"/>
                </a:lnTo>
                <a:lnTo>
                  <a:pt x="10" y="38"/>
                </a:lnTo>
                <a:lnTo>
                  <a:pt x="16" y="35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82" name="Freeform 922"/>
          <p:cNvSpPr>
            <a:spLocks/>
          </p:cNvSpPr>
          <p:nvPr/>
        </p:nvSpPr>
        <p:spPr bwMode="auto">
          <a:xfrm>
            <a:off x="4441822" y="3308353"/>
            <a:ext cx="74612" cy="46038"/>
          </a:xfrm>
          <a:custGeom>
            <a:avLst/>
            <a:gdLst/>
            <a:ahLst/>
            <a:cxnLst>
              <a:cxn ang="0">
                <a:pos x="47" y="0"/>
              </a:cxn>
              <a:cxn ang="0">
                <a:pos x="47" y="19"/>
              </a:cxn>
              <a:cxn ang="0">
                <a:pos x="34" y="16"/>
              </a:cxn>
              <a:cxn ang="0">
                <a:pos x="23" y="22"/>
              </a:cxn>
              <a:cxn ang="0">
                <a:pos x="23" y="24"/>
              </a:cxn>
              <a:cxn ang="0">
                <a:pos x="18" y="29"/>
              </a:cxn>
              <a:cxn ang="0">
                <a:pos x="8" y="22"/>
              </a:cxn>
              <a:cxn ang="0">
                <a:pos x="0" y="12"/>
              </a:cxn>
              <a:cxn ang="0">
                <a:pos x="3" y="12"/>
              </a:cxn>
              <a:cxn ang="0">
                <a:pos x="3" y="9"/>
              </a:cxn>
              <a:cxn ang="0">
                <a:pos x="8" y="5"/>
              </a:cxn>
              <a:cxn ang="0">
                <a:pos x="18" y="5"/>
              </a:cxn>
              <a:cxn ang="0">
                <a:pos x="18" y="0"/>
              </a:cxn>
              <a:cxn ang="0">
                <a:pos x="47" y="0"/>
              </a:cxn>
            </a:cxnLst>
            <a:rect l="0" t="0" r="r" b="b"/>
            <a:pathLst>
              <a:path w="47" h="29">
                <a:moveTo>
                  <a:pt x="47" y="0"/>
                </a:moveTo>
                <a:lnTo>
                  <a:pt x="47" y="19"/>
                </a:lnTo>
                <a:lnTo>
                  <a:pt x="34" y="16"/>
                </a:lnTo>
                <a:lnTo>
                  <a:pt x="23" y="22"/>
                </a:lnTo>
                <a:lnTo>
                  <a:pt x="23" y="24"/>
                </a:lnTo>
                <a:lnTo>
                  <a:pt x="18" y="29"/>
                </a:lnTo>
                <a:lnTo>
                  <a:pt x="8" y="22"/>
                </a:lnTo>
                <a:lnTo>
                  <a:pt x="0" y="12"/>
                </a:lnTo>
                <a:lnTo>
                  <a:pt x="3" y="12"/>
                </a:lnTo>
                <a:lnTo>
                  <a:pt x="3" y="9"/>
                </a:lnTo>
                <a:lnTo>
                  <a:pt x="8" y="5"/>
                </a:lnTo>
                <a:lnTo>
                  <a:pt x="18" y="5"/>
                </a:lnTo>
                <a:lnTo>
                  <a:pt x="18" y="0"/>
                </a:lnTo>
                <a:lnTo>
                  <a:pt x="47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83" name="Freeform 923"/>
          <p:cNvSpPr>
            <a:spLocks/>
          </p:cNvSpPr>
          <p:nvPr/>
        </p:nvSpPr>
        <p:spPr bwMode="auto">
          <a:xfrm>
            <a:off x="4441822" y="3308353"/>
            <a:ext cx="74612" cy="46038"/>
          </a:xfrm>
          <a:custGeom>
            <a:avLst/>
            <a:gdLst/>
            <a:ahLst/>
            <a:cxnLst>
              <a:cxn ang="0">
                <a:pos x="47" y="0"/>
              </a:cxn>
              <a:cxn ang="0">
                <a:pos x="47" y="19"/>
              </a:cxn>
              <a:cxn ang="0">
                <a:pos x="34" y="16"/>
              </a:cxn>
              <a:cxn ang="0">
                <a:pos x="23" y="22"/>
              </a:cxn>
              <a:cxn ang="0">
                <a:pos x="23" y="24"/>
              </a:cxn>
              <a:cxn ang="0">
                <a:pos x="18" y="29"/>
              </a:cxn>
              <a:cxn ang="0">
                <a:pos x="8" y="22"/>
              </a:cxn>
              <a:cxn ang="0">
                <a:pos x="0" y="12"/>
              </a:cxn>
              <a:cxn ang="0">
                <a:pos x="3" y="12"/>
              </a:cxn>
              <a:cxn ang="0">
                <a:pos x="3" y="9"/>
              </a:cxn>
              <a:cxn ang="0">
                <a:pos x="8" y="5"/>
              </a:cxn>
              <a:cxn ang="0">
                <a:pos x="18" y="5"/>
              </a:cxn>
              <a:cxn ang="0">
                <a:pos x="18" y="0"/>
              </a:cxn>
              <a:cxn ang="0">
                <a:pos x="47" y="0"/>
              </a:cxn>
            </a:cxnLst>
            <a:rect l="0" t="0" r="r" b="b"/>
            <a:pathLst>
              <a:path w="47" h="29">
                <a:moveTo>
                  <a:pt x="47" y="0"/>
                </a:moveTo>
                <a:lnTo>
                  <a:pt x="47" y="19"/>
                </a:lnTo>
                <a:lnTo>
                  <a:pt x="34" y="16"/>
                </a:lnTo>
                <a:lnTo>
                  <a:pt x="23" y="22"/>
                </a:lnTo>
                <a:lnTo>
                  <a:pt x="23" y="24"/>
                </a:lnTo>
                <a:lnTo>
                  <a:pt x="18" y="29"/>
                </a:lnTo>
                <a:lnTo>
                  <a:pt x="8" y="22"/>
                </a:lnTo>
                <a:lnTo>
                  <a:pt x="0" y="12"/>
                </a:lnTo>
                <a:lnTo>
                  <a:pt x="3" y="12"/>
                </a:lnTo>
                <a:lnTo>
                  <a:pt x="3" y="9"/>
                </a:lnTo>
                <a:lnTo>
                  <a:pt x="8" y="5"/>
                </a:lnTo>
                <a:lnTo>
                  <a:pt x="18" y="5"/>
                </a:lnTo>
                <a:lnTo>
                  <a:pt x="18" y="0"/>
                </a:lnTo>
                <a:lnTo>
                  <a:pt x="47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84" name="Freeform 924"/>
          <p:cNvSpPr>
            <a:spLocks/>
          </p:cNvSpPr>
          <p:nvPr/>
        </p:nvSpPr>
        <p:spPr bwMode="auto">
          <a:xfrm>
            <a:off x="4446585" y="3308353"/>
            <a:ext cx="23812" cy="9525"/>
          </a:xfrm>
          <a:custGeom>
            <a:avLst/>
            <a:gdLst/>
            <a:ahLst/>
            <a:cxnLst>
              <a:cxn ang="0">
                <a:pos x="15" y="6"/>
              </a:cxn>
              <a:cxn ang="0">
                <a:pos x="15" y="0"/>
              </a:cxn>
              <a:cxn ang="0">
                <a:pos x="5" y="0"/>
              </a:cxn>
              <a:cxn ang="0">
                <a:pos x="0" y="6"/>
              </a:cxn>
              <a:cxn ang="0">
                <a:pos x="15" y="6"/>
              </a:cxn>
            </a:cxnLst>
            <a:rect l="0" t="0" r="r" b="b"/>
            <a:pathLst>
              <a:path w="15" h="6">
                <a:moveTo>
                  <a:pt x="15" y="6"/>
                </a:moveTo>
                <a:lnTo>
                  <a:pt x="15" y="0"/>
                </a:lnTo>
                <a:lnTo>
                  <a:pt x="5" y="0"/>
                </a:lnTo>
                <a:lnTo>
                  <a:pt x="0" y="6"/>
                </a:lnTo>
                <a:lnTo>
                  <a:pt x="15" y="6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85" name="Freeform 925"/>
          <p:cNvSpPr>
            <a:spLocks/>
          </p:cNvSpPr>
          <p:nvPr/>
        </p:nvSpPr>
        <p:spPr bwMode="auto">
          <a:xfrm>
            <a:off x="4446585" y="3308353"/>
            <a:ext cx="23812" cy="9525"/>
          </a:xfrm>
          <a:custGeom>
            <a:avLst/>
            <a:gdLst/>
            <a:ahLst/>
            <a:cxnLst>
              <a:cxn ang="0">
                <a:pos x="15" y="6"/>
              </a:cxn>
              <a:cxn ang="0">
                <a:pos x="15" y="0"/>
              </a:cxn>
              <a:cxn ang="0">
                <a:pos x="5" y="0"/>
              </a:cxn>
              <a:cxn ang="0">
                <a:pos x="0" y="6"/>
              </a:cxn>
              <a:cxn ang="0">
                <a:pos x="15" y="6"/>
              </a:cxn>
            </a:cxnLst>
            <a:rect l="0" t="0" r="r" b="b"/>
            <a:pathLst>
              <a:path w="15" h="6">
                <a:moveTo>
                  <a:pt x="15" y="6"/>
                </a:moveTo>
                <a:lnTo>
                  <a:pt x="15" y="0"/>
                </a:lnTo>
                <a:lnTo>
                  <a:pt x="5" y="0"/>
                </a:lnTo>
                <a:lnTo>
                  <a:pt x="0" y="6"/>
                </a:lnTo>
                <a:lnTo>
                  <a:pt x="15" y="6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86" name="Freeform 926"/>
          <p:cNvSpPr>
            <a:spLocks/>
          </p:cNvSpPr>
          <p:nvPr/>
        </p:nvSpPr>
        <p:spPr bwMode="auto">
          <a:xfrm>
            <a:off x="4267197" y="3243266"/>
            <a:ext cx="69850" cy="46038"/>
          </a:xfrm>
          <a:custGeom>
            <a:avLst/>
            <a:gdLst/>
            <a:ahLst/>
            <a:cxnLst>
              <a:cxn ang="0">
                <a:pos x="41" y="20"/>
              </a:cxn>
              <a:cxn ang="0">
                <a:pos x="30" y="8"/>
              </a:cxn>
              <a:cxn ang="0">
                <a:pos x="25" y="0"/>
              </a:cxn>
              <a:cxn ang="0">
                <a:pos x="5" y="0"/>
              </a:cxn>
              <a:cxn ang="0">
                <a:pos x="7" y="7"/>
              </a:cxn>
              <a:cxn ang="0">
                <a:pos x="9" y="12"/>
              </a:cxn>
              <a:cxn ang="0">
                <a:pos x="0" y="20"/>
              </a:cxn>
              <a:cxn ang="0">
                <a:pos x="5" y="27"/>
              </a:cxn>
              <a:cxn ang="0">
                <a:pos x="0" y="27"/>
              </a:cxn>
              <a:cxn ang="0">
                <a:pos x="9" y="29"/>
              </a:cxn>
              <a:cxn ang="0">
                <a:pos x="30" y="24"/>
              </a:cxn>
              <a:cxn ang="0">
                <a:pos x="41" y="24"/>
              </a:cxn>
              <a:cxn ang="0">
                <a:pos x="44" y="23"/>
              </a:cxn>
              <a:cxn ang="0">
                <a:pos x="41" y="20"/>
              </a:cxn>
            </a:cxnLst>
            <a:rect l="0" t="0" r="r" b="b"/>
            <a:pathLst>
              <a:path w="44" h="29">
                <a:moveTo>
                  <a:pt x="41" y="20"/>
                </a:moveTo>
                <a:lnTo>
                  <a:pt x="30" y="8"/>
                </a:lnTo>
                <a:lnTo>
                  <a:pt x="25" y="0"/>
                </a:lnTo>
                <a:lnTo>
                  <a:pt x="5" y="0"/>
                </a:lnTo>
                <a:lnTo>
                  <a:pt x="7" y="7"/>
                </a:lnTo>
                <a:lnTo>
                  <a:pt x="9" y="12"/>
                </a:lnTo>
                <a:lnTo>
                  <a:pt x="0" y="20"/>
                </a:lnTo>
                <a:lnTo>
                  <a:pt x="5" y="27"/>
                </a:lnTo>
                <a:lnTo>
                  <a:pt x="0" y="27"/>
                </a:lnTo>
                <a:lnTo>
                  <a:pt x="9" y="29"/>
                </a:lnTo>
                <a:lnTo>
                  <a:pt x="30" y="24"/>
                </a:lnTo>
                <a:lnTo>
                  <a:pt x="41" y="24"/>
                </a:lnTo>
                <a:lnTo>
                  <a:pt x="44" y="23"/>
                </a:lnTo>
                <a:lnTo>
                  <a:pt x="41" y="2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87" name="Freeform 927"/>
          <p:cNvSpPr>
            <a:spLocks/>
          </p:cNvSpPr>
          <p:nvPr/>
        </p:nvSpPr>
        <p:spPr bwMode="auto">
          <a:xfrm>
            <a:off x="4267197" y="3243266"/>
            <a:ext cx="69850" cy="46038"/>
          </a:xfrm>
          <a:custGeom>
            <a:avLst/>
            <a:gdLst/>
            <a:ahLst/>
            <a:cxnLst>
              <a:cxn ang="0">
                <a:pos x="41" y="20"/>
              </a:cxn>
              <a:cxn ang="0">
                <a:pos x="30" y="8"/>
              </a:cxn>
              <a:cxn ang="0">
                <a:pos x="25" y="0"/>
              </a:cxn>
              <a:cxn ang="0">
                <a:pos x="5" y="0"/>
              </a:cxn>
              <a:cxn ang="0">
                <a:pos x="7" y="7"/>
              </a:cxn>
              <a:cxn ang="0">
                <a:pos x="9" y="12"/>
              </a:cxn>
              <a:cxn ang="0">
                <a:pos x="0" y="20"/>
              </a:cxn>
              <a:cxn ang="0">
                <a:pos x="5" y="27"/>
              </a:cxn>
              <a:cxn ang="0">
                <a:pos x="0" y="27"/>
              </a:cxn>
              <a:cxn ang="0">
                <a:pos x="9" y="29"/>
              </a:cxn>
              <a:cxn ang="0">
                <a:pos x="30" y="24"/>
              </a:cxn>
              <a:cxn ang="0">
                <a:pos x="41" y="24"/>
              </a:cxn>
              <a:cxn ang="0">
                <a:pos x="44" y="23"/>
              </a:cxn>
              <a:cxn ang="0">
                <a:pos x="41" y="20"/>
              </a:cxn>
            </a:cxnLst>
            <a:rect l="0" t="0" r="r" b="b"/>
            <a:pathLst>
              <a:path w="44" h="29">
                <a:moveTo>
                  <a:pt x="41" y="20"/>
                </a:moveTo>
                <a:lnTo>
                  <a:pt x="30" y="8"/>
                </a:lnTo>
                <a:lnTo>
                  <a:pt x="25" y="0"/>
                </a:lnTo>
                <a:lnTo>
                  <a:pt x="5" y="0"/>
                </a:lnTo>
                <a:lnTo>
                  <a:pt x="7" y="7"/>
                </a:lnTo>
                <a:lnTo>
                  <a:pt x="9" y="12"/>
                </a:lnTo>
                <a:lnTo>
                  <a:pt x="0" y="20"/>
                </a:lnTo>
                <a:lnTo>
                  <a:pt x="5" y="27"/>
                </a:lnTo>
                <a:lnTo>
                  <a:pt x="0" y="27"/>
                </a:lnTo>
                <a:lnTo>
                  <a:pt x="9" y="29"/>
                </a:lnTo>
                <a:lnTo>
                  <a:pt x="30" y="24"/>
                </a:lnTo>
                <a:lnTo>
                  <a:pt x="41" y="24"/>
                </a:lnTo>
                <a:lnTo>
                  <a:pt x="44" y="23"/>
                </a:lnTo>
                <a:lnTo>
                  <a:pt x="41" y="2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88" name="Freeform 928"/>
          <p:cNvSpPr>
            <a:spLocks/>
          </p:cNvSpPr>
          <p:nvPr/>
        </p:nvSpPr>
        <p:spPr bwMode="auto">
          <a:xfrm>
            <a:off x="4305297" y="3243266"/>
            <a:ext cx="39687" cy="36513"/>
          </a:xfrm>
          <a:custGeom>
            <a:avLst/>
            <a:gdLst/>
            <a:ahLst/>
            <a:cxnLst>
              <a:cxn ang="0">
                <a:pos x="16" y="20"/>
              </a:cxn>
              <a:cxn ang="0">
                <a:pos x="6" y="8"/>
              </a:cxn>
              <a:cxn ang="0">
                <a:pos x="0" y="0"/>
              </a:cxn>
              <a:cxn ang="0">
                <a:pos x="16" y="0"/>
              </a:cxn>
              <a:cxn ang="0">
                <a:pos x="16" y="3"/>
              </a:cxn>
              <a:cxn ang="0">
                <a:pos x="20" y="5"/>
              </a:cxn>
              <a:cxn ang="0">
                <a:pos x="20" y="12"/>
              </a:cxn>
              <a:cxn ang="0">
                <a:pos x="25" y="23"/>
              </a:cxn>
              <a:cxn ang="0">
                <a:pos x="20" y="23"/>
              </a:cxn>
              <a:cxn ang="0">
                <a:pos x="16" y="20"/>
              </a:cxn>
            </a:cxnLst>
            <a:rect l="0" t="0" r="r" b="b"/>
            <a:pathLst>
              <a:path w="25" h="23">
                <a:moveTo>
                  <a:pt x="16" y="20"/>
                </a:moveTo>
                <a:lnTo>
                  <a:pt x="6" y="8"/>
                </a:lnTo>
                <a:lnTo>
                  <a:pt x="0" y="0"/>
                </a:lnTo>
                <a:lnTo>
                  <a:pt x="16" y="0"/>
                </a:lnTo>
                <a:lnTo>
                  <a:pt x="16" y="3"/>
                </a:lnTo>
                <a:lnTo>
                  <a:pt x="20" y="5"/>
                </a:lnTo>
                <a:lnTo>
                  <a:pt x="20" y="12"/>
                </a:lnTo>
                <a:lnTo>
                  <a:pt x="25" y="23"/>
                </a:lnTo>
                <a:lnTo>
                  <a:pt x="20" y="23"/>
                </a:lnTo>
                <a:lnTo>
                  <a:pt x="16" y="2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89" name="Freeform 929"/>
          <p:cNvSpPr>
            <a:spLocks/>
          </p:cNvSpPr>
          <p:nvPr/>
        </p:nvSpPr>
        <p:spPr bwMode="auto">
          <a:xfrm>
            <a:off x="4305297" y="3243266"/>
            <a:ext cx="39687" cy="36513"/>
          </a:xfrm>
          <a:custGeom>
            <a:avLst/>
            <a:gdLst/>
            <a:ahLst/>
            <a:cxnLst>
              <a:cxn ang="0">
                <a:pos x="16" y="20"/>
              </a:cxn>
              <a:cxn ang="0">
                <a:pos x="6" y="8"/>
              </a:cxn>
              <a:cxn ang="0">
                <a:pos x="0" y="0"/>
              </a:cxn>
              <a:cxn ang="0">
                <a:pos x="16" y="0"/>
              </a:cxn>
              <a:cxn ang="0">
                <a:pos x="16" y="3"/>
              </a:cxn>
              <a:cxn ang="0">
                <a:pos x="20" y="5"/>
              </a:cxn>
              <a:cxn ang="0">
                <a:pos x="20" y="12"/>
              </a:cxn>
              <a:cxn ang="0">
                <a:pos x="25" y="23"/>
              </a:cxn>
              <a:cxn ang="0">
                <a:pos x="20" y="23"/>
              </a:cxn>
              <a:cxn ang="0">
                <a:pos x="16" y="20"/>
              </a:cxn>
            </a:cxnLst>
            <a:rect l="0" t="0" r="r" b="b"/>
            <a:pathLst>
              <a:path w="25" h="23">
                <a:moveTo>
                  <a:pt x="16" y="20"/>
                </a:moveTo>
                <a:lnTo>
                  <a:pt x="6" y="8"/>
                </a:lnTo>
                <a:lnTo>
                  <a:pt x="0" y="0"/>
                </a:lnTo>
                <a:lnTo>
                  <a:pt x="16" y="0"/>
                </a:lnTo>
                <a:lnTo>
                  <a:pt x="16" y="3"/>
                </a:lnTo>
                <a:lnTo>
                  <a:pt x="20" y="5"/>
                </a:lnTo>
                <a:lnTo>
                  <a:pt x="20" y="12"/>
                </a:lnTo>
                <a:lnTo>
                  <a:pt x="25" y="23"/>
                </a:lnTo>
                <a:lnTo>
                  <a:pt x="20" y="23"/>
                </a:lnTo>
                <a:lnTo>
                  <a:pt x="16" y="2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90" name="Freeform 930"/>
          <p:cNvSpPr>
            <a:spLocks/>
          </p:cNvSpPr>
          <p:nvPr/>
        </p:nvSpPr>
        <p:spPr bwMode="auto">
          <a:xfrm>
            <a:off x="4330697" y="3235328"/>
            <a:ext cx="38100" cy="44450"/>
          </a:xfrm>
          <a:custGeom>
            <a:avLst/>
            <a:gdLst/>
            <a:ahLst/>
            <a:cxnLst>
              <a:cxn ang="0">
                <a:pos x="3" y="18"/>
              </a:cxn>
              <a:cxn ang="0">
                <a:pos x="3" y="11"/>
              </a:cxn>
              <a:cxn ang="0">
                <a:pos x="0" y="9"/>
              </a:cxn>
              <a:cxn ang="0">
                <a:pos x="0" y="7"/>
              </a:cxn>
              <a:cxn ang="0">
                <a:pos x="3" y="4"/>
              </a:cxn>
              <a:cxn ang="0">
                <a:pos x="8" y="4"/>
              </a:cxn>
              <a:cxn ang="0">
                <a:pos x="19" y="0"/>
              </a:cxn>
              <a:cxn ang="0">
                <a:pos x="24" y="4"/>
              </a:cxn>
              <a:cxn ang="0">
                <a:pos x="24" y="9"/>
              </a:cxn>
              <a:cxn ang="0">
                <a:pos x="14" y="18"/>
              </a:cxn>
              <a:cxn ang="0">
                <a:pos x="14" y="28"/>
              </a:cxn>
              <a:cxn ang="0">
                <a:pos x="8" y="28"/>
              </a:cxn>
              <a:cxn ang="0">
                <a:pos x="3" y="18"/>
              </a:cxn>
            </a:cxnLst>
            <a:rect l="0" t="0" r="r" b="b"/>
            <a:pathLst>
              <a:path w="24" h="28">
                <a:moveTo>
                  <a:pt x="3" y="18"/>
                </a:moveTo>
                <a:lnTo>
                  <a:pt x="3" y="11"/>
                </a:lnTo>
                <a:lnTo>
                  <a:pt x="0" y="9"/>
                </a:lnTo>
                <a:lnTo>
                  <a:pt x="0" y="7"/>
                </a:lnTo>
                <a:lnTo>
                  <a:pt x="3" y="4"/>
                </a:lnTo>
                <a:lnTo>
                  <a:pt x="8" y="4"/>
                </a:lnTo>
                <a:lnTo>
                  <a:pt x="19" y="0"/>
                </a:lnTo>
                <a:lnTo>
                  <a:pt x="24" y="4"/>
                </a:lnTo>
                <a:lnTo>
                  <a:pt x="24" y="9"/>
                </a:lnTo>
                <a:lnTo>
                  <a:pt x="14" y="18"/>
                </a:lnTo>
                <a:lnTo>
                  <a:pt x="14" y="28"/>
                </a:lnTo>
                <a:lnTo>
                  <a:pt x="8" y="28"/>
                </a:lnTo>
                <a:lnTo>
                  <a:pt x="3" y="18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91" name="Freeform 931"/>
          <p:cNvSpPr>
            <a:spLocks/>
          </p:cNvSpPr>
          <p:nvPr/>
        </p:nvSpPr>
        <p:spPr bwMode="auto">
          <a:xfrm>
            <a:off x="4330697" y="3235328"/>
            <a:ext cx="38100" cy="44450"/>
          </a:xfrm>
          <a:custGeom>
            <a:avLst/>
            <a:gdLst/>
            <a:ahLst/>
            <a:cxnLst>
              <a:cxn ang="0">
                <a:pos x="3" y="18"/>
              </a:cxn>
              <a:cxn ang="0">
                <a:pos x="3" y="11"/>
              </a:cxn>
              <a:cxn ang="0">
                <a:pos x="0" y="9"/>
              </a:cxn>
              <a:cxn ang="0">
                <a:pos x="0" y="7"/>
              </a:cxn>
              <a:cxn ang="0">
                <a:pos x="3" y="4"/>
              </a:cxn>
              <a:cxn ang="0">
                <a:pos x="8" y="4"/>
              </a:cxn>
              <a:cxn ang="0">
                <a:pos x="19" y="0"/>
              </a:cxn>
              <a:cxn ang="0">
                <a:pos x="24" y="4"/>
              </a:cxn>
              <a:cxn ang="0">
                <a:pos x="24" y="9"/>
              </a:cxn>
              <a:cxn ang="0">
                <a:pos x="14" y="18"/>
              </a:cxn>
              <a:cxn ang="0">
                <a:pos x="14" y="28"/>
              </a:cxn>
              <a:cxn ang="0">
                <a:pos x="8" y="28"/>
              </a:cxn>
              <a:cxn ang="0">
                <a:pos x="3" y="18"/>
              </a:cxn>
            </a:cxnLst>
            <a:rect l="0" t="0" r="r" b="b"/>
            <a:pathLst>
              <a:path w="24" h="28">
                <a:moveTo>
                  <a:pt x="3" y="18"/>
                </a:moveTo>
                <a:lnTo>
                  <a:pt x="3" y="11"/>
                </a:lnTo>
                <a:lnTo>
                  <a:pt x="0" y="9"/>
                </a:lnTo>
                <a:lnTo>
                  <a:pt x="0" y="7"/>
                </a:lnTo>
                <a:lnTo>
                  <a:pt x="3" y="4"/>
                </a:lnTo>
                <a:lnTo>
                  <a:pt x="8" y="4"/>
                </a:lnTo>
                <a:lnTo>
                  <a:pt x="19" y="0"/>
                </a:lnTo>
                <a:lnTo>
                  <a:pt x="24" y="4"/>
                </a:lnTo>
                <a:lnTo>
                  <a:pt x="24" y="9"/>
                </a:lnTo>
                <a:lnTo>
                  <a:pt x="14" y="18"/>
                </a:lnTo>
                <a:lnTo>
                  <a:pt x="14" y="28"/>
                </a:lnTo>
                <a:lnTo>
                  <a:pt x="8" y="28"/>
                </a:lnTo>
                <a:lnTo>
                  <a:pt x="3" y="18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92" name="Freeform 932"/>
          <p:cNvSpPr>
            <a:spLocks/>
          </p:cNvSpPr>
          <p:nvPr/>
        </p:nvSpPr>
        <p:spPr bwMode="auto">
          <a:xfrm>
            <a:off x="4187822" y="3248028"/>
            <a:ext cx="93662" cy="44450"/>
          </a:xfrm>
          <a:custGeom>
            <a:avLst/>
            <a:gdLst/>
            <a:ahLst/>
            <a:cxnLst>
              <a:cxn ang="0">
                <a:pos x="56" y="23"/>
              </a:cxn>
              <a:cxn ang="0">
                <a:pos x="50" y="17"/>
              </a:cxn>
              <a:cxn ang="0">
                <a:pos x="59" y="8"/>
              </a:cxn>
              <a:cxn ang="0">
                <a:pos x="56" y="3"/>
              </a:cxn>
              <a:cxn ang="0">
                <a:pos x="50" y="2"/>
              </a:cxn>
              <a:cxn ang="0">
                <a:pos x="40" y="2"/>
              </a:cxn>
              <a:cxn ang="0">
                <a:pos x="35" y="0"/>
              </a:cxn>
              <a:cxn ang="0">
                <a:pos x="7" y="0"/>
              </a:cxn>
              <a:cxn ang="0">
                <a:pos x="7" y="5"/>
              </a:cxn>
              <a:cxn ang="0">
                <a:pos x="10" y="9"/>
              </a:cxn>
              <a:cxn ang="0">
                <a:pos x="7" y="9"/>
              </a:cxn>
              <a:cxn ang="0">
                <a:pos x="5" y="13"/>
              </a:cxn>
              <a:cxn ang="0">
                <a:pos x="0" y="15"/>
              </a:cxn>
              <a:cxn ang="0">
                <a:pos x="7" y="19"/>
              </a:cxn>
              <a:cxn ang="0">
                <a:pos x="10" y="21"/>
              </a:cxn>
              <a:cxn ang="0">
                <a:pos x="10" y="28"/>
              </a:cxn>
              <a:cxn ang="0">
                <a:pos x="33" y="23"/>
              </a:cxn>
              <a:cxn ang="0">
                <a:pos x="56" y="23"/>
              </a:cxn>
            </a:cxnLst>
            <a:rect l="0" t="0" r="r" b="b"/>
            <a:pathLst>
              <a:path w="59" h="28">
                <a:moveTo>
                  <a:pt x="56" y="23"/>
                </a:moveTo>
                <a:lnTo>
                  <a:pt x="50" y="17"/>
                </a:lnTo>
                <a:lnTo>
                  <a:pt x="59" y="8"/>
                </a:lnTo>
                <a:lnTo>
                  <a:pt x="56" y="3"/>
                </a:lnTo>
                <a:lnTo>
                  <a:pt x="50" y="2"/>
                </a:lnTo>
                <a:lnTo>
                  <a:pt x="40" y="2"/>
                </a:lnTo>
                <a:lnTo>
                  <a:pt x="35" y="0"/>
                </a:lnTo>
                <a:lnTo>
                  <a:pt x="7" y="0"/>
                </a:lnTo>
                <a:lnTo>
                  <a:pt x="7" y="5"/>
                </a:lnTo>
                <a:lnTo>
                  <a:pt x="10" y="9"/>
                </a:lnTo>
                <a:lnTo>
                  <a:pt x="7" y="9"/>
                </a:lnTo>
                <a:lnTo>
                  <a:pt x="5" y="13"/>
                </a:lnTo>
                <a:lnTo>
                  <a:pt x="0" y="15"/>
                </a:lnTo>
                <a:lnTo>
                  <a:pt x="7" y="19"/>
                </a:lnTo>
                <a:lnTo>
                  <a:pt x="10" y="21"/>
                </a:lnTo>
                <a:lnTo>
                  <a:pt x="10" y="28"/>
                </a:lnTo>
                <a:lnTo>
                  <a:pt x="33" y="23"/>
                </a:lnTo>
                <a:lnTo>
                  <a:pt x="56" y="2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93" name="Freeform 933"/>
          <p:cNvSpPr>
            <a:spLocks/>
          </p:cNvSpPr>
          <p:nvPr/>
        </p:nvSpPr>
        <p:spPr bwMode="auto">
          <a:xfrm>
            <a:off x="4187822" y="3248028"/>
            <a:ext cx="93662" cy="44450"/>
          </a:xfrm>
          <a:custGeom>
            <a:avLst/>
            <a:gdLst/>
            <a:ahLst/>
            <a:cxnLst>
              <a:cxn ang="0">
                <a:pos x="56" y="23"/>
              </a:cxn>
              <a:cxn ang="0">
                <a:pos x="50" y="17"/>
              </a:cxn>
              <a:cxn ang="0">
                <a:pos x="59" y="8"/>
              </a:cxn>
              <a:cxn ang="0">
                <a:pos x="56" y="3"/>
              </a:cxn>
              <a:cxn ang="0">
                <a:pos x="50" y="2"/>
              </a:cxn>
              <a:cxn ang="0">
                <a:pos x="40" y="2"/>
              </a:cxn>
              <a:cxn ang="0">
                <a:pos x="35" y="0"/>
              </a:cxn>
              <a:cxn ang="0">
                <a:pos x="7" y="0"/>
              </a:cxn>
              <a:cxn ang="0">
                <a:pos x="7" y="5"/>
              </a:cxn>
              <a:cxn ang="0">
                <a:pos x="10" y="9"/>
              </a:cxn>
              <a:cxn ang="0">
                <a:pos x="7" y="9"/>
              </a:cxn>
              <a:cxn ang="0">
                <a:pos x="5" y="13"/>
              </a:cxn>
              <a:cxn ang="0">
                <a:pos x="0" y="15"/>
              </a:cxn>
              <a:cxn ang="0">
                <a:pos x="7" y="19"/>
              </a:cxn>
              <a:cxn ang="0">
                <a:pos x="10" y="21"/>
              </a:cxn>
              <a:cxn ang="0">
                <a:pos x="10" y="28"/>
              </a:cxn>
              <a:cxn ang="0">
                <a:pos x="33" y="23"/>
              </a:cxn>
              <a:cxn ang="0">
                <a:pos x="56" y="23"/>
              </a:cxn>
            </a:cxnLst>
            <a:rect l="0" t="0" r="r" b="b"/>
            <a:pathLst>
              <a:path w="59" h="28">
                <a:moveTo>
                  <a:pt x="56" y="23"/>
                </a:moveTo>
                <a:lnTo>
                  <a:pt x="50" y="17"/>
                </a:lnTo>
                <a:lnTo>
                  <a:pt x="59" y="8"/>
                </a:lnTo>
                <a:lnTo>
                  <a:pt x="56" y="3"/>
                </a:lnTo>
                <a:lnTo>
                  <a:pt x="50" y="2"/>
                </a:lnTo>
                <a:lnTo>
                  <a:pt x="40" y="2"/>
                </a:lnTo>
                <a:lnTo>
                  <a:pt x="35" y="0"/>
                </a:lnTo>
                <a:lnTo>
                  <a:pt x="7" y="0"/>
                </a:lnTo>
                <a:lnTo>
                  <a:pt x="7" y="5"/>
                </a:lnTo>
                <a:lnTo>
                  <a:pt x="10" y="9"/>
                </a:lnTo>
                <a:lnTo>
                  <a:pt x="7" y="9"/>
                </a:lnTo>
                <a:lnTo>
                  <a:pt x="5" y="13"/>
                </a:lnTo>
                <a:lnTo>
                  <a:pt x="0" y="15"/>
                </a:lnTo>
                <a:lnTo>
                  <a:pt x="7" y="19"/>
                </a:lnTo>
                <a:lnTo>
                  <a:pt x="10" y="21"/>
                </a:lnTo>
                <a:lnTo>
                  <a:pt x="10" y="28"/>
                </a:lnTo>
                <a:lnTo>
                  <a:pt x="33" y="23"/>
                </a:lnTo>
                <a:lnTo>
                  <a:pt x="56" y="2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94" name="Freeform 934"/>
          <p:cNvSpPr>
            <a:spLocks/>
          </p:cNvSpPr>
          <p:nvPr/>
        </p:nvSpPr>
        <p:spPr bwMode="auto">
          <a:xfrm>
            <a:off x="4152897" y="3262316"/>
            <a:ext cx="50800" cy="30163"/>
          </a:xfrm>
          <a:custGeom>
            <a:avLst/>
            <a:gdLst/>
            <a:ahLst/>
            <a:cxnLst>
              <a:cxn ang="0">
                <a:pos x="22" y="6"/>
              </a:cxn>
              <a:cxn ang="0">
                <a:pos x="29" y="11"/>
              </a:cxn>
              <a:cxn ang="0">
                <a:pos x="32" y="12"/>
              </a:cxn>
              <a:cxn ang="0">
                <a:pos x="32" y="19"/>
              </a:cxn>
              <a:cxn ang="0">
                <a:pos x="27" y="16"/>
              </a:cxn>
              <a:cxn ang="0">
                <a:pos x="0" y="8"/>
              </a:cxn>
              <a:cxn ang="0">
                <a:pos x="10" y="0"/>
              </a:cxn>
              <a:cxn ang="0">
                <a:pos x="15" y="0"/>
              </a:cxn>
              <a:cxn ang="0">
                <a:pos x="21" y="6"/>
              </a:cxn>
              <a:cxn ang="0">
                <a:pos x="22" y="6"/>
              </a:cxn>
            </a:cxnLst>
            <a:rect l="0" t="0" r="r" b="b"/>
            <a:pathLst>
              <a:path w="32" h="19">
                <a:moveTo>
                  <a:pt x="22" y="6"/>
                </a:moveTo>
                <a:lnTo>
                  <a:pt x="29" y="11"/>
                </a:lnTo>
                <a:lnTo>
                  <a:pt x="32" y="12"/>
                </a:lnTo>
                <a:lnTo>
                  <a:pt x="32" y="19"/>
                </a:lnTo>
                <a:lnTo>
                  <a:pt x="27" y="16"/>
                </a:lnTo>
                <a:lnTo>
                  <a:pt x="0" y="8"/>
                </a:lnTo>
                <a:lnTo>
                  <a:pt x="10" y="0"/>
                </a:lnTo>
                <a:lnTo>
                  <a:pt x="15" y="0"/>
                </a:lnTo>
                <a:lnTo>
                  <a:pt x="21" y="6"/>
                </a:lnTo>
                <a:lnTo>
                  <a:pt x="22" y="6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95" name="Freeform 935"/>
          <p:cNvSpPr>
            <a:spLocks/>
          </p:cNvSpPr>
          <p:nvPr/>
        </p:nvSpPr>
        <p:spPr bwMode="auto">
          <a:xfrm>
            <a:off x="4152897" y="3262316"/>
            <a:ext cx="50800" cy="30163"/>
          </a:xfrm>
          <a:custGeom>
            <a:avLst/>
            <a:gdLst/>
            <a:ahLst/>
            <a:cxnLst>
              <a:cxn ang="0">
                <a:pos x="22" y="6"/>
              </a:cxn>
              <a:cxn ang="0">
                <a:pos x="29" y="11"/>
              </a:cxn>
              <a:cxn ang="0">
                <a:pos x="32" y="12"/>
              </a:cxn>
              <a:cxn ang="0">
                <a:pos x="32" y="19"/>
              </a:cxn>
              <a:cxn ang="0">
                <a:pos x="27" y="16"/>
              </a:cxn>
              <a:cxn ang="0">
                <a:pos x="0" y="8"/>
              </a:cxn>
              <a:cxn ang="0">
                <a:pos x="10" y="0"/>
              </a:cxn>
              <a:cxn ang="0">
                <a:pos x="15" y="0"/>
              </a:cxn>
              <a:cxn ang="0">
                <a:pos x="21" y="6"/>
              </a:cxn>
              <a:cxn ang="0">
                <a:pos x="22" y="6"/>
              </a:cxn>
            </a:cxnLst>
            <a:rect l="0" t="0" r="r" b="b"/>
            <a:pathLst>
              <a:path w="32" h="19">
                <a:moveTo>
                  <a:pt x="22" y="6"/>
                </a:moveTo>
                <a:lnTo>
                  <a:pt x="29" y="11"/>
                </a:lnTo>
                <a:lnTo>
                  <a:pt x="32" y="12"/>
                </a:lnTo>
                <a:lnTo>
                  <a:pt x="32" y="19"/>
                </a:lnTo>
                <a:lnTo>
                  <a:pt x="27" y="16"/>
                </a:lnTo>
                <a:lnTo>
                  <a:pt x="0" y="8"/>
                </a:lnTo>
                <a:lnTo>
                  <a:pt x="10" y="0"/>
                </a:lnTo>
                <a:lnTo>
                  <a:pt x="15" y="0"/>
                </a:lnTo>
                <a:lnTo>
                  <a:pt x="21" y="6"/>
                </a:lnTo>
                <a:lnTo>
                  <a:pt x="22" y="6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96" name="Freeform 936"/>
          <p:cNvSpPr>
            <a:spLocks/>
          </p:cNvSpPr>
          <p:nvPr/>
        </p:nvSpPr>
        <p:spPr bwMode="auto">
          <a:xfrm>
            <a:off x="4075110" y="3201991"/>
            <a:ext cx="82550" cy="33338"/>
          </a:xfrm>
          <a:custGeom>
            <a:avLst/>
            <a:gdLst/>
            <a:ahLst/>
            <a:cxnLst>
              <a:cxn ang="0">
                <a:pos x="47" y="10"/>
              </a:cxn>
              <a:cxn ang="0">
                <a:pos x="52" y="21"/>
              </a:cxn>
              <a:cxn ang="0">
                <a:pos x="6" y="21"/>
              </a:cxn>
              <a:cxn ang="0">
                <a:pos x="6" y="16"/>
              </a:cxn>
              <a:cxn ang="0">
                <a:pos x="14" y="16"/>
              </a:cxn>
              <a:cxn ang="0">
                <a:pos x="25" y="16"/>
              </a:cxn>
              <a:cxn ang="0">
                <a:pos x="30" y="14"/>
              </a:cxn>
              <a:cxn ang="0">
                <a:pos x="13" y="13"/>
              </a:cxn>
              <a:cxn ang="0">
                <a:pos x="6" y="14"/>
              </a:cxn>
              <a:cxn ang="0">
                <a:pos x="6" y="13"/>
              </a:cxn>
              <a:cxn ang="0">
                <a:pos x="0" y="10"/>
              </a:cxn>
              <a:cxn ang="0">
                <a:pos x="14" y="3"/>
              </a:cxn>
              <a:cxn ang="0">
                <a:pos x="25" y="0"/>
              </a:cxn>
              <a:cxn ang="0">
                <a:pos x="35" y="5"/>
              </a:cxn>
              <a:cxn ang="0">
                <a:pos x="47" y="10"/>
              </a:cxn>
            </a:cxnLst>
            <a:rect l="0" t="0" r="r" b="b"/>
            <a:pathLst>
              <a:path w="52" h="21">
                <a:moveTo>
                  <a:pt x="47" y="10"/>
                </a:moveTo>
                <a:lnTo>
                  <a:pt x="52" y="21"/>
                </a:lnTo>
                <a:lnTo>
                  <a:pt x="6" y="21"/>
                </a:lnTo>
                <a:lnTo>
                  <a:pt x="6" y="16"/>
                </a:lnTo>
                <a:lnTo>
                  <a:pt x="14" y="16"/>
                </a:lnTo>
                <a:lnTo>
                  <a:pt x="25" y="16"/>
                </a:lnTo>
                <a:lnTo>
                  <a:pt x="30" y="14"/>
                </a:lnTo>
                <a:lnTo>
                  <a:pt x="13" y="13"/>
                </a:lnTo>
                <a:lnTo>
                  <a:pt x="6" y="14"/>
                </a:lnTo>
                <a:lnTo>
                  <a:pt x="6" y="13"/>
                </a:lnTo>
                <a:lnTo>
                  <a:pt x="0" y="10"/>
                </a:lnTo>
                <a:lnTo>
                  <a:pt x="14" y="3"/>
                </a:lnTo>
                <a:lnTo>
                  <a:pt x="25" y="0"/>
                </a:lnTo>
                <a:lnTo>
                  <a:pt x="35" y="5"/>
                </a:lnTo>
                <a:lnTo>
                  <a:pt x="47" y="1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97" name="Freeform 937"/>
          <p:cNvSpPr>
            <a:spLocks/>
          </p:cNvSpPr>
          <p:nvPr/>
        </p:nvSpPr>
        <p:spPr bwMode="auto">
          <a:xfrm>
            <a:off x="4075110" y="3201991"/>
            <a:ext cx="82550" cy="33338"/>
          </a:xfrm>
          <a:custGeom>
            <a:avLst/>
            <a:gdLst/>
            <a:ahLst/>
            <a:cxnLst>
              <a:cxn ang="0">
                <a:pos x="47" y="10"/>
              </a:cxn>
              <a:cxn ang="0">
                <a:pos x="52" y="21"/>
              </a:cxn>
              <a:cxn ang="0">
                <a:pos x="6" y="21"/>
              </a:cxn>
              <a:cxn ang="0">
                <a:pos x="6" y="16"/>
              </a:cxn>
              <a:cxn ang="0">
                <a:pos x="14" y="16"/>
              </a:cxn>
              <a:cxn ang="0">
                <a:pos x="25" y="16"/>
              </a:cxn>
              <a:cxn ang="0">
                <a:pos x="30" y="14"/>
              </a:cxn>
              <a:cxn ang="0">
                <a:pos x="13" y="13"/>
              </a:cxn>
              <a:cxn ang="0">
                <a:pos x="6" y="14"/>
              </a:cxn>
              <a:cxn ang="0">
                <a:pos x="6" y="13"/>
              </a:cxn>
              <a:cxn ang="0">
                <a:pos x="0" y="10"/>
              </a:cxn>
              <a:cxn ang="0">
                <a:pos x="14" y="3"/>
              </a:cxn>
              <a:cxn ang="0">
                <a:pos x="25" y="0"/>
              </a:cxn>
              <a:cxn ang="0">
                <a:pos x="35" y="5"/>
              </a:cxn>
              <a:cxn ang="0">
                <a:pos x="47" y="10"/>
              </a:cxn>
            </a:cxnLst>
            <a:rect l="0" t="0" r="r" b="b"/>
            <a:pathLst>
              <a:path w="52" h="21">
                <a:moveTo>
                  <a:pt x="47" y="10"/>
                </a:moveTo>
                <a:lnTo>
                  <a:pt x="52" y="21"/>
                </a:lnTo>
                <a:lnTo>
                  <a:pt x="6" y="21"/>
                </a:lnTo>
                <a:lnTo>
                  <a:pt x="6" y="16"/>
                </a:lnTo>
                <a:lnTo>
                  <a:pt x="14" y="16"/>
                </a:lnTo>
                <a:lnTo>
                  <a:pt x="25" y="16"/>
                </a:lnTo>
                <a:lnTo>
                  <a:pt x="30" y="14"/>
                </a:lnTo>
                <a:lnTo>
                  <a:pt x="13" y="13"/>
                </a:lnTo>
                <a:lnTo>
                  <a:pt x="6" y="14"/>
                </a:lnTo>
                <a:lnTo>
                  <a:pt x="6" y="13"/>
                </a:lnTo>
                <a:lnTo>
                  <a:pt x="0" y="10"/>
                </a:lnTo>
                <a:lnTo>
                  <a:pt x="14" y="3"/>
                </a:lnTo>
                <a:lnTo>
                  <a:pt x="25" y="0"/>
                </a:lnTo>
                <a:lnTo>
                  <a:pt x="35" y="5"/>
                </a:lnTo>
                <a:lnTo>
                  <a:pt x="47" y="1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98" name="Freeform 938"/>
          <p:cNvSpPr>
            <a:spLocks/>
          </p:cNvSpPr>
          <p:nvPr/>
        </p:nvSpPr>
        <p:spPr bwMode="auto">
          <a:xfrm>
            <a:off x="4083048" y="3124203"/>
            <a:ext cx="166687" cy="95250"/>
          </a:xfrm>
          <a:custGeom>
            <a:avLst/>
            <a:gdLst/>
            <a:ahLst/>
            <a:cxnLst>
              <a:cxn ang="0">
                <a:pos x="42" y="60"/>
              </a:cxn>
              <a:cxn ang="0">
                <a:pos x="26" y="55"/>
              </a:cxn>
              <a:cxn ang="0">
                <a:pos x="17" y="50"/>
              </a:cxn>
              <a:cxn ang="0">
                <a:pos x="7" y="53"/>
              </a:cxn>
              <a:cxn ang="0">
                <a:pos x="3" y="55"/>
              </a:cxn>
              <a:cxn ang="0">
                <a:pos x="3" y="34"/>
              </a:cxn>
              <a:cxn ang="0">
                <a:pos x="0" y="31"/>
              </a:cxn>
              <a:cxn ang="0">
                <a:pos x="3" y="29"/>
              </a:cxn>
              <a:cxn ang="0">
                <a:pos x="38" y="29"/>
              </a:cxn>
              <a:cxn ang="0">
                <a:pos x="38" y="22"/>
              </a:cxn>
              <a:cxn ang="0">
                <a:pos x="48" y="18"/>
              </a:cxn>
              <a:cxn ang="0">
                <a:pos x="48" y="7"/>
              </a:cxn>
              <a:cxn ang="0">
                <a:pos x="72" y="7"/>
              </a:cxn>
              <a:cxn ang="0">
                <a:pos x="72" y="0"/>
              </a:cxn>
              <a:cxn ang="0">
                <a:pos x="105" y="12"/>
              </a:cxn>
              <a:cxn ang="0">
                <a:pos x="90" y="12"/>
              </a:cxn>
              <a:cxn ang="0">
                <a:pos x="100" y="55"/>
              </a:cxn>
              <a:cxn ang="0">
                <a:pos x="55" y="55"/>
              </a:cxn>
              <a:cxn ang="0">
                <a:pos x="54" y="57"/>
              </a:cxn>
              <a:cxn ang="0">
                <a:pos x="48" y="55"/>
              </a:cxn>
              <a:cxn ang="0">
                <a:pos x="42" y="60"/>
              </a:cxn>
            </a:cxnLst>
            <a:rect l="0" t="0" r="r" b="b"/>
            <a:pathLst>
              <a:path w="105" h="60">
                <a:moveTo>
                  <a:pt x="42" y="60"/>
                </a:moveTo>
                <a:lnTo>
                  <a:pt x="26" y="55"/>
                </a:lnTo>
                <a:lnTo>
                  <a:pt x="17" y="50"/>
                </a:lnTo>
                <a:lnTo>
                  <a:pt x="7" y="53"/>
                </a:lnTo>
                <a:lnTo>
                  <a:pt x="3" y="55"/>
                </a:lnTo>
                <a:lnTo>
                  <a:pt x="3" y="34"/>
                </a:lnTo>
                <a:lnTo>
                  <a:pt x="0" y="31"/>
                </a:lnTo>
                <a:lnTo>
                  <a:pt x="3" y="29"/>
                </a:lnTo>
                <a:lnTo>
                  <a:pt x="38" y="29"/>
                </a:lnTo>
                <a:lnTo>
                  <a:pt x="38" y="22"/>
                </a:lnTo>
                <a:lnTo>
                  <a:pt x="48" y="18"/>
                </a:lnTo>
                <a:lnTo>
                  <a:pt x="48" y="7"/>
                </a:lnTo>
                <a:lnTo>
                  <a:pt x="72" y="7"/>
                </a:lnTo>
                <a:lnTo>
                  <a:pt x="72" y="0"/>
                </a:lnTo>
                <a:lnTo>
                  <a:pt x="105" y="12"/>
                </a:lnTo>
                <a:lnTo>
                  <a:pt x="90" y="12"/>
                </a:lnTo>
                <a:lnTo>
                  <a:pt x="100" y="55"/>
                </a:lnTo>
                <a:lnTo>
                  <a:pt x="55" y="55"/>
                </a:lnTo>
                <a:lnTo>
                  <a:pt x="54" y="57"/>
                </a:lnTo>
                <a:lnTo>
                  <a:pt x="48" y="55"/>
                </a:lnTo>
                <a:lnTo>
                  <a:pt x="42" y="6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799" name="Freeform 939"/>
          <p:cNvSpPr>
            <a:spLocks/>
          </p:cNvSpPr>
          <p:nvPr/>
        </p:nvSpPr>
        <p:spPr bwMode="auto">
          <a:xfrm>
            <a:off x="4083048" y="3124203"/>
            <a:ext cx="166687" cy="95250"/>
          </a:xfrm>
          <a:custGeom>
            <a:avLst/>
            <a:gdLst/>
            <a:ahLst/>
            <a:cxnLst>
              <a:cxn ang="0">
                <a:pos x="42" y="60"/>
              </a:cxn>
              <a:cxn ang="0">
                <a:pos x="26" y="55"/>
              </a:cxn>
              <a:cxn ang="0">
                <a:pos x="17" y="50"/>
              </a:cxn>
              <a:cxn ang="0">
                <a:pos x="7" y="53"/>
              </a:cxn>
              <a:cxn ang="0">
                <a:pos x="3" y="55"/>
              </a:cxn>
              <a:cxn ang="0">
                <a:pos x="3" y="34"/>
              </a:cxn>
              <a:cxn ang="0">
                <a:pos x="0" y="31"/>
              </a:cxn>
              <a:cxn ang="0">
                <a:pos x="3" y="29"/>
              </a:cxn>
              <a:cxn ang="0">
                <a:pos x="38" y="29"/>
              </a:cxn>
              <a:cxn ang="0">
                <a:pos x="38" y="22"/>
              </a:cxn>
              <a:cxn ang="0">
                <a:pos x="48" y="18"/>
              </a:cxn>
              <a:cxn ang="0">
                <a:pos x="48" y="7"/>
              </a:cxn>
              <a:cxn ang="0">
                <a:pos x="72" y="7"/>
              </a:cxn>
              <a:cxn ang="0">
                <a:pos x="72" y="0"/>
              </a:cxn>
              <a:cxn ang="0">
                <a:pos x="105" y="12"/>
              </a:cxn>
              <a:cxn ang="0">
                <a:pos x="90" y="12"/>
              </a:cxn>
              <a:cxn ang="0">
                <a:pos x="100" y="55"/>
              </a:cxn>
              <a:cxn ang="0">
                <a:pos x="55" y="55"/>
              </a:cxn>
              <a:cxn ang="0">
                <a:pos x="54" y="57"/>
              </a:cxn>
              <a:cxn ang="0">
                <a:pos x="48" y="55"/>
              </a:cxn>
              <a:cxn ang="0">
                <a:pos x="42" y="60"/>
              </a:cxn>
            </a:cxnLst>
            <a:rect l="0" t="0" r="r" b="b"/>
            <a:pathLst>
              <a:path w="105" h="60">
                <a:moveTo>
                  <a:pt x="42" y="60"/>
                </a:moveTo>
                <a:lnTo>
                  <a:pt x="26" y="55"/>
                </a:lnTo>
                <a:lnTo>
                  <a:pt x="17" y="50"/>
                </a:lnTo>
                <a:lnTo>
                  <a:pt x="7" y="53"/>
                </a:lnTo>
                <a:lnTo>
                  <a:pt x="3" y="55"/>
                </a:lnTo>
                <a:lnTo>
                  <a:pt x="3" y="34"/>
                </a:lnTo>
                <a:lnTo>
                  <a:pt x="0" y="31"/>
                </a:lnTo>
                <a:lnTo>
                  <a:pt x="3" y="29"/>
                </a:lnTo>
                <a:lnTo>
                  <a:pt x="38" y="29"/>
                </a:lnTo>
                <a:lnTo>
                  <a:pt x="38" y="22"/>
                </a:lnTo>
                <a:lnTo>
                  <a:pt x="48" y="18"/>
                </a:lnTo>
                <a:lnTo>
                  <a:pt x="48" y="7"/>
                </a:lnTo>
                <a:lnTo>
                  <a:pt x="72" y="7"/>
                </a:lnTo>
                <a:lnTo>
                  <a:pt x="72" y="0"/>
                </a:lnTo>
                <a:lnTo>
                  <a:pt x="105" y="12"/>
                </a:lnTo>
                <a:lnTo>
                  <a:pt x="90" y="12"/>
                </a:lnTo>
                <a:lnTo>
                  <a:pt x="100" y="55"/>
                </a:lnTo>
                <a:lnTo>
                  <a:pt x="55" y="55"/>
                </a:lnTo>
                <a:lnTo>
                  <a:pt x="54" y="57"/>
                </a:lnTo>
                <a:lnTo>
                  <a:pt x="48" y="55"/>
                </a:lnTo>
                <a:lnTo>
                  <a:pt x="42" y="6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00" name="Freeform 940"/>
          <p:cNvSpPr>
            <a:spLocks/>
          </p:cNvSpPr>
          <p:nvPr/>
        </p:nvSpPr>
        <p:spPr bwMode="auto">
          <a:xfrm>
            <a:off x="4083048" y="3124203"/>
            <a:ext cx="115887" cy="49213"/>
          </a:xfrm>
          <a:custGeom>
            <a:avLst/>
            <a:gdLst/>
            <a:ahLst/>
            <a:cxnLst>
              <a:cxn ang="0">
                <a:pos x="73" y="0"/>
              </a:cxn>
              <a:cxn ang="0">
                <a:pos x="72" y="7"/>
              </a:cxn>
              <a:cxn ang="0">
                <a:pos x="49" y="7"/>
              </a:cxn>
              <a:cxn ang="0">
                <a:pos x="47" y="18"/>
              </a:cxn>
              <a:cxn ang="0">
                <a:pos x="38" y="22"/>
              </a:cxn>
              <a:cxn ang="0">
                <a:pos x="38" y="28"/>
              </a:cxn>
              <a:cxn ang="0">
                <a:pos x="4" y="28"/>
              </a:cxn>
              <a:cxn ang="0">
                <a:pos x="0" y="31"/>
              </a:cxn>
              <a:cxn ang="0">
                <a:pos x="0" y="24"/>
              </a:cxn>
              <a:cxn ang="0">
                <a:pos x="19" y="13"/>
              </a:cxn>
              <a:cxn ang="0">
                <a:pos x="24" y="7"/>
              </a:cxn>
              <a:cxn ang="0">
                <a:pos x="38" y="0"/>
              </a:cxn>
              <a:cxn ang="0">
                <a:pos x="73" y="0"/>
              </a:cxn>
            </a:cxnLst>
            <a:rect l="0" t="0" r="r" b="b"/>
            <a:pathLst>
              <a:path w="73" h="31">
                <a:moveTo>
                  <a:pt x="73" y="0"/>
                </a:moveTo>
                <a:lnTo>
                  <a:pt x="72" y="7"/>
                </a:lnTo>
                <a:lnTo>
                  <a:pt x="49" y="7"/>
                </a:lnTo>
                <a:lnTo>
                  <a:pt x="47" y="18"/>
                </a:lnTo>
                <a:lnTo>
                  <a:pt x="38" y="22"/>
                </a:lnTo>
                <a:lnTo>
                  <a:pt x="38" y="28"/>
                </a:lnTo>
                <a:lnTo>
                  <a:pt x="4" y="28"/>
                </a:lnTo>
                <a:lnTo>
                  <a:pt x="0" y="31"/>
                </a:lnTo>
                <a:lnTo>
                  <a:pt x="0" y="24"/>
                </a:lnTo>
                <a:lnTo>
                  <a:pt x="19" y="13"/>
                </a:lnTo>
                <a:lnTo>
                  <a:pt x="24" y="7"/>
                </a:lnTo>
                <a:lnTo>
                  <a:pt x="38" y="0"/>
                </a:lnTo>
                <a:lnTo>
                  <a:pt x="73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01" name="Freeform 941"/>
          <p:cNvSpPr>
            <a:spLocks/>
          </p:cNvSpPr>
          <p:nvPr/>
        </p:nvSpPr>
        <p:spPr bwMode="auto">
          <a:xfrm>
            <a:off x="4083048" y="3124203"/>
            <a:ext cx="115887" cy="49213"/>
          </a:xfrm>
          <a:custGeom>
            <a:avLst/>
            <a:gdLst/>
            <a:ahLst/>
            <a:cxnLst>
              <a:cxn ang="0">
                <a:pos x="73" y="0"/>
              </a:cxn>
              <a:cxn ang="0">
                <a:pos x="72" y="7"/>
              </a:cxn>
              <a:cxn ang="0">
                <a:pos x="49" y="7"/>
              </a:cxn>
              <a:cxn ang="0">
                <a:pos x="47" y="18"/>
              </a:cxn>
              <a:cxn ang="0">
                <a:pos x="38" y="22"/>
              </a:cxn>
              <a:cxn ang="0">
                <a:pos x="38" y="28"/>
              </a:cxn>
              <a:cxn ang="0">
                <a:pos x="4" y="28"/>
              </a:cxn>
              <a:cxn ang="0">
                <a:pos x="0" y="31"/>
              </a:cxn>
              <a:cxn ang="0">
                <a:pos x="0" y="24"/>
              </a:cxn>
              <a:cxn ang="0">
                <a:pos x="19" y="13"/>
              </a:cxn>
              <a:cxn ang="0">
                <a:pos x="24" y="7"/>
              </a:cxn>
              <a:cxn ang="0">
                <a:pos x="38" y="0"/>
              </a:cxn>
              <a:cxn ang="0">
                <a:pos x="73" y="0"/>
              </a:cxn>
            </a:cxnLst>
            <a:rect l="0" t="0" r="r" b="b"/>
            <a:pathLst>
              <a:path w="73" h="31">
                <a:moveTo>
                  <a:pt x="73" y="0"/>
                </a:moveTo>
                <a:lnTo>
                  <a:pt x="72" y="7"/>
                </a:lnTo>
                <a:lnTo>
                  <a:pt x="49" y="7"/>
                </a:lnTo>
                <a:lnTo>
                  <a:pt x="47" y="18"/>
                </a:lnTo>
                <a:lnTo>
                  <a:pt x="38" y="22"/>
                </a:lnTo>
                <a:lnTo>
                  <a:pt x="38" y="28"/>
                </a:lnTo>
                <a:lnTo>
                  <a:pt x="4" y="28"/>
                </a:lnTo>
                <a:lnTo>
                  <a:pt x="0" y="31"/>
                </a:lnTo>
                <a:lnTo>
                  <a:pt x="0" y="24"/>
                </a:lnTo>
                <a:lnTo>
                  <a:pt x="19" y="13"/>
                </a:lnTo>
                <a:lnTo>
                  <a:pt x="24" y="7"/>
                </a:lnTo>
                <a:lnTo>
                  <a:pt x="38" y="0"/>
                </a:lnTo>
                <a:lnTo>
                  <a:pt x="73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02" name="Freeform 942"/>
          <p:cNvSpPr>
            <a:spLocks/>
          </p:cNvSpPr>
          <p:nvPr/>
        </p:nvSpPr>
        <p:spPr bwMode="auto">
          <a:xfrm>
            <a:off x="4424360" y="3059115"/>
            <a:ext cx="46037" cy="49213"/>
          </a:xfrm>
          <a:custGeom>
            <a:avLst/>
            <a:gdLst/>
            <a:ahLst/>
            <a:cxnLst>
              <a:cxn ang="0">
                <a:pos x="29" y="17"/>
              </a:cxn>
              <a:cxn ang="0">
                <a:pos x="29" y="24"/>
              </a:cxn>
              <a:cxn ang="0">
                <a:pos x="19" y="26"/>
              </a:cxn>
              <a:cxn ang="0">
                <a:pos x="19" y="31"/>
              </a:cxn>
              <a:cxn ang="0">
                <a:pos x="14" y="31"/>
              </a:cxn>
              <a:cxn ang="0">
                <a:pos x="14" y="24"/>
              </a:cxn>
              <a:cxn ang="0">
                <a:pos x="5" y="19"/>
              </a:cxn>
              <a:cxn ang="0">
                <a:pos x="0" y="14"/>
              </a:cxn>
              <a:cxn ang="0">
                <a:pos x="10" y="11"/>
              </a:cxn>
              <a:cxn ang="0">
                <a:pos x="10" y="2"/>
              </a:cxn>
              <a:cxn ang="0">
                <a:pos x="19" y="0"/>
              </a:cxn>
              <a:cxn ang="0">
                <a:pos x="19" y="2"/>
              </a:cxn>
              <a:cxn ang="0">
                <a:pos x="29" y="2"/>
              </a:cxn>
              <a:cxn ang="0">
                <a:pos x="24" y="5"/>
              </a:cxn>
              <a:cxn ang="0">
                <a:pos x="29" y="9"/>
              </a:cxn>
              <a:cxn ang="0">
                <a:pos x="19" y="13"/>
              </a:cxn>
              <a:cxn ang="0">
                <a:pos x="19" y="14"/>
              </a:cxn>
              <a:cxn ang="0">
                <a:pos x="29" y="14"/>
              </a:cxn>
              <a:cxn ang="0">
                <a:pos x="29" y="17"/>
              </a:cxn>
            </a:cxnLst>
            <a:rect l="0" t="0" r="r" b="b"/>
            <a:pathLst>
              <a:path w="29" h="31">
                <a:moveTo>
                  <a:pt x="29" y="17"/>
                </a:moveTo>
                <a:lnTo>
                  <a:pt x="29" y="24"/>
                </a:lnTo>
                <a:lnTo>
                  <a:pt x="19" y="26"/>
                </a:lnTo>
                <a:lnTo>
                  <a:pt x="19" y="31"/>
                </a:lnTo>
                <a:lnTo>
                  <a:pt x="14" y="31"/>
                </a:lnTo>
                <a:lnTo>
                  <a:pt x="14" y="24"/>
                </a:lnTo>
                <a:lnTo>
                  <a:pt x="5" y="19"/>
                </a:lnTo>
                <a:lnTo>
                  <a:pt x="0" y="14"/>
                </a:lnTo>
                <a:lnTo>
                  <a:pt x="10" y="11"/>
                </a:lnTo>
                <a:lnTo>
                  <a:pt x="10" y="2"/>
                </a:lnTo>
                <a:lnTo>
                  <a:pt x="19" y="0"/>
                </a:lnTo>
                <a:lnTo>
                  <a:pt x="19" y="2"/>
                </a:lnTo>
                <a:lnTo>
                  <a:pt x="29" y="2"/>
                </a:lnTo>
                <a:lnTo>
                  <a:pt x="24" y="5"/>
                </a:lnTo>
                <a:lnTo>
                  <a:pt x="29" y="9"/>
                </a:lnTo>
                <a:lnTo>
                  <a:pt x="19" y="13"/>
                </a:lnTo>
                <a:lnTo>
                  <a:pt x="19" y="14"/>
                </a:lnTo>
                <a:lnTo>
                  <a:pt x="29" y="14"/>
                </a:lnTo>
                <a:lnTo>
                  <a:pt x="29" y="17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03" name="Freeform 943"/>
          <p:cNvSpPr>
            <a:spLocks/>
          </p:cNvSpPr>
          <p:nvPr/>
        </p:nvSpPr>
        <p:spPr bwMode="auto">
          <a:xfrm>
            <a:off x="4424360" y="3059115"/>
            <a:ext cx="46037" cy="49213"/>
          </a:xfrm>
          <a:custGeom>
            <a:avLst/>
            <a:gdLst/>
            <a:ahLst/>
            <a:cxnLst>
              <a:cxn ang="0">
                <a:pos x="29" y="17"/>
              </a:cxn>
              <a:cxn ang="0">
                <a:pos x="29" y="24"/>
              </a:cxn>
              <a:cxn ang="0">
                <a:pos x="19" y="26"/>
              </a:cxn>
              <a:cxn ang="0">
                <a:pos x="19" y="31"/>
              </a:cxn>
              <a:cxn ang="0">
                <a:pos x="14" y="31"/>
              </a:cxn>
              <a:cxn ang="0">
                <a:pos x="14" y="24"/>
              </a:cxn>
              <a:cxn ang="0">
                <a:pos x="5" y="19"/>
              </a:cxn>
              <a:cxn ang="0">
                <a:pos x="0" y="14"/>
              </a:cxn>
              <a:cxn ang="0">
                <a:pos x="10" y="11"/>
              </a:cxn>
              <a:cxn ang="0">
                <a:pos x="10" y="2"/>
              </a:cxn>
              <a:cxn ang="0">
                <a:pos x="19" y="0"/>
              </a:cxn>
              <a:cxn ang="0">
                <a:pos x="19" y="2"/>
              </a:cxn>
              <a:cxn ang="0">
                <a:pos x="29" y="2"/>
              </a:cxn>
              <a:cxn ang="0">
                <a:pos x="24" y="5"/>
              </a:cxn>
              <a:cxn ang="0">
                <a:pos x="29" y="9"/>
              </a:cxn>
              <a:cxn ang="0">
                <a:pos x="19" y="13"/>
              </a:cxn>
              <a:cxn ang="0">
                <a:pos x="19" y="14"/>
              </a:cxn>
              <a:cxn ang="0">
                <a:pos x="29" y="14"/>
              </a:cxn>
              <a:cxn ang="0">
                <a:pos x="29" y="17"/>
              </a:cxn>
            </a:cxnLst>
            <a:rect l="0" t="0" r="r" b="b"/>
            <a:pathLst>
              <a:path w="29" h="31">
                <a:moveTo>
                  <a:pt x="29" y="17"/>
                </a:moveTo>
                <a:lnTo>
                  <a:pt x="29" y="24"/>
                </a:lnTo>
                <a:lnTo>
                  <a:pt x="19" y="26"/>
                </a:lnTo>
                <a:lnTo>
                  <a:pt x="19" y="31"/>
                </a:lnTo>
                <a:lnTo>
                  <a:pt x="14" y="31"/>
                </a:lnTo>
                <a:lnTo>
                  <a:pt x="14" y="24"/>
                </a:lnTo>
                <a:lnTo>
                  <a:pt x="5" y="19"/>
                </a:lnTo>
                <a:lnTo>
                  <a:pt x="0" y="14"/>
                </a:lnTo>
                <a:lnTo>
                  <a:pt x="10" y="11"/>
                </a:lnTo>
                <a:lnTo>
                  <a:pt x="10" y="2"/>
                </a:lnTo>
                <a:lnTo>
                  <a:pt x="19" y="0"/>
                </a:lnTo>
                <a:lnTo>
                  <a:pt x="19" y="2"/>
                </a:lnTo>
                <a:lnTo>
                  <a:pt x="29" y="2"/>
                </a:lnTo>
                <a:lnTo>
                  <a:pt x="24" y="5"/>
                </a:lnTo>
                <a:lnTo>
                  <a:pt x="29" y="9"/>
                </a:lnTo>
                <a:lnTo>
                  <a:pt x="19" y="13"/>
                </a:lnTo>
                <a:lnTo>
                  <a:pt x="19" y="14"/>
                </a:lnTo>
                <a:lnTo>
                  <a:pt x="29" y="14"/>
                </a:lnTo>
                <a:lnTo>
                  <a:pt x="29" y="17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04" name="Freeform 944"/>
          <p:cNvSpPr>
            <a:spLocks/>
          </p:cNvSpPr>
          <p:nvPr/>
        </p:nvSpPr>
        <p:spPr bwMode="auto">
          <a:xfrm>
            <a:off x="4203697" y="3011490"/>
            <a:ext cx="165100" cy="57150"/>
          </a:xfrm>
          <a:custGeom>
            <a:avLst/>
            <a:gdLst/>
            <a:ahLst/>
            <a:cxnLst>
              <a:cxn ang="0">
                <a:pos x="80" y="4"/>
              </a:cxn>
              <a:cxn ang="0">
                <a:pos x="104" y="4"/>
              </a:cxn>
              <a:cxn ang="0">
                <a:pos x="104" y="11"/>
              </a:cxn>
              <a:cxn ang="0">
                <a:pos x="89" y="13"/>
              </a:cxn>
              <a:cxn ang="0">
                <a:pos x="69" y="20"/>
              </a:cxn>
              <a:cxn ang="0">
                <a:pos x="80" y="23"/>
              </a:cxn>
              <a:cxn ang="0">
                <a:pos x="54" y="32"/>
              </a:cxn>
              <a:cxn ang="0">
                <a:pos x="40" y="32"/>
              </a:cxn>
              <a:cxn ang="0">
                <a:pos x="30" y="36"/>
              </a:cxn>
              <a:cxn ang="0">
                <a:pos x="19" y="30"/>
              </a:cxn>
              <a:cxn ang="0">
                <a:pos x="23" y="19"/>
              </a:cxn>
              <a:cxn ang="0">
                <a:pos x="24" y="17"/>
              </a:cxn>
              <a:cxn ang="0">
                <a:pos x="24" y="14"/>
              </a:cxn>
              <a:cxn ang="0">
                <a:pos x="30" y="11"/>
              </a:cxn>
              <a:cxn ang="0">
                <a:pos x="5" y="11"/>
              </a:cxn>
              <a:cxn ang="0">
                <a:pos x="0" y="4"/>
              </a:cxn>
              <a:cxn ang="0">
                <a:pos x="7" y="2"/>
              </a:cxn>
              <a:cxn ang="0">
                <a:pos x="18" y="0"/>
              </a:cxn>
              <a:cxn ang="0">
                <a:pos x="47" y="2"/>
              </a:cxn>
              <a:cxn ang="0">
                <a:pos x="66" y="2"/>
              </a:cxn>
              <a:cxn ang="0">
                <a:pos x="80" y="4"/>
              </a:cxn>
            </a:cxnLst>
            <a:rect l="0" t="0" r="r" b="b"/>
            <a:pathLst>
              <a:path w="104" h="36">
                <a:moveTo>
                  <a:pt x="80" y="4"/>
                </a:moveTo>
                <a:lnTo>
                  <a:pt x="104" y="4"/>
                </a:lnTo>
                <a:lnTo>
                  <a:pt x="104" y="11"/>
                </a:lnTo>
                <a:lnTo>
                  <a:pt x="89" y="13"/>
                </a:lnTo>
                <a:lnTo>
                  <a:pt x="69" y="20"/>
                </a:lnTo>
                <a:lnTo>
                  <a:pt x="80" y="23"/>
                </a:lnTo>
                <a:lnTo>
                  <a:pt x="54" y="32"/>
                </a:lnTo>
                <a:lnTo>
                  <a:pt x="40" y="32"/>
                </a:lnTo>
                <a:lnTo>
                  <a:pt x="30" y="36"/>
                </a:lnTo>
                <a:lnTo>
                  <a:pt x="19" y="30"/>
                </a:lnTo>
                <a:lnTo>
                  <a:pt x="23" y="19"/>
                </a:lnTo>
                <a:lnTo>
                  <a:pt x="24" y="17"/>
                </a:lnTo>
                <a:lnTo>
                  <a:pt x="24" y="14"/>
                </a:lnTo>
                <a:lnTo>
                  <a:pt x="30" y="11"/>
                </a:lnTo>
                <a:lnTo>
                  <a:pt x="5" y="11"/>
                </a:lnTo>
                <a:lnTo>
                  <a:pt x="0" y="4"/>
                </a:lnTo>
                <a:lnTo>
                  <a:pt x="7" y="2"/>
                </a:lnTo>
                <a:lnTo>
                  <a:pt x="18" y="0"/>
                </a:lnTo>
                <a:lnTo>
                  <a:pt x="47" y="2"/>
                </a:lnTo>
                <a:lnTo>
                  <a:pt x="66" y="2"/>
                </a:lnTo>
                <a:lnTo>
                  <a:pt x="80" y="4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05" name="Freeform 945"/>
          <p:cNvSpPr>
            <a:spLocks/>
          </p:cNvSpPr>
          <p:nvPr/>
        </p:nvSpPr>
        <p:spPr bwMode="auto">
          <a:xfrm>
            <a:off x="4203697" y="3011490"/>
            <a:ext cx="165100" cy="57150"/>
          </a:xfrm>
          <a:custGeom>
            <a:avLst/>
            <a:gdLst/>
            <a:ahLst/>
            <a:cxnLst>
              <a:cxn ang="0">
                <a:pos x="80" y="4"/>
              </a:cxn>
              <a:cxn ang="0">
                <a:pos x="104" y="4"/>
              </a:cxn>
              <a:cxn ang="0">
                <a:pos x="104" y="11"/>
              </a:cxn>
              <a:cxn ang="0">
                <a:pos x="89" y="13"/>
              </a:cxn>
              <a:cxn ang="0">
                <a:pos x="69" y="20"/>
              </a:cxn>
              <a:cxn ang="0">
                <a:pos x="80" y="23"/>
              </a:cxn>
              <a:cxn ang="0">
                <a:pos x="54" y="32"/>
              </a:cxn>
              <a:cxn ang="0">
                <a:pos x="40" y="32"/>
              </a:cxn>
              <a:cxn ang="0">
                <a:pos x="30" y="36"/>
              </a:cxn>
              <a:cxn ang="0">
                <a:pos x="19" y="30"/>
              </a:cxn>
              <a:cxn ang="0">
                <a:pos x="23" y="19"/>
              </a:cxn>
              <a:cxn ang="0">
                <a:pos x="24" y="17"/>
              </a:cxn>
              <a:cxn ang="0">
                <a:pos x="24" y="14"/>
              </a:cxn>
              <a:cxn ang="0">
                <a:pos x="30" y="11"/>
              </a:cxn>
              <a:cxn ang="0">
                <a:pos x="5" y="11"/>
              </a:cxn>
              <a:cxn ang="0">
                <a:pos x="0" y="4"/>
              </a:cxn>
              <a:cxn ang="0">
                <a:pos x="7" y="2"/>
              </a:cxn>
              <a:cxn ang="0">
                <a:pos x="18" y="0"/>
              </a:cxn>
              <a:cxn ang="0">
                <a:pos x="47" y="2"/>
              </a:cxn>
              <a:cxn ang="0">
                <a:pos x="66" y="2"/>
              </a:cxn>
              <a:cxn ang="0">
                <a:pos x="80" y="4"/>
              </a:cxn>
            </a:cxnLst>
            <a:rect l="0" t="0" r="r" b="b"/>
            <a:pathLst>
              <a:path w="104" h="36">
                <a:moveTo>
                  <a:pt x="80" y="4"/>
                </a:moveTo>
                <a:lnTo>
                  <a:pt x="104" y="4"/>
                </a:lnTo>
                <a:lnTo>
                  <a:pt x="104" y="11"/>
                </a:lnTo>
                <a:lnTo>
                  <a:pt x="89" y="13"/>
                </a:lnTo>
                <a:lnTo>
                  <a:pt x="69" y="20"/>
                </a:lnTo>
                <a:lnTo>
                  <a:pt x="80" y="23"/>
                </a:lnTo>
                <a:lnTo>
                  <a:pt x="54" y="32"/>
                </a:lnTo>
                <a:lnTo>
                  <a:pt x="40" y="32"/>
                </a:lnTo>
                <a:lnTo>
                  <a:pt x="30" y="36"/>
                </a:lnTo>
                <a:lnTo>
                  <a:pt x="19" y="30"/>
                </a:lnTo>
                <a:lnTo>
                  <a:pt x="23" y="19"/>
                </a:lnTo>
                <a:lnTo>
                  <a:pt x="24" y="17"/>
                </a:lnTo>
                <a:lnTo>
                  <a:pt x="24" y="14"/>
                </a:lnTo>
                <a:lnTo>
                  <a:pt x="30" y="11"/>
                </a:lnTo>
                <a:lnTo>
                  <a:pt x="5" y="11"/>
                </a:lnTo>
                <a:lnTo>
                  <a:pt x="0" y="4"/>
                </a:lnTo>
                <a:lnTo>
                  <a:pt x="7" y="2"/>
                </a:lnTo>
                <a:lnTo>
                  <a:pt x="18" y="0"/>
                </a:lnTo>
                <a:lnTo>
                  <a:pt x="47" y="2"/>
                </a:lnTo>
                <a:lnTo>
                  <a:pt x="66" y="2"/>
                </a:lnTo>
                <a:lnTo>
                  <a:pt x="80" y="4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06" name="Freeform 946"/>
          <p:cNvSpPr>
            <a:spLocks/>
          </p:cNvSpPr>
          <p:nvPr/>
        </p:nvSpPr>
        <p:spPr bwMode="auto">
          <a:xfrm>
            <a:off x="4198935" y="3030540"/>
            <a:ext cx="50800" cy="33338"/>
          </a:xfrm>
          <a:custGeom>
            <a:avLst/>
            <a:gdLst/>
            <a:ahLst/>
            <a:cxnLst>
              <a:cxn ang="0">
                <a:pos x="22" y="12"/>
              </a:cxn>
              <a:cxn ang="0">
                <a:pos x="26" y="8"/>
              </a:cxn>
              <a:cxn ang="0">
                <a:pos x="27" y="6"/>
              </a:cxn>
              <a:cxn ang="0">
                <a:pos x="27" y="3"/>
              </a:cxn>
              <a:cxn ang="0">
                <a:pos x="32" y="0"/>
              </a:cxn>
              <a:cxn ang="0">
                <a:pos x="9" y="0"/>
              </a:cxn>
              <a:cxn ang="0">
                <a:pos x="9" y="1"/>
              </a:cxn>
              <a:cxn ang="0">
                <a:pos x="0" y="9"/>
              </a:cxn>
              <a:cxn ang="0">
                <a:pos x="4" y="13"/>
              </a:cxn>
              <a:cxn ang="0">
                <a:pos x="4" y="21"/>
              </a:cxn>
              <a:cxn ang="0">
                <a:pos x="22" y="19"/>
              </a:cxn>
              <a:cxn ang="0">
                <a:pos x="22" y="12"/>
              </a:cxn>
            </a:cxnLst>
            <a:rect l="0" t="0" r="r" b="b"/>
            <a:pathLst>
              <a:path w="32" h="21">
                <a:moveTo>
                  <a:pt x="22" y="12"/>
                </a:moveTo>
                <a:lnTo>
                  <a:pt x="26" y="8"/>
                </a:lnTo>
                <a:lnTo>
                  <a:pt x="27" y="6"/>
                </a:lnTo>
                <a:lnTo>
                  <a:pt x="27" y="3"/>
                </a:lnTo>
                <a:lnTo>
                  <a:pt x="32" y="0"/>
                </a:lnTo>
                <a:lnTo>
                  <a:pt x="9" y="0"/>
                </a:lnTo>
                <a:lnTo>
                  <a:pt x="9" y="1"/>
                </a:lnTo>
                <a:lnTo>
                  <a:pt x="0" y="9"/>
                </a:lnTo>
                <a:lnTo>
                  <a:pt x="4" y="13"/>
                </a:lnTo>
                <a:lnTo>
                  <a:pt x="4" y="21"/>
                </a:lnTo>
                <a:lnTo>
                  <a:pt x="22" y="19"/>
                </a:lnTo>
                <a:lnTo>
                  <a:pt x="22" y="1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07" name="Freeform 947"/>
          <p:cNvSpPr>
            <a:spLocks/>
          </p:cNvSpPr>
          <p:nvPr/>
        </p:nvSpPr>
        <p:spPr bwMode="auto">
          <a:xfrm>
            <a:off x="4198935" y="3030540"/>
            <a:ext cx="50800" cy="33338"/>
          </a:xfrm>
          <a:custGeom>
            <a:avLst/>
            <a:gdLst/>
            <a:ahLst/>
            <a:cxnLst>
              <a:cxn ang="0">
                <a:pos x="22" y="12"/>
              </a:cxn>
              <a:cxn ang="0">
                <a:pos x="26" y="8"/>
              </a:cxn>
              <a:cxn ang="0">
                <a:pos x="27" y="6"/>
              </a:cxn>
              <a:cxn ang="0">
                <a:pos x="27" y="3"/>
              </a:cxn>
              <a:cxn ang="0">
                <a:pos x="32" y="0"/>
              </a:cxn>
              <a:cxn ang="0">
                <a:pos x="9" y="0"/>
              </a:cxn>
              <a:cxn ang="0">
                <a:pos x="9" y="1"/>
              </a:cxn>
              <a:cxn ang="0">
                <a:pos x="0" y="9"/>
              </a:cxn>
              <a:cxn ang="0">
                <a:pos x="4" y="13"/>
              </a:cxn>
              <a:cxn ang="0">
                <a:pos x="4" y="21"/>
              </a:cxn>
              <a:cxn ang="0">
                <a:pos x="22" y="19"/>
              </a:cxn>
              <a:cxn ang="0">
                <a:pos x="22" y="12"/>
              </a:cxn>
            </a:cxnLst>
            <a:rect l="0" t="0" r="r" b="b"/>
            <a:pathLst>
              <a:path w="32" h="21">
                <a:moveTo>
                  <a:pt x="22" y="12"/>
                </a:moveTo>
                <a:lnTo>
                  <a:pt x="26" y="8"/>
                </a:lnTo>
                <a:lnTo>
                  <a:pt x="27" y="6"/>
                </a:lnTo>
                <a:lnTo>
                  <a:pt x="27" y="3"/>
                </a:lnTo>
                <a:lnTo>
                  <a:pt x="32" y="0"/>
                </a:lnTo>
                <a:lnTo>
                  <a:pt x="9" y="0"/>
                </a:lnTo>
                <a:lnTo>
                  <a:pt x="9" y="1"/>
                </a:lnTo>
                <a:lnTo>
                  <a:pt x="0" y="9"/>
                </a:lnTo>
                <a:lnTo>
                  <a:pt x="4" y="13"/>
                </a:lnTo>
                <a:lnTo>
                  <a:pt x="4" y="21"/>
                </a:lnTo>
                <a:lnTo>
                  <a:pt x="22" y="19"/>
                </a:lnTo>
                <a:lnTo>
                  <a:pt x="22" y="1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08" name="Freeform 948"/>
          <p:cNvSpPr>
            <a:spLocks/>
          </p:cNvSpPr>
          <p:nvPr/>
        </p:nvSpPr>
        <p:spPr bwMode="auto">
          <a:xfrm>
            <a:off x="4276722" y="2962278"/>
            <a:ext cx="155575" cy="55563"/>
          </a:xfrm>
          <a:custGeom>
            <a:avLst/>
            <a:gdLst/>
            <a:ahLst/>
            <a:cxnLst>
              <a:cxn ang="0">
                <a:pos x="98" y="17"/>
              </a:cxn>
              <a:cxn ang="0">
                <a:pos x="98" y="10"/>
              </a:cxn>
              <a:cxn ang="0">
                <a:pos x="82" y="7"/>
              </a:cxn>
              <a:cxn ang="0">
                <a:pos x="72" y="5"/>
              </a:cxn>
              <a:cxn ang="0">
                <a:pos x="72" y="5"/>
              </a:cxn>
              <a:cxn ang="0">
                <a:pos x="69" y="5"/>
              </a:cxn>
              <a:cxn ang="0">
                <a:pos x="58" y="2"/>
              </a:cxn>
              <a:cxn ang="0">
                <a:pos x="58" y="0"/>
              </a:cxn>
              <a:cxn ang="0">
                <a:pos x="48" y="5"/>
              </a:cxn>
              <a:cxn ang="0">
                <a:pos x="38" y="7"/>
              </a:cxn>
              <a:cxn ang="0">
                <a:pos x="38" y="8"/>
              </a:cxn>
              <a:cxn ang="0">
                <a:pos x="24" y="8"/>
              </a:cxn>
              <a:cxn ang="0">
                <a:pos x="24" y="7"/>
              </a:cxn>
              <a:cxn ang="0">
                <a:pos x="19" y="7"/>
              </a:cxn>
              <a:cxn ang="0">
                <a:pos x="24" y="10"/>
              </a:cxn>
              <a:cxn ang="0">
                <a:pos x="0" y="10"/>
              </a:cxn>
              <a:cxn ang="0">
                <a:pos x="0" y="12"/>
              </a:cxn>
              <a:cxn ang="0">
                <a:pos x="17" y="17"/>
              </a:cxn>
              <a:cxn ang="0">
                <a:pos x="24" y="21"/>
              </a:cxn>
              <a:cxn ang="0">
                <a:pos x="24" y="23"/>
              </a:cxn>
              <a:cxn ang="0">
                <a:pos x="19" y="32"/>
              </a:cxn>
              <a:cxn ang="0">
                <a:pos x="19" y="33"/>
              </a:cxn>
              <a:cxn ang="0">
                <a:pos x="36" y="35"/>
              </a:cxn>
              <a:cxn ang="0">
                <a:pos x="58" y="35"/>
              </a:cxn>
              <a:cxn ang="0">
                <a:pos x="63" y="33"/>
              </a:cxn>
              <a:cxn ang="0">
                <a:pos x="82" y="33"/>
              </a:cxn>
              <a:cxn ang="0">
                <a:pos x="98" y="31"/>
              </a:cxn>
              <a:cxn ang="0">
                <a:pos x="82" y="26"/>
              </a:cxn>
              <a:cxn ang="0">
                <a:pos x="93" y="22"/>
              </a:cxn>
              <a:cxn ang="0">
                <a:pos x="82" y="21"/>
              </a:cxn>
              <a:cxn ang="0">
                <a:pos x="93" y="17"/>
              </a:cxn>
              <a:cxn ang="0">
                <a:pos x="98" y="17"/>
              </a:cxn>
            </a:cxnLst>
            <a:rect l="0" t="0" r="r" b="b"/>
            <a:pathLst>
              <a:path w="98" h="35">
                <a:moveTo>
                  <a:pt x="98" y="17"/>
                </a:moveTo>
                <a:lnTo>
                  <a:pt x="98" y="10"/>
                </a:lnTo>
                <a:lnTo>
                  <a:pt x="82" y="7"/>
                </a:lnTo>
                <a:lnTo>
                  <a:pt x="72" y="5"/>
                </a:lnTo>
                <a:lnTo>
                  <a:pt x="72" y="5"/>
                </a:lnTo>
                <a:lnTo>
                  <a:pt x="69" y="5"/>
                </a:lnTo>
                <a:lnTo>
                  <a:pt x="58" y="2"/>
                </a:lnTo>
                <a:lnTo>
                  <a:pt x="58" y="0"/>
                </a:lnTo>
                <a:lnTo>
                  <a:pt x="48" y="5"/>
                </a:lnTo>
                <a:lnTo>
                  <a:pt x="38" y="7"/>
                </a:lnTo>
                <a:lnTo>
                  <a:pt x="38" y="8"/>
                </a:lnTo>
                <a:lnTo>
                  <a:pt x="24" y="8"/>
                </a:lnTo>
                <a:lnTo>
                  <a:pt x="24" y="7"/>
                </a:lnTo>
                <a:lnTo>
                  <a:pt x="19" y="7"/>
                </a:lnTo>
                <a:lnTo>
                  <a:pt x="24" y="10"/>
                </a:lnTo>
                <a:lnTo>
                  <a:pt x="0" y="10"/>
                </a:lnTo>
                <a:lnTo>
                  <a:pt x="0" y="12"/>
                </a:lnTo>
                <a:lnTo>
                  <a:pt x="17" y="17"/>
                </a:lnTo>
                <a:lnTo>
                  <a:pt x="24" y="21"/>
                </a:lnTo>
                <a:lnTo>
                  <a:pt x="24" y="23"/>
                </a:lnTo>
                <a:lnTo>
                  <a:pt x="19" y="32"/>
                </a:lnTo>
                <a:lnTo>
                  <a:pt x="19" y="33"/>
                </a:lnTo>
                <a:lnTo>
                  <a:pt x="36" y="35"/>
                </a:lnTo>
                <a:lnTo>
                  <a:pt x="58" y="35"/>
                </a:lnTo>
                <a:lnTo>
                  <a:pt x="63" y="33"/>
                </a:lnTo>
                <a:lnTo>
                  <a:pt x="82" y="33"/>
                </a:lnTo>
                <a:lnTo>
                  <a:pt x="98" y="31"/>
                </a:lnTo>
                <a:lnTo>
                  <a:pt x="82" y="26"/>
                </a:lnTo>
                <a:lnTo>
                  <a:pt x="93" y="22"/>
                </a:lnTo>
                <a:lnTo>
                  <a:pt x="82" y="21"/>
                </a:lnTo>
                <a:lnTo>
                  <a:pt x="93" y="17"/>
                </a:lnTo>
                <a:lnTo>
                  <a:pt x="98" y="17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09" name="Freeform 949"/>
          <p:cNvSpPr>
            <a:spLocks/>
          </p:cNvSpPr>
          <p:nvPr/>
        </p:nvSpPr>
        <p:spPr bwMode="auto">
          <a:xfrm>
            <a:off x="4276722" y="2962278"/>
            <a:ext cx="155575" cy="55563"/>
          </a:xfrm>
          <a:custGeom>
            <a:avLst/>
            <a:gdLst/>
            <a:ahLst/>
            <a:cxnLst>
              <a:cxn ang="0">
                <a:pos x="98" y="17"/>
              </a:cxn>
              <a:cxn ang="0">
                <a:pos x="98" y="10"/>
              </a:cxn>
              <a:cxn ang="0">
                <a:pos x="82" y="7"/>
              </a:cxn>
              <a:cxn ang="0">
                <a:pos x="72" y="5"/>
              </a:cxn>
              <a:cxn ang="0">
                <a:pos x="72" y="5"/>
              </a:cxn>
              <a:cxn ang="0">
                <a:pos x="69" y="5"/>
              </a:cxn>
              <a:cxn ang="0">
                <a:pos x="58" y="2"/>
              </a:cxn>
              <a:cxn ang="0">
                <a:pos x="58" y="0"/>
              </a:cxn>
              <a:cxn ang="0">
                <a:pos x="48" y="5"/>
              </a:cxn>
              <a:cxn ang="0">
                <a:pos x="38" y="7"/>
              </a:cxn>
              <a:cxn ang="0">
                <a:pos x="38" y="8"/>
              </a:cxn>
              <a:cxn ang="0">
                <a:pos x="24" y="8"/>
              </a:cxn>
              <a:cxn ang="0">
                <a:pos x="24" y="7"/>
              </a:cxn>
              <a:cxn ang="0">
                <a:pos x="19" y="7"/>
              </a:cxn>
              <a:cxn ang="0">
                <a:pos x="24" y="10"/>
              </a:cxn>
              <a:cxn ang="0">
                <a:pos x="0" y="10"/>
              </a:cxn>
              <a:cxn ang="0">
                <a:pos x="0" y="12"/>
              </a:cxn>
              <a:cxn ang="0">
                <a:pos x="17" y="17"/>
              </a:cxn>
              <a:cxn ang="0">
                <a:pos x="24" y="21"/>
              </a:cxn>
              <a:cxn ang="0">
                <a:pos x="24" y="23"/>
              </a:cxn>
              <a:cxn ang="0">
                <a:pos x="19" y="32"/>
              </a:cxn>
              <a:cxn ang="0">
                <a:pos x="19" y="33"/>
              </a:cxn>
              <a:cxn ang="0">
                <a:pos x="36" y="35"/>
              </a:cxn>
              <a:cxn ang="0">
                <a:pos x="58" y="35"/>
              </a:cxn>
              <a:cxn ang="0">
                <a:pos x="63" y="33"/>
              </a:cxn>
              <a:cxn ang="0">
                <a:pos x="82" y="33"/>
              </a:cxn>
              <a:cxn ang="0">
                <a:pos x="98" y="31"/>
              </a:cxn>
              <a:cxn ang="0">
                <a:pos x="82" y="26"/>
              </a:cxn>
              <a:cxn ang="0">
                <a:pos x="93" y="22"/>
              </a:cxn>
              <a:cxn ang="0">
                <a:pos x="82" y="21"/>
              </a:cxn>
              <a:cxn ang="0">
                <a:pos x="93" y="17"/>
              </a:cxn>
              <a:cxn ang="0">
                <a:pos x="98" y="17"/>
              </a:cxn>
            </a:cxnLst>
            <a:rect l="0" t="0" r="r" b="b"/>
            <a:pathLst>
              <a:path w="98" h="35">
                <a:moveTo>
                  <a:pt x="98" y="17"/>
                </a:moveTo>
                <a:lnTo>
                  <a:pt x="98" y="10"/>
                </a:lnTo>
                <a:lnTo>
                  <a:pt x="82" y="7"/>
                </a:lnTo>
                <a:lnTo>
                  <a:pt x="72" y="5"/>
                </a:lnTo>
                <a:lnTo>
                  <a:pt x="72" y="5"/>
                </a:lnTo>
                <a:lnTo>
                  <a:pt x="69" y="5"/>
                </a:lnTo>
                <a:lnTo>
                  <a:pt x="58" y="2"/>
                </a:lnTo>
                <a:lnTo>
                  <a:pt x="58" y="0"/>
                </a:lnTo>
                <a:lnTo>
                  <a:pt x="48" y="5"/>
                </a:lnTo>
                <a:lnTo>
                  <a:pt x="38" y="7"/>
                </a:lnTo>
                <a:lnTo>
                  <a:pt x="38" y="8"/>
                </a:lnTo>
                <a:lnTo>
                  <a:pt x="24" y="8"/>
                </a:lnTo>
                <a:lnTo>
                  <a:pt x="24" y="7"/>
                </a:lnTo>
                <a:lnTo>
                  <a:pt x="19" y="7"/>
                </a:lnTo>
                <a:lnTo>
                  <a:pt x="24" y="10"/>
                </a:lnTo>
                <a:lnTo>
                  <a:pt x="0" y="10"/>
                </a:lnTo>
                <a:lnTo>
                  <a:pt x="0" y="12"/>
                </a:lnTo>
                <a:lnTo>
                  <a:pt x="17" y="17"/>
                </a:lnTo>
                <a:lnTo>
                  <a:pt x="24" y="21"/>
                </a:lnTo>
                <a:lnTo>
                  <a:pt x="24" y="23"/>
                </a:lnTo>
                <a:lnTo>
                  <a:pt x="19" y="32"/>
                </a:lnTo>
                <a:lnTo>
                  <a:pt x="19" y="33"/>
                </a:lnTo>
                <a:lnTo>
                  <a:pt x="36" y="35"/>
                </a:lnTo>
                <a:lnTo>
                  <a:pt x="58" y="35"/>
                </a:lnTo>
                <a:lnTo>
                  <a:pt x="63" y="33"/>
                </a:lnTo>
                <a:lnTo>
                  <a:pt x="82" y="33"/>
                </a:lnTo>
                <a:lnTo>
                  <a:pt x="98" y="31"/>
                </a:lnTo>
                <a:lnTo>
                  <a:pt x="82" y="26"/>
                </a:lnTo>
                <a:lnTo>
                  <a:pt x="93" y="22"/>
                </a:lnTo>
                <a:lnTo>
                  <a:pt x="82" y="21"/>
                </a:lnTo>
                <a:lnTo>
                  <a:pt x="93" y="17"/>
                </a:lnTo>
                <a:lnTo>
                  <a:pt x="98" y="17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10" name="Freeform 950"/>
          <p:cNvSpPr>
            <a:spLocks/>
          </p:cNvSpPr>
          <p:nvPr/>
        </p:nvSpPr>
        <p:spPr bwMode="auto">
          <a:xfrm>
            <a:off x="4406897" y="2990853"/>
            <a:ext cx="153987" cy="61913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1" y="4"/>
              </a:cxn>
              <a:cxn ang="0">
                <a:pos x="21" y="3"/>
              </a:cxn>
              <a:cxn ang="0">
                <a:pos x="24" y="4"/>
              </a:cxn>
              <a:cxn ang="0">
                <a:pos x="24" y="3"/>
              </a:cxn>
              <a:cxn ang="0">
                <a:pos x="30" y="3"/>
              </a:cxn>
              <a:cxn ang="0">
                <a:pos x="35" y="0"/>
              </a:cxn>
              <a:cxn ang="0">
                <a:pos x="50" y="0"/>
              </a:cxn>
              <a:cxn ang="0">
                <a:pos x="64" y="3"/>
              </a:cxn>
              <a:cxn ang="0">
                <a:pos x="62" y="7"/>
              </a:cxn>
              <a:cxn ang="0">
                <a:pos x="55" y="5"/>
              </a:cxn>
              <a:cxn ang="0">
                <a:pos x="50" y="7"/>
              </a:cxn>
              <a:cxn ang="0">
                <a:pos x="50" y="10"/>
              </a:cxn>
              <a:cxn ang="0">
                <a:pos x="64" y="15"/>
              </a:cxn>
              <a:cxn ang="0">
                <a:pos x="69" y="22"/>
              </a:cxn>
              <a:cxn ang="0">
                <a:pos x="74" y="25"/>
              </a:cxn>
              <a:cxn ang="0">
                <a:pos x="79" y="25"/>
              </a:cxn>
              <a:cxn ang="0">
                <a:pos x="97" y="30"/>
              </a:cxn>
              <a:cxn ang="0">
                <a:pos x="86" y="28"/>
              </a:cxn>
              <a:cxn ang="0">
                <a:pos x="85" y="32"/>
              </a:cxn>
              <a:cxn ang="0">
                <a:pos x="90" y="33"/>
              </a:cxn>
              <a:cxn ang="0">
                <a:pos x="86" y="34"/>
              </a:cxn>
              <a:cxn ang="0">
                <a:pos x="85" y="34"/>
              </a:cxn>
              <a:cxn ang="0">
                <a:pos x="85" y="39"/>
              </a:cxn>
              <a:cxn ang="0">
                <a:pos x="79" y="39"/>
              </a:cxn>
              <a:cxn ang="0">
                <a:pos x="85" y="34"/>
              </a:cxn>
              <a:cxn ang="0">
                <a:pos x="76" y="31"/>
              </a:cxn>
              <a:cxn ang="0">
                <a:pos x="62" y="26"/>
              </a:cxn>
              <a:cxn ang="0">
                <a:pos x="50" y="25"/>
              </a:cxn>
              <a:cxn ang="0">
                <a:pos x="45" y="22"/>
              </a:cxn>
              <a:cxn ang="0">
                <a:pos x="40" y="22"/>
              </a:cxn>
              <a:cxn ang="0">
                <a:pos x="30" y="13"/>
              </a:cxn>
              <a:cxn ang="0">
                <a:pos x="21" y="10"/>
              </a:cxn>
              <a:cxn ang="0">
                <a:pos x="16" y="13"/>
              </a:cxn>
              <a:cxn ang="0">
                <a:pos x="0" y="8"/>
              </a:cxn>
            </a:cxnLst>
            <a:rect l="0" t="0" r="r" b="b"/>
            <a:pathLst>
              <a:path w="97" h="39">
                <a:moveTo>
                  <a:pt x="0" y="8"/>
                </a:moveTo>
                <a:lnTo>
                  <a:pt x="11" y="4"/>
                </a:lnTo>
                <a:lnTo>
                  <a:pt x="21" y="3"/>
                </a:lnTo>
                <a:lnTo>
                  <a:pt x="24" y="4"/>
                </a:lnTo>
                <a:lnTo>
                  <a:pt x="24" y="3"/>
                </a:lnTo>
                <a:lnTo>
                  <a:pt x="30" y="3"/>
                </a:lnTo>
                <a:lnTo>
                  <a:pt x="35" y="0"/>
                </a:lnTo>
                <a:lnTo>
                  <a:pt x="50" y="0"/>
                </a:lnTo>
                <a:lnTo>
                  <a:pt x="64" y="3"/>
                </a:lnTo>
                <a:lnTo>
                  <a:pt x="62" y="7"/>
                </a:lnTo>
                <a:lnTo>
                  <a:pt x="55" y="5"/>
                </a:lnTo>
                <a:lnTo>
                  <a:pt x="50" y="7"/>
                </a:lnTo>
                <a:lnTo>
                  <a:pt x="50" y="10"/>
                </a:lnTo>
                <a:lnTo>
                  <a:pt x="64" y="15"/>
                </a:lnTo>
                <a:lnTo>
                  <a:pt x="69" y="22"/>
                </a:lnTo>
                <a:lnTo>
                  <a:pt x="74" y="25"/>
                </a:lnTo>
                <a:lnTo>
                  <a:pt x="79" y="25"/>
                </a:lnTo>
                <a:lnTo>
                  <a:pt x="97" y="30"/>
                </a:lnTo>
                <a:lnTo>
                  <a:pt x="86" y="28"/>
                </a:lnTo>
                <a:lnTo>
                  <a:pt x="85" y="32"/>
                </a:lnTo>
                <a:lnTo>
                  <a:pt x="90" y="33"/>
                </a:lnTo>
                <a:lnTo>
                  <a:pt x="86" y="34"/>
                </a:lnTo>
                <a:lnTo>
                  <a:pt x="85" y="34"/>
                </a:lnTo>
                <a:lnTo>
                  <a:pt x="85" y="39"/>
                </a:lnTo>
                <a:lnTo>
                  <a:pt x="79" y="39"/>
                </a:lnTo>
                <a:lnTo>
                  <a:pt x="85" y="34"/>
                </a:lnTo>
                <a:lnTo>
                  <a:pt x="76" y="31"/>
                </a:lnTo>
                <a:lnTo>
                  <a:pt x="62" y="26"/>
                </a:lnTo>
                <a:lnTo>
                  <a:pt x="50" y="25"/>
                </a:lnTo>
                <a:lnTo>
                  <a:pt x="45" y="22"/>
                </a:lnTo>
                <a:lnTo>
                  <a:pt x="40" y="22"/>
                </a:lnTo>
                <a:lnTo>
                  <a:pt x="30" y="13"/>
                </a:lnTo>
                <a:lnTo>
                  <a:pt x="21" y="10"/>
                </a:lnTo>
                <a:lnTo>
                  <a:pt x="16" y="13"/>
                </a:lnTo>
                <a:lnTo>
                  <a:pt x="0" y="8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11" name="Freeform 951"/>
          <p:cNvSpPr>
            <a:spLocks/>
          </p:cNvSpPr>
          <p:nvPr/>
        </p:nvSpPr>
        <p:spPr bwMode="auto">
          <a:xfrm>
            <a:off x="4406897" y="2990853"/>
            <a:ext cx="153987" cy="61913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1" y="4"/>
              </a:cxn>
              <a:cxn ang="0">
                <a:pos x="21" y="3"/>
              </a:cxn>
              <a:cxn ang="0">
                <a:pos x="24" y="4"/>
              </a:cxn>
              <a:cxn ang="0">
                <a:pos x="24" y="3"/>
              </a:cxn>
              <a:cxn ang="0">
                <a:pos x="30" y="3"/>
              </a:cxn>
              <a:cxn ang="0">
                <a:pos x="35" y="0"/>
              </a:cxn>
              <a:cxn ang="0">
                <a:pos x="50" y="0"/>
              </a:cxn>
              <a:cxn ang="0">
                <a:pos x="64" y="3"/>
              </a:cxn>
              <a:cxn ang="0">
                <a:pos x="62" y="7"/>
              </a:cxn>
              <a:cxn ang="0">
                <a:pos x="55" y="5"/>
              </a:cxn>
              <a:cxn ang="0">
                <a:pos x="50" y="7"/>
              </a:cxn>
              <a:cxn ang="0">
                <a:pos x="50" y="10"/>
              </a:cxn>
              <a:cxn ang="0">
                <a:pos x="64" y="15"/>
              </a:cxn>
              <a:cxn ang="0">
                <a:pos x="69" y="22"/>
              </a:cxn>
              <a:cxn ang="0">
                <a:pos x="74" y="25"/>
              </a:cxn>
              <a:cxn ang="0">
                <a:pos x="79" y="25"/>
              </a:cxn>
              <a:cxn ang="0">
                <a:pos x="97" y="30"/>
              </a:cxn>
              <a:cxn ang="0">
                <a:pos x="86" y="28"/>
              </a:cxn>
              <a:cxn ang="0">
                <a:pos x="85" y="32"/>
              </a:cxn>
              <a:cxn ang="0">
                <a:pos x="90" y="33"/>
              </a:cxn>
              <a:cxn ang="0">
                <a:pos x="86" y="34"/>
              </a:cxn>
              <a:cxn ang="0">
                <a:pos x="85" y="34"/>
              </a:cxn>
              <a:cxn ang="0">
                <a:pos x="85" y="39"/>
              </a:cxn>
              <a:cxn ang="0">
                <a:pos x="79" y="39"/>
              </a:cxn>
              <a:cxn ang="0">
                <a:pos x="85" y="34"/>
              </a:cxn>
              <a:cxn ang="0">
                <a:pos x="76" y="31"/>
              </a:cxn>
              <a:cxn ang="0">
                <a:pos x="62" y="26"/>
              </a:cxn>
              <a:cxn ang="0">
                <a:pos x="50" y="25"/>
              </a:cxn>
              <a:cxn ang="0">
                <a:pos x="45" y="22"/>
              </a:cxn>
              <a:cxn ang="0">
                <a:pos x="40" y="22"/>
              </a:cxn>
              <a:cxn ang="0">
                <a:pos x="30" y="13"/>
              </a:cxn>
              <a:cxn ang="0">
                <a:pos x="21" y="10"/>
              </a:cxn>
              <a:cxn ang="0">
                <a:pos x="16" y="13"/>
              </a:cxn>
              <a:cxn ang="0">
                <a:pos x="0" y="8"/>
              </a:cxn>
            </a:cxnLst>
            <a:rect l="0" t="0" r="r" b="b"/>
            <a:pathLst>
              <a:path w="97" h="39">
                <a:moveTo>
                  <a:pt x="0" y="8"/>
                </a:moveTo>
                <a:lnTo>
                  <a:pt x="11" y="4"/>
                </a:lnTo>
                <a:lnTo>
                  <a:pt x="21" y="3"/>
                </a:lnTo>
                <a:lnTo>
                  <a:pt x="24" y="4"/>
                </a:lnTo>
                <a:lnTo>
                  <a:pt x="24" y="3"/>
                </a:lnTo>
                <a:lnTo>
                  <a:pt x="30" y="3"/>
                </a:lnTo>
                <a:lnTo>
                  <a:pt x="35" y="0"/>
                </a:lnTo>
                <a:lnTo>
                  <a:pt x="50" y="0"/>
                </a:lnTo>
                <a:lnTo>
                  <a:pt x="64" y="3"/>
                </a:lnTo>
                <a:lnTo>
                  <a:pt x="62" y="7"/>
                </a:lnTo>
                <a:lnTo>
                  <a:pt x="55" y="5"/>
                </a:lnTo>
                <a:lnTo>
                  <a:pt x="50" y="7"/>
                </a:lnTo>
                <a:lnTo>
                  <a:pt x="50" y="10"/>
                </a:lnTo>
                <a:lnTo>
                  <a:pt x="64" y="15"/>
                </a:lnTo>
                <a:lnTo>
                  <a:pt x="69" y="22"/>
                </a:lnTo>
                <a:lnTo>
                  <a:pt x="74" y="25"/>
                </a:lnTo>
                <a:lnTo>
                  <a:pt x="79" y="25"/>
                </a:lnTo>
                <a:lnTo>
                  <a:pt x="97" y="30"/>
                </a:lnTo>
                <a:lnTo>
                  <a:pt x="86" y="28"/>
                </a:lnTo>
                <a:lnTo>
                  <a:pt x="85" y="32"/>
                </a:lnTo>
                <a:lnTo>
                  <a:pt x="90" y="33"/>
                </a:lnTo>
                <a:lnTo>
                  <a:pt x="86" y="34"/>
                </a:lnTo>
                <a:lnTo>
                  <a:pt x="85" y="34"/>
                </a:lnTo>
                <a:lnTo>
                  <a:pt x="85" y="39"/>
                </a:lnTo>
                <a:lnTo>
                  <a:pt x="79" y="39"/>
                </a:lnTo>
                <a:lnTo>
                  <a:pt x="85" y="34"/>
                </a:lnTo>
                <a:lnTo>
                  <a:pt x="76" y="31"/>
                </a:lnTo>
                <a:lnTo>
                  <a:pt x="62" y="26"/>
                </a:lnTo>
                <a:lnTo>
                  <a:pt x="50" y="25"/>
                </a:lnTo>
                <a:lnTo>
                  <a:pt x="45" y="22"/>
                </a:lnTo>
                <a:lnTo>
                  <a:pt x="40" y="22"/>
                </a:lnTo>
                <a:lnTo>
                  <a:pt x="30" y="13"/>
                </a:lnTo>
                <a:lnTo>
                  <a:pt x="21" y="10"/>
                </a:lnTo>
                <a:lnTo>
                  <a:pt x="16" y="13"/>
                </a:lnTo>
                <a:lnTo>
                  <a:pt x="0" y="8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12" name="Freeform 952"/>
          <p:cNvSpPr>
            <a:spLocks/>
          </p:cNvSpPr>
          <p:nvPr/>
        </p:nvSpPr>
        <p:spPr bwMode="auto">
          <a:xfrm>
            <a:off x="4616447" y="3006728"/>
            <a:ext cx="84137" cy="25400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24" y="2"/>
              </a:cxn>
              <a:cxn ang="0">
                <a:pos x="10" y="2"/>
              </a:cxn>
              <a:cxn ang="0">
                <a:pos x="5" y="0"/>
              </a:cxn>
              <a:cxn ang="0">
                <a:pos x="0" y="4"/>
              </a:cxn>
              <a:cxn ang="0">
                <a:pos x="0" y="12"/>
              </a:cxn>
              <a:cxn ang="0">
                <a:pos x="5" y="16"/>
              </a:cxn>
              <a:cxn ang="0">
                <a:pos x="13" y="15"/>
              </a:cxn>
              <a:cxn ang="0">
                <a:pos x="24" y="16"/>
              </a:cxn>
              <a:cxn ang="0">
                <a:pos x="29" y="15"/>
              </a:cxn>
              <a:cxn ang="0">
                <a:pos x="48" y="15"/>
              </a:cxn>
              <a:cxn ang="0">
                <a:pos x="44" y="7"/>
              </a:cxn>
              <a:cxn ang="0">
                <a:pos x="53" y="2"/>
              </a:cxn>
              <a:cxn ang="0">
                <a:pos x="39" y="0"/>
              </a:cxn>
            </a:cxnLst>
            <a:rect l="0" t="0" r="r" b="b"/>
            <a:pathLst>
              <a:path w="53" h="16">
                <a:moveTo>
                  <a:pt x="39" y="0"/>
                </a:moveTo>
                <a:lnTo>
                  <a:pt x="24" y="2"/>
                </a:lnTo>
                <a:lnTo>
                  <a:pt x="10" y="2"/>
                </a:lnTo>
                <a:lnTo>
                  <a:pt x="5" y="0"/>
                </a:lnTo>
                <a:lnTo>
                  <a:pt x="0" y="4"/>
                </a:lnTo>
                <a:lnTo>
                  <a:pt x="0" y="12"/>
                </a:lnTo>
                <a:lnTo>
                  <a:pt x="5" y="16"/>
                </a:lnTo>
                <a:lnTo>
                  <a:pt x="13" y="15"/>
                </a:lnTo>
                <a:lnTo>
                  <a:pt x="24" y="16"/>
                </a:lnTo>
                <a:lnTo>
                  <a:pt x="29" y="15"/>
                </a:lnTo>
                <a:lnTo>
                  <a:pt x="48" y="15"/>
                </a:lnTo>
                <a:lnTo>
                  <a:pt x="44" y="7"/>
                </a:lnTo>
                <a:lnTo>
                  <a:pt x="53" y="2"/>
                </a:lnTo>
                <a:lnTo>
                  <a:pt x="39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13" name="Freeform 953"/>
          <p:cNvSpPr>
            <a:spLocks/>
          </p:cNvSpPr>
          <p:nvPr/>
        </p:nvSpPr>
        <p:spPr bwMode="auto">
          <a:xfrm>
            <a:off x="4616447" y="3006728"/>
            <a:ext cx="84137" cy="25400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24" y="2"/>
              </a:cxn>
              <a:cxn ang="0">
                <a:pos x="10" y="2"/>
              </a:cxn>
              <a:cxn ang="0">
                <a:pos x="5" y="0"/>
              </a:cxn>
              <a:cxn ang="0">
                <a:pos x="0" y="4"/>
              </a:cxn>
              <a:cxn ang="0">
                <a:pos x="0" y="12"/>
              </a:cxn>
              <a:cxn ang="0">
                <a:pos x="5" y="16"/>
              </a:cxn>
              <a:cxn ang="0">
                <a:pos x="13" y="15"/>
              </a:cxn>
              <a:cxn ang="0">
                <a:pos x="24" y="16"/>
              </a:cxn>
              <a:cxn ang="0">
                <a:pos x="29" y="15"/>
              </a:cxn>
              <a:cxn ang="0">
                <a:pos x="48" y="15"/>
              </a:cxn>
              <a:cxn ang="0">
                <a:pos x="44" y="7"/>
              </a:cxn>
              <a:cxn ang="0">
                <a:pos x="53" y="2"/>
              </a:cxn>
              <a:cxn ang="0">
                <a:pos x="39" y="0"/>
              </a:cxn>
            </a:cxnLst>
            <a:rect l="0" t="0" r="r" b="b"/>
            <a:pathLst>
              <a:path w="53" h="16">
                <a:moveTo>
                  <a:pt x="39" y="0"/>
                </a:moveTo>
                <a:lnTo>
                  <a:pt x="24" y="2"/>
                </a:lnTo>
                <a:lnTo>
                  <a:pt x="10" y="2"/>
                </a:lnTo>
                <a:lnTo>
                  <a:pt x="5" y="0"/>
                </a:lnTo>
                <a:lnTo>
                  <a:pt x="0" y="4"/>
                </a:lnTo>
                <a:lnTo>
                  <a:pt x="0" y="12"/>
                </a:lnTo>
                <a:lnTo>
                  <a:pt x="5" y="16"/>
                </a:lnTo>
                <a:lnTo>
                  <a:pt x="13" y="15"/>
                </a:lnTo>
                <a:lnTo>
                  <a:pt x="24" y="16"/>
                </a:lnTo>
                <a:lnTo>
                  <a:pt x="29" y="15"/>
                </a:lnTo>
                <a:lnTo>
                  <a:pt x="48" y="15"/>
                </a:lnTo>
                <a:lnTo>
                  <a:pt x="44" y="7"/>
                </a:lnTo>
                <a:lnTo>
                  <a:pt x="53" y="2"/>
                </a:lnTo>
                <a:lnTo>
                  <a:pt x="39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14" name="Freeform 954"/>
          <p:cNvSpPr>
            <a:spLocks/>
          </p:cNvSpPr>
          <p:nvPr/>
        </p:nvSpPr>
        <p:spPr bwMode="auto">
          <a:xfrm>
            <a:off x="4589460" y="3030540"/>
            <a:ext cx="73025" cy="28575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41" y="1"/>
              </a:cxn>
              <a:cxn ang="0">
                <a:pos x="30" y="0"/>
              </a:cxn>
              <a:cxn ang="0">
                <a:pos x="22" y="1"/>
              </a:cxn>
              <a:cxn ang="0">
                <a:pos x="7" y="4"/>
              </a:cxn>
              <a:cxn ang="0">
                <a:pos x="0" y="8"/>
              </a:cxn>
              <a:cxn ang="0">
                <a:pos x="13" y="11"/>
              </a:cxn>
              <a:cxn ang="0">
                <a:pos x="22" y="13"/>
              </a:cxn>
              <a:cxn ang="0">
                <a:pos x="30" y="18"/>
              </a:cxn>
              <a:cxn ang="0">
                <a:pos x="30" y="14"/>
              </a:cxn>
              <a:cxn ang="0">
                <a:pos x="36" y="14"/>
              </a:cxn>
              <a:cxn ang="0">
                <a:pos x="27" y="9"/>
              </a:cxn>
              <a:cxn ang="0">
                <a:pos x="22" y="5"/>
              </a:cxn>
              <a:cxn ang="0">
                <a:pos x="22" y="4"/>
              </a:cxn>
              <a:cxn ang="0">
                <a:pos x="27" y="6"/>
              </a:cxn>
              <a:cxn ang="0">
                <a:pos x="29" y="3"/>
              </a:cxn>
              <a:cxn ang="0">
                <a:pos x="30" y="1"/>
              </a:cxn>
              <a:cxn ang="0">
                <a:pos x="41" y="4"/>
              </a:cxn>
              <a:cxn ang="0">
                <a:pos x="46" y="3"/>
              </a:cxn>
              <a:cxn ang="0">
                <a:pos x="46" y="0"/>
              </a:cxn>
            </a:cxnLst>
            <a:rect l="0" t="0" r="r" b="b"/>
            <a:pathLst>
              <a:path w="46" h="18">
                <a:moveTo>
                  <a:pt x="46" y="0"/>
                </a:moveTo>
                <a:lnTo>
                  <a:pt x="41" y="1"/>
                </a:lnTo>
                <a:lnTo>
                  <a:pt x="30" y="0"/>
                </a:lnTo>
                <a:lnTo>
                  <a:pt x="22" y="1"/>
                </a:lnTo>
                <a:lnTo>
                  <a:pt x="7" y="4"/>
                </a:lnTo>
                <a:lnTo>
                  <a:pt x="0" y="8"/>
                </a:lnTo>
                <a:lnTo>
                  <a:pt x="13" y="11"/>
                </a:lnTo>
                <a:lnTo>
                  <a:pt x="22" y="13"/>
                </a:lnTo>
                <a:lnTo>
                  <a:pt x="30" y="18"/>
                </a:lnTo>
                <a:lnTo>
                  <a:pt x="30" y="14"/>
                </a:lnTo>
                <a:lnTo>
                  <a:pt x="36" y="14"/>
                </a:lnTo>
                <a:lnTo>
                  <a:pt x="27" y="9"/>
                </a:lnTo>
                <a:lnTo>
                  <a:pt x="22" y="5"/>
                </a:lnTo>
                <a:lnTo>
                  <a:pt x="22" y="4"/>
                </a:lnTo>
                <a:lnTo>
                  <a:pt x="27" y="6"/>
                </a:lnTo>
                <a:lnTo>
                  <a:pt x="29" y="3"/>
                </a:lnTo>
                <a:lnTo>
                  <a:pt x="30" y="1"/>
                </a:lnTo>
                <a:lnTo>
                  <a:pt x="41" y="4"/>
                </a:lnTo>
                <a:lnTo>
                  <a:pt x="46" y="3"/>
                </a:lnTo>
                <a:lnTo>
                  <a:pt x="46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15" name="Freeform 955"/>
          <p:cNvSpPr>
            <a:spLocks/>
          </p:cNvSpPr>
          <p:nvPr/>
        </p:nvSpPr>
        <p:spPr bwMode="auto">
          <a:xfrm>
            <a:off x="4589460" y="3030540"/>
            <a:ext cx="73025" cy="28575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41" y="1"/>
              </a:cxn>
              <a:cxn ang="0">
                <a:pos x="30" y="0"/>
              </a:cxn>
              <a:cxn ang="0">
                <a:pos x="22" y="1"/>
              </a:cxn>
              <a:cxn ang="0">
                <a:pos x="7" y="4"/>
              </a:cxn>
              <a:cxn ang="0">
                <a:pos x="0" y="8"/>
              </a:cxn>
              <a:cxn ang="0">
                <a:pos x="13" y="11"/>
              </a:cxn>
              <a:cxn ang="0">
                <a:pos x="22" y="13"/>
              </a:cxn>
              <a:cxn ang="0">
                <a:pos x="30" y="18"/>
              </a:cxn>
              <a:cxn ang="0">
                <a:pos x="30" y="14"/>
              </a:cxn>
              <a:cxn ang="0">
                <a:pos x="36" y="14"/>
              </a:cxn>
              <a:cxn ang="0">
                <a:pos x="27" y="9"/>
              </a:cxn>
              <a:cxn ang="0">
                <a:pos x="22" y="5"/>
              </a:cxn>
              <a:cxn ang="0">
                <a:pos x="22" y="4"/>
              </a:cxn>
              <a:cxn ang="0">
                <a:pos x="27" y="6"/>
              </a:cxn>
              <a:cxn ang="0">
                <a:pos x="29" y="3"/>
              </a:cxn>
              <a:cxn ang="0">
                <a:pos x="30" y="1"/>
              </a:cxn>
              <a:cxn ang="0">
                <a:pos x="41" y="4"/>
              </a:cxn>
              <a:cxn ang="0">
                <a:pos x="46" y="3"/>
              </a:cxn>
              <a:cxn ang="0">
                <a:pos x="46" y="0"/>
              </a:cxn>
            </a:cxnLst>
            <a:rect l="0" t="0" r="r" b="b"/>
            <a:pathLst>
              <a:path w="46" h="18">
                <a:moveTo>
                  <a:pt x="46" y="0"/>
                </a:moveTo>
                <a:lnTo>
                  <a:pt x="41" y="1"/>
                </a:lnTo>
                <a:lnTo>
                  <a:pt x="30" y="0"/>
                </a:lnTo>
                <a:lnTo>
                  <a:pt x="22" y="1"/>
                </a:lnTo>
                <a:lnTo>
                  <a:pt x="7" y="4"/>
                </a:lnTo>
                <a:lnTo>
                  <a:pt x="0" y="8"/>
                </a:lnTo>
                <a:lnTo>
                  <a:pt x="13" y="11"/>
                </a:lnTo>
                <a:lnTo>
                  <a:pt x="22" y="13"/>
                </a:lnTo>
                <a:lnTo>
                  <a:pt x="30" y="18"/>
                </a:lnTo>
                <a:lnTo>
                  <a:pt x="30" y="14"/>
                </a:lnTo>
                <a:lnTo>
                  <a:pt x="36" y="14"/>
                </a:lnTo>
                <a:lnTo>
                  <a:pt x="27" y="9"/>
                </a:lnTo>
                <a:lnTo>
                  <a:pt x="22" y="5"/>
                </a:lnTo>
                <a:lnTo>
                  <a:pt x="22" y="4"/>
                </a:lnTo>
                <a:lnTo>
                  <a:pt x="27" y="6"/>
                </a:lnTo>
                <a:lnTo>
                  <a:pt x="29" y="3"/>
                </a:lnTo>
                <a:lnTo>
                  <a:pt x="30" y="1"/>
                </a:lnTo>
                <a:lnTo>
                  <a:pt x="41" y="4"/>
                </a:lnTo>
                <a:lnTo>
                  <a:pt x="46" y="3"/>
                </a:lnTo>
                <a:lnTo>
                  <a:pt x="46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16" name="Freeform 956"/>
          <p:cNvSpPr>
            <a:spLocks/>
          </p:cNvSpPr>
          <p:nvPr/>
        </p:nvSpPr>
        <p:spPr bwMode="auto">
          <a:xfrm>
            <a:off x="4579935" y="2981328"/>
            <a:ext cx="130175" cy="30163"/>
          </a:xfrm>
          <a:custGeom>
            <a:avLst/>
            <a:gdLst/>
            <a:ahLst/>
            <a:cxnLst>
              <a:cxn ang="0">
                <a:pos x="72" y="13"/>
              </a:cxn>
              <a:cxn ang="0">
                <a:pos x="82" y="13"/>
              </a:cxn>
              <a:cxn ang="0">
                <a:pos x="82" y="16"/>
              </a:cxn>
              <a:cxn ang="0">
                <a:pos x="72" y="16"/>
              </a:cxn>
              <a:cxn ang="0">
                <a:pos x="77" y="19"/>
              </a:cxn>
              <a:cxn ang="0">
                <a:pos x="63" y="16"/>
              </a:cxn>
              <a:cxn ang="0">
                <a:pos x="47" y="19"/>
              </a:cxn>
              <a:cxn ang="0">
                <a:pos x="33" y="19"/>
              </a:cxn>
              <a:cxn ang="0">
                <a:pos x="23" y="14"/>
              </a:cxn>
              <a:cxn ang="0">
                <a:pos x="17" y="14"/>
              </a:cxn>
              <a:cxn ang="0">
                <a:pos x="0" y="11"/>
              </a:cxn>
              <a:cxn ang="0">
                <a:pos x="5" y="10"/>
              </a:cxn>
              <a:cxn ang="0">
                <a:pos x="12" y="9"/>
              </a:cxn>
              <a:cxn ang="0">
                <a:pos x="23" y="0"/>
              </a:cxn>
              <a:cxn ang="0">
                <a:pos x="37" y="5"/>
              </a:cxn>
              <a:cxn ang="0">
                <a:pos x="52" y="0"/>
              </a:cxn>
              <a:cxn ang="0">
                <a:pos x="68" y="6"/>
              </a:cxn>
              <a:cxn ang="0">
                <a:pos x="72" y="13"/>
              </a:cxn>
            </a:cxnLst>
            <a:rect l="0" t="0" r="r" b="b"/>
            <a:pathLst>
              <a:path w="82" h="19">
                <a:moveTo>
                  <a:pt x="72" y="13"/>
                </a:moveTo>
                <a:lnTo>
                  <a:pt x="82" y="13"/>
                </a:lnTo>
                <a:lnTo>
                  <a:pt x="82" y="16"/>
                </a:lnTo>
                <a:lnTo>
                  <a:pt x="72" y="16"/>
                </a:lnTo>
                <a:lnTo>
                  <a:pt x="77" y="19"/>
                </a:lnTo>
                <a:lnTo>
                  <a:pt x="63" y="16"/>
                </a:lnTo>
                <a:lnTo>
                  <a:pt x="47" y="19"/>
                </a:lnTo>
                <a:lnTo>
                  <a:pt x="33" y="19"/>
                </a:lnTo>
                <a:lnTo>
                  <a:pt x="23" y="14"/>
                </a:lnTo>
                <a:lnTo>
                  <a:pt x="17" y="14"/>
                </a:lnTo>
                <a:lnTo>
                  <a:pt x="0" y="11"/>
                </a:lnTo>
                <a:lnTo>
                  <a:pt x="5" y="10"/>
                </a:lnTo>
                <a:lnTo>
                  <a:pt x="12" y="9"/>
                </a:lnTo>
                <a:lnTo>
                  <a:pt x="23" y="0"/>
                </a:lnTo>
                <a:lnTo>
                  <a:pt x="37" y="5"/>
                </a:lnTo>
                <a:lnTo>
                  <a:pt x="52" y="0"/>
                </a:lnTo>
                <a:lnTo>
                  <a:pt x="68" y="6"/>
                </a:lnTo>
                <a:lnTo>
                  <a:pt x="72" y="1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17" name="Freeform 957"/>
          <p:cNvSpPr>
            <a:spLocks/>
          </p:cNvSpPr>
          <p:nvPr/>
        </p:nvSpPr>
        <p:spPr bwMode="auto">
          <a:xfrm>
            <a:off x="4579935" y="2981328"/>
            <a:ext cx="130175" cy="30163"/>
          </a:xfrm>
          <a:custGeom>
            <a:avLst/>
            <a:gdLst/>
            <a:ahLst/>
            <a:cxnLst>
              <a:cxn ang="0">
                <a:pos x="72" y="13"/>
              </a:cxn>
              <a:cxn ang="0">
                <a:pos x="82" y="13"/>
              </a:cxn>
              <a:cxn ang="0">
                <a:pos x="82" y="16"/>
              </a:cxn>
              <a:cxn ang="0">
                <a:pos x="72" y="16"/>
              </a:cxn>
              <a:cxn ang="0">
                <a:pos x="77" y="19"/>
              </a:cxn>
              <a:cxn ang="0">
                <a:pos x="63" y="16"/>
              </a:cxn>
              <a:cxn ang="0">
                <a:pos x="47" y="19"/>
              </a:cxn>
              <a:cxn ang="0">
                <a:pos x="33" y="19"/>
              </a:cxn>
              <a:cxn ang="0">
                <a:pos x="23" y="14"/>
              </a:cxn>
              <a:cxn ang="0">
                <a:pos x="17" y="14"/>
              </a:cxn>
              <a:cxn ang="0">
                <a:pos x="0" y="11"/>
              </a:cxn>
              <a:cxn ang="0">
                <a:pos x="5" y="10"/>
              </a:cxn>
              <a:cxn ang="0">
                <a:pos x="12" y="9"/>
              </a:cxn>
              <a:cxn ang="0">
                <a:pos x="23" y="0"/>
              </a:cxn>
              <a:cxn ang="0">
                <a:pos x="37" y="5"/>
              </a:cxn>
              <a:cxn ang="0">
                <a:pos x="52" y="0"/>
              </a:cxn>
              <a:cxn ang="0">
                <a:pos x="68" y="6"/>
              </a:cxn>
              <a:cxn ang="0">
                <a:pos x="72" y="13"/>
              </a:cxn>
            </a:cxnLst>
            <a:rect l="0" t="0" r="r" b="b"/>
            <a:pathLst>
              <a:path w="82" h="19">
                <a:moveTo>
                  <a:pt x="72" y="13"/>
                </a:moveTo>
                <a:lnTo>
                  <a:pt x="82" y="13"/>
                </a:lnTo>
                <a:lnTo>
                  <a:pt x="82" y="16"/>
                </a:lnTo>
                <a:lnTo>
                  <a:pt x="72" y="16"/>
                </a:lnTo>
                <a:lnTo>
                  <a:pt x="77" y="19"/>
                </a:lnTo>
                <a:lnTo>
                  <a:pt x="63" y="16"/>
                </a:lnTo>
                <a:lnTo>
                  <a:pt x="47" y="19"/>
                </a:lnTo>
                <a:lnTo>
                  <a:pt x="33" y="19"/>
                </a:lnTo>
                <a:lnTo>
                  <a:pt x="23" y="14"/>
                </a:lnTo>
                <a:lnTo>
                  <a:pt x="17" y="14"/>
                </a:lnTo>
                <a:lnTo>
                  <a:pt x="0" y="11"/>
                </a:lnTo>
                <a:lnTo>
                  <a:pt x="5" y="10"/>
                </a:lnTo>
                <a:lnTo>
                  <a:pt x="12" y="9"/>
                </a:lnTo>
                <a:lnTo>
                  <a:pt x="23" y="0"/>
                </a:lnTo>
                <a:lnTo>
                  <a:pt x="37" y="5"/>
                </a:lnTo>
                <a:lnTo>
                  <a:pt x="52" y="0"/>
                </a:lnTo>
                <a:lnTo>
                  <a:pt x="68" y="6"/>
                </a:lnTo>
                <a:lnTo>
                  <a:pt x="72" y="1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18" name="Freeform 958"/>
          <p:cNvSpPr>
            <a:spLocks/>
          </p:cNvSpPr>
          <p:nvPr/>
        </p:nvSpPr>
        <p:spPr bwMode="auto">
          <a:xfrm>
            <a:off x="4510085" y="2990853"/>
            <a:ext cx="30162" cy="12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3"/>
              </a:cxn>
              <a:cxn ang="0">
                <a:pos x="14" y="0"/>
              </a:cxn>
              <a:cxn ang="0">
                <a:pos x="19" y="3"/>
              </a:cxn>
              <a:cxn ang="0">
                <a:pos x="8" y="6"/>
              </a:cxn>
              <a:cxn ang="0">
                <a:pos x="8" y="8"/>
              </a:cxn>
              <a:cxn ang="0">
                <a:pos x="4" y="6"/>
              </a:cxn>
              <a:cxn ang="0">
                <a:pos x="0" y="8"/>
              </a:cxn>
            </a:cxnLst>
            <a:rect l="0" t="0" r="r" b="b"/>
            <a:pathLst>
              <a:path w="19" h="8">
                <a:moveTo>
                  <a:pt x="0" y="8"/>
                </a:moveTo>
                <a:lnTo>
                  <a:pt x="0" y="3"/>
                </a:lnTo>
                <a:lnTo>
                  <a:pt x="14" y="0"/>
                </a:lnTo>
                <a:lnTo>
                  <a:pt x="19" y="3"/>
                </a:lnTo>
                <a:lnTo>
                  <a:pt x="8" y="6"/>
                </a:lnTo>
                <a:lnTo>
                  <a:pt x="8" y="8"/>
                </a:lnTo>
                <a:lnTo>
                  <a:pt x="4" y="6"/>
                </a:lnTo>
                <a:lnTo>
                  <a:pt x="0" y="8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19" name="Freeform 959"/>
          <p:cNvSpPr>
            <a:spLocks/>
          </p:cNvSpPr>
          <p:nvPr/>
        </p:nvSpPr>
        <p:spPr bwMode="auto">
          <a:xfrm>
            <a:off x="4510085" y="2990853"/>
            <a:ext cx="30162" cy="12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3"/>
              </a:cxn>
              <a:cxn ang="0">
                <a:pos x="14" y="0"/>
              </a:cxn>
              <a:cxn ang="0">
                <a:pos x="19" y="3"/>
              </a:cxn>
              <a:cxn ang="0">
                <a:pos x="8" y="6"/>
              </a:cxn>
              <a:cxn ang="0">
                <a:pos x="8" y="8"/>
              </a:cxn>
              <a:cxn ang="0">
                <a:pos x="4" y="6"/>
              </a:cxn>
              <a:cxn ang="0">
                <a:pos x="0" y="8"/>
              </a:cxn>
            </a:cxnLst>
            <a:rect l="0" t="0" r="r" b="b"/>
            <a:pathLst>
              <a:path w="19" h="8">
                <a:moveTo>
                  <a:pt x="0" y="8"/>
                </a:moveTo>
                <a:lnTo>
                  <a:pt x="0" y="3"/>
                </a:lnTo>
                <a:lnTo>
                  <a:pt x="14" y="0"/>
                </a:lnTo>
                <a:lnTo>
                  <a:pt x="19" y="3"/>
                </a:lnTo>
                <a:lnTo>
                  <a:pt x="8" y="6"/>
                </a:lnTo>
                <a:lnTo>
                  <a:pt x="8" y="8"/>
                </a:lnTo>
                <a:lnTo>
                  <a:pt x="4" y="6"/>
                </a:lnTo>
                <a:lnTo>
                  <a:pt x="0" y="8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20" name="Freeform 960"/>
          <p:cNvSpPr>
            <a:spLocks/>
          </p:cNvSpPr>
          <p:nvPr/>
        </p:nvSpPr>
        <p:spPr bwMode="auto">
          <a:xfrm>
            <a:off x="4510085" y="2995615"/>
            <a:ext cx="61912" cy="22225"/>
          </a:xfrm>
          <a:custGeom>
            <a:avLst/>
            <a:gdLst/>
            <a:ahLst/>
            <a:cxnLst>
              <a:cxn ang="0">
                <a:pos x="32" y="3"/>
              </a:cxn>
              <a:cxn ang="0">
                <a:pos x="27" y="2"/>
              </a:cxn>
              <a:cxn ang="0">
                <a:pos x="20" y="0"/>
              </a:cxn>
              <a:cxn ang="0">
                <a:pos x="8" y="3"/>
              </a:cxn>
              <a:cxn ang="0">
                <a:pos x="8" y="5"/>
              </a:cxn>
              <a:cxn ang="0">
                <a:pos x="5" y="3"/>
              </a:cxn>
              <a:cxn ang="0">
                <a:pos x="0" y="5"/>
              </a:cxn>
              <a:cxn ang="0">
                <a:pos x="0" y="5"/>
              </a:cxn>
              <a:cxn ang="0">
                <a:pos x="5" y="5"/>
              </a:cxn>
              <a:cxn ang="0">
                <a:pos x="8" y="7"/>
              </a:cxn>
              <a:cxn ang="0">
                <a:pos x="10" y="10"/>
              </a:cxn>
              <a:cxn ang="0">
                <a:pos x="32" y="14"/>
              </a:cxn>
              <a:cxn ang="0">
                <a:pos x="15" y="5"/>
              </a:cxn>
              <a:cxn ang="0">
                <a:pos x="20" y="5"/>
              </a:cxn>
              <a:cxn ang="0">
                <a:pos x="34" y="5"/>
              </a:cxn>
              <a:cxn ang="0">
                <a:pos x="39" y="5"/>
              </a:cxn>
              <a:cxn ang="0">
                <a:pos x="37" y="5"/>
              </a:cxn>
              <a:cxn ang="0">
                <a:pos x="32" y="3"/>
              </a:cxn>
            </a:cxnLst>
            <a:rect l="0" t="0" r="r" b="b"/>
            <a:pathLst>
              <a:path w="39" h="14">
                <a:moveTo>
                  <a:pt x="32" y="3"/>
                </a:moveTo>
                <a:lnTo>
                  <a:pt x="27" y="2"/>
                </a:lnTo>
                <a:lnTo>
                  <a:pt x="20" y="0"/>
                </a:lnTo>
                <a:lnTo>
                  <a:pt x="8" y="3"/>
                </a:lnTo>
                <a:lnTo>
                  <a:pt x="8" y="5"/>
                </a:lnTo>
                <a:lnTo>
                  <a:pt x="5" y="3"/>
                </a:lnTo>
                <a:lnTo>
                  <a:pt x="0" y="5"/>
                </a:lnTo>
                <a:lnTo>
                  <a:pt x="0" y="5"/>
                </a:lnTo>
                <a:lnTo>
                  <a:pt x="5" y="5"/>
                </a:lnTo>
                <a:lnTo>
                  <a:pt x="8" y="7"/>
                </a:lnTo>
                <a:lnTo>
                  <a:pt x="10" y="10"/>
                </a:lnTo>
                <a:lnTo>
                  <a:pt x="32" y="14"/>
                </a:lnTo>
                <a:lnTo>
                  <a:pt x="15" y="5"/>
                </a:lnTo>
                <a:lnTo>
                  <a:pt x="20" y="5"/>
                </a:lnTo>
                <a:lnTo>
                  <a:pt x="34" y="5"/>
                </a:lnTo>
                <a:lnTo>
                  <a:pt x="39" y="5"/>
                </a:lnTo>
                <a:lnTo>
                  <a:pt x="37" y="5"/>
                </a:lnTo>
                <a:lnTo>
                  <a:pt x="32" y="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21" name="Freeform 961"/>
          <p:cNvSpPr>
            <a:spLocks/>
          </p:cNvSpPr>
          <p:nvPr/>
        </p:nvSpPr>
        <p:spPr bwMode="auto">
          <a:xfrm>
            <a:off x="4510085" y="2995615"/>
            <a:ext cx="61912" cy="22225"/>
          </a:xfrm>
          <a:custGeom>
            <a:avLst/>
            <a:gdLst/>
            <a:ahLst/>
            <a:cxnLst>
              <a:cxn ang="0">
                <a:pos x="32" y="3"/>
              </a:cxn>
              <a:cxn ang="0">
                <a:pos x="27" y="2"/>
              </a:cxn>
              <a:cxn ang="0">
                <a:pos x="20" y="0"/>
              </a:cxn>
              <a:cxn ang="0">
                <a:pos x="8" y="3"/>
              </a:cxn>
              <a:cxn ang="0">
                <a:pos x="8" y="5"/>
              </a:cxn>
              <a:cxn ang="0">
                <a:pos x="5" y="3"/>
              </a:cxn>
              <a:cxn ang="0">
                <a:pos x="0" y="5"/>
              </a:cxn>
              <a:cxn ang="0">
                <a:pos x="0" y="5"/>
              </a:cxn>
              <a:cxn ang="0">
                <a:pos x="5" y="5"/>
              </a:cxn>
              <a:cxn ang="0">
                <a:pos x="8" y="7"/>
              </a:cxn>
              <a:cxn ang="0">
                <a:pos x="10" y="10"/>
              </a:cxn>
              <a:cxn ang="0">
                <a:pos x="32" y="14"/>
              </a:cxn>
              <a:cxn ang="0">
                <a:pos x="15" y="5"/>
              </a:cxn>
              <a:cxn ang="0">
                <a:pos x="20" y="5"/>
              </a:cxn>
              <a:cxn ang="0">
                <a:pos x="34" y="5"/>
              </a:cxn>
              <a:cxn ang="0">
                <a:pos x="39" y="5"/>
              </a:cxn>
              <a:cxn ang="0">
                <a:pos x="37" y="5"/>
              </a:cxn>
              <a:cxn ang="0">
                <a:pos x="32" y="3"/>
              </a:cxn>
            </a:cxnLst>
            <a:rect l="0" t="0" r="r" b="b"/>
            <a:pathLst>
              <a:path w="39" h="14">
                <a:moveTo>
                  <a:pt x="32" y="3"/>
                </a:moveTo>
                <a:lnTo>
                  <a:pt x="27" y="2"/>
                </a:lnTo>
                <a:lnTo>
                  <a:pt x="20" y="0"/>
                </a:lnTo>
                <a:lnTo>
                  <a:pt x="8" y="3"/>
                </a:lnTo>
                <a:lnTo>
                  <a:pt x="8" y="5"/>
                </a:lnTo>
                <a:lnTo>
                  <a:pt x="5" y="3"/>
                </a:lnTo>
                <a:lnTo>
                  <a:pt x="0" y="5"/>
                </a:lnTo>
                <a:lnTo>
                  <a:pt x="0" y="5"/>
                </a:lnTo>
                <a:lnTo>
                  <a:pt x="5" y="5"/>
                </a:lnTo>
                <a:lnTo>
                  <a:pt x="8" y="7"/>
                </a:lnTo>
                <a:lnTo>
                  <a:pt x="10" y="10"/>
                </a:lnTo>
                <a:lnTo>
                  <a:pt x="32" y="14"/>
                </a:lnTo>
                <a:lnTo>
                  <a:pt x="15" y="5"/>
                </a:lnTo>
                <a:lnTo>
                  <a:pt x="20" y="5"/>
                </a:lnTo>
                <a:lnTo>
                  <a:pt x="34" y="5"/>
                </a:lnTo>
                <a:lnTo>
                  <a:pt x="39" y="5"/>
                </a:lnTo>
                <a:lnTo>
                  <a:pt x="37" y="5"/>
                </a:lnTo>
                <a:lnTo>
                  <a:pt x="32" y="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22" name="Freeform 962"/>
          <p:cNvSpPr>
            <a:spLocks/>
          </p:cNvSpPr>
          <p:nvPr/>
        </p:nvSpPr>
        <p:spPr bwMode="auto">
          <a:xfrm>
            <a:off x="4533897" y="3003553"/>
            <a:ext cx="42862" cy="14288"/>
          </a:xfrm>
          <a:custGeom>
            <a:avLst/>
            <a:gdLst/>
            <a:ahLst/>
            <a:cxnLst>
              <a:cxn ang="0">
                <a:pos x="24" y="1"/>
              </a:cxn>
              <a:cxn ang="0">
                <a:pos x="24" y="3"/>
              </a:cxn>
              <a:cxn ang="0">
                <a:pos x="27" y="5"/>
              </a:cxn>
              <a:cxn ang="0">
                <a:pos x="22" y="5"/>
              </a:cxn>
              <a:cxn ang="0">
                <a:pos x="17" y="7"/>
              </a:cxn>
              <a:cxn ang="0">
                <a:pos x="17" y="9"/>
              </a:cxn>
              <a:cxn ang="0">
                <a:pos x="0" y="1"/>
              </a:cxn>
              <a:cxn ang="0">
                <a:pos x="5" y="0"/>
              </a:cxn>
              <a:cxn ang="0">
                <a:pos x="19" y="1"/>
              </a:cxn>
              <a:cxn ang="0">
                <a:pos x="24" y="1"/>
              </a:cxn>
            </a:cxnLst>
            <a:rect l="0" t="0" r="r" b="b"/>
            <a:pathLst>
              <a:path w="27" h="9">
                <a:moveTo>
                  <a:pt x="24" y="1"/>
                </a:moveTo>
                <a:lnTo>
                  <a:pt x="24" y="3"/>
                </a:lnTo>
                <a:lnTo>
                  <a:pt x="27" y="5"/>
                </a:lnTo>
                <a:lnTo>
                  <a:pt x="22" y="5"/>
                </a:lnTo>
                <a:lnTo>
                  <a:pt x="17" y="7"/>
                </a:lnTo>
                <a:lnTo>
                  <a:pt x="17" y="9"/>
                </a:lnTo>
                <a:lnTo>
                  <a:pt x="0" y="1"/>
                </a:lnTo>
                <a:lnTo>
                  <a:pt x="5" y="0"/>
                </a:lnTo>
                <a:lnTo>
                  <a:pt x="19" y="1"/>
                </a:lnTo>
                <a:lnTo>
                  <a:pt x="24" y="1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23" name="Freeform 963"/>
          <p:cNvSpPr>
            <a:spLocks/>
          </p:cNvSpPr>
          <p:nvPr/>
        </p:nvSpPr>
        <p:spPr bwMode="auto">
          <a:xfrm>
            <a:off x="4533897" y="3003553"/>
            <a:ext cx="42862" cy="14288"/>
          </a:xfrm>
          <a:custGeom>
            <a:avLst/>
            <a:gdLst/>
            <a:ahLst/>
            <a:cxnLst>
              <a:cxn ang="0">
                <a:pos x="24" y="1"/>
              </a:cxn>
              <a:cxn ang="0">
                <a:pos x="24" y="3"/>
              </a:cxn>
              <a:cxn ang="0">
                <a:pos x="27" y="5"/>
              </a:cxn>
              <a:cxn ang="0">
                <a:pos x="22" y="5"/>
              </a:cxn>
              <a:cxn ang="0">
                <a:pos x="17" y="7"/>
              </a:cxn>
              <a:cxn ang="0">
                <a:pos x="17" y="9"/>
              </a:cxn>
              <a:cxn ang="0">
                <a:pos x="0" y="1"/>
              </a:cxn>
              <a:cxn ang="0">
                <a:pos x="5" y="0"/>
              </a:cxn>
              <a:cxn ang="0">
                <a:pos x="19" y="1"/>
              </a:cxn>
              <a:cxn ang="0">
                <a:pos x="24" y="1"/>
              </a:cxn>
            </a:cxnLst>
            <a:rect l="0" t="0" r="r" b="b"/>
            <a:pathLst>
              <a:path w="27" h="9">
                <a:moveTo>
                  <a:pt x="24" y="1"/>
                </a:moveTo>
                <a:lnTo>
                  <a:pt x="24" y="3"/>
                </a:lnTo>
                <a:lnTo>
                  <a:pt x="27" y="5"/>
                </a:lnTo>
                <a:lnTo>
                  <a:pt x="22" y="5"/>
                </a:lnTo>
                <a:lnTo>
                  <a:pt x="17" y="7"/>
                </a:lnTo>
                <a:lnTo>
                  <a:pt x="17" y="9"/>
                </a:lnTo>
                <a:lnTo>
                  <a:pt x="0" y="1"/>
                </a:lnTo>
                <a:lnTo>
                  <a:pt x="5" y="0"/>
                </a:lnTo>
                <a:lnTo>
                  <a:pt x="19" y="1"/>
                </a:lnTo>
                <a:lnTo>
                  <a:pt x="24" y="1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24" name="Freeform 964"/>
          <p:cNvSpPr>
            <a:spLocks/>
          </p:cNvSpPr>
          <p:nvPr/>
        </p:nvSpPr>
        <p:spPr bwMode="auto">
          <a:xfrm>
            <a:off x="4560885" y="3011490"/>
            <a:ext cx="20637" cy="190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2" y="12"/>
              </a:cxn>
              <a:cxn ang="0">
                <a:pos x="12" y="4"/>
              </a:cxn>
              <a:cxn ang="0">
                <a:pos x="13" y="4"/>
              </a:cxn>
              <a:cxn ang="0">
                <a:pos x="5" y="0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w="13" h="12">
                <a:moveTo>
                  <a:pt x="0" y="4"/>
                </a:moveTo>
                <a:lnTo>
                  <a:pt x="12" y="12"/>
                </a:lnTo>
                <a:lnTo>
                  <a:pt x="12" y="4"/>
                </a:lnTo>
                <a:lnTo>
                  <a:pt x="13" y="4"/>
                </a:lnTo>
                <a:lnTo>
                  <a:pt x="5" y="0"/>
                </a:lnTo>
                <a:lnTo>
                  <a:pt x="0" y="2"/>
                </a:lnTo>
                <a:lnTo>
                  <a:pt x="0" y="4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25" name="Freeform 965"/>
          <p:cNvSpPr>
            <a:spLocks/>
          </p:cNvSpPr>
          <p:nvPr/>
        </p:nvSpPr>
        <p:spPr bwMode="auto">
          <a:xfrm>
            <a:off x="4560885" y="3011490"/>
            <a:ext cx="20637" cy="190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2" y="12"/>
              </a:cxn>
              <a:cxn ang="0">
                <a:pos x="12" y="4"/>
              </a:cxn>
              <a:cxn ang="0">
                <a:pos x="13" y="4"/>
              </a:cxn>
              <a:cxn ang="0">
                <a:pos x="5" y="0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w="13" h="12">
                <a:moveTo>
                  <a:pt x="0" y="4"/>
                </a:moveTo>
                <a:lnTo>
                  <a:pt x="12" y="12"/>
                </a:lnTo>
                <a:lnTo>
                  <a:pt x="12" y="4"/>
                </a:lnTo>
                <a:lnTo>
                  <a:pt x="13" y="4"/>
                </a:lnTo>
                <a:lnTo>
                  <a:pt x="5" y="0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26" name="Freeform 966"/>
          <p:cNvSpPr>
            <a:spLocks/>
          </p:cNvSpPr>
          <p:nvPr/>
        </p:nvSpPr>
        <p:spPr bwMode="auto">
          <a:xfrm>
            <a:off x="4562472" y="2998790"/>
            <a:ext cx="60325" cy="31750"/>
          </a:xfrm>
          <a:custGeom>
            <a:avLst/>
            <a:gdLst/>
            <a:ahLst/>
            <a:cxnLst>
              <a:cxn ang="0">
                <a:pos x="12" y="20"/>
              </a:cxn>
              <a:cxn ang="0">
                <a:pos x="12" y="13"/>
              </a:cxn>
              <a:cxn ang="0">
                <a:pos x="5" y="8"/>
              </a:cxn>
              <a:cxn ang="0">
                <a:pos x="10" y="8"/>
              </a:cxn>
              <a:cxn ang="0">
                <a:pos x="5" y="5"/>
              </a:cxn>
              <a:cxn ang="0">
                <a:pos x="3" y="2"/>
              </a:cxn>
              <a:cxn ang="0">
                <a:pos x="0" y="0"/>
              </a:cxn>
              <a:cxn ang="0">
                <a:pos x="10" y="0"/>
              </a:cxn>
              <a:cxn ang="0">
                <a:pos x="29" y="3"/>
              </a:cxn>
              <a:cxn ang="0">
                <a:pos x="33" y="5"/>
              </a:cxn>
              <a:cxn ang="0">
                <a:pos x="38" y="5"/>
              </a:cxn>
              <a:cxn ang="0">
                <a:pos x="33" y="10"/>
              </a:cxn>
              <a:cxn ang="0">
                <a:pos x="33" y="17"/>
              </a:cxn>
              <a:cxn ang="0">
                <a:pos x="28" y="17"/>
              </a:cxn>
              <a:cxn ang="0">
                <a:pos x="12" y="20"/>
              </a:cxn>
            </a:cxnLst>
            <a:rect l="0" t="0" r="r" b="b"/>
            <a:pathLst>
              <a:path w="38" h="20">
                <a:moveTo>
                  <a:pt x="12" y="20"/>
                </a:moveTo>
                <a:lnTo>
                  <a:pt x="12" y="13"/>
                </a:lnTo>
                <a:lnTo>
                  <a:pt x="5" y="8"/>
                </a:lnTo>
                <a:lnTo>
                  <a:pt x="10" y="8"/>
                </a:lnTo>
                <a:lnTo>
                  <a:pt x="5" y="5"/>
                </a:lnTo>
                <a:lnTo>
                  <a:pt x="3" y="2"/>
                </a:lnTo>
                <a:lnTo>
                  <a:pt x="0" y="0"/>
                </a:lnTo>
                <a:lnTo>
                  <a:pt x="10" y="0"/>
                </a:lnTo>
                <a:lnTo>
                  <a:pt x="29" y="3"/>
                </a:lnTo>
                <a:lnTo>
                  <a:pt x="33" y="5"/>
                </a:lnTo>
                <a:lnTo>
                  <a:pt x="38" y="5"/>
                </a:lnTo>
                <a:lnTo>
                  <a:pt x="33" y="10"/>
                </a:lnTo>
                <a:lnTo>
                  <a:pt x="33" y="17"/>
                </a:lnTo>
                <a:lnTo>
                  <a:pt x="28" y="17"/>
                </a:lnTo>
                <a:lnTo>
                  <a:pt x="12" y="2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27" name="Freeform 967"/>
          <p:cNvSpPr>
            <a:spLocks/>
          </p:cNvSpPr>
          <p:nvPr/>
        </p:nvSpPr>
        <p:spPr bwMode="auto">
          <a:xfrm>
            <a:off x="4562472" y="2998790"/>
            <a:ext cx="60325" cy="31750"/>
          </a:xfrm>
          <a:custGeom>
            <a:avLst/>
            <a:gdLst/>
            <a:ahLst/>
            <a:cxnLst>
              <a:cxn ang="0">
                <a:pos x="12" y="20"/>
              </a:cxn>
              <a:cxn ang="0">
                <a:pos x="12" y="13"/>
              </a:cxn>
              <a:cxn ang="0">
                <a:pos x="5" y="8"/>
              </a:cxn>
              <a:cxn ang="0">
                <a:pos x="10" y="8"/>
              </a:cxn>
              <a:cxn ang="0">
                <a:pos x="5" y="5"/>
              </a:cxn>
              <a:cxn ang="0">
                <a:pos x="3" y="2"/>
              </a:cxn>
              <a:cxn ang="0">
                <a:pos x="0" y="0"/>
              </a:cxn>
              <a:cxn ang="0">
                <a:pos x="10" y="0"/>
              </a:cxn>
              <a:cxn ang="0">
                <a:pos x="29" y="3"/>
              </a:cxn>
              <a:cxn ang="0">
                <a:pos x="33" y="5"/>
              </a:cxn>
              <a:cxn ang="0">
                <a:pos x="38" y="5"/>
              </a:cxn>
              <a:cxn ang="0">
                <a:pos x="33" y="10"/>
              </a:cxn>
              <a:cxn ang="0">
                <a:pos x="33" y="17"/>
              </a:cxn>
              <a:cxn ang="0">
                <a:pos x="28" y="17"/>
              </a:cxn>
              <a:cxn ang="0">
                <a:pos x="12" y="20"/>
              </a:cxn>
            </a:cxnLst>
            <a:rect l="0" t="0" r="r" b="b"/>
            <a:pathLst>
              <a:path w="38" h="20">
                <a:moveTo>
                  <a:pt x="12" y="20"/>
                </a:moveTo>
                <a:lnTo>
                  <a:pt x="12" y="13"/>
                </a:lnTo>
                <a:lnTo>
                  <a:pt x="5" y="8"/>
                </a:lnTo>
                <a:lnTo>
                  <a:pt x="10" y="8"/>
                </a:lnTo>
                <a:lnTo>
                  <a:pt x="5" y="5"/>
                </a:lnTo>
                <a:lnTo>
                  <a:pt x="3" y="2"/>
                </a:lnTo>
                <a:lnTo>
                  <a:pt x="0" y="0"/>
                </a:lnTo>
                <a:lnTo>
                  <a:pt x="10" y="0"/>
                </a:lnTo>
                <a:lnTo>
                  <a:pt x="29" y="3"/>
                </a:lnTo>
                <a:lnTo>
                  <a:pt x="33" y="5"/>
                </a:lnTo>
                <a:lnTo>
                  <a:pt x="38" y="5"/>
                </a:lnTo>
                <a:lnTo>
                  <a:pt x="33" y="10"/>
                </a:lnTo>
                <a:lnTo>
                  <a:pt x="33" y="17"/>
                </a:lnTo>
                <a:lnTo>
                  <a:pt x="28" y="17"/>
                </a:lnTo>
                <a:lnTo>
                  <a:pt x="12" y="2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28" name="Freeform 968"/>
          <p:cNvSpPr>
            <a:spLocks/>
          </p:cNvSpPr>
          <p:nvPr/>
        </p:nvSpPr>
        <p:spPr bwMode="auto">
          <a:xfrm>
            <a:off x="4589460" y="3025778"/>
            <a:ext cx="33337" cy="11113"/>
          </a:xfrm>
          <a:custGeom>
            <a:avLst/>
            <a:gdLst/>
            <a:ahLst/>
            <a:cxnLst>
              <a:cxn ang="0">
                <a:pos x="21" y="5"/>
              </a:cxn>
              <a:cxn ang="0">
                <a:pos x="16" y="0"/>
              </a:cxn>
              <a:cxn ang="0">
                <a:pos x="11" y="0"/>
              </a:cxn>
              <a:cxn ang="0">
                <a:pos x="0" y="3"/>
              </a:cxn>
              <a:cxn ang="0">
                <a:pos x="6" y="7"/>
              </a:cxn>
              <a:cxn ang="0">
                <a:pos x="21" y="5"/>
              </a:cxn>
            </a:cxnLst>
            <a:rect l="0" t="0" r="r" b="b"/>
            <a:pathLst>
              <a:path w="21" h="7">
                <a:moveTo>
                  <a:pt x="21" y="5"/>
                </a:moveTo>
                <a:lnTo>
                  <a:pt x="16" y="0"/>
                </a:lnTo>
                <a:lnTo>
                  <a:pt x="11" y="0"/>
                </a:lnTo>
                <a:lnTo>
                  <a:pt x="0" y="3"/>
                </a:lnTo>
                <a:lnTo>
                  <a:pt x="6" y="7"/>
                </a:lnTo>
                <a:lnTo>
                  <a:pt x="21" y="5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29" name="Freeform 969"/>
          <p:cNvSpPr>
            <a:spLocks/>
          </p:cNvSpPr>
          <p:nvPr/>
        </p:nvSpPr>
        <p:spPr bwMode="auto">
          <a:xfrm>
            <a:off x="4589460" y="3025778"/>
            <a:ext cx="33337" cy="11113"/>
          </a:xfrm>
          <a:custGeom>
            <a:avLst/>
            <a:gdLst/>
            <a:ahLst/>
            <a:cxnLst>
              <a:cxn ang="0">
                <a:pos x="21" y="5"/>
              </a:cxn>
              <a:cxn ang="0">
                <a:pos x="16" y="0"/>
              </a:cxn>
              <a:cxn ang="0">
                <a:pos x="11" y="0"/>
              </a:cxn>
              <a:cxn ang="0">
                <a:pos x="0" y="3"/>
              </a:cxn>
              <a:cxn ang="0">
                <a:pos x="6" y="7"/>
              </a:cxn>
              <a:cxn ang="0">
                <a:pos x="21" y="5"/>
              </a:cxn>
            </a:cxnLst>
            <a:rect l="0" t="0" r="r" b="b"/>
            <a:pathLst>
              <a:path w="21" h="7">
                <a:moveTo>
                  <a:pt x="21" y="5"/>
                </a:moveTo>
                <a:lnTo>
                  <a:pt x="16" y="0"/>
                </a:lnTo>
                <a:lnTo>
                  <a:pt x="11" y="0"/>
                </a:lnTo>
                <a:lnTo>
                  <a:pt x="0" y="3"/>
                </a:lnTo>
                <a:lnTo>
                  <a:pt x="6" y="7"/>
                </a:lnTo>
                <a:lnTo>
                  <a:pt x="21" y="5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30" name="Freeform 970"/>
          <p:cNvSpPr>
            <a:spLocks/>
          </p:cNvSpPr>
          <p:nvPr/>
        </p:nvSpPr>
        <p:spPr bwMode="auto">
          <a:xfrm>
            <a:off x="4510085" y="2935290"/>
            <a:ext cx="122237" cy="39688"/>
          </a:xfrm>
          <a:custGeom>
            <a:avLst/>
            <a:gdLst/>
            <a:ahLst/>
            <a:cxnLst>
              <a:cxn ang="0">
                <a:pos x="72" y="17"/>
              </a:cxn>
              <a:cxn ang="0">
                <a:pos x="67" y="14"/>
              </a:cxn>
              <a:cxn ang="0">
                <a:pos x="72" y="9"/>
              </a:cxn>
              <a:cxn ang="0">
                <a:pos x="67" y="3"/>
              </a:cxn>
              <a:cxn ang="0">
                <a:pos x="62" y="3"/>
              </a:cxn>
              <a:cxn ang="0">
                <a:pos x="38" y="0"/>
              </a:cxn>
              <a:cxn ang="0">
                <a:pos x="32" y="3"/>
              </a:cxn>
              <a:cxn ang="0">
                <a:pos x="29" y="0"/>
              </a:cxn>
              <a:cxn ang="0">
                <a:pos x="0" y="5"/>
              </a:cxn>
              <a:cxn ang="0">
                <a:pos x="5" y="19"/>
              </a:cxn>
              <a:cxn ang="0">
                <a:pos x="15" y="19"/>
              </a:cxn>
              <a:cxn ang="0">
                <a:pos x="20" y="20"/>
              </a:cxn>
              <a:cxn ang="0">
                <a:pos x="26" y="22"/>
              </a:cxn>
              <a:cxn ang="0">
                <a:pos x="45" y="25"/>
              </a:cxn>
              <a:cxn ang="0">
                <a:pos x="64" y="25"/>
              </a:cxn>
              <a:cxn ang="0">
                <a:pos x="77" y="20"/>
              </a:cxn>
              <a:cxn ang="0">
                <a:pos x="72" y="17"/>
              </a:cxn>
            </a:cxnLst>
            <a:rect l="0" t="0" r="r" b="b"/>
            <a:pathLst>
              <a:path w="77" h="25">
                <a:moveTo>
                  <a:pt x="72" y="17"/>
                </a:moveTo>
                <a:lnTo>
                  <a:pt x="67" y="14"/>
                </a:lnTo>
                <a:lnTo>
                  <a:pt x="72" y="9"/>
                </a:lnTo>
                <a:lnTo>
                  <a:pt x="67" y="3"/>
                </a:lnTo>
                <a:lnTo>
                  <a:pt x="62" y="3"/>
                </a:lnTo>
                <a:lnTo>
                  <a:pt x="38" y="0"/>
                </a:lnTo>
                <a:lnTo>
                  <a:pt x="32" y="3"/>
                </a:lnTo>
                <a:lnTo>
                  <a:pt x="29" y="0"/>
                </a:lnTo>
                <a:lnTo>
                  <a:pt x="0" y="5"/>
                </a:lnTo>
                <a:lnTo>
                  <a:pt x="5" y="19"/>
                </a:lnTo>
                <a:lnTo>
                  <a:pt x="15" y="19"/>
                </a:lnTo>
                <a:lnTo>
                  <a:pt x="20" y="20"/>
                </a:lnTo>
                <a:lnTo>
                  <a:pt x="26" y="22"/>
                </a:lnTo>
                <a:lnTo>
                  <a:pt x="45" y="25"/>
                </a:lnTo>
                <a:lnTo>
                  <a:pt x="64" y="25"/>
                </a:lnTo>
                <a:lnTo>
                  <a:pt x="77" y="20"/>
                </a:lnTo>
                <a:lnTo>
                  <a:pt x="72" y="17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31" name="Freeform 971"/>
          <p:cNvSpPr>
            <a:spLocks/>
          </p:cNvSpPr>
          <p:nvPr/>
        </p:nvSpPr>
        <p:spPr bwMode="auto">
          <a:xfrm>
            <a:off x="4510085" y="2935290"/>
            <a:ext cx="122237" cy="39688"/>
          </a:xfrm>
          <a:custGeom>
            <a:avLst/>
            <a:gdLst/>
            <a:ahLst/>
            <a:cxnLst>
              <a:cxn ang="0">
                <a:pos x="72" y="17"/>
              </a:cxn>
              <a:cxn ang="0">
                <a:pos x="67" y="14"/>
              </a:cxn>
              <a:cxn ang="0">
                <a:pos x="72" y="9"/>
              </a:cxn>
              <a:cxn ang="0">
                <a:pos x="67" y="3"/>
              </a:cxn>
              <a:cxn ang="0">
                <a:pos x="62" y="3"/>
              </a:cxn>
              <a:cxn ang="0">
                <a:pos x="38" y="0"/>
              </a:cxn>
              <a:cxn ang="0">
                <a:pos x="32" y="3"/>
              </a:cxn>
              <a:cxn ang="0">
                <a:pos x="29" y="0"/>
              </a:cxn>
              <a:cxn ang="0">
                <a:pos x="0" y="5"/>
              </a:cxn>
              <a:cxn ang="0">
                <a:pos x="5" y="19"/>
              </a:cxn>
              <a:cxn ang="0">
                <a:pos x="15" y="19"/>
              </a:cxn>
              <a:cxn ang="0">
                <a:pos x="20" y="20"/>
              </a:cxn>
              <a:cxn ang="0">
                <a:pos x="26" y="22"/>
              </a:cxn>
              <a:cxn ang="0">
                <a:pos x="45" y="25"/>
              </a:cxn>
              <a:cxn ang="0">
                <a:pos x="64" y="25"/>
              </a:cxn>
              <a:cxn ang="0">
                <a:pos x="77" y="20"/>
              </a:cxn>
              <a:cxn ang="0">
                <a:pos x="72" y="17"/>
              </a:cxn>
            </a:cxnLst>
            <a:rect l="0" t="0" r="r" b="b"/>
            <a:pathLst>
              <a:path w="77" h="25">
                <a:moveTo>
                  <a:pt x="72" y="17"/>
                </a:moveTo>
                <a:lnTo>
                  <a:pt x="67" y="14"/>
                </a:lnTo>
                <a:lnTo>
                  <a:pt x="72" y="9"/>
                </a:lnTo>
                <a:lnTo>
                  <a:pt x="67" y="3"/>
                </a:lnTo>
                <a:lnTo>
                  <a:pt x="62" y="3"/>
                </a:lnTo>
                <a:lnTo>
                  <a:pt x="38" y="0"/>
                </a:lnTo>
                <a:lnTo>
                  <a:pt x="32" y="3"/>
                </a:lnTo>
                <a:lnTo>
                  <a:pt x="29" y="0"/>
                </a:lnTo>
                <a:lnTo>
                  <a:pt x="0" y="5"/>
                </a:lnTo>
                <a:lnTo>
                  <a:pt x="5" y="19"/>
                </a:lnTo>
                <a:lnTo>
                  <a:pt x="15" y="19"/>
                </a:lnTo>
                <a:lnTo>
                  <a:pt x="20" y="20"/>
                </a:lnTo>
                <a:lnTo>
                  <a:pt x="26" y="22"/>
                </a:lnTo>
                <a:lnTo>
                  <a:pt x="45" y="25"/>
                </a:lnTo>
                <a:lnTo>
                  <a:pt x="64" y="25"/>
                </a:lnTo>
                <a:lnTo>
                  <a:pt x="77" y="20"/>
                </a:lnTo>
                <a:lnTo>
                  <a:pt x="72" y="17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32" name="Freeform 972"/>
          <p:cNvSpPr>
            <a:spLocks/>
          </p:cNvSpPr>
          <p:nvPr/>
        </p:nvSpPr>
        <p:spPr bwMode="auto">
          <a:xfrm>
            <a:off x="4406897" y="2935290"/>
            <a:ext cx="109537" cy="53975"/>
          </a:xfrm>
          <a:custGeom>
            <a:avLst/>
            <a:gdLst/>
            <a:ahLst/>
            <a:cxnLst>
              <a:cxn ang="0">
                <a:pos x="40" y="3"/>
              </a:cxn>
              <a:cxn ang="0">
                <a:pos x="28" y="0"/>
              </a:cxn>
              <a:cxn ang="0">
                <a:pos x="24" y="0"/>
              </a:cxn>
              <a:cxn ang="0">
                <a:pos x="21" y="5"/>
              </a:cxn>
              <a:cxn ang="0">
                <a:pos x="16" y="5"/>
              </a:cxn>
              <a:cxn ang="0">
                <a:pos x="11" y="11"/>
              </a:cxn>
              <a:cxn ang="0">
                <a:pos x="0" y="14"/>
              </a:cxn>
              <a:cxn ang="0">
                <a:pos x="0" y="24"/>
              </a:cxn>
              <a:cxn ang="0">
                <a:pos x="16" y="27"/>
              </a:cxn>
              <a:cxn ang="0">
                <a:pos x="16" y="34"/>
              </a:cxn>
              <a:cxn ang="0">
                <a:pos x="55" y="34"/>
              </a:cxn>
              <a:cxn ang="0">
                <a:pos x="50" y="29"/>
              </a:cxn>
              <a:cxn ang="0">
                <a:pos x="62" y="27"/>
              </a:cxn>
              <a:cxn ang="0">
                <a:pos x="47" y="22"/>
              </a:cxn>
              <a:cxn ang="0">
                <a:pos x="45" y="19"/>
              </a:cxn>
              <a:cxn ang="0">
                <a:pos x="69" y="16"/>
              </a:cxn>
              <a:cxn ang="0">
                <a:pos x="69" y="18"/>
              </a:cxn>
              <a:cxn ang="0">
                <a:pos x="62" y="5"/>
              </a:cxn>
              <a:cxn ang="0">
                <a:pos x="55" y="3"/>
              </a:cxn>
              <a:cxn ang="0">
                <a:pos x="62" y="3"/>
              </a:cxn>
              <a:cxn ang="0">
                <a:pos x="55" y="0"/>
              </a:cxn>
              <a:cxn ang="0">
                <a:pos x="40" y="5"/>
              </a:cxn>
              <a:cxn ang="0">
                <a:pos x="40" y="3"/>
              </a:cxn>
            </a:cxnLst>
            <a:rect l="0" t="0" r="r" b="b"/>
            <a:pathLst>
              <a:path w="69" h="34">
                <a:moveTo>
                  <a:pt x="40" y="3"/>
                </a:moveTo>
                <a:lnTo>
                  <a:pt x="28" y="0"/>
                </a:lnTo>
                <a:lnTo>
                  <a:pt x="24" y="0"/>
                </a:lnTo>
                <a:lnTo>
                  <a:pt x="21" y="5"/>
                </a:lnTo>
                <a:lnTo>
                  <a:pt x="16" y="5"/>
                </a:lnTo>
                <a:lnTo>
                  <a:pt x="11" y="11"/>
                </a:lnTo>
                <a:lnTo>
                  <a:pt x="0" y="14"/>
                </a:lnTo>
                <a:lnTo>
                  <a:pt x="0" y="24"/>
                </a:lnTo>
                <a:lnTo>
                  <a:pt x="16" y="27"/>
                </a:lnTo>
                <a:lnTo>
                  <a:pt x="16" y="34"/>
                </a:lnTo>
                <a:lnTo>
                  <a:pt x="55" y="34"/>
                </a:lnTo>
                <a:lnTo>
                  <a:pt x="50" y="29"/>
                </a:lnTo>
                <a:lnTo>
                  <a:pt x="62" y="27"/>
                </a:lnTo>
                <a:lnTo>
                  <a:pt x="47" y="22"/>
                </a:lnTo>
                <a:lnTo>
                  <a:pt x="45" y="19"/>
                </a:lnTo>
                <a:lnTo>
                  <a:pt x="69" y="16"/>
                </a:lnTo>
                <a:lnTo>
                  <a:pt x="69" y="18"/>
                </a:lnTo>
                <a:lnTo>
                  <a:pt x="62" y="5"/>
                </a:lnTo>
                <a:lnTo>
                  <a:pt x="55" y="3"/>
                </a:lnTo>
                <a:lnTo>
                  <a:pt x="62" y="3"/>
                </a:lnTo>
                <a:lnTo>
                  <a:pt x="55" y="0"/>
                </a:lnTo>
                <a:lnTo>
                  <a:pt x="40" y="5"/>
                </a:lnTo>
                <a:lnTo>
                  <a:pt x="40" y="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33" name="Freeform 973"/>
          <p:cNvSpPr>
            <a:spLocks/>
          </p:cNvSpPr>
          <p:nvPr/>
        </p:nvSpPr>
        <p:spPr bwMode="auto">
          <a:xfrm>
            <a:off x="4406897" y="2935290"/>
            <a:ext cx="109537" cy="53975"/>
          </a:xfrm>
          <a:custGeom>
            <a:avLst/>
            <a:gdLst/>
            <a:ahLst/>
            <a:cxnLst>
              <a:cxn ang="0">
                <a:pos x="40" y="3"/>
              </a:cxn>
              <a:cxn ang="0">
                <a:pos x="28" y="0"/>
              </a:cxn>
              <a:cxn ang="0">
                <a:pos x="24" y="0"/>
              </a:cxn>
              <a:cxn ang="0">
                <a:pos x="21" y="5"/>
              </a:cxn>
              <a:cxn ang="0">
                <a:pos x="16" y="5"/>
              </a:cxn>
              <a:cxn ang="0">
                <a:pos x="11" y="11"/>
              </a:cxn>
              <a:cxn ang="0">
                <a:pos x="0" y="14"/>
              </a:cxn>
              <a:cxn ang="0">
                <a:pos x="0" y="24"/>
              </a:cxn>
              <a:cxn ang="0">
                <a:pos x="16" y="27"/>
              </a:cxn>
              <a:cxn ang="0">
                <a:pos x="16" y="34"/>
              </a:cxn>
              <a:cxn ang="0">
                <a:pos x="55" y="34"/>
              </a:cxn>
              <a:cxn ang="0">
                <a:pos x="50" y="29"/>
              </a:cxn>
              <a:cxn ang="0">
                <a:pos x="62" y="27"/>
              </a:cxn>
              <a:cxn ang="0">
                <a:pos x="47" y="22"/>
              </a:cxn>
              <a:cxn ang="0">
                <a:pos x="45" y="19"/>
              </a:cxn>
              <a:cxn ang="0">
                <a:pos x="69" y="16"/>
              </a:cxn>
              <a:cxn ang="0">
                <a:pos x="69" y="18"/>
              </a:cxn>
              <a:cxn ang="0">
                <a:pos x="62" y="5"/>
              </a:cxn>
              <a:cxn ang="0">
                <a:pos x="55" y="3"/>
              </a:cxn>
              <a:cxn ang="0">
                <a:pos x="62" y="3"/>
              </a:cxn>
              <a:cxn ang="0">
                <a:pos x="55" y="0"/>
              </a:cxn>
              <a:cxn ang="0">
                <a:pos x="40" y="5"/>
              </a:cxn>
              <a:cxn ang="0">
                <a:pos x="40" y="3"/>
              </a:cxn>
            </a:cxnLst>
            <a:rect l="0" t="0" r="r" b="b"/>
            <a:pathLst>
              <a:path w="69" h="34">
                <a:moveTo>
                  <a:pt x="40" y="3"/>
                </a:moveTo>
                <a:lnTo>
                  <a:pt x="28" y="0"/>
                </a:lnTo>
                <a:lnTo>
                  <a:pt x="24" y="0"/>
                </a:lnTo>
                <a:lnTo>
                  <a:pt x="21" y="5"/>
                </a:lnTo>
                <a:lnTo>
                  <a:pt x="16" y="5"/>
                </a:lnTo>
                <a:lnTo>
                  <a:pt x="11" y="11"/>
                </a:lnTo>
                <a:lnTo>
                  <a:pt x="0" y="14"/>
                </a:lnTo>
                <a:lnTo>
                  <a:pt x="0" y="24"/>
                </a:lnTo>
                <a:lnTo>
                  <a:pt x="16" y="27"/>
                </a:lnTo>
                <a:lnTo>
                  <a:pt x="16" y="34"/>
                </a:lnTo>
                <a:lnTo>
                  <a:pt x="55" y="34"/>
                </a:lnTo>
                <a:lnTo>
                  <a:pt x="50" y="29"/>
                </a:lnTo>
                <a:lnTo>
                  <a:pt x="62" y="27"/>
                </a:lnTo>
                <a:lnTo>
                  <a:pt x="47" y="22"/>
                </a:lnTo>
                <a:lnTo>
                  <a:pt x="45" y="19"/>
                </a:lnTo>
                <a:lnTo>
                  <a:pt x="69" y="16"/>
                </a:lnTo>
                <a:lnTo>
                  <a:pt x="69" y="18"/>
                </a:lnTo>
                <a:lnTo>
                  <a:pt x="62" y="5"/>
                </a:lnTo>
                <a:lnTo>
                  <a:pt x="55" y="3"/>
                </a:lnTo>
                <a:lnTo>
                  <a:pt x="62" y="3"/>
                </a:lnTo>
                <a:lnTo>
                  <a:pt x="55" y="0"/>
                </a:lnTo>
                <a:lnTo>
                  <a:pt x="40" y="5"/>
                </a:lnTo>
                <a:lnTo>
                  <a:pt x="40" y="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34" name="Freeform 974"/>
          <p:cNvSpPr>
            <a:spLocks/>
          </p:cNvSpPr>
          <p:nvPr/>
        </p:nvSpPr>
        <p:spPr bwMode="auto">
          <a:xfrm>
            <a:off x="4368797" y="2962278"/>
            <a:ext cx="38100" cy="952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14" y="0"/>
              </a:cxn>
              <a:cxn ang="0">
                <a:pos x="24" y="2"/>
              </a:cxn>
              <a:cxn ang="0">
                <a:pos x="24" y="6"/>
              </a:cxn>
              <a:cxn ang="0">
                <a:pos x="14" y="5"/>
              </a:cxn>
              <a:cxn ang="0">
                <a:pos x="14" y="4"/>
              </a:cxn>
              <a:cxn ang="0">
                <a:pos x="11" y="5"/>
              </a:cxn>
              <a:cxn ang="0">
                <a:pos x="0" y="2"/>
              </a:cxn>
              <a:cxn ang="0">
                <a:pos x="5" y="0"/>
              </a:cxn>
            </a:cxnLst>
            <a:rect l="0" t="0" r="r" b="b"/>
            <a:pathLst>
              <a:path w="24" h="6">
                <a:moveTo>
                  <a:pt x="5" y="0"/>
                </a:moveTo>
                <a:lnTo>
                  <a:pt x="14" y="0"/>
                </a:lnTo>
                <a:lnTo>
                  <a:pt x="24" y="2"/>
                </a:lnTo>
                <a:lnTo>
                  <a:pt x="24" y="6"/>
                </a:lnTo>
                <a:lnTo>
                  <a:pt x="14" y="5"/>
                </a:lnTo>
                <a:lnTo>
                  <a:pt x="14" y="4"/>
                </a:lnTo>
                <a:lnTo>
                  <a:pt x="11" y="5"/>
                </a:lnTo>
                <a:lnTo>
                  <a:pt x="0" y="2"/>
                </a:lnTo>
                <a:lnTo>
                  <a:pt x="5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35" name="Freeform 975"/>
          <p:cNvSpPr>
            <a:spLocks/>
          </p:cNvSpPr>
          <p:nvPr/>
        </p:nvSpPr>
        <p:spPr bwMode="auto">
          <a:xfrm>
            <a:off x="4368797" y="2962278"/>
            <a:ext cx="38100" cy="952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14" y="0"/>
              </a:cxn>
              <a:cxn ang="0">
                <a:pos x="24" y="2"/>
              </a:cxn>
              <a:cxn ang="0">
                <a:pos x="24" y="6"/>
              </a:cxn>
              <a:cxn ang="0">
                <a:pos x="14" y="5"/>
              </a:cxn>
              <a:cxn ang="0">
                <a:pos x="14" y="4"/>
              </a:cxn>
              <a:cxn ang="0">
                <a:pos x="11" y="5"/>
              </a:cxn>
              <a:cxn ang="0">
                <a:pos x="0" y="2"/>
              </a:cxn>
              <a:cxn ang="0">
                <a:pos x="5" y="0"/>
              </a:cxn>
            </a:cxnLst>
            <a:rect l="0" t="0" r="r" b="b"/>
            <a:pathLst>
              <a:path w="24" h="6">
                <a:moveTo>
                  <a:pt x="5" y="0"/>
                </a:moveTo>
                <a:lnTo>
                  <a:pt x="14" y="0"/>
                </a:lnTo>
                <a:lnTo>
                  <a:pt x="24" y="2"/>
                </a:lnTo>
                <a:lnTo>
                  <a:pt x="24" y="6"/>
                </a:lnTo>
                <a:lnTo>
                  <a:pt x="14" y="5"/>
                </a:lnTo>
                <a:lnTo>
                  <a:pt x="14" y="4"/>
                </a:lnTo>
                <a:lnTo>
                  <a:pt x="11" y="5"/>
                </a:lnTo>
                <a:lnTo>
                  <a:pt x="0" y="2"/>
                </a:lnTo>
                <a:lnTo>
                  <a:pt x="5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36" name="Freeform 976"/>
          <p:cNvSpPr>
            <a:spLocks/>
          </p:cNvSpPr>
          <p:nvPr/>
        </p:nvSpPr>
        <p:spPr bwMode="auto">
          <a:xfrm>
            <a:off x="4406897" y="2832103"/>
            <a:ext cx="271462" cy="87313"/>
          </a:xfrm>
          <a:custGeom>
            <a:avLst/>
            <a:gdLst/>
            <a:ahLst/>
            <a:cxnLst>
              <a:cxn ang="0">
                <a:pos x="97" y="12"/>
              </a:cxn>
              <a:cxn ang="0">
                <a:pos x="97" y="12"/>
              </a:cxn>
              <a:cxn ang="0">
                <a:pos x="87" y="12"/>
              </a:cxn>
              <a:cxn ang="0">
                <a:pos x="85" y="14"/>
              </a:cxn>
              <a:cxn ang="0">
                <a:pos x="80" y="14"/>
              </a:cxn>
              <a:cxn ang="0">
                <a:pos x="73" y="18"/>
              </a:cxn>
              <a:cxn ang="0">
                <a:pos x="63" y="19"/>
              </a:cxn>
              <a:cxn ang="0">
                <a:pos x="56" y="28"/>
              </a:cxn>
              <a:cxn ang="0">
                <a:pos x="63" y="31"/>
              </a:cxn>
              <a:cxn ang="0">
                <a:pos x="45" y="31"/>
              </a:cxn>
              <a:cxn ang="0">
                <a:pos x="45" y="35"/>
              </a:cxn>
              <a:cxn ang="0">
                <a:pos x="51" y="41"/>
              </a:cxn>
              <a:cxn ang="0">
                <a:pos x="45" y="42"/>
              </a:cxn>
              <a:cxn ang="0">
                <a:pos x="51" y="46"/>
              </a:cxn>
              <a:cxn ang="0">
                <a:pos x="45" y="46"/>
              </a:cxn>
              <a:cxn ang="0">
                <a:pos x="39" y="48"/>
              </a:cxn>
              <a:cxn ang="0">
                <a:pos x="35" y="48"/>
              </a:cxn>
              <a:cxn ang="0">
                <a:pos x="16" y="55"/>
              </a:cxn>
              <a:cxn ang="0">
                <a:pos x="0" y="55"/>
              </a:cxn>
              <a:cxn ang="0">
                <a:pos x="0" y="39"/>
              </a:cxn>
              <a:cxn ang="0">
                <a:pos x="16" y="35"/>
              </a:cxn>
              <a:cxn ang="0">
                <a:pos x="21" y="35"/>
              </a:cxn>
              <a:cxn ang="0">
                <a:pos x="25" y="31"/>
              </a:cxn>
              <a:cxn ang="0">
                <a:pos x="30" y="33"/>
              </a:cxn>
              <a:cxn ang="0">
                <a:pos x="47" y="23"/>
              </a:cxn>
              <a:cxn ang="0">
                <a:pos x="56" y="17"/>
              </a:cxn>
              <a:cxn ang="0">
                <a:pos x="73" y="14"/>
              </a:cxn>
              <a:cxn ang="0">
                <a:pos x="69" y="12"/>
              </a:cxn>
              <a:cxn ang="0">
                <a:pos x="64" y="12"/>
              </a:cxn>
              <a:cxn ang="0">
                <a:pos x="73" y="9"/>
              </a:cxn>
              <a:cxn ang="0">
                <a:pos x="75" y="12"/>
              </a:cxn>
              <a:cxn ang="0">
                <a:pos x="80" y="12"/>
              </a:cxn>
              <a:cxn ang="0">
                <a:pos x="80" y="9"/>
              </a:cxn>
              <a:cxn ang="0">
                <a:pos x="90" y="7"/>
              </a:cxn>
              <a:cxn ang="0">
                <a:pos x="104" y="7"/>
              </a:cxn>
              <a:cxn ang="0">
                <a:pos x="114" y="4"/>
              </a:cxn>
              <a:cxn ang="0">
                <a:pos x="128" y="4"/>
              </a:cxn>
              <a:cxn ang="0">
                <a:pos x="132" y="0"/>
              </a:cxn>
              <a:cxn ang="0">
                <a:pos x="132" y="4"/>
              </a:cxn>
              <a:cxn ang="0">
                <a:pos x="144" y="4"/>
              </a:cxn>
              <a:cxn ang="0">
                <a:pos x="145" y="0"/>
              </a:cxn>
              <a:cxn ang="0">
                <a:pos x="154" y="4"/>
              </a:cxn>
              <a:cxn ang="0">
                <a:pos x="171" y="4"/>
              </a:cxn>
              <a:cxn ang="0">
                <a:pos x="154" y="7"/>
              </a:cxn>
              <a:cxn ang="0">
                <a:pos x="171" y="9"/>
              </a:cxn>
              <a:cxn ang="0">
                <a:pos x="156" y="12"/>
              </a:cxn>
              <a:cxn ang="0">
                <a:pos x="156" y="9"/>
              </a:cxn>
              <a:cxn ang="0">
                <a:pos x="145" y="7"/>
              </a:cxn>
              <a:cxn ang="0">
                <a:pos x="137" y="7"/>
              </a:cxn>
              <a:cxn ang="0">
                <a:pos x="137" y="12"/>
              </a:cxn>
              <a:cxn ang="0">
                <a:pos x="111" y="12"/>
              </a:cxn>
              <a:cxn ang="0">
                <a:pos x="102" y="9"/>
              </a:cxn>
              <a:cxn ang="0">
                <a:pos x="97" y="12"/>
              </a:cxn>
            </a:cxnLst>
            <a:rect l="0" t="0" r="r" b="b"/>
            <a:pathLst>
              <a:path w="171" h="55">
                <a:moveTo>
                  <a:pt x="97" y="12"/>
                </a:moveTo>
                <a:lnTo>
                  <a:pt x="97" y="12"/>
                </a:lnTo>
                <a:lnTo>
                  <a:pt x="87" y="12"/>
                </a:lnTo>
                <a:lnTo>
                  <a:pt x="85" y="14"/>
                </a:lnTo>
                <a:lnTo>
                  <a:pt x="80" y="14"/>
                </a:lnTo>
                <a:lnTo>
                  <a:pt x="73" y="18"/>
                </a:lnTo>
                <a:lnTo>
                  <a:pt x="63" y="19"/>
                </a:lnTo>
                <a:lnTo>
                  <a:pt x="56" y="28"/>
                </a:lnTo>
                <a:lnTo>
                  <a:pt x="63" y="31"/>
                </a:lnTo>
                <a:lnTo>
                  <a:pt x="45" y="31"/>
                </a:lnTo>
                <a:lnTo>
                  <a:pt x="45" y="35"/>
                </a:lnTo>
                <a:lnTo>
                  <a:pt x="51" y="41"/>
                </a:lnTo>
                <a:lnTo>
                  <a:pt x="45" y="42"/>
                </a:lnTo>
                <a:lnTo>
                  <a:pt x="51" y="46"/>
                </a:lnTo>
                <a:lnTo>
                  <a:pt x="45" y="46"/>
                </a:lnTo>
                <a:lnTo>
                  <a:pt x="39" y="48"/>
                </a:lnTo>
                <a:lnTo>
                  <a:pt x="35" y="48"/>
                </a:lnTo>
                <a:lnTo>
                  <a:pt x="16" y="55"/>
                </a:lnTo>
                <a:lnTo>
                  <a:pt x="0" y="55"/>
                </a:lnTo>
                <a:lnTo>
                  <a:pt x="0" y="39"/>
                </a:lnTo>
                <a:lnTo>
                  <a:pt x="16" y="35"/>
                </a:lnTo>
                <a:lnTo>
                  <a:pt x="21" y="35"/>
                </a:lnTo>
                <a:lnTo>
                  <a:pt x="25" y="31"/>
                </a:lnTo>
                <a:lnTo>
                  <a:pt x="30" y="33"/>
                </a:lnTo>
                <a:lnTo>
                  <a:pt x="47" y="23"/>
                </a:lnTo>
                <a:lnTo>
                  <a:pt x="56" y="17"/>
                </a:lnTo>
                <a:lnTo>
                  <a:pt x="73" y="14"/>
                </a:lnTo>
                <a:lnTo>
                  <a:pt x="69" y="12"/>
                </a:lnTo>
                <a:lnTo>
                  <a:pt x="64" y="12"/>
                </a:lnTo>
                <a:lnTo>
                  <a:pt x="73" y="9"/>
                </a:lnTo>
                <a:lnTo>
                  <a:pt x="75" y="12"/>
                </a:lnTo>
                <a:lnTo>
                  <a:pt x="80" y="12"/>
                </a:lnTo>
                <a:lnTo>
                  <a:pt x="80" y="9"/>
                </a:lnTo>
                <a:lnTo>
                  <a:pt x="90" y="7"/>
                </a:lnTo>
                <a:lnTo>
                  <a:pt x="104" y="7"/>
                </a:lnTo>
                <a:lnTo>
                  <a:pt x="114" y="4"/>
                </a:lnTo>
                <a:lnTo>
                  <a:pt x="128" y="4"/>
                </a:lnTo>
                <a:lnTo>
                  <a:pt x="132" y="0"/>
                </a:lnTo>
                <a:lnTo>
                  <a:pt x="132" y="4"/>
                </a:lnTo>
                <a:lnTo>
                  <a:pt x="144" y="4"/>
                </a:lnTo>
                <a:lnTo>
                  <a:pt x="145" y="0"/>
                </a:lnTo>
                <a:lnTo>
                  <a:pt x="154" y="4"/>
                </a:lnTo>
                <a:lnTo>
                  <a:pt x="171" y="4"/>
                </a:lnTo>
                <a:lnTo>
                  <a:pt x="154" y="7"/>
                </a:lnTo>
                <a:lnTo>
                  <a:pt x="171" y="9"/>
                </a:lnTo>
                <a:lnTo>
                  <a:pt x="156" y="12"/>
                </a:lnTo>
                <a:lnTo>
                  <a:pt x="156" y="9"/>
                </a:lnTo>
                <a:lnTo>
                  <a:pt x="145" y="7"/>
                </a:lnTo>
                <a:lnTo>
                  <a:pt x="137" y="7"/>
                </a:lnTo>
                <a:lnTo>
                  <a:pt x="137" y="12"/>
                </a:lnTo>
                <a:lnTo>
                  <a:pt x="111" y="12"/>
                </a:lnTo>
                <a:lnTo>
                  <a:pt x="102" y="9"/>
                </a:lnTo>
                <a:lnTo>
                  <a:pt x="97" y="1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37" name="Freeform 977"/>
          <p:cNvSpPr>
            <a:spLocks/>
          </p:cNvSpPr>
          <p:nvPr/>
        </p:nvSpPr>
        <p:spPr bwMode="auto">
          <a:xfrm>
            <a:off x="4406897" y="2832103"/>
            <a:ext cx="271462" cy="87313"/>
          </a:xfrm>
          <a:custGeom>
            <a:avLst/>
            <a:gdLst/>
            <a:ahLst/>
            <a:cxnLst>
              <a:cxn ang="0">
                <a:pos x="97" y="12"/>
              </a:cxn>
              <a:cxn ang="0">
                <a:pos x="97" y="12"/>
              </a:cxn>
              <a:cxn ang="0">
                <a:pos x="87" y="12"/>
              </a:cxn>
              <a:cxn ang="0">
                <a:pos x="85" y="14"/>
              </a:cxn>
              <a:cxn ang="0">
                <a:pos x="80" y="14"/>
              </a:cxn>
              <a:cxn ang="0">
                <a:pos x="73" y="18"/>
              </a:cxn>
              <a:cxn ang="0">
                <a:pos x="63" y="19"/>
              </a:cxn>
              <a:cxn ang="0">
                <a:pos x="56" y="28"/>
              </a:cxn>
              <a:cxn ang="0">
                <a:pos x="63" y="31"/>
              </a:cxn>
              <a:cxn ang="0">
                <a:pos x="45" y="31"/>
              </a:cxn>
              <a:cxn ang="0">
                <a:pos x="45" y="35"/>
              </a:cxn>
              <a:cxn ang="0">
                <a:pos x="51" y="41"/>
              </a:cxn>
              <a:cxn ang="0">
                <a:pos x="45" y="42"/>
              </a:cxn>
              <a:cxn ang="0">
                <a:pos x="51" y="46"/>
              </a:cxn>
              <a:cxn ang="0">
                <a:pos x="45" y="46"/>
              </a:cxn>
              <a:cxn ang="0">
                <a:pos x="39" y="48"/>
              </a:cxn>
              <a:cxn ang="0">
                <a:pos x="35" y="48"/>
              </a:cxn>
              <a:cxn ang="0">
                <a:pos x="16" y="55"/>
              </a:cxn>
              <a:cxn ang="0">
                <a:pos x="0" y="55"/>
              </a:cxn>
              <a:cxn ang="0">
                <a:pos x="0" y="39"/>
              </a:cxn>
              <a:cxn ang="0">
                <a:pos x="16" y="35"/>
              </a:cxn>
              <a:cxn ang="0">
                <a:pos x="21" y="35"/>
              </a:cxn>
              <a:cxn ang="0">
                <a:pos x="25" y="31"/>
              </a:cxn>
              <a:cxn ang="0">
                <a:pos x="30" y="33"/>
              </a:cxn>
              <a:cxn ang="0">
                <a:pos x="47" y="23"/>
              </a:cxn>
              <a:cxn ang="0">
                <a:pos x="56" y="17"/>
              </a:cxn>
              <a:cxn ang="0">
                <a:pos x="73" y="14"/>
              </a:cxn>
              <a:cxn ang="0">
                <a:pos x="69" y="12"/>
              </a:cxn>
              <a:cxn ang="0">
                <a:pos x="64" y="12"/>
              </a:cxn>
              <a:cxn ang="0">
                <a:pos x="73" y="9"/>
              </a:cxn>
              <a:cxn ang="0">
                <a:pos x="75" y="12"/>
              </a:cxn>
              <a:cxn ang="0">
                <a:pos x="80" y="12"/>
              </a:cxn>
              <a:cxn ang="0">
                <a:pos x="80" y="9"/>
              </a:cxn>
              <a:cxn ang="0">
                <a:pos x="90" y="7"/>
              </a:cxn>
              <a:cxn ang="0">
                <a:pos x="104" y="7"/>
              </a:cxn>
              <a:cxn ang="0">
                <a:pos x="114" y="4"/>
              </a:cxn>
              <a:cxn ang="0">
                <a:pos x="128" y="4"/>
              </a:cxn>
              <a:cxn ang="0">
                <a:pos x="132" y="0"/>
              </a:cxn>
              <a:cxn ang="0">
                <a:pos x="132" y="4"/>
              </a:cxn>
              <a:cxn ang="0">
                <a:pos x="144" y="4"/>
              </a:cxn>
              <a:cxn ang="0">
                <a:pos x="145" y="0"/>
              </a:cxn>
              <a:cxn ang="0">
                <a:pos x="154" y="4"/>
              </a:cxn>
              <a:cxn ang="0">
                <a:pos x="171" y="4"/>
              </a:cxn>
              <a:cxn ang="0">
                <a:pos x="154" y="7"/>
              </a:cxn>
              <a:cxn ang="0">
                <a:pos x="171" y="9"/>
              </a:cxn>
              <a:cxn ang="0">
                <a:pos x="156" y="12"/>
              </a:cxn>
              <a:cxn ang="0">
                <a:pos x="156" y="9"/>
              </a:cxn>
              <a:cxn ang="0">
                <a:pos x="145" y="7"/>
              </a:cxn>
              <a:cxn ang="0">
                <a:pos x="137" y="7"/>
              </a:cxn>
              <a:cxn ang="0">
                <a:pos x="137" y="12"/>
              </a:cxn>
              <a:cxn ang="0">
                <a:pos x="111" y="12"/>
              </a:cxn>
              <a:cxn ang="0">
                <a:pos x="102" y="9"/>
              </a:cxn>
              <a:cxn ang="0">
                <a:pos x="97" y="12"/>
              </a:cxn>
            </a:cxnLst>
            <a:rect l="0" t="0" r="r" b="b"/>
            <a:pathLst>
              <a:path w="171" h="55">
                <a:moveTo>
                  <a:pt x="97" y="12"/>
                </a:moveTo>
                <a:lnTo>
                  <a:pt x="97" y="12"/>
                </a:lnTo>
                <a:lnTo>
                  <a:pt x="87" y="12"/>
                </a:lnTo>
                <a:lnTo>
                  <a:pt x="85" y="14"/>
                </a:lnTo>
                <a:lnTo>
                  <a:pt x="80" y="14"/>
                </a:lnTo>
                <a:lnTo>
                  <a:pt x="73" y="18"/>
                </a:lnTo>
                <a:lnTo>
                  <a:pt x="63" y="19"/>
                </a:lnTo>
                <a:lnTo>
                  <a:pt x="56" y="28"/>
                </a:lnTo>
                <a:lnTo>
                  <a:pt x="63" y="31"/>
                </a:lnTo>
                <a:lnTo>
                  <a:pt x="45" y="31"/>
                </a:lnTo>
                <a:lnTo>
                  <a:pt x="45" y="35"/>
                </a:lnTo>
                <a:lnTo>
                  <a:pt x="51" y="41"/>
                </a:lnTo>
                <a:lnTo>
                  <a:pt x="45" y="42"/>
                </a:lnTo>
                <a:lnTo>
                  <a:pt x="51" y="46"/>
                </a:lnTo>
                <a:lnTo>
                  <a:pt x="45" y="46"/>
                </a:lnTo>
                <a:lnTo>
                  <a:pt x="39" y="48"/>
                </a:lnTo>
                <a:lnTo>
                  <a:pt x="35" y="48"/>
                </a:lnTo>
                <a:lnTo>
                  <a:pt x="16" y="55"/>
                </a:lnTo>
                <a:lnTo>
                  <a:pt x="0" y="55"/>
                </a:lnTo>
                <a:lnTo>
                  <a:pt x="0" y="39"/>
                </a:lnTo>
                <a:lnTo>
                  <a:pt x="16" y="35"/>
                </a:lnTo>
                <a:lnTo>
                  <a:pt x="21" y="35"/>
                </a:lnTo>
                <a:lnTo>
                  <a:pt x="25" y="31"/>
                </a:lnTo>
                <a:lnTo>
                  <a:pt x="30" y="33"/>
                </a:lnTo>
                <a:lnTo>
                  <a:pt x="47" y="23"/>
                </a:lnTo>
                <a:lnTo>
                  <a:pt x="56" y="17"/>
                </a:lnTo>
                <a:lnTo>
                  <a:pt x="73" y="14"/>
                </a:lnTo>
                <a:lnTo>
                  <a:pt x="69" y="12"/>
                </a:lnTo>
                <a:lnTo>
                  <a:pt x="64" y="12"/>
                </a:lnTo>
                <a:lnTo>
                  <a:pt x="73" y="9"/>
                </a:lnTo>
                <a:lnTo>
                  <a:pt x="75" y="12"/>
                </a:lnTo>
                <a:lnTo>
                  <a:pt x="80" y="12"/>
                </a:lnTo>
                <a:lnTo>
                  <a:pt x="80" y="9"/>
                </a:lnTo>
                <a:lnTo>
                  <a:pt x="90" y="7"/>
                </a:lnTo>
                <a:lnTo>
                  <a:pt x="104" y="7"/>
                </a:lnTo>
                <a:lnTo>
                  <a:pt x="114" y="4"/>
                </a:lnTo>
                <a:lnTo>
                  <a:pt x="128" y="4"/>
                </a:lnTo>
                <a:lnTo>
                  <a:pt x="132" y="0"/>
                </a:lnTo>
                <a:lnTo>
                  <a:pt x="132" y="4"/>
                </a:lnTo>
                <a:lnTo>
                  <a:pt x="144" y="4"/>
                </a:lnTo>
                <a:lnTo>
                  <a:pt x="145" y="0"/>
                </a:lnTo>
                <a:lnTo>
                  <a:pt x="154" y="4"/>
                </a:lnTo>
                <a:lnTo>
                  <a:pt x="171" y="4"/>
                </a:lnTo>
                <a:lnTo>
                  <a:pt x="154" y="7"/>
                </a:lnTo>
                <a:lnTo>
                  <a:pt x="171" y="9"/>
                </a:lnTo>
                <a:lnTo>
                  <a:pt x="156" y="12"/>
                </a:lnTo>
                <a:lnTo>
                  <a:pt x="156" y="9"/>
                </a:lnTo>
                <a:lnTo>
                  <a:pt x="145" y="7"/>
                </a:lnTo>
                <a:lnTo>
                  <a:pt x="137" y="7"/>
                </a:lnTo>
                <a:lnTo>
                  <a:pt x="137" y="12"/>
                </a:lnTo>
                <a:lnTo>
                  <a:pt x="111" y="12"/>
                </a:lnTo>
                <a:lnTo>
                  <a:pt x="102" y="9"/>
                </a:lnTo>
                <a:lnTo>
                  <a:pt x="97" y="1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38" name="Freeform 978"/>
          <p:cNvSpPr>
            <a:spLocks/>
          </p:cNvSpPr>
          <p:nvPr/>
        </p:nvSpPr>
        <p:spPr bwMode="auto">
          <a:xfrm>
            <a:off x="4470397" y="2851153"/>
            <a:ext cx="138112" cy="84138"/>
          </a:xfrm>
          <a:custGeom>
            <a:avLst/>
            <a:gdLst/>
            <a:ahLst/>
            <a:cxnLst>
              <a:cxn ang="0">
                <a:pos x="5" y="33"/>
              </a:cxn>
              <a:cxn ang="0">
                <a:pos x="11" y="33"/>
              </a:cxn>
              <a:cxn ang="0">
                <a:pos x="5" y="29"/>
              </a:cxn>
              <a:cxn ang="0">
                <a:pos x="11" y="29"/>
              </a:cxn>
              <a:cxn ang="0">
                <a:pos x="5" y="22"/>
              </a:cxn>
              <a:cxn ang="0">
                <a:pos x="5" y="18"/>
              </a:cxn>
              <a:cxn ang="0">
                <a:pos x="23" y="18"/>
              </a:cxn>
              <a:cxn ang="0">
                <a:pos x="16" y="16"/>
              </a:cxn>
              <a:cxn ang="0">
                <a:pos x="25" y="8"/>
              </a:cxn>
              <a:cxn ang="0">
                <a:pos x="35" y="5"/>
              </a:cxn>
              <a:cxn ang="0">
                <a:pos x="40" y="2"/>
              </a:cxn>
              <a:cxn ang="0">
                <a:pos x="45" y="1"/>
              </a:cxn>
              <a:cxn ang="0">
                <a:pos x="51" y="0"/>
              </a:cxn>
              <a:cxn ang="0">
                <a:pos x="57" y="1"/>
              </a:cxn>
              <a:cxn ang="0">
                <a:pos x="59" y="0"/>
              </a:cxn>
              <a:cxn ang="0">
                <a:pos x="82" y="2"/>
              </a:cxn>
              <a:cxn ang="0">
                <a:pos x="87" y="10"/>
              </a:cxn>
              <a:cxn ang="0">
                <a:pos x="71" y="11"/>
              </a:cxn>
              <a:cxn ang="0">
                <a:pos x="68" y="16"/>
              </a:cxn>
              <a:cxn ang="0">
                <a:pos x="45" y="25"/>
              </a:cxn>
              <a:cxn ang="0">
                <a:pos x="45" y="29"/>
              </a:cxn>
              <a:cxn ang="0">
                <a:pos x="54" y="33"/>
              </a:cxn>
              <a:cxn ang="0">
                <a:pos x="51" y="36"/>
              </a:cxn>
              <a:cxn ang="0">
                <a:pos x="52" y="36"/>
              </a:cxn>
              <a:cxn ang="0">
                <a:pos x="45" y="39"/>
              </a:cxn>
              <a:cxn ang="0">
                <a:pos x="37" y="49"/>
              </a:cxn>
              <a:cxn ang="0">
                <a:pos x="30" y="49"/>
              </a:cxn>
              <a:cxn ang="0">
                <a:pos x="23" y="53"/>
              </a:cxn>
              <a:cxn ang="0">
                <a:pos x="16" y="52"/>
              </a:cxn>
              <a:cxn ang="0">
                <a:pos x="11" y="47"/>
              </a:cxn>
              <a:cxn ang="0">
                <a:pos x="0" y="36"/>
              </a:cxn>
              <a:cxn ang="0">
                <a:pos x="5" y="33"/>
              </a:cxn>
            </a:cxnLst>
            <a:rect l="0" t="0" r="r" b="b"/>
            <a:pathLst>
              <a:path w="87" h="53">
                <a:moveTo>
                  <a:pt x="5" y="33"/>
                </a:moveTo>
                <a:lnTo>
                  <a:pt x="11" y="33"/>
                </a:lnTo>
                <a:lnTo>
                  <a:pt x="5" y="29"/>
                </a:lnTo>
                <a:lnTo>
                  <a:pt x="11" y="29"/>
                </a:lnTo>
                <a:lnTo>
                  <a:pt x="5" y="22"/>
                </a:lnTo>
                <a:lnTo>
                  <a:pt x="5" y="18"/>
                </a:lnTo>
                <a:lnTo>
                  <a:pt x="23" y="18"/>
                </a:lnTo>
                <a:lnTo>
                  <a:pt x="16" y="16"/>
                </a:lnTo>
                <a:lnTo>
                  <a:pt x="25" y="8"/>
                </a:lnTo>
                <a:lnTo>
                  <a:pt x="35" y="5"/>
                </a:lnTo>
                <a:lnTo>
                  <a:pt x="40" y="2"/>
                </a:lnTo>
                <a:lnTo>
                  <a:pt x="45" y="1"/>
                </a:lnTo>
                <a:lnTo>
                  <a:pt x="51" y="0"/>
                </a:lnTo>
                <a:lnTo>
                  <a:pt x="57" y="1"/>
                </a:lnTo>
                <a:lnTo>
                  <a:pt x="59" y="0"/>
                </a:lnTo>
                <a:lnTo>
                  <a:pt x="82" y="2"/>
                </a:lnTo>
                <a:lnTo>
                  <a:pt x="87" y="10"/>
                </a:lnTo>
                <a:lnTo>
                  <a:pt x="71" y="11"/>
                </a:lnTo>
                <a:lnTo>
                  <a:pt x="68" y="16"/>
                </a:lnTo>
                <a:lnTo>
                  <a:pt x="45" y="25"/>
                </a:lnTo>
                <a:lnTo>
                  <a:pt x="45" y="29"/>
                </a:lnTo>
                <a:lnTo>
                  <a:pt x="54" y="33"/>
                </a:lnTo>
                <a:lnTo>
                  <a:pt x="51" y="36"/>
                </a:lnTo>
                <a:lnTo>
                  <a:pt x="52" y="36"/>
                </a:lnTo>
                <a:lnTo>
                  <a:pt x="45" y="39"/>
                </a:lnTo>
                <a:lnTo>
                  <a:pt x="37" y="49"/>
                </a:lnTo>
                <a:lnTo>
                  <a:pt x="30" y="49"/>
                </a:lnTo>
                <a:lnTo>
                  <a:pt x="23" y="53"/>
                </a:lnTo>
                <a:lnTo>
                  <a:pt x="16" y="52"/>
                </a:lnTo>
                <a:lnTo>
                  <a:pt x="11" y="47"/>
                </a:lnTo>
                <a:lnTo>
                  <a:pt x="0" y="36"/>
                </a:lnTo>
                <a:lnTo>
                  <a:pt x="5" y="3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39" name="Freeform 979"/>
          <p:cNvSpPr>
            <a:spLocks/>
          </p:cNvSpPr>
          <p:nvPr/>
        </p:nvSpPr>
        <p:spPr bwMode="auto">
          <a:xfrm>
            <a:off x="4470397" y="2851153"/>
            <a:ext cx="138112" cy="84138"/>
          </a:xfrm>
          <a:custGeom>
            <a:avLst/>
            <a:gdLst/>
            <a:ahLst/>
            <a:cxnLst>
              <a:cxn ang="0">
                <a:pos x="5" y="33"/>
              </a:cxn>
              <a:cxn ang="0">
                <a:pos x="11" y="33"/>
              </a:cxn>
              <a:cxn ang="0">
                <a:pos x="5" y="29"/>
              </a:cxn>
              <a:cxn ang="0">
                <a:pos x="11" y="29"/>
              </a:cxn>
              <a:cxn ang="0">
                <a:pos x="5" y="22"/>
              </a:cxn>
              <a:cxn ang="0">
                <a:pos x="5" y="18"/>
              </a:cxn>
              <a:cxn ang="0">
                <a:pos x="23" y="18"/>
              </a:cxn>
              <a:cxn ang="0">
                <a:pos x="16" y="16"/>
              </a:cxn>
              <a:cxn ang="0">
                <a:pos x="25" y="8"/>
              </a:cxn>
              <a:cxn ang="0">
                <a:pos x="35" y="5"/>
              </a:cxn>
              <a:cxn ang="0">
                <a:pos x="40" y="2"/>
              </a:cxn>
              <a:cxn ang="0">
                <a:pos x="45" y="1"/>
              </a:cxn>
              <a:cxn ang="0">
                <a:pos x="51" y="0"/>
              </a:cxn>
              <a:cxn ang="0">
                <a:pos x="57" y="1"/>
              </a:cxn>
              <a:cxn ang="0">
                <a:pos x="59" y="0"/>
              </a:cxn>
              <a:cxn ang="0">
                <a:pos x="82" y="2"/>
              </a:cxn>
              <a:cxn ang="0">
                <a:pos x="87" y="10"/>
              </a:cxn>
              <a:cxn ang="0">
                <a:pos x="71" y="11"/>
              </a:cxn>
              <a:cxn ang="0">
                <a:pos x="68" y="16"/>
              </a:cxn>
              <a:cxn ang="0">
                <a:pos x="45" y="25"/>
              </a:cxn>
              <a:cxn ang="0">
                <a:pos x="45" y="29"/>
              </a:cxn>
              <a:cxn ang="0">
                <a:pos x="54" y="33"/>
              </a:cxn>
              <a:cxn ang="0">
                <a:pos x="51" y="36"/>
              </a:cxn>
              <a:cxn ang="0">
                <a:pos x="52" y="36"/>
              </a:cxn>
              <a:cxn ang="0">
                <a:pos x="45" y="39"/>
              </a:cxn>
              <a:cxn ang="0">
                <a:pos x="37" y="49"/>
              </a:cxn>
              <a:cxn ang="0">
                <a:pos x="30" y="49"/>
              </a:cxn>
              <a:cxn ang="0">
                <a:pos x="23" y="53"/>
              </a:cxn>
              <a:cxn ang="0">
                <a:pos x="16" y="52"/>
              </a:cxn>
              <a:cxn ang="0">
                <a:pos x="11" y="47"/>
              </a:cxn>
              <a:cxn ang="0">
                <a:pos x="0" y="36"/>
              </a:cxn>
              <a:cxn ang="0">
                <a:pos x="5" y="33"/>
              </a:cxn>
            </a:cxnLst>
            <a:rect l="0" t="0" r="r" b="b"/>
            <a:pathLst>
              <a:path w="87" h="53">
                <a:moveTo>
                  <a:pt x="5" y="33"/>
                </a:moveTo>
                <a:lnTo>
                  <a:pt x="11" y="33"/>
                </a:lnTo>
                <a:lnTo>
                  <a:pt x="5" y="29"/>
                </a:lnTo>
                <a:lnTo>
                  <a:pt x="11" y="29"/>
                </a:lnTo>
                <a:lnTo>
                  <a:pt x="5" y="22"/>
                </a:lnTo>
                <a:lnTo>
                  <a:pt x="5" y="18"/>
                </a:lnTo>
                <a:lnTo>
                  <a:pt x="23" y="18"/>
                </a:lnTo>
                <a:lnTo>
                  <a:pt x="16" y="16"/>
                </a:lnTo>
                <a:lnTo>
                  <a:pt x="25" y="8"/>
                </a:lnTo>
                <a:lnTo>
                  <a:pt x="35" y="5"/>
                </a:lnTo>
                <a:lnTo>
                  <a:pt x="40" y="2"/>
                </a:lnTo>
                <a:lnTo>
                  <a:pt x="45" y="1"/>
                </a:lnTo>
                <a:lnTo>
                  <a:pt x="51" y="0"/>
                </a:lnTo>
                <a:lnTo>
                  <a:pt x="57" y="1"/>
                </a:lnTo>
                <a:lnTo>
                  <a:pt x="59" y="0"/>
                </a:lnTo>
                <a:lnTo>
                  <a:pt x="82" y="2"/>
                </a:lnTo>
                <a:lnTo>
                  <a:pt x="87" y="10"/>
                </a:lnTo>
                <a:lnTo>
                  <a:pt x="71" y="11"/>
                </a:lnTo>
                <a:lnTo>
                  <a:pt x="68" y="16"/>
                </a:lnTo>
                <a:lnTo>
                  <a:pt x="45" y="25"/>
                </a:lnTo>
                <a:lnTo>
                  <a:pt x="45" y="29"/>
                </a:lnTo>
                <a:lnTo>
                  <a:pt x="54" y="33"/>
                </a:lnTo>
                <a:lnTo>
                  <a:pt x="51" y="36"/>
                </a:lnTo>
                <a:lnTo>
                  <a:pt x="52" y="36"/>
                </a:lnTo>
                <a:lnTo>
                  <a:pt x="45" y="39"/>
                </a:lnTo>
                <a:lnTo>
                  <a:pt x="37" y="49"/>
                </a:lnTo>
                <a:lnTo>
                  <a:pt x="30" y="49"/>
                </a:lnTo>
                <a:lnTo>
                  <a:pt x="23" y="53"/>
                </a:lnTo>
                <a:lnTo>
                  <a:pt x="16" y="52"/>
                </a:lnTo>
                <a:lnTo>
                  <a:pt x="11" y="47"/>
                </a:lnTo>
                <a:lnTo>
                  <a:pt x="0" y="36"/>
                </a:lnTo>
                <a:lnTo>
                  <a:pt x="5" y="3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40" name="Freeform 980"/>
          <p:cNvSpPr>
            <a:spLocks/>
          </p:cNvSpPr>
          <p:nvPr/>
        </p:nvSpPr>
        <p:spPr bwMode="auto">
          <a:xfrm>
            <a:off x="4562472" y="2843215"/>
            <a:ext cx="130175" cy="60325"/>
          </a:xfrm>
          <a:custGeom>
            <a:avLst/>
            <a:gdLst/>
            <a:ahLst/>
            <a:cxnLst>
              <a:cxn ang="0">
                <a:pos x="58" y="5"/>
              </a:cxn>
              <a:cxn ang="0">
                <a:pos x="53" y="5"/>
              </a:cxn>
              <a:cxn ang="0">
                <a:pos x="56" y="7"/>
              </a:cxn>
              <a:cxn ang="0">
                <a:pos x="63" y="10"/>
              </a:cxn>
              <a:cxn ang="0">
                <a:pos x="63" y="11"/>
              </a:cxn>
              <a:cxn ang="0">
                <a:pos x="74" y="16"/>
              </a:cxn>
              <a:cxn ang="0">
                <a:pos x="74" y="17"/>
              </a:cxn>
              <a:cxn ang="0">
                <a:pos x="79" y="21"/>
              </a:cxn>
              <a:cxn ang="0">
                <a:pos x="79" y="24"/>
              </a:cxn>
              <a:cxn ang="0">
                <a:pos x="82" y="28"/>
              </a:cxn>
              <a:cxn ang="0">
                <a:pos x="58" y="36"/>
              </a:cxn>
              <a:cxn ang="0">
                <a:pos x="33" y="38"/>
              </a:cxn>
              <a:cxn ang="0">
                <a:pos x="12" y="36"/>
              </a:cxn>
              <a:cxn ang="0">
                <a:pos x="12" y="32"/>
              </a:cxn>
              <a:cxn ang="0">
                <a:pos x="11" y="28"/>
              </a:cxn>
              <a:cxn ang="0">
                <a:pos x="16" y="28"/>
              </a:cxn>
              <a:cxn ang="0">
                <a:pos x="39" y="17"/>
              </a:cxn>
              <a:cxn ang="0">
                <a:pos x="39" y="15"/>
              </a:cxn>
              <a:cxn ang="0">
                <a:pos x="28" y="15"/>
              </a:cxn>
              <a:cxn ang="0">
                <a:pos x="23" y="7"/>
              </a:cxn>
              <a:cxn ang="0">
                <a:pos x="0" y="5"/>
              </a:cxn>
              <a:cxn ang="0">
                <a:pos x="5" y="3"/>
              </a:cxn>
              <a:cxn ang="0">
                <a:pos x="16" y="5"/>
              </a:cxn>
              <a:cxn ang="0">
                <a:pos x="39" y="5"/>
              </a:cxn>
              <a:cxn ang="0">
                <a:pos x="40" y="0"/>
              </a:cxn>
              <a:cxn ang="0">
                <a:pos x="47" y="0"/>
              </a:cxn>
              <a:cxn ang="0">
                <a:pos x="58" y="3"/>
              </a:cxn>
              <a:cxn ang="0">
                <a:pos x="58" y="5"/>
              </a:cxn>
            </a:cxnLst>
            <a:rect l="0" t="0" r="r" b="b"/>
            <a:pathLst>
              <a:path w="82" h="38">
                <a:moveTo>
                  <a:pt x="58" y="5"/>
                </a:moveTo>
                <a:lnTo>
                  <a:pt x="53" y="5"/>
                </a:lnTo>
                <a:lnTo>
                  <a:pt x="56" y="7"/>
                </a:lnTo>
                <a:lnTo>
                  <a:pt x="63" y="10"/>
                </a:lnTo>
                <a:lnTo>
                  <a:pt x="63" y="11"/>
                </a:lnTo>
                <a:lnTo>
                  <a:pt x="74" y="16"/>
                </a:lnTo>
                <a:lnTo>
                  <a:pt x="74" y="17"/>
                </a:lnTo>
                <a:lnTo>
                  <a:pt x="79" y="21"/>
                </a:lnTo>
                <a:lnTo>
                  <a:pt x="79" y="24"/>
                </a:lnTo>
                <a:lnTo>
                  <a:pt x="82" y="28"/>
                </a:lnTo>
                <a:lnTo>
                  <a:pt x="58" y="36"/>
                </a:lnTo>
                <a:lnTo>
                  <a:pt x="33" y="38"/>
                </a:lnTo>
                <a:lnTo>
                  <a:pt x="12" y="36"/>
                </a:lnTo>
                <a:lnTo>
                  <a:pt x="12" y="32"/>
                </a:lnTo>
                <a:lnTo>
                  <a:pt x="11" y="28"/>
                </a:lnTo>
                <a:lnTo>
                  <a:pt x="16" y="28"/>
                </a:lnTo>
                <a:lnTo>
                  <a:pt x="39" y="17"/>
                </a:lnTo>
                <a:lnTo>
                  <a:pt x="39" y="15"/>
                </a:lnTo>
                <a:lnTo>
                  <a:pt x="28" y="15"/>
                </a:lnTo>
                <a:lnTo>
                  <a:pt x="23" y="7"/>
                </a:lnTo>
                <a:lnTo>
                  <a:pt x="0" y="5"/>
                </a:lnTo>
                <a:lnTo>
                  <a:pt x="5" y="3"/>
                </a:lnTo>
                <a:lnTo>
                  <a:pt x="16" y="5"/>
                </a:lnTo>
                <a:lnTo>
                  <a:pt x="39" y="5"/>
                </a:lnTo>
                <a:lnTo>
                  <a:pt x="40" y="0"/>
                </a:lnTo>
                <a:lnTo>
                  <a:pt x="47" y="0"/>
                </a:lnTo>
                <a:lnTo>
                  <a:pt x="58" y="3"/>
                </a:lnTo>
                <a:lnTo>
                  <a:pt x="58" y="5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41" name="Freeform 981"/>
          <p:cNvSpPr>
            <a:spLocks/>
          </p:cNvSpPr>
          <p:nvPr/>
        </p:nvSpPr>
        <p:spPr bwMode="auto">
          <a:xfrm>
            <a:off x="4562472" y="2843215"/>
            <a:ext cx="130175" cy="60325"/>
          </a:xfrm>
          <a:custGeom>
            <a:avLst/>
            <a:gdLst/>
            <a:ahLst/>
            <a:cxnLst>
              <a:cxn ang="0">
                <a:pos x="58" y="5"/>
              </a:cxn>
              <a:cxn ang="0">
                <a:pos x="53" y="5"/>
              </a:cxn>
              <a:cxn ang="0">
                <a:pos x="56" y="7"/>
              </a:cxn>
              <a:cxn ang="0">
                <a:pos x="63" y="10"/>
              </a:cxn>
              <a:cxn ang="0">
                <a:pos x="63" y="11"/>
              </a:cxn>
              <a:cxn ang="0">
                <a:pos x="74" y="16"/>
              </a:cxn>
              <a:cxn ang="0">
                <a:pos x="74" y="17"/>
              </a:cxn>
              <a:cxn ang="0">
                <a:pos x="79" y="21"/>
              </a:cxn>
              <a:cxn ang="0">
                <a:pos x="79" y="24"/>
              </a:cxn>
              <a:cxn ang="0">
                <a:pos x="82" y="28"/>
              </a:cxn>
              <a:cxn ang="0">
                <a:pos x="58" y="36"/>
              </a:cxn>
              <a:cxn ang="0">
                <a:pos x="33" y="38"/>
              </a:cxn>
              <a:cxn ang="0">
                <a:pos x="12" y="36"/>
              </a:cxn>
              <a:cxn ang="0">
                <a:pos x="12" y="32"/>
              </a:cxn>
              <a:cxn ang="0">
                <a:pos x="11" y="28"/>
              </a:cxn>
              <a:cxn ang="0">
                <a:pos x="16" y="28"/>
              </a:cxn>
              <a:cxn ang="0">
                <a:pos x="39" y="17"/>
              </a:cxn>
              <a:cxn ang="0">
                <a:pos x="39" y="15"/>
              </a:cxn>
              <a:cxn ang="0">
                <a:pos x="28" y="15"/>
              </a:cxn>
              <a:cxn ang="0">
                <a:pos x="23" y="7"/>
              </a:cxn>
              <a:cxn ang="0">
                <a:pos x="0" y="5"/>
              </a:cxn>
              <a:cxn ang="0">
                <a:pos x="5" y="3"/>
              </a:cxn>
              <a:cxn ang="0">
                <a:pos x="16" y="5"/>
              </a:cxn>
              <a:cxn ang="0">
                <a:pos x="39" y="5"/>
              </a:cxn>
              <a:cxn ang="0">
                <a:pos x="40" y="0"/>
              </a:cxn>
              <a:cxn ang="0">
                <a:pos x="47" y="0"/>
              </a:cxn>
              <a:cxn ang="0">
                <a:pos x="58" y="3"/>
              </a:cxn>
              <a:cxn ang="0">
                <a:pos x="58" y="5"/>
              </a:cxn>
            </a:cxnLst>
            <a:rect l="0" t="0" r="r" b="b"/>
            <a:pathLst>
              <a:path w="82" h="38">
                <a:moveTo>
                  <a:pt x="58" y="5"/>
                </a:moveTo>
                <a:lnTo>
                  <a:pt x="53" y="5"/>
                </a:lnTo>
                <a:lnTo>
                  <a:pt x="56" y="7"/>
                </a:lnTo>
                <a:lnTo>
                  <a:pt x="63" y="10"/>
                </a:lnTo>
                <a:lnTo>
                  <a:pt x="63" y="11"/>
                </a:lnTo>
                <a:lnTo>
                  <a:pt x="74" y="16"/>
                </a:lnTo>
                <a:lnTo>
                  <a:pt x="74" y="17"/>
                </a:lnTo>
                <a:lnTo>
                  <a:pt x="79" y="21"/>
                </a:lnTo>
                <a:lnTo>
                  <a:pt x="79" y="24"/>
                </a:lnTo>
                <a:lnTo>
                  <a:pt x="82" y="28"/>
                </a:lnTo>
                <a:lnTo>
                  <a:pt x="58" y="36"/>
                </a:lnTo>
                <a:lnTo>
                  <a:pt x="33" y="38"/>
                </a:lnTo>
                <a:lnTo>
                  <a:pt x="12" y="36"/>
                </a:lnTo>
                <a:lnTo>
                  <a:pt x="12" y="32"/>
                </a:lnTo>
                <a:lnTo>
                  <a:pt x="11" y="28"/>
                </a:lnTo>
                <a:lnTo>
                  <a:pt x="16" y="28"/>
                </a:lnTo>
                <a:lnTo>
                  <a:pt x="39" y="17"/>
                </a:lnTo>
                <a:lnTo>
                  <a:pt x="39" y="15"/>
                </a:lnTo>
                <a:lnTo>
                  <a:pt x="28" y="15"/>
                </a:lnTo>
                <a:lnTo>
                  <a:pt x="23" y="7"/>
                </a:lnTo>
                <a:lnTo>
                  <a:pt x="0" y="5"/>
                </a:lnTo>
                <a:lnTo>
                  <a:pt x="5" y="3"/>
                </a:lnTo>
                <a:lnTo>
                  <a:pt x="16" y="5"/>
                </a:lnTo>
                <a:lnTo>
                  <a:pt x="39" y="5"/>
                </a:lnTo>
                <a:lnTo>
                  <a:pt x="40" y="0"/>
                </a:lnTo>
                <a:lnTo>
                  <a:pt x="47" y="0"/>
                </a:lnTo>
                <a:lnTo>
                  <a:pt x="58" y="3"/>
                </a:lnTo>
                <a:lnTo>
                  <a:pt x="58" y="5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42" name="Freeform 982"/>
          <p:cNvSpPr>
            <a:spLocks/>
          </p:cNvSpPr>
          <p:nvPr/>
        </p:nvSpPr>
        <p:spPr bwMode="auto">
          <a:xfrm>
            <a:off x="2752723" y="2819403"/>
            <a:ext cx="911224" cy="211138"/>
          </a:xfrm>
          <a:custGeom>
            <a:avLst/>
            <a:gdLst/>
            <a:ahLst/>
            <a:cxnLst>
              <a:cxn ang="0">
                <a:pos x="460" y="119"/>
              </a:cxn>
              <a:cxn ang="0">
                <a:pos x="510" y="115"/>
              </a:cxn>
              <a:cxn ang="0">
                <a:pos x="505" y="113"/>
              </a:cxn>
              <a:cxn ang="0">
                <a:pos x="484" y="107"/>
              </a:cxn>
              <a:cxn ang="0">
                <a:pos x="495" y="100"/>
              </a:cxn>
              <a:cxn ang="0">
                <a:pos x="432" y="108"/>
              </a:cxn>
              <a:cxn ang="0">
                <a:pos x="471" y="98"/>
              </a:cxn>
              <a:cxn ang="0">
                <a:pos x="550" y="90"/>
              </a:cxn>
              <a:cxn ang="0">
                <a:pos x="569" y="79"/>
              </a:cxn>
              <a:cxn ang="0">
                <a:pos x="569" y="74"/>
              </a:cxn>
              <a:cxn ang="0">
                <a:pos x="550" y="72"/>
              </a:cxn>
              <a:cxn ang="0">
                <a:pos x="553" y="66"/>
              </a:cxn>
              <a:cxn ang="0">
                <a:pos x="534" y="56"/>
              </a:cxn>
              <a:cxn ang="0">
                <a:pos x="510" y="49"/>
              </a:cxn>
              <a:cxn ang="0">
                <a:pos x="489" y="45"/>
              </a:cxn>
              <a:cxn ang="0">
                <a:pos x="446" y="54"/>
              </a:cxn>
              <a:cxn ang="0">
                <a:pos x="431" y="70"/>
              </a:cxn>
              <a:cxn ang="0">
                <a:pos x="384" y="90"/>
              </a:cxn>
              <a:cxn ang="0">
                <a:pos x="367" y="72"/>
              </a:cxn>
              <a:cxn ang="0">
                <a:pos x="329" y="59"/>
              </a:cxn>
              <a:cxn ang="0">
                <a:pos x="339" y="49"/>
              </a:cxn>
              <a:cxn ang="0">
                <a:pos x="379" y="43"/>
              </a:cxn>
              <a:cxn ang="0">
                <a:pos x="420" y="30"/>
              </a:cxn>
              <a:cxn ang="0">
                <a:pos x="467" y="25"/>
              </a:cxn>
              <a:cxn ang="0">
                <a:pos x="484" y="17"/>
              </a:cxn>
              <a:cxn ang="0">
                <a:pos x="450" y="22"/>
              </a:cxn>
              <a:cxn ang="0">
                <a:pos x="436" y="18"/>
              </a:cxn>
              <a:cxn ang="0">
                <a:pos x="419" y="15"/>
              </a:cxn>
              <a:cxn ang="0">
                <a:pos x="431" y="6"/>
              </a:cxn>
              <a:cxn ang="0">
                <a:pos x="460" y="0"/>
              </a:cxn>
              <a:cxn ang="0">
                <a:pos x="412" y="7"/>
              </a:cxn>
              <a:cxn ang="0">
                <a:pos x="401" y="17"/>
              </a:cxn>
              <a:cxn ang="0">
                <a:pos x="374" y="24"/>
              </a:cxn>
              <a:cxn ang="0">
                <a:pos x="386" y="17"/>
              </a:cxn>
              <a:cxn ang="0">
                <a:pos x="372" y="20"/>
              </a:cxn>
              <a:cxn ang="0">
                <a:pos x="325" y="20"/>
              </a:cxn>
              <a:cxn ang="0">
                <a:pos x="305" y="22"/>
              </a:cxn>
              <a:cxn ang="0">
                <a:pos x="265" y="24"/>
              </a:cxn>
              <a:cxn ang="0">
                <a:pos x="265" y="20"/>
              </a:cxn>
              <a:cxn ang="0">
                <a:pos x="222" y="15"/>
              </a:cxn>
              <a:cxn ang="0">
                <a:pos x="201" y="15"/>
              </a:cxn>
              <a:cxn ang="0">
                <a:pos x="147" y="17"/>
              </a:cxn>
              <a:cxn ang="0">
                <a:pos x="104" y="17"/>
              </a:cxn>
              <a:cxn ang="0">
                <a:pos x="6" y="53"/>
              </a:cxn>
              <a:cxn ang="0">
                <a:pos x="35" y="59"/>
              </a:cxn>
              <a:cxn ang="0">
                <a:pos x="32" y="74"/>
              </a:cxn>
              <a:cxn ang="0">
                <a:pos x="21" y="85"/>
              </a:cxn>
              <a:cxn ang="0">
                <a:pos x="256" y="98"/>
              </a:cxn>
              <a:cxn ang="0">
                <a:pos x="286" y="102"/>
              </a:cxn>
              <a:cxn ang="0">
                <a:pos x="320" y="102"/>
              </a:cxn>
              <a:cxn ang="0">
                <a:pos x="355" y="113"/>
              </a:cxn>
              <a:cxn ang="0">
                <a:pos x="339" y="116"/>
              </a:cxn>
              <a:cxn ang="0">
                <a:pos x="315" y="133"/>
              </a:cxn>
              <a:cxn ang="0">
                <a:pos x="355" y="123"/>
              </a:cxn>
              <a:cxn ang="0">
                <a:pos x="374" y="121"/>
              </a:cxn>
              <a:cxn ang="0">
                <a:pos x="431" y="115"/>
              </a:cxn>
              <a:cxn ang="0">
                <a:pos x="453" y="116"/>
              </a:cxn>
            </a:cxnLst>
            <a:rect l="0" t="0" r="r" b="b"/>
            <a:pathLst>
              <a:path w="574" h="133">
                <a:moveTo>
                  <a:pt x="455" y="116"/>
                </a:moveTo>
                <a:lnTo>
                  <a:pt x="481" y="116"/>
                </a:lnTo>
                <a:lnTo>
                  <a:pt x="460" y="119"/>
                </a:lnTo>
                <a:lnTo>
                  <a:pt x="460" y="123"/>
                </a:lnTo>
                <a:lnTo>
                  <a:pt x="483" y="119"/>
                </a:lnTo>
                <a:lnTo>
                  <a:pt x="510" y="115"/>
                </a:lnTo>
                <a:lnTo>
                  <a:pt x="515" y="112"/>
                </a:lnTo>
                <a:lnTo>
                  <a:pt x="515" y="109"/>
                </a:lnTo>
                <a:lnTo>
                  <a:pt x="505" y="113"/>
                </a:lnTo>
                <a:lnTo>
                  <a:pt x="489" y="112"/>
                </a:lnTo>
                <a:lnTo>
                  <a:pt x="481" y="111"/>
                </a:lnTo>
                <a:lnTo>
                  <a:pt x="484" y="107"/>
                </a:lnTo>
                <a:lnTo>
                  <a:pt x="481" y="107"/>
                </a:lnTo>
                <a:lnTo>
                  <a:pt x="471" y="102"/>
                </a:lnTo>
                <a:lnTo>
                  <a:pt x="495" y="100"/>
                </a:lnTo>
                <a:lnTo>
                  <a:pt x="489" y="98"/>
                </a:lnTo>
                <a:lnTo>
                  <a:pt x="455" y="100"/>
                </a:lnTo>
                <a:lnTo>
                  <a:pt x="432" y="108"/>
                </a:lnTo>
                <a:lnTo>
                  <a:pt x="453" y="100"/>
                </a:lnTo>
                <a:lnTo>
                  <a:pt x="467" y="98"/>
                </a:lnTo>
                <a:lnTo>
                  <a:pt x="471" y="98"/>
                </a:lnTo>
                <a:lnTo>
                  <a:pt x="481" y="93"/>
                </a:lnTo>
                <a:lnTo>
                  <a:pt x="534" y="93"/>
                </a:lnTo>
                <a:lnTo>
                  <a:pt x="550" y="90"/>
                </a:lnTo>
                <a:lnTo>
                  <a:pt x="574" y="88"/>
                </a:lnTo>
                <a:lnTo>
                  <a:pt x="574" y="79"/>
                </a:lnTo>
                <a:lnTo>
                  <a:pt x="569" y="79"/>
                </a:lnTo>
                <a:lnTo>
                  <a:pt x="569" y="77"/>
                </a:lnTo>
                <a:lnTo>
                  <a:pt x="559" y="77"/>
                </a:lnTo>
                <a:lnTo>
                  <a:pt x="569" y="74"/>
                </a:lnTo>
                <a:lnTo>
                  <a:pt x="559" y="74"/>
                </a:lnTo>
                <a:lnTo>
                  <a:pt x="559" y="73"/>
                </a:lnTo>
                <a:lnTo>
                  <a:pt x="550" y="72"/>
                </a:lnTo>
                <a:lnTo>
                  <a:pt x="553" y="70"/>
                </a:lnTo>
                <a:lnTo>
                  <a:pt x="545" y="69"/>
                </a:lnTo>
                <a:lnTo>
                  <a:pt x="553" y="66"/>
                </a:lnTo>
                <a:lnTo>
                  <a:pt x="545" y="51"/>
                </a:lnTo>
                <a:lnTo>
                  <a:pt x="534" y="53"/>
                </a:lnTo>
                <a:lnTo>
                  <a:pt x="534" y="56"/>
                </a:lnTo>
                <a:lnTo>
                  <a:pt x="510" y="62"/>
                </a:lnTo>
                <a:lnTo>
                  <a:pt x="505" y="56"/>
                </a:lnTo>
                <a:lnTo>
                  <a:pt x="510" y="49"/>
                </a:lnTo>
                <a:lnTo>
                  <a:pt x="500" y="49"/>
                </a:lnTo>
                <a:lnTo>
                  <a:pt x="500" y="46"/>
                </a:lnTo>
                <a:lnTo>
                  <a:pt x="489" y="45"/>
                </a:lnTo>
                <a:lnTo>
                  <a:pt x="465" y="43"/>
                </a:lnTo>
                <a:lnTo>
                  <a:pt x="455" y="45"/>
                </a:lnTo>
                <a:lnTo>
                  <a:pt x="446" y="54"/>
                </a:lnTo>
                <a:lnTo>
                  <a:pt x="436" y="59"/>
                </a:lnTo>
                <a:lnTo>
                  <a:pt x="441" y="62"/>
                </a:lnTo>
                <a:lnTo>
                  <a:pt x="431" y="70"/>
                </a:lnTo>
                <a:lnTo>
                  <a:pt x="403" y="74"/>
                </a:lnTo>
                <a:lnTo>
                  <a:pt x="396" y="88"/>
                </a:lnTo>
                <a:lnTo>
                  <a:pt x="384" y="90"/>
                </a:lnTo>
                <a:lnTo>
                  <a:pt x="374" y="83"/>
                </a:lnTo>
                <a:lnTo>
                  <a:pt x="386" y="74"/>
                </a:lnTo>
                <a:lnTo>
                  <a:pt x="367" y="72"/>
                </a:lnTo>
                <a:lnTo>
                  <a:pt x="334" y="66"/>
                </a:lnTo>
                <a:lnTo>
                  <a:pt x="325" y="66"/>
                </a:lnTo>
                <a:lnTo>
                  <a:pt x="329" y="59"/>
                </a:lnTo>
                <a:lnTo>
                  <a:pt x="320" y="59"/>
                </a:lnTo>
                <a:lnTo>
                  <a:pt x="320" y="56"/>
                </a:lnTo>
                <a:lnTo>
                  <a:pt x="339" y="49"/>
                </a:lnTo>
                <a:lnTo>
                  <a:pt x="360" y="44"/>
                </a:lnTo>
                <a:lnTo>
                  <a:pt x="360" y="43"/>
                </a:lnTo>
                <a:lnTo>
                  <a:pt x="379" y="43"/>
                </a:lnTo>
                <a:lnTo>
                  <a:pt x="389" y="38"/>
                </a:lnTo>
                <a:lnTo>
                  <a:pt x="398" y="38"/>
                </a:lnTo>
                <a:lnTo>
                  <a:pt x="420" y="30"/>
                </a:lnTo>
                <a:lnTo>
                  <a:pt x="431" y="27"/>
                </a:lnTo>
                <a:lnTo>
                  <a:pt x="448" y="27"/>
                </a:lnTo>
                <a:lnTo>
                  <a:pt x="467" y="25"/>
                </a:lnTo>
                <a:lnTo>
                  <a:pt x="471" y="24"/>
                </a:lnTo>
                <a:lnTo>
                  <a:pt x="467" y="24"/>
                </a:lnTo>
                <a:lnTo>
                  <a:pt x="484" y="17"/>
                </a:lnTo>
                <a:lnTo>
                  <a:pt x="481" y="17"/>
                </a:lnTo>
                <a:lnTo>
                  <a:pt x="460" y="15"/>
                </a:lnTo>
                <a:lnTo>
                  <a:pt x="450" y="22"/>
                </a:lnTo>
                <a:lnTo>
                  <a:pt x="431" y="25"/>
                </a:lnTo>
                <a:lnTo>
                  <a:pt x="431" y="23"/>
                </a:lnTo>
                <a:lnTo>
                  <a:pt x="436" y="18"/>
                </a:lnTo>
                <a:lnTo>
                  <a:pt x="436" y="17"/>
                </a:lnTo>
                <a:lnTo>
                  <a:pt x="426" y="20"/>
                </a:lnTo>
                <a:lnTo>
                  <a:pt x="419" y="15"/>
                </a:lnTo>
                <a:lnTo>
                  <a:pt x="426" y="15"/>
                </a:lnTo>
                <a:lnTo>
                  <a:pt x="424" y="6"/>
                </a:lnTo>
                <a:lnTo>
                  <a:pt x="431" y="6"/>
                </a:lnTo>
                <a:lnTo>
                  <a:pt x="431" y="4"/>
                </a:lnTo>
                <a:lnTo>
                  <a:pt x="443" y="4"/>
                </a:lnTo>
                <a:lnTo>
                  <a:pt x="460" y="0"/>
                </a:lnTo>
                <a:lnTo>
                  <a:pt x="446" y="0"/>
                </a:lnTo>
                <a:lnTo>
                  <a:pt x="431" y="2"/>
                </a:lnTo>
                <a:lnTo>
                  <a:pt x="412" y="7"/>
                </a:lnTo>
                <a:lnTo>
                  <a:pt x="394" y="12"/>
                </a:lnTo>
                <a:lnTo>
                  <a:pt x="394" y="15"/>
                </a:lnTo>
                <a:lnTo>
                  <a:pt x="401" y="17"/>
                </a:lnTo>
                <a:lnTo>
                  <a:pt x="391" y="20"/>
                </a:lnTo>
                <a:lnTo>
                  <a:pt x="377" y="24"/>
                </a:lnTo>
                <a:lnTo>
                  <a:pt x="374" y="24"/>
                </a:lnTo>
                <a:lnTo>
                  <a:pt x="379" y="20"/>
                </a:lnTo>
                <a:lnTo>
                  <a:pt x="389" y="20"/>
                </a:lnTo>
                <a:lnTo>
                  <a:pt x="386" y="17"/>
                </a:lnTo>
                <a:lnTo>
                  <a:pt x="384" y="15"/>
                </a:lnTo>
                <a:lnTo>
                  <a:pt x="360" y="20"/>
                </a:lnTo>
                <a:lnTo>
                  <a:pt x="372" y="20"/>
                </a:lnTo>
                <a:lnTo>
                  <a:pt x="360" y="24"/>
                </a:lnTo>
                <a:lnTo>
                  <a:pt x="337" y="24"/>
                </a:lnTo>
                <a:lnTo>
                  <a:pt x="325" y="20"/>
                </a:lnTo>
                <a:lnTo>
                  <a:pt x="325" y="20"/>
                </a:lnTo>
                <a:lnTo>
                  <a:pt x="298" y="22"/>
                </a:lnTo>
                <a:lnTo>
                  <a:pt x="305" y="22"/>
                </a:lnTo>
                <a:lnTo>
                  <a:pt x="294" y="24"/>
                </a:lnTo>
                <a:lnTo>
                  <a:pt x="286" y="22"/>
                </a:lnTo>
                <a:lnTo>
                  <a:pt x="265" y="24"/>
                </a:lnTo>
                <a:lnTo>
                  <a:pt x="253" y="24"/>
                </a:lnTo>
                <a:lnTo>
                  <a:pt x="265" y="20"/>
                </a:lnTo>
                <a:lnTo>
                  <a:pt x="265" y="20"/>
                </a:lnTo>
                <a:lnTo>
                  <a:pt x="241" y="17"/>
                </a:lnTo>
                <a:lnTo>
                  <a:pt x="230" y="15"/>
                </a:lnTo>
                <a:lnTo>
                  <a:pt x="222" y="15"/>
                </a:lnTo>
                <a:lnTo>
                  <a:pt x="211" y="17"/>
                </a:lnTo>
                <a:lnTo>
                  <a:pt x="196" y="17"/>
                </a:lnTo>
                <a:lnTo>
                  <a:pt x="201" y="15"/>
                </a:lnTo>
                <a:lnTo>
                  <a:pt x="196" y="12"/>
                </a:lnTo>
                <a:lnTo>
                  <a:pt x="173" y="15"/>
                </a:lnTo>
                <a:lnTo>
                  <a:pt x="147" y="17"/>
                </a:lnTo>
                <a:lnTo>
                  <a:pt x="137" y="17"/>
                </a:lnTo>
                <a:lnTo>
                  <a:pt x="127" y="20"/>
                </a:lnTo>
                <a:lnTo>
                  <a:pt x="104" y="17"/>
                </a:lnTo>
                <a:lnTo>
                  <a:pt x="0" y="51"/>
                </a:lnTo>
                <a:lnTo>
                  <a:pt x="16" y="51"/>
                </a:lnTo>
                <a:lnTo>
                  <a:pt x="6" y="53"/>
                </a:lnTo>
                <a:lnTo>
                  <a:pt x="16" y="56"/>
                </a:lnTo>
                <a:lnTo>
                  <a:pt x="35" y="53"/>
                </a:lnTo>
                <a:lnTo>
                  <a:pt x="35" y="59"/>
                </a:lnTo>
                <a:lnTo>
                  <a:pt x="32" y="69"/>
                </a:lnTo>
                <a:lnTo>
                  <a:pt x="35" y="70"/>
                </a:lnTo>
                <a:lnTo>
                  <a:pt x="32" y="74"/>
                </a:lnTo>
                <a:lnTo>
                  <a:pt x="16" y="77"/>
                </a:lnTo>
                <a:lnTo>
                  <a:pt x="16" y="85"/>
                </a:lnTo>
                <a:lnTo>
                  <a:pt x="21" y="85"/>
                </a:lnTo>
                <a:lnTo>
                  <a:pt x="16" y="90"/>
                </a:lnTo>
                <a:lnTo>
                  <a:pt x="35" y="98"/>
                </a:lnTo>
                <a:lnTo>
                  <a:pt x="256" y="98"/>
                </a:lnTo>
                <a:lnTo>
                  <a:pt x="260" y="100"/>
                </a:lnTo>
                <a:lnTo>
                  <a:pt x="287" y="102"/>
                </a:lnTo>
                <a:lnTo>
                  <a:pt x="286" y="102"/>
                </a:lnTo>
                <a:lnTo>
                  <a:pt x="310" y="98"/>
                </a:lnTo>
                <a:lnTo>
                  <a:pt x="320" y="100"/>
                </a:lnTo>
                <a:lnTo>
                  <a:pt x="320" y="102"/>
                </a:lnTo>
                <a:lnTo>
                  <a:pt x="329" y="102"/>
                </a:lnTo>
                <a:lnTo>
                  <a:pt x="325" y="111"/>
                </a:lnTo>
                <a:lnTo>
                  <a:pt x="355" y="113"/>
                </a:lnTo>
                <a:lnTo>
                  <a:pt x="360" y="118"/>
                </a:lnTo>
                <a:lnTo>
                  <a:pt x="355" y="119"/>
                </a:lnTo>
                <a:lnTo>
                  <a:pt x="339" y="116"/>
                </a:lnTo>
                <a:lnTo>
                  <a:pt x="329" y="123"/>
                </a:lnTo>
                <a:lnTo>
                  <a:pt x="325" y="123"/>
                </a:lnTo>
                <a:lnTo>
                  <a:pt x="315" y="133"/>
                </a:lnTo>
                <a:lnTo>
                  <a:pt x="329" y="126"/>
                </a:lnTo>
                <a:lnTo>
                  <a:pt x="360" y="126"/>
                </a:lnTo>
                <a:lnTo>
                  <a:pt x="355" y="123"/>
                </a:lnTo>
                <a:lnTo>
                  <a:pt x="344" y="123"/>
                </a:lnTo>
                <a:lnTo>
                  <a:pt x="355" y="121"/>
                </a:lnTo>
                <a:lnTo>
                  <a:pt x="374" y="121"/>
                </a:lnTo>
                <a:lnTo>
                  <a:pt x="394" y="116"/>
                </a:lnTo>
                <a:lnTo>
                  <a:pt x="424" y="116"/>
                </a:lnTo>
                <a:lnTo>
                  <a:pt x="431" y="115"/>
                </a:lnTo>
                <a:lnTo>
                  <a:pt x="446" y="107"/>
                </a:lnTo>
                <a:lnTo>
                  <a:pt x="455" y="109"/>
                </a:lnTo>
                <a:lnTo>
                  <a:pt x="453" y="116"/>
                </a:lnTo>
                <a:lnTo>
                  <a:pt x="455" y="116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43" name="Freeform 983"/>
          <p:cNvSpPr>
            <a:spLocks/>
          </p:cNvSpPr>
          <p:nvPr/>
        </p:nvSpPr>
        <p:spPr bwMode="auto">
          <a:xfrm>
            <a:off x="2752723" y="2819403"/>
            <a:ext cx="911224" cy="211138"/>
          </a:xfrm>
          <a:custGeom>
            <a:avLst/>
            <a:gdLst/>
            <a:ahLst/>
            <a:cxnLst>
              <a:cxn ang="0">
                <a:pos x="460" y="119"/>
              </a:cxn>
              <a:cxn ang="0">
                <a:pos x="510" y="115"/>
              </a:cxn>
              <a:cxn ang="0">
                <a:pos x="505" y="113"/>
              </a:cxn>
              <a:cxn ang="0">
                <a:pos x="484" y="107"/>
              </a:cxn>
              <a:cxn ang="0">
                <a:pos x="495" y="100"/>
              </a:cxn>
              <a:cxn ang="0">
                <a:pos x="432" y="108"/>
              </a:cxn>
              <a:cxn ang="0">
                <a:pos x="471" y="98"/>
              </a:cxn>
              <a:cxn ang="0">
                <a:pos x="550" y="90"/>
              </a:cxn>
              <a:cxn ang="0">
                <a:pos x="569" y="79"/>
              </a:cxn>
              <a:cxn ang="0">
                <a:pos x="569" y="74"/>
              </a:cxn>
              <a:cxn ang="0">
                <a:pos x="550" y="72"/>
              </a:cxn>
              <a:cxn ang="0">
                <a:pos x="553" y="66"/>
              </a:cxn>
              <a:cxn ang="0">
                <a:pos x="534" y="56"/>
              </a:cxn>
              <a:cxn ang="0">
                <a:pos x="510" y="49"/>
              </a:cxn>
              <a:cxn ang="0">
                <a:pos x="489" y="45"/>
              </a:cxn>
              <a:cxn ang="0">
                <a:pos x="446" y="54"/>
              </a:cxn>
              <a:cxn ang="0">
                <a:pos x="431" y="70"/>
              </a:cxn>
              <a:cxn ang="0">
                <a:pos x="384" y="90"/>
              </a:cxn>
              <a:cxn ang="0">
                <a:pos x="367" y="72"/>
              </a:cxn>
              <a:cxn ang="0">
                <a:pos x="329" y="59"/>
              </a:cxn>
              <a:cxn ang="0">
                <a:pos x="339" y="49"/>
              </a:cxn>
              <a:cxn ang="0">
                <a:pos x="379" y="43"/>
              </a:cxn>
              <a:cxn ang="0">
                <a:pos x="420" y="30"/>
              </a:cxn>
              <a:cxn ang="0">
                <a:pos x="467" y="25"/>
              </a:cxn>
              <a:cxn ang="0">
                <a:pos x="484" y="17"/>
              </a:cxn>
              <a:cxn ang="0">
                <a:pos x="450" y="22"/>
              </a:cxn>
              <a:cxn ang="0">
                <a:pos x="436" y="18"/>
              </a:cxn>
              <a:cxn ang="0">
                <a:pos x="419" y="15"/>
              </a:cxn>
              <a:cxn ang="0">
                <a:pos x="431" y="6"/>
              </a:cxn>
              <a:cxn ang="0">
                <a:pos x="460" y="0"/>
              </a:cxn>
              <a:cxn ang="0">
                <a:pos x="412" y="7"/>
              </a:cxn>
              <a:cxn ang="0">
                <a:pos x="401" y="17"/>
              </a:cxn>
              <a:cxn ang="0">
                <a:pos x="374" y="24"/>
              </a:cxn>
              <a:cxn ang="0">
                <a:pos x="386" y="17"/>
              </a:cxn>
              <a:cxn ang="0">
                <a:pos x="372" y="20"/>
              </a:cxn>
              <a:cxn ang="0">
                <a:pos x="325" y="20"/>
              </a:cxn>
              <a:cxn ang="0">
                <a:pos x="305" y="22"/>
              </a:cxn>
              <a:cxn ang="0">
                <a:pos x="265" y="24"/>
              </a:cxn>
              <a:cxn ang="0">
                <a:pos x="265" y="20"/>
              </a:cxn>
              <a:cxn ang="0">
                <a:pos x="222" y="15"/>
              </a:cxn>
              <a:cxn ang="0">
                <a:pos x="201" y="15"/>
              </a:cxn>
              <a:cxn ang="0">
                <a:pos x="147" y="17"/>
              </a:cxn>
              <a:cxn ang="0">
                <a:pos x="104" y="17"/>
              </a:cxn>
              <a:cxn ang="0">
                <a:pos x="6" y="53"/>
              </a:cxn>
              <a:cxn ang="0">
                <a:pos x="35" y="59"/>
              </a:cxn>
              <a:cxn ang="0">
                <a:pos x="32" y="74"/>
              </a:cxn>
              <a:cxn ang="0">
                <a:pos x="21" y="85"/>
              </a:cxn>
              <a:cxn ang="0">
                <a:pos x="256" y="98"/>
              </a:cxn>
              <a:cxn ang="0">
                <a:pos x="286" y="102"/>
              </a:cxn>
              <a:cxn ang="0">
                <a:pos x="320" y="102"/>
              </a:cxn>
              <a:cxn ang="0">
                <a:pos x="355" y="113"/>
              </a:cxn>
              <a:cxn ang="0">
                <a:pos x="339" y="116"/>
              </a:cxn>
              <a:cxn ang="0">
                <a:pos x="315" y="133"/>
              </a:cxn>
              <a:cxn ang="0">
                <a:pos x="355" y="123"/>
              </a:cxn>
              <a:cxn ang="0">
                <a:pos x="374" y="121"/>
              </a:cxn>
              <a:cxn ang="0">
                <a:pos x="431" y="115"/>
              </a:cxn>
              <a:cxn ang="0">
                <a:pos x="453" y="116"/>
              </a:cxn>
            </a:cxnLst>
            <a:rect l="0" t="0" r="r" b="b"/>
            <a:pathLst>
              <a:path w="574" h="133">
                <a:moveTo>
                  <a:pt x="455" y="116"/>
                </a:moveTo>
                <a:lnTo>
                  <a:pt x="481" y="116"/>
                </a:lnTo>
                <a:lnTo>
                  <a:pt x="460" y="119"/>
                </a:lnTo>
                <a:lnTo>
                  <a:pt x="460" y="123"/>
                </a:lnTo>
                <a:lnTo>
                  <a:pt x="483" y="119"/>
                </a:lnTo>
                <a:lnTo>
                  <a:pt x="510" y="115"/>
                </a:lnTo>
                <a:lnTo>
                  <a:pt x="515" y="112"/>
                </a:lnTo>
                <a:lnTo>
                  <a:pt x="515" y="109"/>
                </a:lnTo>
                <a:lnTo>
                  <a:pt x="505" y="113"/>
                </a:lnTo>
                <a:lnTo>
                  <a:pt x="489" y="112"/>
                </a:lnTo>
                <a:lnTo>
                  <a:pt x="481" y="111"/>
                </a:lnTo>
                <a:lnTo>
                  <a:pt x="484" y="107"/>
                </a:lnTo>
                <a:lnTo>
                  <a:pt x="481" y="107"/>
                </a:lnTo>
                <a:lnTo>
                  <a:pt x="471" y="102"/>
                </a:lnTo>
                <a:lnTo>
                  <a:pt x="495" y="100"/>
                </a:lnTo>
                <a:lnTo>
                  <a:pt x="489" y="98"/>
                </a:lnTo>
                <a:lnTo>
                  <a:pt x="455" y="100"/>
                </a:lnTo>
                <a:lnTo>
                  <a:pt x="432" y="108"/>
                </a:lnTo>
                <a:lnTo>
                  <a:pt x="453" y="100"/>
                </a:lnTo>
                <a:lnTo>
                  <a:pt x="467" y="98"/>
                </a:lnTo>
                <a:lnTo>
                  <a:pt x="471" y="98"/>
                </a:lnTo>
                <a:lnTo>
                  <a:pt x="481" y="93"/>
                </a:lnTo>
                <a:lnTo>
                  <a:pt x="534" y="93"/>
                </a:lnTo>
                <a:lnTo>
                  <a:pt x="550" y="90"/>
                </a:lnTo>
                <a:lnTo>
                  <a:pt x="574" y="88"/>
                </a:lnTo>
                <a:lnTo>
                  <a:pt x="574" y="79"/>
                </a:lnTo>
                <a:lnTo>
                  <a:pt x="569" y="79"/>
                </a:lnTo>
                <a:lnTo>
                  <a:pt x="569" y="77"/>
                </a:lnTo>
                <a:lnTo>
                  <a:pt x="559" y="77"/>
                </a:lnTo>
                <a:lnTo>
                  <a:pt x="569" y="74"/>
                </a:lnTo>
                <a:lnTo>
                  <a:pt x="559" y="74"/>
                </a:lnTo>
                <a:lnTo>
                  <a:pt x="559" y="73"/>
                </a:lnTo>
                <a:lnTo>
                  <a:pt x="550" y="72"/>
                </a:lnTo>
                <a:lnTo>
                  <a:pt x="553" y="70"/>
                </a:lnTo>
                <a:lnTo>
                  <a:pt x="545" y="69"/>
                </a:lnTo>
                <a:lnTo>
                  <a:pt x="553" y="66"/>
                </a:lnTo>
                <a:lnTo>
                  <a:pt x="545" y="51"/>
                </a:lnTo>
                <a:lnTo>
                  <a:pt x="534" y="53"/>
                </a:lnTo>
                <a:lnTo>
                  <a:pt x="534" y="56"/>
                </a:lnTo>
                <a:lnTo>
                  <a:pt x="510" y="62"/>
                </a:lnTo>
                <a:lnTo>
                  <a:pt x="505" y="56"/>
                </a:lnTo>
                <a:lnTo>
                  <a:pt x="510" y="49"/>
                </a:lnTo>
                <a:lnTo>
                  <a:pt x="500" y="49"/>
                </a:lnTo>
                <a:lnTo>
                  <a:pt x="500" y="46"/>
                </a:lnTo>
                <a:lnTo>
                  <a:pt x="489" y="45"/>
                </a:lnTo>
                <a:lnTo>
                  <a:pt x="465" y="43"/>
                </a:lnTo>
                <a:lnTo>
                  <a:pt x="455" y="45"/>
                </a:lnTo>
                <a:lnTo>
                  <a:pt x="446" y="54"/>
                </a:lnTo>
                <a:lnTo>
                  <a:pt x="436" y="59"/>
                </a:lnTo>
                <a:lnTo>
                  <a:pt x="441" y="62"/>
                </a:lnTo>
                <a:lnTo>
                  <a:pt x="431" y="70"/>
                </a:lnTo>
                <a:lnTo>
                  <a:pt x="403" y="74"/>
                </a:lnTo>
                <a:lnTo>
                  <a:pt x="396" y="88"/>
                </a:lnTo>
                <a:lnTo>
                  <a:pt x="384" y="90"/>
                </a:lnTo>
                <a:lnTo>
                  <a:pt x="374" y="83"/>
                </a:lnTo>
                <a:lnTo>
                  <a:pt x="386" y="74"/>
                </a:lnTo>
                <a:lnTo>
                  <a:pt x="367" y="72"/>
                </a:lnTo>
                <a:lnTo>
                  <a:pt x="334" y="66"/>
                </a:lnTo>
                <a:lnTo>
                  <a:pt x="325" y="66"/>
                </a:lnTo>
                <a:lnTo>
                  <a:pt x="329" y="59"/>
                </a:lnTo>
                <a:lnTo>
                  <a:pt x="320" y="59"/>
                </a:lnTo>
                <a:lnTo>
                  <a:pt x="320" y="56"/>
                </a:lnTo>
                <a:lnTo>
                  <a:pt x="339" y="49"/>
                </a:lnTo>
                <a:lnTo>
                  <a:pt x="360" y="44"/>
                </a:lnTo>
                <a:lnTo>
                  <a:pt x="360" y="43"/>
                </a:lnTo>
                <a:lnTo>
                  <a:pt x="379" y="43"/>
                </a:lnTo>
                <a:lnTo>
                  <a:pt x="389" y="38"/>
                </a:lnTo>
                <a:lnTo>
                  <a:pt x="398" y="38"/>
                </a:lnTo>
                <a:lnTo>
                  <a:pt x="420" y="30"/>
                </a:lnTo>
                <a:lnTo>
                  <a:pt x="431" y="27"/>
                </a:lnTo>
                <a:lnTo>
                  <a:pt x="448" y="27"/>
                </a:lnTo>
                <a:lnTo>
                  <a:pt x="467" y="25"/>
                </a:lnTo>
                <a:lnTo>
                  <a:pt x="471" y="24"/>
                </a:lnTo>
                <a:lnTo>
                  <a:pt x="467" y="24"/>
                </a:lnTo>
                <a:lnTo>
                  <a:pt x="484" y="17"/>
                </a:lnTo>
                <a:lnTo>
                  <a:pt x="481" y="17"/>
                </a:lnTo>
                <a:lnTo>
                  <a:pt x="460" y="15"/>
                </a:lnTo>
                <a:lnTo>
                  <a:pt x="450" y="22"/>
                </a:lnTo>
                <a:lnTo>
                  <a:pt x="431" y="25"/>
                </a:lnTo>
                <a:lnTo>
                  <a:pt x="431" y="23"/>
                </a:lnTo>
                <a:lnTo>
                  <a:pt x="436" y="18"/>
                </a:lnTo>
                <a:lnTo>
                  <a:pt x="436" y="17"/>
                </a:lnTo>
                <a:lnTo>
                  <a:pt x="426" y="20"/>
                </a:lnTo>
                <a:lnTo>
                  <a:pt x="419" y="15"/>
                </a:lnTo>
                <a:lnTo>
                  <a:pt x="426" y="15"/>
                </a:lnTo>
                <a:lnTo>
                  <a:pt x="424" y="6"/>
                </a:lnTo>
                <a:lnTo>
                  <a:pt x="431" y="6"/>
                </a:lnTo>
                <a:lnTo>
                  <a:pt x="431" y="4"/>
                </a:lnTo>
                <a:lnTo>
                  <a:pt x="443" y="4"/>
                </a:lnTo>
                <a:lnTo>
                  <a:pt x="460" y="0"/>
                </a:lnTo>
                <a:lnTo>
                  <a:pt x="446" y="0"/>
                </a:lnTo>
                <a:lnTo>
                  <a:pt x="431" y="2"/>
                </a:lnTo>
                <a:lnTo>
                  <a:pt x="412" y="7"/>
                </a:lnTo>
                <a:lnTo>
                  <a:pt x="394" y="12"/>
                </a:lnTo>
                <a:lnTo>
                  <a:pt x="394" y="15"/>
                </a:lnTo>
                <a:lnTo>
                  <a:pt x="401" y="17"/>
                </a:lnTo>
                <a:lnTo>
                  <a:pt x="391" y="20"/>
                </a:lnTo>
                <a:lnTo>
                  <a:pt x="377" y="24"/>
                </a:lnTo>
                <a:lnTo>
                  <a:pt x="374" y="24"/>
                </a:lnTo>
                <a:lnTo>
                  <a:pt x="379" y="20"/>
                </a:lnTo>
                <a:lnTo>
                  <a:pt x="389" y="20"/>
                </a:lnTo>
                <a:lnTo>
                  <a:pt x="386" y="17"/>
                </a:lnTo>
                <a:lnTo>
                  <a:pt x="384" y="15"/>
                </a:lnTo>
                <a:lnTo>
                  <a:pt x="360" y="20"/>
                </a:lnTo>
                <a:lnTo>
                  <a:pt x="372" y="20"/>
                </a:lnTo>
                <a:lnTo>
                  <a:pt x="360" y="24"/>
                </a:lnTo>
                <a:lnTo>
                  <a:pt x="337" y="24"/>
                </a:lnTo>
                <a:lnTo>
                  <a:pt x="325" y="20"/>
                </a:lnTo>
                <a:lnTo>
                  <a:pt x="325" y="20"/>
                </a:lnTo>
                <a:lnTo>
                  <a:pt x="298" y="22"/>
                </a:lnTo>
                <a:lnTo>
                  <a:pt x="305" y="22"/>
                </a:lnTo>
                <a:lnTo>
                  <a:pt x="294" y="24"/>
                </a:lnTo>
                <a:lnTo>
                  <a:pt x="286" y="22"/>
                </a:lnTo>
                <a:lnTo>
                  <a:pt x="265" y="24"/>
                </a:lnTo>
                <a:lnTo>
                  <a:pt x="253" y="24"/>
                </a:lnTo>
                <a:lnTo>
                  <a:pt x="265" y="20"/>
                </a:lnTo>
                <a:lnTo>
                  <a:pt x="265" y="20"/>
                </a:lnTo>
                <a:lnTo>
                  <a:pt x="241" y="17"/>
                </a:lnTo>
                <a:lnTo>
                  <a:pt x="230" y="15"/>
                </a:lnTo>
                <a:lnTo>
                  <a:pt x="222" y="15"/>
                </a:lnTo>
                <a:lnTo>
                  <a:pt x="211" y="17"/>
                </a:lnTo>
                <a:lnTo>
                  <a:pt x="196" y="17"/>
                </a:lnTo>
                <a:lnTo>
                  <a:pt x="201" y="15"/>
                </a:lnTo>
                <a:lnTo>
                  <a:pt x="196" y="12"/>
                </a:lnTo>
                <a:lnTo>
                  <a:pt x="173" y="15"/>
                </a:lnTo>
                <a:lnTo>
                  <a:pt x="147" y="17"/>
                </a:lnTo>
                <a:lnTo>
                  <a:pt x="137" y="17"/>
                </a:lnTo>
                <a:lnTo>
                  <a:pt x="127" y="20"/>
                </a:lnTo>
                <a:lnTo>
                  <a:pt x="104" y="17"/>
                </a:lnTo>
                <a:lnTo>
                  <a:pt x="0" y="51"/>
                </a:lnTo>
                <a:lnTo>
                  <a:pt x="16" y="51"/>
                </a:lnTo>
                <a:lnTo>
                  <a:pt x="6" y="53"/>
                </a:lnTo>
                <a:lnTo>
                  <a:pt x="16" y="56"/>
                </a:lnTo>
                <a:lnTo>
                  <a:pt x="35" y="53"/>
                </a:lnTo>
                <a:lnTo>
                  <a:pt x="35" y="59"/>
                </a:lnTo>
                <a:lnTo>
                  <a:pt x="32" y="69"/>
                </a:lnTo>
                <a:lnTo>
                  <a:pt x="35" y="70"/>
                </a:lnTo>
                <a:lnTo>
                  <a:pt x="32" y="74"/>
                </a:lnTo>
                <a:lnTo>
                  <a:pt x="16" y="77"/>
                </a:lnTo>
                <a:lnTo>
                  <a:pt x="16" y="85"/>
                </a:lnTo>
                <a:lnTo>
                  <a:pt x="21" y="85"/>
                </a:lnTo>
                <a:lnTo>
                  <a:pt x="16" y="90"/>
                </a:lnTo>
                <a:lnTo>
                  <a:pt x="35" y="98"/>
                </a:lnTo>
                <a:lnTo>
                  <a:pt x="256" y="98"/>
                </a:lnTo>
                <a:lnTo>
                  <a:pt x="260" y="100"/>
                </a:lnTo>
                <a:lnTo>
                  <a:pt x="287" y="102"/>
                </a:lnTo>
                <a:lnTo>
                  <a:pt x="286" y="102"/>
                </a:lnTo>
                <a:lnTo>
                  <a:pt x="310" y="98"/>
                </a:lnTo>
                <a:lnTo>
                  <a:pt x="320" y="100"/>
                </a:lnTo>
                <a:lnTo>
                  <a:pt x="320" y="102"/>
                </a:lnTo>
                <a:lnTo>
                  <a:pt x="329" y="102"/>
                </a:lnTo>
                <a:lnTo>
                  <a:pt x="325" y="111"/>
                </a:lnTo>
                <a:lnTo>
                  <a:pt x="355" y="113"/>
                </a:lnTo>
                <a:lnTo>
                  <a:pt x="360" y="118"/>
                </a:lnTo>
                <a:lnTo>
                  <a:pt x="355" y="119"/>
                </a:lnTo>
                <a:lnTo>
                  <a:pt x="339" y="116"/>
                </a:lnTo>
                <a:lnTo>
                  <a:pt x="329" y="123"/>
                </a:lnTo>
                <a:lnTo>
                  <a:pt x="325" y="123"/>
                </a:lnTo>
                <a:lnTo>
                  <a:pt x="315" y="133"/>
                </a:lnTo>
                <a:lnTo>
                  <a:pt x="329" y="126"/>
                </a:lnTo>
                <a:lnTo>
                  <a:pt x="360" y="126"/>
                </a:lnTo>
                <a:lnTo>
                  <a:pt x="355" y="123"/>
                </a:lnTo>
                <a:lnTo>
                  <a:pt x="344" y="123"/>
                </a:lnTo>
                <a:lnTo>
                  <a:pt x="355" y="121"/>
                </a:lnTo>
                <a:lnTo>
                  <a:pt x="374" y="121"/>
                </a:lnTo>
                <a:lnTo>
                  <a:pt x="394" y="116"/>
                </a:lnTo>
                <a:lnTo>
                  <a:pt x="424" y="116"/>
                </a:lnTo>
                <a:lnTo>
                  <a:pt x="431" y="115"/>
                </a:lnTo>
                <a:lnTo>
                  <a:pt x="446" y="107"/>
                </a:lnTo>
                <a:lnTo>
                  <a:pt x="455" y="109"/>
                </a:lnTo>
                <a:lnTo>
                  <a:pt x="453" y="116"/>
                </a:lnTo>
                <a:lnTo>
                  <a:pt x="455" y="116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44" name="Freeform 984"/>
          <p:cNvSpPr>
            <a:spLocks/>
          </p:cNvSpPr>
          <p:nvPr/>
        </p:nvSpPr>
        <p:spPr bwMode="auto">
          <a:xfrm>
            <a:off x="2382836" y="2832103"/>
            <a:ext cx="534987" cy="107950"/>
          </a:xfrm>
          <a:custGeom>
            <a:avLst/>
            <a:gdLst/>
            <a:ahLst/>
            <a:cxnLst>
              <a:cxn ang="0">
                <a:pos x="249" y="43"/>
              </a:cxn>
              <a:cxn ang="0">
                <a:pos x="249" y="47"/>
              </a:cxn>
              <a:cxn ang="0">
                <a:pos x="268" y="51"/>
              </a:cxn>
              <a:cxn ang="0">
                <a:pos x="268" y="61"/>
              </a:cxn>
              <a:cxn ang="0">
                <a:pos x="254" y="66"/>
              </a:cxn>
              <a:cxn ang="0">
                <a:pos x="259" y="61"/>
              </a:cxn>
              <a:cxn ang="0">
                <a:pos x="249" y="66"/>
              </a:cxn>
              <a:cxn ang="0">
                <a:pos x="249" y="61"/>
              </a:cxn>
              <a:cxn ang="0">
                <a:pos x="249" y="58"/>
              </a:cxn>
              <a:cxn ang="0">
                <a:pos x="259" y="56"/>
              </a:cxn>
              <a:cxn ang="0">
                <a:pos x="254" y="54"/>
              </a:cxn>
              <a:cxn ang="0">
                <a:pos x="233" y="47"/>
              </a:cxn>
              <a:cxn ang="0">
                <a:pos x="209" y="45"/>
              </a:cxn>
              <a:cxn ang="0">
                <a:pos x="190" y="41"/>
              </a:cxn>
              <a:cxn ang="0">
                <a:pos x="145" y="47"/>
              </a:cxn>
              <a:cxn ang="0">
                <a:pos x="126" y="51"/>
              </a:cxn>
              <a:cxn ang="0">
                <a:pos x="87" y="58"/>
              </a:cxn>
              <a:cxn ang="0">
                <a:pos x="0" y="68"/>
              </a:cxn>
              <a:cxn ang="0">
                <a:pos x="99" y="51"/>
              </a:cxn>
              <a:cxn ang="0">
                <a:pos x="83" y="45"/>
              </a:cxn>
              <a:cxn ang="0">
                <a:pos x="69" y="38"/>
              </a:cxn>
              <a:cxn ang="0">
                <a:pos x="128" y="32"/>
              </a:cxn>
              <a:cxn ang="0">
                <a:pos x="126" y="28"/>
              </a:cxn>
              <a:cxn ang="0">
                <a:pos x="111" y="24"/>
              </a:cxn>
              <a:cxn ang="0">
                <a:pos x="145" y="19"/>
              </a:cxn>
              <a:cxn ang="0">
                <a:pos x="157" y="17"/>
              </a:cxn>
              <a:cxn ang="0">
                <a:pos x="157" y="12"/>
              </a:cxn>
              <a:cxn ang="0">
                <a:pos x="182" y="11"/>
              </a:cxn>
              <a:cxn ang="0">
                <a:pos x="261" y="0"/>
              </a:cxn>
              <a:cxn ang="0">
                <a:pos x="265" y="4"/>
              </a:cxn>
              <a:cxn ang="0">
                <a:pos x="329" y="7"/>
              </a:cxn>
              <a:cxn ang="0">
                <a:pos x="233" y="43"/>
              </a:cxn>
            </a:cxnLst>
            <a:rect l="0" t="0" r="r" b="b"/>
            <a:pathLst>
              <a:path w="337" h="68">
                <a:moveTo>
                  <a:pt x="233" y="43"/>
                </a:moveTo>
                <a:lnTo>
                  <a:pt x="249" y="43"/>
                </a:lnTo>
                <a:lnTo>
                  <a:pt x="239" y="45"/>
                </a:lnTo>
                <a:lnTo>
                  <a:pt x="249" y="47"/>
                </a:lnTo>
                <a:lnTo>
                  <a:pt x="268" y="45"/>
                </a:lnTo>
                <a:lnTo>
                  <a:pt x="268" y="51"/>
                </a:lnTo>
                <a:lnTo>
                  <a:pt x="265" y="61"/>
                </a:lnTo>
                <a:lnTo>
                  <a:pt x="268" y="61"/>
                </a:lnTo>
                <a:lnTo>
                  <a:pt x="265" y="66"/>
                </a:lnTo>
                <a:lnTo>
                  <a:pt x="254" y="66"/>
                </a:lnTo>
                <a:lnTo>
                  <a:pt x="254" y="61"/>
                </a:lnTo>
                <a:lnTo>
                  <a:pt x="259" y="61"/>
                </a:lnTo>
                <a:lnTo>
                  <a:pt x="254" y="61"/>
                </a:lnTo>
                <a:lnTo>
                  <a:pt x="249" y="66"/>
                </a:lnTo>
                <a:lnTo>
                  <a:pt x="239" y="64"/>
                </a:lnTo>
                <a:lnTo>
                  <a:pt x="249" y="61"/>
                </a:lnTo>
                <a:lnTo>
                  <a:pt x="239" y="59"/>
                </a:lnTo>
                <a:lnTo>
                  <a:pt x="249" y="58"/>
                </a:lnTo>
                <a:lnTo>
                  <a:pt x="259" y="58"/>
                </a:lnTo>
                <a:lnTo>
                  <a:pt x="259" y="56"/>
                </a:lnTo>
                <a:lnTo>
                  <a:pt x="249" y="58"/>
                </a:lnTo>
                <a:lnTo>
                  <a:pt x="254" y="54"/>
                </a:lnTo>
                <a:lnTo>
                  <a:pt x="249" y="54"/>
                </a:lnTo>
                <a:lnTo>
                  <a:pt x="233" y="47"/>
                </a:lnTo>
                <a:lnTo>
                  <a:pt x="239" y="45"/>
                </a:lnTo>
                <a:lnTo>
                  <a:pt x="209" y="45"/>
                </a:lnTo>
                <a:lnTo>
                  <a:pt x="199" y="40"/>
                </a:lnTo>
                <a:lnTo>
                  <a:pt x="190" y="41"/>
                </a:lnTo>
                <a:lnTo>
                  <a:pt x="170" y="45"/>
                </a:lnTo>
                <a:lnTo>
                  <a:pt x="145" y="47"/>
                </a:lnTo>
                <a:lnTo>
                  <a:pt x="128" y="47"/>
                </a:lnTo>
                <a:lnTo>
                  <a:pt x="126" y="51"/>
                </a:lnTo>
                <a:lnTo>
                  <a:pt x="123" y="51"/>
                </a:lnTo>
                <a:lnTo>
                  <a:pt x="87" y="58"/>
                </a:lnTo>
                <a:lnTo>
                  <a:pt x="57" y="63"/>
                </a:lnTo>
                <a:lnTo>
                  <a:pt x="0" y="68"/>
                </a:lnTo>
                <a:lnTo>
                  <a:pt x="88" y="55"/>
                </a:lnTo>
                <a:lnTo>
                  <a:pt x="99" y="51"/>
                </a:lnTo>
                <a:lnTo>
                  <a:pt x="69" y="51"/>
                </a:lnTo>
                <a:lnTo>
                  <a:pt x="83" y="45"/>
                </a:lnTo>
                <a:lnTo>
                  <a:pt x="64" y="45"/>
                </a:lnTo>
                <a:lnTo>
                  <a:pt x="69" y="38"/>
                </a:lnTo>
                <a:lnTo>
                  <a:pt x="99" y="35"/>
                </a:lnTo>
                <a:lnTo>
                  <a:pt x="128" y="32"/>
                </a:lnTo>
                <a:lnTo>
                  <a:pt x="145" y="24"/>
                </a:lnTo>
                <a:lnTo>
                  <a:pt x="126" y="28"/>
                </a:lnTo>
                <a:lnTo>
                  <a:pt x="109" y="28"/>
                </a:lnTo>
                <a:lnTo>
                  <a:pt x="111" y="24"/>
                </a:lnTo>
                <a:lnTo>
                  <a:pt x="109" y="22"/>
                </a:lnTo>
                <a:lnTo>
                  <a:pt x="145" y="19"/>
                </a:lnTo>
                <a:lnTo>
                  <a:pt x="161" y="19"/>
                </a:lnTo>
                <a:lnTo>
                  <a:pt x="157" y="17"/>
                </a:lnTo>
                <a:lnTo>
                  <a:pt x="161" y="16"/>
                </a:lnTo>
                <a:lnTo>
                  <a:pt x="157" y="12"/>
                </a:lnTo>
                <a:lnTo>
                  <a:pt x="163" y="11"/>
                </a:lnTo>
                <a:lnTo>
                  <a:pt x="182" y="11"/>
                </a:lnTo>
                <a:lnTo>
                  <a:pt x="220" y="6"/>
                </a:lnTo>
                <a:lnTo>
                  <a:pt x="261" y="0"/>
                </a:lnTo>
                <a:lnTo>
                  <a:pt x="265" y="0"/>
                </a:lnTo>
                <a:lnTo>
                  <a:pt x="265" y="4"/>
                </a:lnTo>
                <a:lnTo>
                  <a:pt x="282" y="4"/>
                </a:lnTo>
                <a:lnTo>
                  <a:pt x="329" y="7"/>
                </a:lnTo>
                <a:lnTo>
                  <a:pt x="337" y="9"/>
                </a:lnTo>
                <a:lnTo>
                  <a:pt x="233" y="4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45" name="Freeform 985"/>
          <p:cNvSpPr>
            <a:spLocks/>
          </p:cNvSpPr>
          <p:nvPr/>
        </p:nvSpPr>
        <p:spPr bwMode="auto">
          <a:xfrm>
            <a:off x="2382836" y="2832103"/>
            <a:ext cx="534987" cy="107950"/>
          </a:xfrm>
          <a:custGeom>
            <a:avLst/>
            <a:gdLst/>
            <a:ahLst/>
            <a:cxnLst>
              <a:cxn ang="0">
                <a:pos x="249" y="43"/>
              </a:cxn>
              <a:cxn ang="0">
                <a:pos x="249" y="47"/>
              </a:cxn>
              <a:cxn ang="0">
                <a:pos x="268" y="51"/>
              </a:cxn>
              <a:cxn ang="0">
                <a:pos x="268" y="61"/>
              </a:cxn>
              <a:cxn ang="0">
                <a:pos x="254" y="66"/>
              </a:cxn>
              <a:cxn ang="0">
                <a:pos x="259" y="61"/>
              </a:cxn>
              <a:cxn ang="0">
                <a:pos x="249" y="66"/>
              </a:cxn>
              <a:cxn ang="0">
                <a:pos x="249" y="61"/>
              </a:cxn>
              <a:cxn ang="0">
                <a:pos x="249" y="58"/>
              </a:cxn>
              <a:cxn ang="0">
                <a:pos x="259" y="56"/>
              </a:cxn>
              <a:cxn ang="0">
                <a:pos x="254" y="54"/>
              </a:cxn>
              <a:cxn ang="0">
                <a:pos x="233" y="47"/>
              </a:cxn>
              <a:cxn ang="0">
                <a:pos x="209" y="45"/>
              </a:cxn>
              <a:cxn ang="0">
                <a:pos x="190" y="41"/>
              </a:cxn>
              <a:cxn ang="0">
                <a:pos x="145" y="47"/>
              </a:cxn>
              <a:cxn ang="0">
                <a:pos x="126" y="51"/>
              </a:cxn>
              <a:cxn ang="0">
                <a:pos x="87" y="58"/>
              </a:cxn>
              <a:cxn ang="0">
                <a:pos x="0" y="68"/>
              </a:cxn>
              <a:cxn ang="0">
                <a:pos x="99" y="51"/>
              </a:cxn>
              <a:cxn ang="0">
                <a:pos x="83" y="45"/>
              </a:cxn>
              <a:cxn ang="0">
                <a:pos x="69" y="38"/>
              </a:cxn>
              <a:cxn ang="0">
                <a:pos x="128" y="32"/>
              </a:cxn>
              <a:cxn ang="0">
                <a:pos x="126" y="28"/>
              </a:cxn>
              <a:cxn ang="0">
                <a:pos x="111" y="24"/>
              </a:cxn>
              <a:cxn ang="0">
                <a:pos x="145" y="19"/>
              </a:cxn>
              <a:cxn ang="0">
                <a:pos x="157" y="17"/>
              </a:cxn>
              <a:cxn ang="0">
                <a:pos x="157" y="12"/>
              </a:cxn>
              <a:cxn ang="0">
                <a:pos x="182" y="11"/>
              </a:cxn>
              <a:cxn ang="0">
                <a:pos x="261" y="0"/>
              </a:cxn>
              <a:cxn ang="0">
                <a:pos x="265" y="4"/>
              </a:cxn>
              <a:cxn ang="0">
                <a:pos x="329" y="7"/>
              </a:cxn>
              <a:cxn ang="0">
                <a:pos x="233" y="43"/>
              </a:cxn>
            </a:cxnLst>
            <a:rect l="0" t="0" r="r" b="b"/>
            <a:pathLst>
              <a:path w="337" h="68">
                <a:moveTo>
                  <a:pt x="233" y="43"/>
                </a:moveTo>
                <a:lnTo>
                  <a:pt x="249" y="43"/>
                </a:lnTo>
                <a:lnTo>
                  <a:pt x="239" y="45"/>
                </a:lnTo>
                <a:lnTo>
                  <a:pt x="249" y="47"/>
                </a:lnTo>
                <a:lnTo>
                  <a:pt x="268" y="45"/>
                </a:lnTo>
                <a:lnTo>
                  <a:pt x="268" y="51"/>
                </a:lnTo>
                <a:lnTo>
                  <a:pt x="265" y="61"/>
                </a:lnTo>
                <a:lnTo>
                  <a:pt x="268" y="61"/>
                </a:lnTo>
                <a:lnTo>
                  <a:pt x="265" y="66"/>
                </a:lnTo>
                <a:lnTo>
                  <a:pt x="254" y="66"/>
                </a:lnTo>
                <a:lnTo>
                  <a:pt x="254" y="61"/>
                </a:lnTo>
                <a:lnTo>
                  <a:pt x="259" y="61"/>
                </a:lnTo>
                <a:lnTo>
                  <a:pt x="254" y="61"/>
                </a:lnTo>
                <a:lnTo>
                  <a:pt x="249" y="66"/>
                </a:lnTo>
                <a:lnTo>
                  <a:pt x="239" y="64"/>
                </a:lnTo>
                <a:lnTo>
                  <a:pt x="249" y="61"/>
                </a:lnTo>
                <a:lnTo>
                  <a:pt x="239" y="59"/>
                </a:lnTo>
                <a:lnTo>
                  <a:pt x="249" y="58"/>
                </a:lnTo>
                <a:lnTo>
                  <a:pt x="259" y="58"/>
                </a:lnTo>
                <a:lnTo>
                  <a:pt x="259" y="56"/>
                </a:lnTo>
                <a:lnTo>
                  <a:pt x="249" y="58"/>
                </a:lnTo>
                <a:lnTo>
                  <a:pt x="254" y="54"/>
                </a:lnTo>
                <a:lnTo>
                  <a:pt x="249" y="54"/>
                </a:lnTo>
                <a:lnTo>
                  <a:pt x="233" y="47"/>
                </a:lnTo>
                <a:lnTo>
                  <a:pt x="239" y="45"/>
                </a:lnTo>
                <a:lnTo>
                  <a:pt x="209" y="45"/>
                </a:lnTo>
                <a:lnTo>
                  <a:pt x="199" y="40"/>
                </a:lnTo>
                <a:lnTo>
                  <a:pt x="190" y="41"/>
                </a:lnTo>
                <a:lnTo>
                  <a:pt x="170" y="45"/>
                </a:lnTo>
                <a:lnTo>
                  <a:pt x="145" y="47"/>
                </a:lnTo>
                <a:lnTo>
                  <a:pt x="128" y="47"/>
                </a:lnTo>
                <a:lnTo>
                  <a:pt x="126" y="51"/>
                </a:lnTo>
                <a:lnTo>
                  <a:pt x="123" y="51"/>
                </a:lnTo>
                <a:lnTo>
                  <a:pt x="87" y="58"/>
                </a:lnTo>
                <a:lnTo>
                  <a:pt x="57" y="63"/>
                </a:lnTo>
                <a:lnTo>
                  <a:pt x="0" y="68"/>
                </a:lnTo>
                <a:lnTo>
                  <a:pt x="88" y="55"/>
                </a:lnTo>
                <a:lnTo>
                  <a:pt x="99" y="51"/>
                </a:lnTo>
                <a:lnTo>
                  <a:pt x="69" y="51"/>
                </a:lnTo>
                <a:lnTo>
                  <a:pt x="83" y="45"/>
                </a:lnTo>
                <a:lnTo>
                  <a:pt x="64" y="45"/>
                </a:lnTo>
                <a:lnTo>
                  <a:pt x="69" y="38"/>
                </a:lnTo>
                <a:lnTo>
                  <a:pt x="99" y="35"/>
                </a:lnTo>
                <a:lnTo>
                  <a:pt x="128" y="32"/>
                </a:lnTo>
                <a:lnTo>
                  <a:pt x="145" y="24"/>
                </a:lnTo>
                <a:lnTo>
                  <a:pt x="126" y="28"/>
                </a:lnTo>
                <a:lnTo>
                  <a:pt x="109" y="28"/>
                </a:lnTo>
                <a:lnTo>
                  <a:pt x="111" y="24"/>
                </a:lnTo>
                <a:lnTo>
                  <a:pt x="109" y="22"/>
                </a:lnTo>
                <a:lnTo>
                  <a:pt x="145" y="19"/>
                </a:lnTo>
                <a:lnTo>
                  <a:pt x="161" y="19"/>
                </a:lnTo>
                <a:lnTo>
                  <a:pt x="157" y="17"/>
                </a:lnTo>
                <a:lnTo>
                  <a:pt x="161" y="16"/>
                </a:lnTo>
                <a:lnTo>
                  <a:pt x="157" y="12"/>
                </a:lnTo>
                <a:lnTo>
                  <a:pt x="163" y="11"/>
                </a:lnTo>
                <a:lnTo>
                  <a:pt x="182" y="11"/>
                </a:lnTo>
                <a:lnTo>
                  <a:pt x="220" y="6"/>
                </a:lnTo>
                <a:lnTo>
                  <a:pt x="261" y="0"/>
                </a:lnTo>
                <a:lnTo>
                  <a:pt x="265" y="0"/>
                </a:lnTo>
                <a:lnTo>
                  <a:pt x="265" y="4"/>
                </a:lnTo>
                <a:lnTo>
                  <a:pt x="282" y="4"/>
                </a:lnTo>
                <a:lnTo>
                  <a:pt x="329" y="7"/>
                </a:lnTo>
                <a:lnTo>
                  <a:pt x="337" y="9"/>
                </a:lnTo>
                <a:lnTo>
                  <a:pt x="233" y="4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46" name="Freeform 986"/>
          <p:cNvSpPr>
            <a:spLocks/>
          </p:cNvSpPr>
          <p:nvPr/>
        </p:nvSpPr>
        <p:spPr bwMode="auto">
          <a:xfrm>
            <a:off x="2741611" y="3087690"/>
            <a:ext cx="368300" cy="131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"/>
              </a:cxn>
              <a:cxn ang="0">
                <a:pos x="9" y="20"/>
              </a:cxn>
              <a:cxn ang="0">
                <a:pos x="5" y="24"/>
              </a:cxn>
              <a:cxn ang="0">
                <a:pos x="24" y="31"/>
              </a:cxn>
              <a:cxn ang="0">
                <a:pos x="24" y="33"/>
              </a:cxn>
              <a:cxn ang="0">
                <a:pos x="14" y="37"/>
              </a:cxn>
              <a:cxn ang="0">
                <a:pos x="34" y="42"/>
              </a:cxn>
              <a:cxn ang="0">
                <a:pos x="34" y="47"/>
              </a:cxn>
              <a:cxn ang="0">
                <a:pos x="39" y="46"/>
              </a:cxn>
              <a:cxn ang="0">
                <a:pos x="34" y="37"/>
              </a:cxn>
              <a:cxn ang="0">
                <a:pos x="29" y="29"/>
              </a:cxn>
              <a:cxn ang="0">
                <a:pos x="9" y="13"/>
              </a:cxn>
              <a:cxn ang="0">
                <a:pos x="14" y="8"/>
              </a:cxn>
              <a:cxn ang="0">
                <a:pos x="29" y="8"/>
              </a:cxn>
              <a:cxn ang="0">
                <a:pos x="29" y="10"/>
              </a:cxn>
              <a:cxn ang="0">
                <a:pos x="36" y="20"/>
              </a:cxn>
              <a:cxn ang="0">
                <a:pos x="39" y="25"/>
              </a:cxn>
              <a:cxn ang="0">
                <a:pos x="48" y="31"/>
              </a:cxn>
              <a:cxn ang="0">
                <a:pos x="43" y="33"/>
              </a:cxn>
              <a:cxn ang="0">
                <a:pos x="53" y="36"/>
              </a:cxn>
              <a:cxn ang="0">
                <a:pos x="69" y="49"/>
              </a:cxn>
              <a:cxn ang="0">
                <a:pos x="77" y="52"/>
              </a:cxn>
              <a:cxn ang="0">
                <a:pos x="63" y="57"/>
              </a:cxn>
              <a:cxn ang="0">
                <a:pos x="69" y="59"/>
              </a:cxn>
              <a:cxn ang="0">
                <a:pos x="77" y="66"/>
              </a:cxn>
              <a:cxn ang="0">
                <a:pos x="98" y="69"/>
              </a:cxn>
              <a:cxn ang="0">
                <a:pos x="103" y="71"/>
              </a:cxn>
              <a:cxn ang="0">
                <a:pos x="129" y="76"/>
              </a:cxn>
              <a:cxn ang="0">
                <a:pos x="143" y="78"/>
              </a:cxn>
              <a:cxn ang="0">
                <a:pos x="151" y="76"/>
              </a:cxn>
              <a:cxn ang="0">
                <a:pos x="161" y="76"/>
              </a:cxn>
              <a:cxn ang="0">
                <a:pos x="177" y="83"/>
              </a:cxn>
              <a:cxn ang="0">
                <a:pos x="185" y="76"/>
              </a:cxn>
              <a:cxn ang="0">
                <a:pos x="190" y="76"/>
              </a:cxn>
              <a:cxn ang="0">
                <a:pos x="185" y="71"/>
              </a:cxn>
              <a:cxn ang="0">
                <a:pos x="190" y="69"/>
              </a:cxn>
              <a:cxn ang="0">
                <a:pos x="208" y="69"/>
              </a:cxn>
              <a:cxn ang="0">
                <a:pos x="215" y="66"/>
              </a:cxn>
              <a:cxn ang="0">
                <a:pos x="218" y="69"/>
              </a:cxn>
              <a:cxn ang="0">
                <a:pos x="218" y="65"/>
              </a:cxn>
              <a:cxn ang="0">
                <a:pos x="232" y="52"/>
              </a:cxn>
              <a:cxn ang="0">
                <a:pos x="223" y="52"/>
              </a:cxn>
              <a:cxn ang="0">
                <a:pos x="203" y="55"/>
              </a:cxn>
              <a:cxn ang="0">
                <a:pos x="197" y="62"/>
              </a:cxn>
              <a:cxn ang="0">
                <a:pos x="185" y="63"/>
              </a:cxn>
              <a:cxn ang="0">
                <a:pos x="189" y="66"/>
              </a:cxn>
              <a:cxn ang="0">
                <a:pos x="160" y="65"/>
              </a:cxn>
              <a:cxn ang="0">
                <a:pos x="151" y="60"/>
              </a:cxn>
              <a:cxn ang="0">
                <a:pos x="143" y="47"/>
              </a:cxn>
              <a:cxn ang="0">
                <a:pos x="146" y="37"/>
              </a:cxn>
              <a:cxn ang="0">
                <a:pos x="151" y="33"/>
              </a:cxn>
              <a:cxn ang="0">
                <a:pos x="137" y="31"/>
              </a:cxn>
              <a:cxn ang="0">
                <a:pos x="120" y="15"/>
              </a:cxn>
              <a:cxn ang="0">
                <a:pos x="112" y="14"/>
              </a:cxn>
              <a:cxn ang="0">
                <a:pos x="108" y="19"/>
              </a:cxn>
              <a:cxn ang="0">
                <a:pos x="103" y="18"/>
              </a:cxn>
              <a:cxn ang="0">
                <a:pos x="98" y="13"/>
              </a:cxn>
              <a:cxn ang="0">
                <a:pos x="98" y="11"/>
              </a:cxn>
              <a:cxn ang="0">
                <a:pos x="93" y="8"/>
              </a:cxn>
              <a:cxn ang="0">
                <a:pos x="48" y="10"/>
              </a:cxn>
              <a:cxn ang="0">
                <a:pos x="24" y="0"/>
              </a:cxn>
              <a:cxn ang="0">
                <a:pos x="0" y="0"/>
              </a:cxn>
            </a:cxnLst>
            <a:rect l="0" t="0" r="r" b="b"/>
            <a:pathLst>
              <a:path w="232" h="83">
                <a:moveTo>
                  <a:pt x="0" y="0"/>
                </a:moveTo>
                <a:lnTo>
                  <a:pt x="0" y="16"/>
                </a:lnTo>
                <a:lnTo>
                  <a:pt x="9" y="20"/>
                </a:lnTo>
                <a:lnTo>
                  <a:pt x="5" y="24"/>
                </a:lnTo>
                <a:lnTo>
                  <a:pt x="24" y="31"/>
                </a:lnTo>
                <a:lnTo>
                  <a:pt x="24" y="33"/>
                </a:lnTo>
                <a:lnTo>
                  <a:pt x="14" y="37"/>
                </a:lnTo>
                <a:lnTo>
                  <a:pt x="34" y="42"/>
                </a:lnTo>
                <a:lnTo>
                  <a:pt x="34" y="47"/>
                </a:lnTo>
                <a:lnTo>
                  <a:pt x="39" y="46"/>
                </a:lnTo>
                <a:lnTo>
                  <a:pt x="34" y="37"/>
                </a:lnTo>
                <a:lnTo>
                  <a:pt x="29" y="29"/>
                </a:lnTo>
                <a:lnTo>
                  <a:pt x="9" y="13"/>
                </a:lnTo>
                <a:lnTo>
                  <a:pt x="14" y="8"/>
                </a:lnTo>
                <a:lnTo>
                  <a:pt x="29" y="8"/>
                </a:lnTo>
                <a:lnTo>
                  <a:pt x="29" y="10"/>
                </a:lnTo>
                <a:lnTo>
                  <a:pt x="36" y="20"/>
                </a:lnTo>
                <a:lnTo>
                  <a:pt x="39" y="25"/>
                </a:lnTo>
                <a:lnTo>
                  <a:pt x="48" y="31"/>
                </a:lnTo>
                <a:lnTo>
                  <a:pt x="43" y="33"/>
                </a:lnTo>
                <a:lnTo>
                  <a:pt x="53" y="36"/>
                </a:lnTo>
                <a:lnTo>
                  <a:pt x="69" y="49"/>
                </a:lnTo>
                <a:lnTo>
                  <a:pt x="77" y="52"/>
                </a:lnTo>
                <a:lnTo>
                  <a:pt x="63" y="57"/>
                </a:lnTo>
                <a:lnTo>
                  <a:pt x="69" y="59"/>
                </a:lnTo>
                <a:lnTo>
                  <a:pt x="77" y="66"/>
                </a:lnTo>
                <a:lnTo>
                  <a:pt x="98" y="69"/>
                </a:lnTo>
                <a:lnTo>
                  <a:pt x="103" y="71"/>
                </a:lnTo>
                <a:lnTo>
                  <a:pt x="129" y="76"/>
                </a:lnTo>
                <a:lnTo>
                  <a:pt x="143" y="78"/>
                </a:lnTo>
                <a:lnTo>
                  <a:pt x="151" y="76"/>
                </a:lnTo>
                <a:lnTo>
                  <a:pt x="161" y="76"/>
                </a:lnTo>
                <a:lnTo>
                  <a:pt x="177" y="83"/>
                </a:lnTo>
                <a:lnTo>
                  <a:pt x="185" y="76"/>
                </a:lnTo>
                <a:lnTo>
                  <a:pt x="190" y="76"/>
                </a:lnTo>
                <a:lnTo>
                  <a:pt x="185" y="71"/>
                </a:lnTo>
                <a:lnTo>
                  <a:pt x="190" y="69"/>
                </a:lnTo>
                <a:lnTo>
                  <a:pt x="208" y="69"/>
                </a:lnTo>
                <a:lnTo>
                  <a:pt x="215" y="66"/>
                </a:lnTo>
                <a:lnTo>
                  <a:pt x="218" y="69"/>
                </a:lnTo>
                <a:lnTo>
                  <a:pt x="218" y="65"/>
                </a:lnTo>
                <a:lnTo>
                  <a:pt x="232" y="52"/>
                </a:lnTo>
                <a:lnTo>
                  <a:pt x="223" y="52"/>
                </a:lnTo>
                <a:lnTo>
                  <a:pt x="203" y="55"/>
                </a:lnTo>
                <a:lnTo>
                  <a:pt x="197" y="62"/>
                </a:lnTo>
                <a:lnTo>
                  <a:pt x="185" y="63"/>
                </a:lnTo>
                <a:lnTo>
                  <a:pt x="189" y="66"/>
                </a:lnTo>
                <a:lnTo>
                  <a:pt x="160" y="65"/>
                </a:lnTo>
                <a:lnTo>
                  <a:pt x="151" y="60"/>
                </a:lnTo>
                <a:lnTo>
                  <a:pt x="143" y="47"/>
                </a:lnTo>
                <a:lnTo>
                  <a:pt x="146" y="37"/>
                </a:lnTo>
                <a:lnTo>
                  <a:pt x="151" y="33"/>
                </a:lnTo>
                <a:lnTo>
                  <a:pt x="137" y="31"/>
                </a:lnTo>
                <a:lnTo>
                  <a:pt x="120" y="15"/>
                </a:lnTo>
                <a:lnTo>
                  <a:pt x="112" y="14"/>
                </a:lnTo>
                <a:lnTo>
                  <a:pt x="108" y="19"/>
                </a:lnTo>
                <a:lnTo>
                  <a:pt x="103" y="18"/>
                </a:lnTo>
                <a:lnTo>
                  <a:pt x="98" y="13"/>
                </a:lnTo>
                <a:lnTo>
                  <a:pt x="98" y="11"/>
                </a:lnTo>
                <a:lnTo>
                  <a:pt x="93" y="8"/>
                </a:lnTo>
                <a:lnTo>
                  <a:pt x="48" y="10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47" name="Freeform 987"/>
          <p:cNvSpPr>
            <a:spLocks/>
          </p:cNvSpPr>
          <p:nvPr/>
        </p:nvSpPr>
        <p:spPr bwMode="auto">
          <a:xfrm>
            <a:off x="2741611" y="3087690"/>
            <a:ext cx="368300" cy="131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"/>
              </a:cxn>
              <a:cxn ang="0">
                <a:pos x="9" y="20"/>
              </a:cxn>
              <a:cxn ang="0">
                <a:pos x="5" y="24"/>
              </a:cxn>
              <a:cxn ang="0">
                <a:pos x="24" y="31"/>
              </a:cxn>
              <a:cxn ang="0">
                <a:pos x="24" y="33"/>
              </a:cxn>
              <a:cxn ang="0">
                <a:pos x="14" y="37"/>
              </a:cxn>
              <a:cxn ang="0">
                <a:pos x="34" y="42"/>
              </a:cxn>
              <a:cxn ang="0">
                <a:pos x="34" y="47"/>
              </a:cxn>
              <a:cxn ang="0">
                <a:pos x="39" y="46"/>
              </a:cxn>
              <a:cxn ang="0">
                <a:pos x="34" y="37"/>
              </a:cxn>
              <a:cxn ang="0">
                <a:pos x="29" y="29"/>
              </a:cxn>
              <a:cxn ang="0">
                <a:pos x="9" y="13"/>
              </a:cxn>
              <a:cxn ang="0">
                <a:pos x="14" y="8"/>
              </a:cxn>
              <a:cxn ang="0">
                <a:pos x="29" y="8"/>
              </a:cxn>
              <a:cxn ang="0">
                <a:pos x="29" y="10"/>
              </a:cxn>
              <a:cxn ang="0">
                <a:pos x="36" y="20"/>
              </a:cxn>
              <a:cxn ang="0">
                <a:pos x="39" y="25"/>
              </a:cxn>
              <a:cxn ang="0">
                <a:pos x="48" y="31"/>
              </a:cxn>
              <a:cxn ang="0">
                <a:pos x="43" y="33"/>
              </a:cxn>
              <a:cxn ang="0">
                <a:pos x="53" y="36"/>
              </a:cxn>
              <a:cxn ang="0">
                <a:pos x="69" y="49"/>
              </a:cxn>
              <a:cxn ang="0">
                <a:pos x="77" y="52"/>
              </a:cxn>
              <a:cxn ang="0">
                <a:pos x="63" y="57"/>
              </a:cxn>
              <a:cxn ang="0">
                <a:pos x="69" y="59"/>
              </a:cxn>
              <a:cxn ang="0">
                <a:pos x="77" y="66"/>
              </a:cxn>
              <a:cxn ang="0">
                <a:pos x="98" y="69"/>
              </a:cxn>
              <a:cxn ang="0">
                <a:pos x="103" y="71"/>
              </a:cxn>
              <a:cxn ang="0">
                <a:pos x="129" y="76"/>
              </a:cxn>
              <a:cxn ang="0">
                <a:pos x="143" y="78"/>
              </a:cxn>
              <a:cxn ang="0">
                <a:pos x="151" y="76"/>
              </a:cxn>
              <a:cxn ang="0">
                <a:pos x="161" y="76"/>
              </a:cxn>
              <a:cxn ang="0">
                <a:pos x="177" y="83"/>
              </a:cxn>
              <a:cxn ang="0">
                <a:pos x="185" y="76"/>
              </a:cxn>
              <a:cxn ang="0">
                <a:pos x="190" y="76"/>
              </a:cxn>
              <a:cxn ang="0">
                <a:pos x="185" y="71"/>
              </a:cxn>
              <a:cxn ang="0">
                <a:pos x="190" y="69"/>
              </a:cxn>
              <a:cxn ang="0">
                <a:pos x="208" y="69"/>
              </a:cxn>
              <a:cxn ang="0">
                <a:pos x="215" y="66"/>
              </a:cxn>
              <a:cxn ang="0">
                <a:pos x="218" y="69"/>
              </a:cxn>
              <a:cxn ang="0">
                <a:pos x="218" y="65"/>
              </a:cxn>
              <a:cxn ang="0">
                <a:pos x="232" y="52"/>
              </a:cxn>
              <a:cxn ang="0">
                <a:pos x="223" y="52"/>
              </a:cxn>
              <a:cxn ang="0">
                <a:pos x="203" y="55"/>
              </a:cxn>
              <a:cxn ang="0">
                <a:pos x="197" y="62"/>
              </a:cxn>
              <a:cxn ang="0">
                <a:pos x="185" y="63"/>
              </a:cxn>
              <a:cxn ang="0">
                <a:pos x="189" y="66"/>
              </a:cxn>
              <a:cxn ang="0">
                <a:pos x="160" y="65"/>
              </a:cxn>
              <a:cxn ang="0">
                <a:pos x="151" y="60"/>
              </a:cxn>
              <a:cxn ang="0">
                <a:pos x="143" y="47"/>
              </a:cxn>
              <a:cxn ang="0">
                <a:pos x="146" y="37"/>
              </a:cxn>
              <a:cxn ang="0">
                <a:pos x="151" y="33"/>
              </a:cxn>
              <a:cxn ang="0">
                <a:pos x="137" y="31"/>
              </a:cxn>
              <a:cxn ang="0">
                <a:pos x="120" y="15"/>
              </a:cxn>
              <a:cxn ang="0">
                <a:pos x="112" y="14"/>
              </a:cxn>
              <a:cxn ang="0">
                <a:pos x="108" y="19"/>
              </a:cxn>
              <a:cxn ang="0">
                <a:pos x="103" y="18"/>
              </a:cxn>
              <a:cxn ang="0">
                <a:pos x="98" y="13"/>
              </a:cxn>
              <a:cxn ang="0">
                <a:pos x="98" y="11"/>
              </a:cxn>
              <a:cxn ang="0">
                <a:pos x="93" y="8"/>
              </a:cxn>
              <a:cxn ang="0">
                <a:pos x="48" y="10"/>
              </a:cxn>
              <a:cxn ang="0">
                <a:pos x="24" y="0"/>
              </a:cxn>
              <a:cxn ang="0">
                <a:pos x="0" y="0"/>
              </a:cxn>
            </a:cxnLst>
            <a:rect l="0" t="0" r="r" b="b"/>
            <a:pathLst>
              <a:path w="232" h="83">
                <a:moveTo>
                  <a:pt x="0" y="0"/>
                </a:moveTo>
                <a:lnTo>
                  <a:pt x="0" y="16"/>
                </a:lnTo>
                <a:lnTo>
                  <a:pt x="9" y="20"/>
                </a:lnTo>
                <a:lnTo>
                  <a:pt x="5" y="24"/>
                </a:lnTo>
                <a:lnTo>
                  <a:pt x="24" y="31"/>
                </a:lnTo>
                <a:lnTo>
                  <a:pt x="24" y="33"/>
                </a:lnTo>
                <a:lnTo>
                  <a:pt x="14" y="37"/>
                </a:lnTo>
                <a:lnTo>
                  <a:pt x="34" y="42"/>
                </a:lnTo>
                <a:lnTo>
                  <a:pt x="34" y="47"/>
                </a:lnTo>
                <a:lnTo>
                  <a:pt x="39" y="46"/>
                </a:lnTo>
                <a:lnTo>
                  <a:pt x="34" y="37"/>
                </a:lnTo>
                <a:lnTo>
                  <a:pt x="29" y="29"/>
                </a:lnTo>
                <a:lnTo>
                  <a:pt x="9" y="13"/>
                </a:lnTo>
                <a:lnTo>
                  <a:pt x="14" y="8"/>
                </a:lnTo>
                <a:lnTo>
                  <a:pt x="29" y="8"/>
                </a:lnTo>
                <a:lnTo>
                  <a:pt x="29" y="10"/>
                </a:lnTo>
                <a:lnTo>
                  <a:pt x="36" y="20"/>
                </a:lnTo>
                <a:lnTo>
                  <a:pt x="39" y="25"/>
                </a:lnTo>
                <a:lnTo>
                  <a:pt x="48" y="31"/>
                </a:lnTo>
                <a:lnTo>
                  <a:pt x="43" y="33"/>
                </a:lnTo>
                <a:lnTo>
                  <a:pt x="53" y="36"/>
                </a:lnTo>
                <a:lnTo>
                  <a:pt x="69" y="49"/>
                </a:lnTo>
                <a:lnTo>
                  <a:pt x="77" y="52"/>
                </a:lnTo>
                <a:lnTo>
                  <a:pt x="63" y="57"/>
                </a:lnTo>
                <a:lnTo>
                  <a:pt x="69" y="59"/>
                </a:lnTo>
                <a:lnTo>
                  <a:pt x="77" y="66"/>
                </a:lnTo>
                <a:lnTo>
                  <a:pt x="98" y="69"/>
                </a:lnTo>
                <a:lnTo>
                  <a:pt x="103" y="71"/>
                </a:lnTo>
                <a:lnTo>
                  <a:pt x="129" y="76"/>
                </a:lnTo>
                <a:lnTo>
                  <a:pt x="143" y="78"/>
                </a:lnTo>
                <a:lnTo>
                  <a:pt x="151" y="76"/>
                </a:lnTo>
                <a:lnTo>
                  <a:pt x="161" y="76"/>
                </a:lnTo>
                <a:lnTo>
                  <a:pt x="177" y="83"/>
                </a:lnTo>
                <a:lnTo>
                  <a:pt x="185" y="76"/>
                </a:lnTo>
                <a:lnTo>
                  <a:pt x="190" y="76"/>
                </a:lnTo>
                <a:lnTo>
                  <a:pt x="185" y="71"/>
                </a:lnTo>
                <a:lnTo>
                  <a:pt x="190" y="69"/>
                </a:lnTo>
                <a:lnTo>
                  <a:pt x="208" y="69"/>
                </a:lnTo>
                <a:lnTo>
                  <a:pt x="215" y="66"/>
                </a:lnTo>
                <a:lnTo>
                  <a:pt x="218" y="69"/>
                </a:lnTo>
                <a:lnTo>
                  <a:pt x="218" y="65"/>
                </a:lnTo>
                <a:lnTo>
                  <a:pt x="232" y="52"/>
                </a:lnTo>
                <a:lnTo>
                  <a:pt x="223" y="52"/>
                </a:lnTo>
                <a:lnTo>
                  <a:pt x="203" y="55"/>
                </a:lnTo>
                <a:lnTo>
                  <a:pt x="197" y="62"/>
                </a:lnTo>
                <a:lnTo>
                  <a:pt x="185" y="63"/>
                </a:lnTo>
                <a:lnTo>
                  <a:pt x="189" y="66"/>
                </a:lnTo>
                <a:lnTo>
                  <a:pt x="160" y="65"/>
                </a:lnTo>
                <a:lnTo>
                  <a:pt x="151" y="60"/>
                </a:lnTo>
                <a:lnTo>
                  <a:pt x="143" y="47"/>
                </a:lnTo>
                <a:lnTo>
                  <a:pt x="146" y="37"/>
                </a:lnTo>
                <a:lnTo>
                  <a:pt x="151" y="33"/>
                </a:lnTo>
                <a:lnTo>
                  <a:pt x="137" y="31"/>
                </a:lnTo>
                <a:lnTo>
                  <a:pt x="120" y="15"/>
                </a:lnTo>
                <a:lnTo>
                  <a:pt x="112" y="14"/>
                </a:lnTo>
                <a:lnTo>
                  <a:pt x="108" y="19"/>
                </a:lnTo>
                <a:lnTo>
                  <a:pt x="103" y="18"/>
                </a:lnTo>
                <a:lnTo>
                  <a:pt x="98" y="13"/>
                </a:lnTo>
                <a:lnTo>
                  <a:pt x="98" y="11"/>
                </a:lnTo>
                <a:lnTo>
                  <a:pt x="93" y="8"/>
                </a:lnTo>
                <a:lnTo>
                  <a:pt x="48" y="10"/>
                </a:lnTo>
                <a:lnTo>
                  <a:pt x="24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48" name="Freeform 988"/>
          <p:cNvSpPr>
            <a:spLocks/>
          </p:cNvSpPr>
          <p:nvPr/>
        </p:nvSpPr>
        <p:spPr bwMode="auto">
          <a:xfrm>
            <a:off x="2700336" y="2974978"/>
            <a:ext cx="774699" cy="169863"/>
          </a:xfrm>
          <a:custGeom>
            <a:avLst/>
            <a:gdLst/>
            <a:ahLst/>
            <a:cxnLst>
              <a:cxn ang="0">
                <a:pos x="207" y="86"/>
              </a:cxn>
              <a:cxn ang="0">
                <a:pos x="235" y="85"/>
              </a:cxn>
              <a:cxn ang="0">
                <a:pos x="255" y="89"/>
              </a:cxn>
              <a:cxn ang="0">
                <a:pos x="257" y="84"/>
              </a:cxn>
              <a:cxn ang="0">
                <a:pos x="285" y="83"/>
              </a:cxn>
              <a:cxn ang="0">
                <a:pos x="290" y="86"/>
              </a:cxn>
              <a:cxn ang="0">
                <a:pos x="309" y="90"/>
              </a:cxn>
              <a:cxn ang="0">
                <a:pos x="314" y="107"/>
              </a:cxn>
              <a:cxn ang="0">
                <a:pos x="324" y="104"/>
              </a:cxn>
              <a:cxn ang="0">
                <a:pos x="338" y="72"/>
              </a:cxn>
              <a:cxn ang="0">
                <a:pos x="393" y="59"/>
              </a:cxn>
              <a:cxn ang="0">
                <a:pos x="393" y="49"/>
              </a:cxn>
              <a:cxn ang="0">
                <a:pos x="402" y="43"/>
              </a:cxn>
              <a:cxn ang="0">
                <a:pos x="412" y="42"/>
              </a:cxn>
              <a:cxn ang="0">
                <a:pos x="441" y="36"/>
              </a:cxn>
              <a:cxn ang="0">
                <a:pos x="454" y="35"/>
              </a:cxn>
              <a:cxn ang="0">
                <a:pos x="452" y="35"/>
              </a:cxn>
              <a:cxn ang="0">
                <a:pos x="462" y="23"/>
              </a:cxn>
              <a:cxn ang="0">
                <a:pos x="483" y="21"/>
              </a:cxn>
              <a:cxn ang="0">
                <a:pos x="483" y="17"/>
              </a:cxn>
              <a:cxn ang="0">
                <a:pos x="480" y="9"/>
              </a:cxn>
              <a:cxn ang="0">
                <a:pos x="454" y="18"/>
              </a:cxn>
              <a:cxn ang="0">
                <a:pos x="417" y="21"/>
              </a:cxn>
              <a:cxn ang="0">
                <a:pos x="388" y="25"/>
              </a:cxn>
              <a:cxn ang="0">
                <a:pos x="359" y="35"/>
              </a:cxn>
              <a:cxn ang="0">
                <a:pos x="359" y="25"/>
              </a:cxn>
              <a:cxn ang="0">
                <a:pos x="354" y="23"/>
              </a:cxn>
              <a:cxn ang="0">
                <a:pos x="359" y="18"/>
              </a:cxn>
              <a:cxn ang="0">
                <a:pos x="338" y="20"/>
              </a:cxn>
              <a:cxn ang="0">
                <a:pos x="319" y="32"/>
              </a:cxn>
              <a:cxn ang="0">
                <a:pos x="309" y="35"/>
              </a:cxn>
              <a:cxn ang="0">
                <a:pos x="314" y="25"/>
              </a:cxn>
              <a:cxn ang="0">
                <a:pos x="321" y="21"/>
              </a:cxn>
              <a:cxn ang="0">
                <a:pos x="359" y="14"/>
              </a:cxn>
              <a:cxn ang="0">
                <a:pos x="338" y="13"/>
              </a:cxn>
              <a:cxn ang="0">
                <a:pos x="324" y="12"/>
              </a:cxn>
              <a:cxn ang="0">
                <a:pos x="309" y="13"/>
              </a:cxn>
              <a:cxn ang="0">
                <a:pos x="298" y="13"/>
              </a:cxn>
              <a:cxn ang="0">
                <a:pos x="324" y="4"/>
              </a:cxn>
              <a:cxn ang="0">
                <a:pos x="290" y="0"/>
              </a:cxn>
              <a:cxn ang="0">
                <a:pos x="69" y="2"/>
              </a:cxn>
              <a:cxn ang="0">
                <a:pos x="60" y="9"/>
              </a:cxn>
              <a:cxn ang="0">
                <a:pos x="55" y="2"/>
              </a:cxn>
              <a:cxn ang="0">
                <a:pos x="40" y="15"/>
              </a:cxn>
              <a:cxn ang="0">
                <a:pos x="5" y="41"/>
              </a:cxn>
              <a:cxn ang="0">
                <a:pos x="0" y="44"/>
              </a:cxn>
              <a:cxn ang="0">
                <a:pos x="0" y="49"/>
              </a:cxn>
              <a:cxn ang="0">
                <a:pos x="5" y="58"/>
              </a:cxn>
              <a:cxn ang="0">
                <a:pos x="5" y="64"/>
              </a:cxn>
              <a:cxn ang="0">
                <a:pos x="21" y="67"/>
              </a:cxn>
              <a:cxn ang="0">
                <a:pos x="26" y="72"/>
              </a:cxn>
              <a:cxn ang="0">
                <a:pos x="74" y="81"/>
              </a:cxn>
              <a:cxn ang="0">
                <a:pos x="124" y="83"/>
              </a:cxn>
              <a:cxn ang="0">
                <a:pos x="129" y="90"/>
              </a:cxn>
              <a:cxn ang="0">
                <a:pos x="138" y="85"/>
              </a:cxn>
              <a:cxn ang="0">
                <a:pos x="164" y="102"/>
              </a:cxn>
              <a:cxn ang="0">
                <a:pos x="183" y="95"/>
              </a:cxn>
            </a:cxnLst>
            <a:rect l="0" t="0" r="r" b="b"/>
            <a:pathLst>
              <a:path w="488" h="107">
                <a:moveTo>
                  <a:pt x="183" y="95"/>
                </a:moveTo>
                <a:lnTo>
                  <a:pt x="207" y="86"/>
                </a:lnTo>
                <a:lnTo>
                  <a:pt x="229" y="86"/>
                </a:lnTo>
                <a:lnTo>
                  <a:pt x="235" y="85"/>
                </a:lnTo>
                <a:lnTo>
                  <a:pt x="235" y="90"/>
                </a:lnTo>
                <a:lnTo>
                  <a:pt x="255" y="89"/>
                </a:lnTo>
                <a:lnTo>
                  <a:pt x="252" y="86"/>
                </a:lnTo>
                <a:lnTo>
                  <a:pt x="257" y="84"/>
                </a:lnTo>
                <a:lnTo>
                  <a:pt x="264" y="83"/>
                </a:lnTo>
                <a:lnTo>
                  <a:pt x="285" y="83"/>
                </a:lnTo>
                <a:lnTo>
                  <a:pt x="290" y="85"/>
                </a:lnTo>
                <a:lnTo>
                  <a:pt x="290" y="86"/>
                </a:lnTo>
                <a:lnTo>
                  <a:pt x="304" y="85"/>
                </a:lnTo>
                <a:lnTo>
                  <a:pt x="309" y="90"/>
                </a:lnTo>
                <a:lnTo>
                  <a:pt x="309" y="100"/>
                </a:lnTo>
                <a:lnTo>
                  <a:pt x="314" y="107"/>
                </a:lnTo>
                <a:lnTo>
                  <a:pt x="319" y="107"/>
                </a:lnTo>
                <a:lnTo>
                  <a:pt x="324" y="104"/>
                </a:lnTo>
                <a:lnTo>
                  <a:pt x="324" y="81"/>
                </a:lnTo>
                <a:lnTo>
                  <a:pt x="338" y="72"/>
                </a:lnTo>
                <a:lnTo>
                  <a:pt x="388" y="61"/>
                </a:lnTo>
                <a:lnTo>
                  <a:pt x="393" y="59"/>
                </a:lnTo>
                <a:lnTo>
                  <a:pt x="388" y="55"/>
                </a:lnTo>
                <a:lnTo>
                  <a:pt x="393" y="49"/>
                </a:lnTo>
                <a:lnTo>
                  <a:pt x="402" y="46"/>
                </a:lnTo>
                <a:lnTo>
                  <a:pt x="402" y="43"/>
                </a:lnTo>
                <a:lnTo>
                  <a:pt x="407" y="44"/>
                </a:lnTo>
                <a:lnTo>
                  <a:pt x="412" y="42"/>
                </a:lnTo>
                <a:lnTo>
                  <a:pt x="417" y="38"/>
                </a:lnTo>
                <a:lnTo>
                  <a:pt x="441" y="36"/>
                </a:lnTo>
                <a:lnTo>
                  <a:pt x="441" y="35"/>
                </a:lnTo>
                <a:lnTo>
                  <a:pt x="454" y="35"/>
                </a:lnTo>
                <a:lnTo>
                  <a:pt x="454" y="32"/>
                </a:lnTo>
                <a:lnTo>
                  <a:pt x="452" y="35"/>
                </a:lnTo>
                <a:lnTo>
                  <a:pt x="452" y="32"/>
                </a:lnTo>
                <a:lnTo>
                  <a:pt x="462" y="23"/>
                </a:lnTo>
                <a:lnTo>
                  <a:pt x="476" y="21"/>
                </a:lnTo>
                <a:lnTo>
                  <a:pt x="483" y="21"/>
                </a:lnTo>
                <a:lnTo>
                  <a:pt x="488" y="18"/>
                </a:lnTo>
                <a:lnTo>
                  <a:pt x="483" y="17"/>
                </a:lnTo>
                <a:lnTo>
                  <a:pt x="488" y="11"/>
                </a:lnTo>
                <a:lnTo>
                  <a:pt x="480" y="9"/>
                </a:lnTo>
                <a:lnTo>
                  <a:pt x="464" y="18"/>
                </a:lnTo>
                <a:lnTo>
                  <a:pt x="454" y="18"/>
                </a:lnTo>
                <a:lnTo>
                  <a:pt x="424" y="20"/>
                </a:lnTo>
                <a:lnTo>
                  <a:pt x="417" y="21"/>
                </a:lnTo>
                <a:lnTo>
                  <a:pt x="412" y="25"/>
                </a:lnTo>
                <a:lnTo>
                  <a:pt x="388" y="25"/>
                </a:lnTo>
                <a:lnTo>
                  <a:pt x="393" y="28"/>
                </a:lnTo>
                <a:lnTo>
                  <a:pt x="359" y="35"/>
                </a:lnTo>
                <a:lnTo>
                  <a:pt x="348" y="35"/>
                </a:lnTo>
                <a:lnTo>
                  <a:pt x="359" y="25"/>
                </a:lnTo>
                <a:lnTo>
                  <a:pt x="359" y="23"/>
                </a:lnTo>
                <a:lnTo>
                  <a:pt x="354" y="23"/>
                </a:lnTo>
                <a:lnTo>
                  <a:pt x="359" y="21"/>
                </a:lnTo>
                <a:lnTo>
                  <a:pt x="359" y="18"/>
                </a:lnTo>
                <a:lnTo>
                  <a:pt x="350" y="18"/>
                </a:lnTo>
                <a:lnTo>
                  <a:pt x="338" y="20"/>
                </a:lnTo>
                <a:lnTo>
                  <a:pt x="328" y="25"/>
                </a:lnTo>
                <a:lnTo>
                  <a:pt x="319" y="32"/>
                </a:lnTo>
                <a:lnTo>
                  <a:pt x="314" y="35"/>
                </a:lnTo>
                <a:lnTo>
                  <a:pt x="309" y="35"/>
                </a:lnTo>
                <a:lnTo>
                  <a:pt x="309" y="31"/>
                </a:lnTo>
                <a:lnTo>
                  <a:pt x="314" y="25"/>
                </a:lnTo>
                <a:lnTo>
                  <a:pt x="328" y="20"/>
                </a:lnTo>
                <a:lnTo>
                  <a:pt x="321" y="21"/>
                </a:lnTo>
                <a:lnTo>
                  <a:pt x="338" y="15"/>
                </a:lnTo>
                <a:lnTo>
                  <a:pt x="359" y="14"/>
                </a:lnTo>
                <a:lnTo>
                  <a:pt x="359" y="13"/>
                </a:lnTo>
                <a:lnTo>
                  <a:pt x="338" y="13"/>
                </a:lnTo>
                <a:lnTo>
                  <a:pt x="338" y="11"/>
                </a:lnTo>
                <a:lnTo>
                  <a:pt x="324" y="12"/>
                </a:lnTo>
                <a:lnTo>
                  <a:pt x="338" y="9"/>
                </a:lnTo>
                <a:lnTo>
                  <a:pt x="309" y="13"/>
                </a:lnTo>
                <a:lnTo>
                  <a:pt x="309" y="11"/>
                </a:lnTo>
                <a:lnTo>
                  <a:pt x="298" y="13"/>
                </a:lnTo>
                <a:lnTo>
                  <a:pt x="319" y="4"/>
                </a:lnTo>
                <a:lnTo>
                  <a:pt x="324" y="4"/>
                </a:lnTo>
                <a:lnTo>
                  <a:pt x="293" y="2"/>
                </a:lnTo>
                <a:lnTo>
                  <a:pt x="290" y="0"/>
                </a:lnTo>
                <a:lnTo>
                  <a:pt x="69" y="0"/>
                </a:lnTo>
                <a:lnTo>
                  <a:pt x="69" y="2"/>
                </a:lnTo>
                <a:lnTo>
                  <a:pt x="65" y="9"/>
                </a:lnTo>
                <a:lnTo>
                  <a:pt x="60" y="9"/>
                </a:lnTo>
                <a:lnTo>
                  <a:pt x="65" y="4"/>
                </a:lnTo>
                <a:lnTo>
                  <a:pt x="55" y="2"/>
                </a:lnTo>
                <a:lnTo>
                  <a:pt x="50" y="4"/>
                </a:lnTo>
                <a:lnTo>
                  <a:pt x="40" y="15"/>
                </a:lnTo>
                <a:lnTo>
                  <a:pt x="15" y="28"/>
                </a:lnTo>
                <a:lnTo>
                  <a:pt x="5" y="41"/>
                </a:lnTo>
                <a:lnTo>
                  <a:pt x="5" y="43"/>
                </a:lnTo>
                <a:lnTo>
                  <a:pt x="0" y="44"/>
                </a:lnTo>
                <a:lnTo>
                  <a:pt x="5" y="46"/>
                </a:lnTo>
                <a:lnTo>
                  <a:pt x="0" y="49"/>
                </a:lnTo>
                <a:lnTo>
                  <a:pt x="5" y="53"/>
                </a:lnTo>
                <a:lnTo>
                  <a:pt x="5" y="58"/>
                </a:lnTo>
                <a:lnTo>
                  <a:pt x="10" y="62"/>
                </a:lnTo>
                <a:lnTo>
                  <a:pt x="5" y="64"/>
                </a:lnTo>
                <a:lnTo>
                  <a:pt x="21" y="66"/>
                </a:lnTo>
                <a:lnTo>
                  <a:pt x="21" y="67"/>
                </a:lnTo>
                <a:lnTo>
                  <a:pt x="26" y="71"/>
                </a:lnTo>
                <a:lnTo>
                  <a:pt x="26" y="72"/>
                </a:lnTo>
                <a:lnTo>
                  <a:pt x="50" y="72"/>
                </a:lnTo>
                <a:lnTo>
                  <a:pt x="74" y="81"/>
                </a:lnTo>
                <a:lnTo>
                  <a:pt x="119" y="79"/>
                </a:lnTo>
                <a:lnTo>
                  <a:pt x="124" y="83"/>
                </a:lnTo>
                <a:lnTo>
                  <a:pt x="124" y="85"/>
                </a:lnTo>
                <a:lnTo>
                  <a:pt x="129" y="90"/>
                </a:lnTo>
                <a:lnTo>
                  <a:pt x="134" y="89"/>
                </a:lnTo>
                <a:lnTo>
                  <a:pt x="138" y="85"/>
                </a:lnTo>
                <a:lnTo>
                  <a:pt x="148" y="87"/>
                </a:lnTo>
                <a:lnTo>
                  <a:pt x="164" y="102"/>
                </a:lnTo>
                <a:lnTo>
                  <a:pt x="178" y="104"/>
                </a:lnTo>
                <a:lnTo>
                  <a:pt x="183" y="95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49" name="Freeform 989"/>
          <p:cNvSpPr>
            <a:spLocks/>
          </p:cNvSpPr>
          <p:nvPr/>
        </p:nvSpPr>
        <p:spPr bwMode="auto">
          <a:xfrm>
            <a:off x="2700336" y="2974978"/>
            <a:ext cx="774699" cy="169863"/>
          </a:xfrm>
          <a:custGeom>
            <a:avLst/>
            <a:gdLst/>
            <a:ahLst/>
            <a:cxnLst>
              <a:cxn ang="0">
                <a:pos x="207" y="86"/>
              </a:cxn>
              <a:cxn ang="0">
                <a:pos x="235" y="85"/>
              </a:cxn>
              <a:cxn ang="0">
                <a:pos x="255" y="89"/>
              </a:cxn>
              <a:cxn ang="0">
                <a:pos x="257" y="84"/>
              </a:cxn>
              <a:cxn ang="0">
                <a:pos x="285" y="83"/>
              </a:cxn>
              <a:cxn ang="0">
                <a:pos x="290" y="86"/>
              </a:cxn>
              <a:cxn ang="0">
                <a:pos x="309" y="90"/>
              </a:cxn>
              <a:cxn ang="0">
                <a:pos x="314" y="107"/>
              </a:cxn>
              <a:cxn ang="0">
                <a:pos x="324" y="104"/>
              </a:cxn>
              <a:cxn ang="0">
                <a:pos x="338" y="72"/>
              </a:cxn>
              <a:cxn ang="0">
                <a:pos x="393" y="59"/>
              </a:cxn>
              <a:cxn ang="0">
                <a:pos x="393" y="49"/>
              </a:cxn>
              <a:cxn ang="0">
                <a:pos x="402" y="43"/>
              </a:cxn>
              <a:cxn ang="0">
                <a:pos x="412" y="42"/>
              </a:cxn>
              <a:cxn ang="0">
                <a:pos x="441" y="36"/>
              </a:cxn>
              <a:cxn ang="0">
                <a:pos x="454" y="35"/>
              </a:cxn>
              <a:cxn ang="0">
                <a:pos x="452" y="35"/>
              </a:cxn>
              <a:cxn ang="0">
                <a:pos x="462" y="23"/>
              </a:cxn>
              <a:cxn ang="0">
                <a:pos x="483" y="21"/>
              </a:cxn>
              <a:cxn ang="0">
                <a:pos x="483" y="17"/>
              </a:cxn>
              <a:cxn ang="0">
                <a:pos x="480" y="9"/>
              </a:cxn>
              <a:cxn ang="0">
                <a:pos x="454" y="18"/>
              </a:cxn>
              <a:cxn ang="0">
                <a:pos x="417" y="21"/>
              </a:cxn>
              <a:cxn ang="0">
                <a:pos x="388" y="25"/>
              </a:cxn>
              <a:cxn ang="0">
                <a:pos x="359" y="35"/>
              </a:cxn>
              <a:cxn ang="0">
                <a:pos x="359" y="25"/>
              </a:cxn>
              <a:cxn ang="0">
                <a:pos x="354" y="23"/>
              </a:cxn>
              <a:cxn ang="0">
                <a:pos x="359" y="18"/>
              </a:cxn>
              <a:cxn ang="0">
                <a:pos x="338" y="20"/>
              </a:cxn>
              <a:cxn ang="0">
                <a:pos x="319" y="32"/>
              </a:cxn>
              <a:cxn ang="0">
                <a:pos x="309" y="35"/>
              </a:cxn>
              <a:cxn ang="0">
                <a:pos x="314" y="25"/>
              </a:cxn>
              <a:cxn ang="0">
                <a:pos x="321" y="21"/>
              </a:cxn>
              <a:cxn ang="0">
                <a:pos x="359" y="14"/>
              </a:cxn>
              <a:cxn ang="0">
                <a:pos x="338" y="13"/>
              </a:cxn>
              <a:cxn ang="0">
                <a:pos x="324" y="12"/>
              </a:cxn>
              <a:cxn ang="0">
                <a:pos x="309" y="13"/>
              </a:cxn>
              <a:cxn ang="0">
                <a:pos x="298" y="13"/>
              </a:cxn>
              <a:cxn ang="0">
                <a:pos x="324" y="4"/>
              </a:cxn>
              <a:cxn ang="0">
                <a:pos x="290" y="0"/>
              </a:cxn>
              <a:cxn ang="0">
                <a:pos x="69" y="2"/>
              </a:cxn>
              <a:cxn ang="0">
                <a:pos x="60" y="9"/>
              </a:cxn>
              <a:cxn ang="0">
                <a:pos x="55" y="2"/>
              </a:cxn>
              <a:cxn ang="0">
                <a:pos x="40" y="15"/>
              </a:cxn>
              <a:cxn ang="0">
                <a:pos x="5" y="41"/>
              </a:cxn>
              <a:cxn ang="0">
                <a:pos x="0" y="44"/>
              </a:cxn>
              <a:cxn ang="0">
                <a:pos x="0" y="49"/>
              </a:cxn>
              <a:cxn ang="0">
                <a:pos x="5" y="58"/>
              </a:cxn>
              <a:cxn ang="0">
                <a:pos x="5" y="64"/>
              </a:cxn>
              <a:cxn ang="0">
                <a:pos x="21" y="67"/>
              </a:cxn>
              <a:cxn ang="0">
                <a:pos x="26" y="72"/>
              </a:cxn>
              <a:cxn ang="0">
                <a:pos x="74" y="81"/>
              </a:cxn>
              <a:cxn ang="0">
                <a:pos x="124" y="83"/>
              </a:cxn>
              <a:cxn ang="0">
                <a:pos x="129" y="90"/>
              </a:cxn>
              <a:cxn ang="0">
                <a:pos x="138" y="85"/>
              </a:cxn>
              <a:cxn ang="0">
                <a:pos x="164" y="102"/>
              </a:cxn>
              <a:cxn ang="0">
                <a:pos x="183" y="95"/>
              </a:cxn>
            </a:cxnLst>
            <a:rect l="0" t="0" r="r" b="b"/>
            <a:pathLst>
              <a:path w="488" h="107">
                <a:moveTo>
                  <a:pt x="183" y="95"/>
                </a:moveTo>
                <a:lnTo>
                  <a:pt x="207" y="86"/>
                </a:lnTo>
                <a:lnTo>
                  <a:pt x="229" y="86"/>
                </a:lnTo>
                <a:lnTo>
                  <a:pt x="235" y="85"/>
                </a:lnTo>
                <a:lnTo>
                  <a:pt x="235" y="90"/>
                </a:lnTo>
                <a:lnTo>
                  <a:pt x="255" y="89"/>
                </a:lnTo>
                <a:lnTo>
                  <a:pt x="252" y="86"/>
                </a:lnTo>
                <a:lnTo>
                  <a:pt x="257" y="84"/>
                </a:lnTo>
                <a:lnTo>
                  <a:pt x="264" y="83"/>
                </a:lnTo>
                <a:lnTo>
                  <a:pt x="285" y="83"/>
                </a:lnTo>
                <a:lnTo>
                  <a:pt x="290" y="85"/>
                </a:lnTo>
                <a:lnTo>
                  <a:pt x="290" y="86"/>
                </a:lnTo>
                <a:lnTo>
                  <a:pt x="304" y="85"/>
                </a:lnTo>
                <a:lnTo>
                  <a:pt x="309" y="90"/>
                </a:lnTo>
                <a:lnTo>
                  <a:pt x="309" y="100"/>
                </a:lnTo>
                <a:lnTo>
                  <a:pt x="314" y="107"/>
                </a:lnTo>
                <a:lnTo>
                  <a:pt x="319" y="107"/>
                </a:lnTo>
                <a:lnTo>
                  <a:pt x="324" y="104"/>
                </a:lnTo>
                <a:lnTo>
                  <a:pt x="324" y="81"/>
                </a:lnTo>
                <a:lnTo>
                  <a:pt x="338" y="72"/>
                </a:lnTo>
                <a:lnTo>
                  <a:pt x="388" y="61"/>
                </a:lnTo>
                <a:lnTo>
                  <a:pt x="393" y="59"/>
                </a:lnTo>
                <a:lnTo>
                  <a:pt x="388" y="55"/>
                </a:lnTo>
                <a:lnTo>
                  <a:pt x="393" y="49"/>
                </a:lnTo>
                <a:lnTo>
                  <a:pt x="402" y="46"/>
                </a:lnTo>
                <a:lnTo>
                  <a:pt x="402" y="43"/>
                </a:lnTo>
                <a:lnTo>
                  <a:pt x="407" y="44"/>
                </a:lnTo>
                <a:lnTo>
                  <a:pt x="412" y="42"/>
                </a:lnTo>
                <a:lnTo>
                  <a:pt x="417" y="38"/>
                </a:lnTo>
                <a:lnTo>
                  <a:pt x="441" y="36"/>
                </a:lnTo>
                <a:lnTo>
                  <a:pt x="441" y="35"/>
                </a:lnTo>
                <a:lnTo>
                  <a:pt x="454" y="35"/>
                </a:lnTo>
                <a:lnTo>
                  <a:pt x="454" y="32"/>
                </a:lnTo>
                <a:lnTo>
                  <a:pt x="452" y="35"/>
                </a:lnTo>
                <a:lnTo>
                  <a:pt x="452" y="32"/>
                </a:lnTo>
                <a:lnTo>
                  <a:pt x="462" y="23"/>
                </a:lnTo>
                <a:lnTo>
                  <a:pt x="476" y="21"/>
                </a:lnTo>
                <a:lnTo>
                  <a:pt x="483" y="21"/>
                </a:lnTo>
                <a:lnTo>
                  <a:pt x="488" y="18"/>
                </a:lnTo>
                <a:lnTo>
                  <a:pt x="483" y="17"/>
                </a:lnTo>
                <a:lnTo>
                  <a:pt x="488" y="11"/>
                </a:lnTo>
                <a:lnTo>
                  <a:pt x="480" y="9"/>
                </a:lnTo>
                <a:lnTo>
                  <a:pt x="464" y="18"/>
                </a:lnTo>
                <a:lnTo>
                  <a:pt x="454" y="18"/>
                </a:lnTo>
                <a:lnTo>
                  <a:pt x="424" y="20"/>
                </a:lnTo>
                <a:lnTo>
                  <a:pt x="417" y="21"/>
                </a:lnTo>
                <a:lnTo>
                  <a:pt x="412" y="25"/>
                </a:lnTo>
                <a:lnTo>
                  <a:pt x="388" y="25"/>
                </a:lnTo>
                <a:lnTo>
                  <a:pt x="393" y="28"/>
                </a:lnTo>
                <a:lnTo>
                  <a:pt x="359" y="35"/>
                </a:lnTo>
                <a:lnTo>
                  <a:pt x="348" y="35"/>
                </a:lnTo>
                <a:lnTo>
                  <a:pt x="359" y="25"/>
                </a:lnTo>
                <a:lnTo>
                  <a:pt x="359" y="23"/>
                </a:lnTo>
                <a:lnTo>
                  <a:pt x="354" y="23"/>
                </a:lnTo>
                <a:lnTo>
                  <a:pt x="359" y="21"/>
                </a:lnTo>
                <a:lnTo>
                  <a:pt x="359" y="18"/>
                </a:lnTo>
                <a:lnTo>
                  <a:pt x="350" y="18"/>
                </a:lnTo>
                <a:lnTo>
                  <a:pt x="338" y="20"/>
                </a:lnTo>
                <a:lnTo>
                  <a:pt x="328" y="25"/>
                </a:lnTo>
                <a:lnTo>
                  <a:pt x="319" y="32"/>
                </a:lnTo>
                <a:lnTo>
                  <a:pt x="314" y="35"/>
                </a:lnTo>
                <a:lnTo>
                  <a:pt x="309" y="35"/>
                </a:lnTo>
                <a:lnTo>
                  <a:pt x="309" y="31"/>
                </a:lnTo>
                <a:lnTo>
                  <a:pt x="314" y="25"/>
                </a:lnTo>
                <a:lnTo>
                  <a:pt x="328" y="20"/>
                </a:lnTo>
                <a:lnTo>
                  <a:pt x="321" y="21"/>
                </a:lnTo>
                <a:lnTo>
                  <a:pt x="338" y="15"/>
                </a:lnTo>
                <a:lnTo>
                  <a:pt x="359" y="14"/>
                </a:lnTo>
                <a:lnTo>
                  <a:pt x="359" y="13"/>
                </a:lnTo>
                <a:lnTo>
                  <a:pt x="338" y="13"/>
                </a:lnTo>
                <a:lnTo>
                  <a:pt x="338" y="11"/>
                </a:lnTo>
                <a:lnTo>
                  <a:pt x="324" y="12"/>
                </a:lnTo>
                <a:lnTo>
                  <a:pt x="338" y="9"/>
                </a:lnTo>
                <a:lnTo>
                  <a:pt x="309" y="13"/>
                </a:lnTo>
                <a:lnTo>
                  <a:pt x="309" y="11"/>
                </a:lnTo>
                <a:lnTo>
                  <a:pt x="298" y="13"/>
                </a:lnTo>
                <a:lnTo>
                  <a:pt x="319" y="4"/>
                </a:lnTo>
                <a:lnTo>
                  <a:pt x="324" y="4"/>
                </a:lnTo>
                <a:lnTo>
                  <a:pt x="293" y="2"/>
                </a:lnTo>
                <a:lnTo>
                  <a:pt x="290" y="0"/>
                </a:lnTo>
                <a:lnTo>
                  <a:pt x="69" y="0"/>
                </a:lnTo>
                <a:lnTo>
                  <a:pt x="69" y="2"/>
                </a:lnTo>
                <a:lnTo>
                  <a:pt x="65" y="9"/>
                </a:lnTo>
                <a:lnTo>
                  <a:pt x="60" y="9"/>
                </a:lnTo>
                <a:lnTo>
                  <a:pt x="65" y="4"/>
                </a:lnTo>
                <a:lnTo>
                  <a:pt x="55" y="2"/>
                </a:lnTo>
                <a:lnTo>
                  <a:pt x="50" y="4"/>
                </a:lnTo>
                <a:lnTo>
                  <a:pt x="40" y="15"/>
                </a:lnTo>
                <a:lnTo>
                  <a:pt x="15" y="28"/>
                </a:lnTo>
                <a:lnTo>
                  <a:pt x="5" y="41"/>
                </a:lnTo>
                <a:lnTo>
                  <a:pt x="5" y="43"/>
                </a:lnTo>
                <a:lnTo>
                  <a:pt x="0" y="44"/>
                </a:lnTo>
                <a:lnTo>
                  <a:pt x="5" y="46"/>
                </a:lnTo>
                <a:lnTo>
                  <a:pt x="0" y="49"/>
                </a:lnTo>
                <a:lnTo>
                  <a:pt x="5" y="53"/>
                </a:lnTo>
                <a:lnTo>
                  <a:pt x="5" y="58"/>
                </a:lnTo>
                <a:lnTo>
                  <a:pt x="10" y="62"/>
                </a:lnTo>
                <a:lnTo>
                  <a:pt x="5" y="64"/>
                </a:lnTo>
                <a:lnTo>
                  <a:pt x="21" y="66"/>
                </a:lnTo>
                <a:lnTo>
                  <a:pt x="21" y="67"/>
                </a:lnTo>
                <a:lnTo>
                  <a:pt x="26" y="71"/>
                </a:lnTo>
                <a:lnTo>
                  <a:pt x="26" y="72"/>
                </a:lnTo>
                <a:lnTo>
                  <a:pt x="50" y="72"/>
                </a:lnTo>
                <a:lnTo>
                  <a:pt x="74" y="81"/>
                </a:lnTo>
                <a:lnTo>
                  <a:pt x="119" y="79"/>
                </a:lnTo>
                <a:lnTo>
                  <a:pt x="124" y="83"/>
                </a:lnTo>
                <a:lnTo>
                  <a:pt x="124" y="85"/>
                </a:lnTo>
                <a:lnTo>
                  <a:pt x="129" y="90"/>
                </a:lnTo>
                <a:lnTo>
                  <a:pt x="134" y="89"/>
                </a:lnTo>
                <a:lnTo>
                  <a:pt x="138" y="85"/>
                </a:lnTo>
                <a:lnTo>
                  <a:pt x="148" y="87"/>
                </a:lnTo>
                <a:lnTo>
                  <a:pt x="164" y="102"/>
                </a:lnTo>
                <a:lnTo>
                  <a:pt x="178" y="104"/>
                </a:lnTo>
                <a:lnTo>
                  <a:pt x="183" y="95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50" name="Freeform 990"/>
          <p:cNvSpPr>
            <a:spLocks/>
          </p:cNvSpPr>
          <p:nvPr/>
        </p:nvSpPr>
        <p:spPr bwMode="auto">
          <a:xfrm>
            <a:off x="3022598" y="3200403"/>
            <a:ext cx="57150" cy="23813"/>
          </a:xfrm>
          <a:custGeom>
            <a:avLst/>
            <a:gdLst/>
            <a:ahLst/>
            <a:cxnLst>
              <a:cxn ang="0">
                <a:pos x="21" y="12"/>
              </a:cxn>
              <a:cxn ang="0">
                <a:pos x="12" y="15"/>
              </a:cxn>
              <a:cxn ang="0">
                <a:pos x="0" y="14"/>
              </a:cxn>
              <a:cxn ang="0">
                <a:pos x="0" y="12"/>
              </a:cxn>
              <a:cxn ang="0">
                <a:pos x="9" y="5"/>
              </a:cxn>
              <a:cxn ang="0">
                <a:pos x="14" y="5"/>
              </a:cxn>
              <a:cxn ang="0">
                <a:pos x="9" y="1"/>
              </a:cxn>
              <a:cxn ang="0">
                <a:pos x="14" y="0"/>
              </a:cxn>
              <a:cxn ang="0">
                <a:pos x="31" y="0"/>
              </a:cxn>
              <a:cxn ang="0">
                <a:pos x="26" y="5"/>
              </a:cxn>
              <a:cxn ang="0">
                <a:pos x="35" y="8"/>
              </a:cxn>
              <a:cxn ang="0">
                <a:pos x="36" y="8"/>
              </a:cxn>
              <a:cxn ang="0">
                <a:pos x="21" y="12"/>
              </a:cxn>
            </a:cxnLst>
            <a:rect l="0" t="0" r="r" b="b"/>
            <a:pathLst>
              <a:path w="36" h="15">
                <a:moveTo>
                  <a:pt x="21" y="12"/>
                </a:moveTo>
                <a:lnTo>
                  <a:pt x="12" y="15"/>
                </a:lnTo>
                <a:lnTo>
                  <a:pt x="0" y="14"/>
                </a:lnTo>
                <a:lnTo>
                  <a:pt x="0" y="12"/>
                </a:lnTo>
                <a:lnTo>
                  <a:pt x="9" y="5"/>
                </a:lnTo>
                <a:lnTo>
                  <a:pt x="14" y="5"/>
                </a:lnTo>
                <a:lnTo>
                  <a:pt x="9" y="1"/>
                </a:lnTo>
                <a:lnTo>
                  <a:pt x="14" y="0"/>
                </a:lnTo>
                <a:lnTo>
                  <a:pt x="31" y="0"/>
                </a:lnTo>
                <a:lnTo>
                  <a:pt x="26" y="5"/>
                </a:lnTo>
                <a:lnTo>
                  <a:pt x="35" y="8"/>
                </a:lnTo>
                <a:lnTo>
                  <a:pt x="36" y="8"/>
                </a:lnTo>
                <a:lnTo>
                  <a:pt x="21" y="1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51" name="Freeform 991"/>
          <p:cNvSpPr>
            <a:spLocks/>
          </p:cNvSpPr>
          <p:nvPr/>
        </p:nvSpPr>
        <p:spPr bwMode="auto">
          <a:xfrm>
            <a:off x="3022598" y="3200403"/>
            <a:ext cx="57150" cy="23813"/>
          </a:xfrm>
          <a:custGeom>
            <a:avLst/>
            <a:gdLst/>
            <a:ahLst/>
            <a:cxnLst>
              <a:cxn ang="0">
                <a:pos x="21" y="12"/>
              </a:cxn>
              <a:cxn ang="0">
                <a:pos x="12" y="15"/>
              </a:cxn>
              <a:cxn ang="0">
                <a:pos x="0" y="14"/>
              </a:cxn>
              <a:cxn ang="0">
                <a:pos x="0" y="12"/>
              </a:cxn>
              <a:cxn ang="0">
                <a:pos x="9" y="5"/>
              </a:cxn>
              <a:cxn ang="0">
                <a:pos x="14" y="5"/>
              </a:cxn>
              <a:cxn ang="0">
                <a:pos x="9" y="1"/>
              </a:cxn>
              <a:cxn ang="0">
                <a:pos x="14" y="0"/>
              </a:cxn>
              <a:cxn ang="0">
                <a:pos x="31" y="0"/>
              </a:cxn>
              <a:cxn ang="0">
                <a:pos x="26" y="5"/>
              </a:cxn>
              <a:cxn ang="0">
                <a:pos x="35" y="8"/>
              </a:cxn>
              <a:cxn ang="0">
                <a:pos x="36" y="8"/>
              </a:cxn>
              <a:cxn ang="0">
                <a:pos x="21" y="12"/>
              </a:cxn>
            </a:cxnLst>
            <a:rect l="0" t="0" r="r" b="b"/>
            <a:pathLst>
              <a:path w="36" h="15">
                <a:moveTo>
                  <a:pt x="21" y="12"/>
                </a:moveTo>
                <a:lnTo>
                  <a:pt x="12" y="15"/>
                </a:lnTo>
                <a:lnTo>
                  <a:pt x="0" y="14"/>
                </a:lnTo>
                <a:lnTo>
                  <a:pt x="0" y="12"/>
                </a:lnTo>
                <a:lnTo>
                  <a:pt x="9" y="5"/>
                </a:lnTo>
                <a:lnTo>
                  <a:pt x="14" y="5"/>
                </a:lnTo>
                <a:lnTo>
                  <a:pt x="9" y="1"/>
                </a:lnTo>
                <a:lnTo>
                  <a:pt x="14" y="0"/>
                </a:lnTo>
                <a:lnTo>
                  <a:pt x="31" y="0"/>
                </a:lnTo>
                <a:lnTo>
                  <a:pt x="26" y="5"/>
                </a:lnTo>
                <a:lnTo>
                  <a:pt x="35" y="8"/>
                </a:lnTo>
                <a:lnTo>
                  <a:pt x="36" y="8"/>
                </a:lnTo>
                <a:lnTo>
                  <a:pt x="21" y="1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52" name="Freeform 992"/>
          <p:cNvSpPr>
            <a:spLocks/>
          </p:cNvSpPr>
          <p:nvPr/>
        </p:nvSpPr>
        <p:spPr bwMode="auto">
          <a:xfrm>
            <a:off x="3043236" y="3219453"/>
            <a:ext cx="39687" cy="9525"/>
          </a:xfrm>
          <a:custGeom>
            <a:avLst/>
            <a:gdLst/>
            <a:ahLst/>
            <a:cxnLst>
              <a:cxn ang="0">
                <a:pos x="25" y="3"/>
              </a:cxn>
              <a:cxn ang="0">
                <a:pos x="8" y="0"/>
              </a:cxn>
              <a:cxn ang="0">
                <a:pos x="0" y="3"/>
              </a:cxn>
              <a:cxn ang="0">
                <a:pos x="11" y="5"/>
              </a:cxn>
              <a:cxn ang="0">
                <a:pos x="25" y="6"/>
              </a:cxn>
              <a:cxn ang="0">
                <a:pos x="25" y="3"/>
              </a:cxn>
            </a:cxnLst>
            <a:rect l="0" t="0" r="r" b="b"/>
            <a:pathLst>
              <a:path w="25" h="6">
                <a:moveTo>
                  <a:pt x="25" y="3"/>
                </a:moveTo>
                <a:lnTo>
                  <a:pt x="8" y="0"/>
                </a:lnTo>
                <a:lnTo>
                  <a:pt x="0" y="3"/>
                </a:lnTo>
                <a:lnTo>
                  <a:pt x="11" y="5"/>
                </a:lnTo>
                <a:lnTo>
                  <a:pt x="25" y="6"/>
                </a:lnTo>
                <a:lnTo>
                  <a:pt x="25" y="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53" name="Freeform 993"/>
          <p:cNvSpPr>
            <a:spLocks/>
          </p:cNvSpPr>
          <p:nvPr/>
        </p:nvSpPr>
        <p:spPr bwMode="auto">
          <a:xfrm>
            <a:off x="3043236" y="3219453"/>
            <a:ext cx="39687" cy="9525"/>
          </a:xfrm>
          <a:custGeom>
            <a:avLst/>
            <a:gdLst/>
            <a:ahLst/>
            <a:cxnLst>
              <a:cxn ang="0">
                <a:pos x="25" y="3"/>
              </a:cxn>
              <a:cxn ang="0">
                <a:pos x="8" y="0"/>
              </a:cxn>
              <a:cxn ang="0">
                <a:pos x="0" y="3"/>
              </a:cxn>
              <a:cxn ang="0">
                <a:pos x="11" y="5"/>
              </a:cxn>
              <a:cxn ang="0">
                <a:pos x="25" y="6"/>
              </a:cxn>
              <a:cxn ang="0">
                <a:pos x="25" y="3"/>
              </a:cxn>
            </a:cxnLst>
            <a:rect l="0" t="0" r="r" b="b"/>
            <a:pathLst>
              <a:path w="25" h="6">
                <a:moveTo>
                  <a:pt x="25" y="3"/>
                </a:moveTo>
                <a:lnTo>
                  <a:pt x="8" y="0"/>
                </a:lnTo>
                <a:lnTo>
                  <a:pt x="0" y="3"/>
                </a:lnTo>
                <a:lnTo>
                  <a:pt x="11" y="5"/>
                </a:lnTo>
                <a:lnTo>
                  <a:pt x="25" y="6"/>
                </a:lnTo>
                <a:lnTo>
                  <a:pt x="25" y="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54" name="Freeform 994"/>
          <p:cNvSpPr>
            <a:spLocks/>
          </p:cNvSpPr>
          <p:nvPr/>
        </p:nvSpPr>
        <p:spPr bwMode="auto">
          <a:xfrm>
            <a:off x="3181348" y="3255966"/>
            <a:ext cx="7937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0"/>
              </a:cxn>
              <a:cxn ang="0">
                <a:pos x="5" y="3"/>
              </a:cxn>
              <a:cxn ang="0">
                <a:pos x="0" y="0"/>
              </a:cxn>
            </a:cxnLst>
            <a:rect l="0" t="0" r="r" b="b"/>
            <a:pathLst>
              <a:path w="5" h="3">
                <a:moveTo>
                  <a:pt x="0" y="0"/>
                </a:moveTo>
                <a:lnTo>
                  <a:pt x="5" y="0"/>
                </a:lnTo>
                <a:lnTo>
                  <a:pt x="5" y="3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55" name="Freeform 995"/>
          <p:cNvSpPr>
            <a:spLocks/>
          </p:cNvSpPr>
          <p:nvPr/>
        </p:nvSpPr>
        <p:spPr bwMode="auto">
          <a:xfrm>
            <a:off x="3181348" y="3255966"/>
            <a:ext cx="7937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0"/>
              </a:cxn>
              <a:cxn ang="0">
                <a:pos x="5" y="3"/>
              </a:cxn>
              <a:cxn ang="0">
                <a:pos x="0" y="0"/>
              </a:cxn>
            </a:cxnLst>
            <a:rect l="0" t="0" r="r" b="b"/>
            <a:pathLst>
              <a:path w="5" h="3">
                <a:moveTo>
                  <a:pt x="0" y="0"/>
                </a:moveTo>
                <a:lnTo>
                  <a:pt x="5" y="0"/>
                </a:lnTo>
                <a:lnTo>
                  <a:pt x="5" y="3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56" name="Freeform 996"/>
          <p:cNvSpPr>
            <a:spLocks/>
          </p:cNvSpPr>
          <p:nvPr/>
        </p:nvSpPr>
        <p:spPr bwMode="auto">
          <a:xfrm>
            <a:off x="3181348" y="3255966"/>
            <a:ext cx="7937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0"/>
              </a:cxn>
              <a:cxn ang="0">
                <a:pos x="5" y="3"/>
              </a:cxn>
              <a:cxn ang="0">
                <a:pos x="0" y="0"/>
              </a:cxn>
            </a:cxnLst>
            <a:rect l="0" t="0" r="r" b="b"/>
            <a:pathLst>
              <a:path w="5" h="3">
                <a:moveTo>
                  <a:pt x="0" y="0"/>
                </a:moveTo>
                <a:lnTo>
                  <a:pt x="5" y="0"/>
                </a:lnTo>
                <a:lnTo>
                  <a:pt x="5" y="3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57" name="Freeform 997"/>
          <p:cNvSpPr>
            <a:spLocks/>
          </p:cNvSpPr>
          <p:nvPr/>
        </p:nvSpPr>
        <p:spPr bwMode="auto">
          <a:xfrm>
            <a:off x="3181348" y="3255966"/>
            <a:ext cx="7937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0"/>
              </a:cxn>
              <a:cxn ang="0">
                <a:pos x="5" y="3"/>
              </a:cxn>
              <a:cxn ang="0">
                <a:pos x="0" y="0"/>
              </a:cxn>
            </a:cxnLst>
            <a:rect l="0" t="0" r="r" b="b"/>
            <a:pathLst>
              <a:path w="5" h="3">
                <a:moveTo>
                  <a:pt x="0" y="0"/>
                </a:moveTo>
                <a:lnTo>
                  <a:pt x="5" y="0"/>
                </a:lnTo>
                <a:lnTo>
                  <a:pt x="5" y="3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58" name="Freeform 998"/>
          <p:cNvSpPr>
            <a:spLocks/>
          </p:cNvSpPr>
          <p:nvPr/>
        </p:nvSpPr>
        <p:spPr bwMode="auto">
          <a:xfrm>
            <a:off x="3189286" y="3255966"/>
            <a:ext cx="31750" cy="15875"/>
          </a:xfrm>
          <a:custGeom>
            <a:avLst/>
            <a:gdLst/>
            <a:ahLst/>
            <a:cxnLst>
              <a:cxn ang="0">
                <a:pos x="20" y="5"/>
              </a:cxn>
              <a:cxn ang="0">
                <a:pos x="11" y="0"/>
              </a:cxn>
              <a:cxn ang="0">
                <a:pos x="0" y="0"/>
              </a:cxn>
              <a:cxn ang="0">
                <a:pos x="0" y="2"/>
              </a:cxn>
              <a:cxn ang="0">
                <a:pos x="11" y="5"/>
              </a:cxn>
              <a:cxn ang="0">
                <a:pos x="11" y="9"/>
              </a:cxn>
              <a:cxn ang="0">
                <a:pos x="16" y="10"/>
              </a:cxn>
              <a:cxn ang="0">
                <a:pos x="20" y="8"/>
              </a:cxn>
              <a:cxn ang="0">
                <a:pos x="20" y="5"/>
              </a:cxn>
            </a:cxnLst>
            <a:rect l="0" t="0" r="r" b="b"/>
            <a:pathLst>
              <a:path w="20" h="10">
                <a:moveTo>
                  <a:pt x="20" y="5"/>
                </a:moveTo>
                <a:lnTo>
                  <a:pt x="11" y="0"/>
                </a:lnTo>
                <a:lnTo>
                  <a:pt x="0" y="0"/>
                </a:lnTo>
                <a:lnTo>
                  <a:pt x="0" y="2"/>
                </a:lnTo>
                <a:lnTo>
                  <a:pt x="11" y="5"/>
                </a:lnTo>
                <a:lnTo>
                  <a:pt x="11" y="9"/>
                </a:lnTo>
                <a:lnTo>
                  <a:pt x="16" y="10"/>
                </a:lnTo>
                <a:lnTo>
                  <a:pt x="20" y="8"/>
                </a:lnTo>
                <a:lnTo>
                  <a:pt x="20" y="5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59" name="Freeform 999"/>
          <p:cNvSpPr>
            <a:spLocks/>
          </p:cNvSpPr>
          <p:nvPr/>
        </p:nvSpPr>
        <p:spPr bwMode="auto">
          <a:xfrm>
            <a:off x="3189286" y="3255966"/>
            <a:ext cx="31750" cy="15875"/>
          </a:xfrm>
          <a:custGeom>
            <a:avLst/>
            <a:gdLst/>
            <a:ahLst/>
            <a:cxnLst>
              <a:cxn ang="0">
                <a:pos x="20" y="5"/>
              </a:cxn>
              <a:cxn ang="0">
                <a:pos x="11" y="0"/>
              </a:cxn>
              <a:cxn ang="0">
                <a:pos x="0" y="0"/>
              </a:cxn>
              <a:cxn ang="0">
                <a:pos x="0" y="2"/>
              </a:cxn>
              <a:cxn ang="0">
                <a:pos x="11" y="5"/>
              </a:cxn>
              <a:cxn ang="0">
                <a:pos x="11" y="9"/>
              </a:cxn>
              <a:cxn ang="0">
                <a:pos x="16" y="10"/>
              </a:cxn>
              <a:cxn ang="0">
                <a:pos x="20" y="8"/>
              </a:cxn>
              <a:cxn ang="0">
                <a:pos x="20" y="5"/>
              </a:cxn>
            </a:cxnLst>
            <a:rect l="0" t="0" r="r" b="b"/>
            <a:pathLst>
              <a:path w="20" h="10">
                <a:moveTo>
                  <a:pt x="20" y="5"/>
                </a:moveTo>
                <a:lnTo>
                  <a:pt x="11" y="0"/>
                </a:lnTo>
                <a:lnTo>
                  <a:pt x="0" y="0"/>
                </a:lnTo>
                <a:lnTo>
                  <a:pt x="0" y="2"/>
                </a:lnTo>
                <a:lnTo>
                  <a:pt x="11" y="5"/>
                </a:lnTo>
                <a:lnTo>
                  <a:pt x="11" y="9"/>
                </a:lnTo>
                <a:lnTo>
                  <a:pt x="16" y="10"/>
                </a:lnTo>
                <a:lnTo>
                  <a:pt x="20" y="8"/>
                </a:lnTo>
                <a:lnTo>
                  <a:pt x="20" y="5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60" name="Freeform 1000"/>
          <p:cNvSpPr>
            <a:spLocks/>
          </p:cNvSpPr>
          <p:nvPr/>
        </p:nvSpPr>
        <p:spPr bwMode="auto">
          <a:xfrm>
            <a:off x="3143248" y="3255966"/>
            <a:ext cx="46037" cy="1587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10" y="2"/>
              </a:cxn>
              <a:cxn ang="0">
                <a:pos x="14" y="2"/>
              </a:cxn>
              <a:cxn ang="0">
                <a:pos x="24" y="0"/>
              </a:cxn>
              <a:cxn ang="0">
                <a:pos x="29" y="2"/>
              </a:cxn>
              <a:cxn ang="0">
                <a:pos x="19" y="5"/>
              </a:cxn>
              <a:cxn ang="0">
                <a:pos x="24" y="10"/>
              </a:cxn>
              <a:cxn ang="0">
                <a:pos x="19" y="10"/>
              </a:cxn>
              <a:cxn ang="0">
                <a:pos x="14" y="8"/>
              </a:cxn>
              <a:cxn ang="0">
                <a:pos x="0" y="3"/>
              </a:cxn>
              <a:cxn ang="0">
                <a:pos x="5" y="0"/>
              </a:cxn>
            </a:cxnLst>
            <a:rect l="0" t="0" r="r" b="b"/>
            <a:pathLst>
              <a:path w="29" h="10">
                <a:moveTo>
                  <a:pt x="5" y="0"/>
                </a:moveTo>
                <a:lnTo>
                  <a:pt x="10" y="2"/>
                </a:lnTo>
                <a:lnTo>
                  <a:pt x="14" y="2"/>
                </a:lnTo>
                <a:lnTo>
                  <a:pt x="24" y="0"/>
                </a:lnTo>
                <a:lnTo>
                  <a:pt x="29" y="2"/>
                </a:lnTo>
                <a:lnTo>
                  <a:pt x="19" y="5"/>
                </a:lnTo>
                <a:lnTo>
                  <a:pt x="24" y="10"/>
                </a:lnTo>
                <a:lnTo>
                  <a:pt x="19" y="10"/>
                </a:lnTo>
                <a:lnTo>
                  <a:pt x="14" y="8"/>
                </a:lnTo>
                <a:lnTo>
                  <a:pt x="0" y="3"/>
                </a:lnTo>
                <a:lnTo>
                  <a:pt x="5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61" name="Freeform 1001"/>
          <p:cNvSpPr>
            <a:spLocks/>
          </p:cNvSpPr>
          <p:nvPr/>
        </p:nvSpPr>
        <p:spPr bwMode="auto">
          <a:xfrm>
            <a:off x="3143248" y="3255966"/>
            <a:ext cx="46037" cy="1587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10" y="2"/>
              </a:cxn>
              <a:cxn ang="0">
                <a:pos x="14" y="2"/>
              </a:cxn>
              <a:cxn ang="0">
                <a:pos x="24" y="0"/>
              </a:cxn>
              <a:cxn ang="0">
                <a:pos x="29" y="2"/>
              </a:cxn>
              <a:cxn ang="0">
                <a:pos x="19" y="5"/>
              </a:cxn>
              <a:cxn ang="0">
                <a:pos x="24" y="10"/>
              </a:cxn>
              <a:cxn ang="0">
                <a:pos x="19" y="10"/>
              </a:cxn>
              <a:cxn ang="0">
                <a:pos x="14" y="8"/>
              </a:cxn>
              <a:cxn ang="0">
                <a:pos x="0" y="3"/>
              </a:cxn>
              <a:cxn ang="0">
                <a:pos x="5" y="0"/>
              </a:cxn>
            </a:cxnLst>
            <a:rect l="0" t="0" r="r" b="b"/>
            <a:pathLst>
              <a:path w="29" h="10">
                <a:moveTo>
                  <a:pt x="5" y="0"/>
                </a:moveTo>
                <a:lnTo>
                  <a:pt x="10" y="2"/>
                </a:lnTo>
                <a:lnTo>
                  <a:pt x="14" y="2"/>
                </a:lnTo>
                <a:lnTo>
                  <a:pt x="24" y="0"/>
                </a:lnTo>
                <a:lnTo>
                  <a:pt x="29" y="2"/>
                </a:lnTo>
                <a:lnTo>
                  <a:pt x="19" y="5"/>
                </a:lnTo>
                <a:lnTo>
                  <a:pt x="24" y="10"/>
                </a:lnTo>
                <a:lnTo>
                  <a:pt x="19" y="10"/>
                </a:lnTo>
                <a:lnTo>
                  <a:pt x="14" y="8"/>
                </a:lnTo>
                <a:lnTo>
                  <a:pt x="0" y="3"/>
                </a:lnTo>
                <a:lnTo>
                  <a:pt x="5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62" name="Freeform 1002"/>
          <p:cNvSpPr>
            <a:spLocks/>
          </p:cNvSpPr>
          <p:nvPr/>
        </p:nvSpPr>
        <p:spPr bwMode="auto">
          <a:xfrm>
            <a:off x="3105148" y="3243266"/>
            <a:ext cx="46037" cy="19050"/>
          </a:xfrm>
          <a:custGeom>
            <a:avLst/>
            <a:gdLst/>
            <a:ahLst/>
            <a:cxnLst>
              <a:cxn ang="0">
                <a:pos x="29" y="7"/>
              </a:cxn>
              <a:cxn ang="0">
                <a:pos x="24" y="5"/>
              </a:cxn>
              <a:cxn ang="0">
                <a:pos x="18" y="0"/>
              </a:cxn>
              <a:cxn ang="0">
                <a:pos x="0" y="0"/>
              </a:cxn>
              <a:cxn ang="0">
                <a:pos x="0" y="5"/>
              </a:cxn>
              <a:cxn ang="0">
                <a:pos x="3" y="6"/>
              </a:cxn>
              <a:cxn ang="0">
                <a:pos x="3" y="5"/>
              </a:cxn>
              <a:cxn ang="0">
                <a:pos x="18" y="10"/>
              </a:cxn>
              <a:cxn ang="0">
                <a:pos x="18" y="12"/>
              </a:cxn>
              <a:cxn ang="0">
                <a:pos x="24" y="11"/>
              </a:cxn>
              <a:cxn ang="0">
                <a:pos x="29" y="7"/>
              </a:cxn>
            </a:cxnLst>
            <a:rect l="0" t="0" r="r" b="b"/>
            <a:pathLst>
              <a:path w="29" h="12">
                <a:moveTo>
                  <a:pt x="29" y="7"/>
                </a:moveTo>
                <a:lnTo>
                  <a:pt x="24" y="5"/>
                </a:lnTo>
                <a:lnTo>
                  <a:pt x="18" y="0"/>
                </a:lnTo>
                <a:lnTo>
                  <a:pt x="0" y="0"/>
                </a:lnTo>
                <a:lnTo>
                  <a:pt x="0" y="5"/>
                </a:lnTo>
                <a:lnTo>
                  <a:pt x="3" y="6"/>
                </a:lnTo>
                <a:lnTo>
                  <a:pt x="3" y="5"/>
                </a:lnTo>
                <a:lnTo>
                  <a:pt x="18" y="10"/>
                </a:lnTo>
                <a:lnTo>
                  <a:pt x="18" y="12"/>
                </a:lnTo>
                <a:lnTo>
                  <a:pt x="24" y="11"/>
                </a:lnTo>
                <a:lnTo>
                  <a:pt x="29" y="7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63" name="Freeform 1003"/>
          <p:cNvSpPr>
            <a:spLocks/>
          </p:cNvSpPr>
          <p:nvPr/>
        </p:nvSpPr>
        <p:spPr bwMode="auto">
          <a:xfrm>
            <a:off x="3105148" y="3243266"/>
            <a:ext cx="46037" cy="19050"/>
          </a:xfrm>
          <a:custGeom>
            <a:avLst/>
            <a:gdLst/>
            <a:ahLst/>
            <a:cxnLst>
              <a:cxn ang="0">
                <a:pos x="29" y="7"/>
              </a:cxn>
              <a:cxn ang="0">
                <a:pos x="24" y="5"/>
              </a:cxn>
              <a:cxn ang="0">
                <a:pos x="18" y="0"/>
              </a:cxn>
              <a:cxn ang="0">
                <a:pos x="0" y="0"/>
              </a:cxn>
              <a:cxn ang="0">
                <a:pos x="0" y="5"/>
              </a:cxn>
              <a:cxn ang="0">
                <a:pos x="3" y="6"/>
              </a:cxn>
              <a:cxn ang="0">
                <a:pos x="3" y="5"/>
              </a:cxn>
              <a:cxn ang="0">
                <a:pos x="18" y="10"/>
              </a:cxn>
              <a:cxn ang="0">
                <a:pos x="18" y="12"/>
              </a:cxn>
              <a:cxn ang="0">
                <a:pos x="24" y="11"/>
              </a:cxn>
              <a:cxn ang="0">
                <a:pos x="29" y="7"/>
              </a:cxn>
            </a:cxnLst>
            <a:rect l="0" t="0" r="r" b="b"/>
            <a:pathLst>
              <a:path w="29" h="12">
                <a:moveTo>
                  <a:pt x="29" y="7"/>
                </a:moveTo>
                <a:lnTo>
                  <a:pt x="24" y="5"/>
                </a:lnTo>
                <a:lnTo>
                  <a:pt x="18" y="0"/>
                </a:lnTo>
                <a:lnTo>
                  <a:pt x="0" y="0"/>
                </a:lnTo>
                <a:lnTo>
                  <a:pt x="0" y="5"/>
                </a:lnTo>
                <a:lnTo>
                  <a:pt x="3" y="6"/>
                </a:lnTo>
                <a:lnTo>
                  <a:pt x="3" y="5"/>
                </a:lnTo>
                <a:lnTo>
                  <a:pt x="18" y="10"/>
                </a:lnTo>
                <a:lnTo>
                  <a:pt x="18" y="12"/>
                </a:lnTo>
                <a:lnTo>
                  <a:pt x="24" y="11"/>
                </a:lnTo>
                <a:lnTo>
                  <a:pt x="29" y="7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64" name="Freeform 1004"/>
          <p:cNvSpPr>
            <a:spLocks/>
          </p:cNvSpPr>
          <p:nvPr/>
        </p:nvSpPr>
        <p:spPr bwMode="auto">
          <a:xfrm>
            <a:off x="3087686" y="3214691"/>
            <a:ext cx="63500" cy="28575"/>
          </a:xfrm>
          <a:custGeom>
            <a:avLst/>
            <a:gdLst/>
            <a:ahLst/>
            <a:cxnLst>
              <a:cxn ang="0">
                <a:pos x="29" y="18"/>
              </a:cxn>
              <a:cxn ang="0">
                <a:pos x="40" y="3"/>
              </a:cxn>
              <a:cxn ang="0">
                <a:pos x="40" y="0"/>
              </a:cxn>
              <a:cxn ang="0">
                <a:pos x="19" y="2"/>
              </a:cxn>
              <a:cxn ang="0">
                <a:pos x="0" y="7"/>
              </a:cxn>
              <a:cxn ang="0">
                <a:pos x="0" y="12"/>
              </a:cxn>
              <a:cxn ang="0">
                <a:pos x="10" y="18"/>
              </a:cxn>
              <a:cxn ang="0">
                <a:pos x="29" y="18"/>
              </a:cxn>
            </a:cxnLst>
            <a:rect l="0" t="0" r="r" b="b"/>
            <a:pathLst>
              <a:path w="40" h="18">
                <a:moveTo>
                  <a:pt x="29" y="18"/>
                </a:moveTo>
                <a:lnTo>
                  <a:pt x="40" y="3"/>
                </a:lnTo>
                <a:lnTo>
                  <a:pt x="40" y="0"/>
                </a:lnTo>
                <a:lnTo>
                  <a:pt x="19" y="2"/>
                </a:lnTo>
                <a:lnTo>
                  <a:pt x="0" y="7"/>
                </a:lnTo>
                <a:lnTo>
                  <a:pt x="0" y="12"/>
                </a:lnTo>
                <a:lnTo>
                  <a:pt x="10" y="18"/>
                </a:lnTo>
                <a:lnTo>
                  <a:pt x="29" y="18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65" name="Freeform 1005"/>
          <p:cNvSpPr>
            <a:spLocks/>
          </p:cNvSpPr>
          <p:nvPr/>
        </p:nvSpPr>
        <p:spPr bwMode="auto">
          <a:xfrm>
            <a:off x="3087686" y="3214691"/>
            <a:ext cx="63500" cy="28575"/>
          </a:xfrm>
          <a:custGeom>
            <a:avLst/>
            <a:gdLst/>
            <a:ahLst/>
            <a:cxnLst>
              <a:cxn ang="0">
                <a:pos x="29" y="18"/>
              </a:cxn>
              <a:cxn ang="0">
                <a:pos x="40" y="3"/>
              </a:cxn>
              <a:cxn ang="0">
                <a:pos x="40" y="0"/>
              </a:cxn>
              <a:cxn ang="0">
                <a:pos x="19" y="2"/>
              </a:cxn>
              <a:cxn ang="0">
                <a:pos x="0" y="7"/>
              </a:cxn>
              <a:cxn ang="0">
                <a:pos x="0" y="12"/>
              </a:cxn>
              <a:cxn ang="0">
                <a:pos x="10" y="18"/>
              </a:cxn>
              <a:cxn ang="0">
                <a:pos x="29" y="18"/>
              </a:cxn>
            </a:cxnLst>
            <a:rect l="0" t="0" r="r" b="b"/>
            <a:pathLst>
              <a:path w="40" h="18">
                <a:moveTo>
                  <a:pt x="29" y="18"/>
                </a:moveTo>
                <a:lnTo>
                  <a:pt x="40" y="3"/>
                </a:lnTo>
                <a:lnTo>
                  <a:pt x="40" y="0"/>
                </a:lnTo>
                <a:lnTo>
                  <a:pt x="19" y="2"/>
                </a:lnTo>
                <a:lnTo>
                  <a:pt x="0" y="7"/>
                </a:lnTo>
                <a:lnTo>
                  <a:pt x="0" y="12"/>
                </a:lnTo>
                <a:lnTo>
                  <a:pt x="10" y="18"/>
                </a:lnTo>
                <a:lnTo>
                  <a:pt x="29" y="18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66" name="Freeform 1006"/>
          <p:cNvSpPr>
            <a:spLocks/>
          </p:cNvSpPr>
          <p:nvPr/>
        </p:nvSpPr>
        <p:spPr bwMode="auto">
          <a:xfrm>
            <a:off x="3060698" y="3209928"/>
            <a:ext cx="90487" cy="19050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36" y="0"/>
              </a:cxn>
              <a:cxn ang="0">
                <a:pos x="57" y="2"/>
              </a:cxn>
              <a:cxn ang="0">
                <a:pos x="36" y="5"/>
              </a:cxn>
              <a:cxn ang="0">
                <a:pos x="17" y="12"/>
              </a:cxn>
              <a:cxn ang="0">
                <a:pos x="12" y="9"/>
              </a:cxn>
              <a:cxn ang="0">
                <a:pos x="0" y="5"/>
              </a:cxn>
              <a:cxn ang="0">
                <a:pos x="14" y="0"/>
              </a:cxn>
            </a:cxnLst>
            <a:rect l="0" t="0" r="r" b="b"/>
            <a:pathLst>
              <a:path w="57" h="12">
                <a:moveTo>
                  <a:pt x="14" y="0"/>
                </a:moveTo>
                <a:lnTo>
                  <a:pt x="36" y="0"/>
                </a:lnTo>
                <a:lnTo>
                  <a:pt x="57" y="2"/>
                </a:lnTo>
                <a:lnTo>
                  <a:pt x="36" y="5"/>
                </a:lnTo>
                <a:lnTo>
                  <a:pt x="17" y="12"/>
                </a:lnTo>
                <a:lnTo>
                  <a:pt x="12" y="9"/>
                </a:lnTo>
                <a:lnTo>
                  <a:pt x="0" y="5"/>
                </a:lnTo>
                <a:lnTo>
                  <a:pt x="14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67" name="Freeform 1007"/>
          <p:cNvSpPr>
            <a:spLocks/>
          </p:cNvSpPr>
          <p:nvPr/>
        </p:nvSpPr>
        <p:spPr bwMode="auto">
          <a:xfrm>
            <a:off x="3060698" y="3209928"/>
            <a:ext cx="90487" cy="19050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36" y="0"/>
              </a:cxn>
              <a:cxn ang="0">
                <a:pos x="57" y="2"/>
              </a:cxn>
              <a:cxn ang="0">
                <a:pos x="36" y="5"/>
              </a:cxn>
              <a:cxn ang="0">
                <a:pos x="17" y="12"/>
              </a:cxn>
              <a:cxn ang="0">
                <a:pos x="12" y="9"/>
              </a:cxn>
              <a:cxn ang="0">
                <a:pos x="0" y="5"/>
              </a:cxn>
              <a:cxn ang="0">
                <a:pos x="14" y="0"/>
              </a:cxn>
            </a:cxnLst>
            <a:rect l="0" t="0" r="r" b="b"/>
            <a:pathLst>
              <a:path w="57" h="12">
                <a:moveTo>
                  <a:pt x="14" y="0"/>
                </a:moveTo>
                <a:lnTo>
                  <a:pt x="36" y="0"/>
                </a:lnTo>
                <a:lnTo>
                  <a:pt x="57" y="2"/>
                </a:lnTo>
                <a:lnTo>
                  <a:pt x="36" y="5"/>
                </a:lnTo>
                <a:lnTo>
                  <a:pt x="17" y="12"/>
                </a:lnTo>
                <a:lnTo>
                  <a:pt x="12" y="9"/>
                </a:lnTo>
                <a:lnTo>
                  <a:pt x="0" y="5"/>
                </a:lnTo>
                <a:lnTo>
                  <a:pt x="14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68" name="Freeform 1008"/>
          <p:cNvSpPr>
            <a:spLocks/>
          </p:cNvSpPr>
          <p:nvPr/>
        </p:nvSpPr>
        <p:spPr bwMode="auto">
          <a:xfrm>
            <a:off x="3314698" y="3179766"/>
            <a:ext cx="49212" cy="2222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20" y="3"/>
              </a:cxn>
              <a:cxn ang="0">
                <a:pos x="24" y="3"/>
              </a:cxn>
              <a:cxn ang="0">
                <a:pos x="20" y="4"/>
              </a:cxn>
              <a:cxn ang="0">
                <a:pos x="31" y="5"/>
              </a:cxn>
              <a:cxn ang="0">
                <a:pos x="31" y="12"/>
              </a:cxn>
              <a:cxn ang="0">
                <a:pos x="24" y="8"/>
              </a:cxn>
              <a:cxn ang="0">
                <a:pos x="6" y="8"/>
              </a:cxn>
              <a:cxn ang="0">
                <a:pos x="6" y="14"/>
              </a:cxn>
              <a:cxn ang="0">
                <a:pos x="0" y="12"/>
              </a:cxn>
              <a:cxn ang="0">
                <a:pos x="6" y="0"/>
              </a:cxn>
            </a:cxnLst>
            <a:rect l="0" t="0" r="r" b="b"/>
            <a:pathLst>
              <a:path w="31" h="14">
                <a:moveTo>
                  <a:pt x="6" y="0"/>
                </a:moveTo>
                <a:lnTo>
                  <a:pt x="20" y="3"/>
                </a:lnTo>
                <a:lnTo>
                  <a:pt x="24" y="3"/>
                </a:lnTo>
                <a:lnTo>
                  <a:pt x="20" y="4"/>
                </a:lnTo>
                <a:lnTo>
                  <a:pt x="31" y="5"/>
                </a:lnTo>
                <a:lnTo>
                  <a:pt x="31" y="12"/>
                </a:lnTo>
                <a:lnTo>
                  <a:pt x="24" y="8"/>
                </a:lnTo>
                <a:lnTo>
                  <a:pt x="6" y="8"/>
                </a:lnTo>
                <a:lnTo>
                  <a:pt x="6" y="14"/>
                </a:lnTo>
                <a:lnTo>
                  <a:pt x="0" y="12"/>
                </a:lnTo>
                <a:lnTo>
                  <a:pt x="6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69" name="Freeform 1009"/>
          <p:cNvSpPr>
            <a:spLocks/>
          </p:cNvSpPr>
          <p:nvPr/>
        </p:nvSpPr>
        <p:spPr bwMode="auto">
          <a:xfrm>
            <a:off x="3314698" y="3179766"/>
            <a:ext cx="49212" cy="2222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20" y="3"/>
              </a:cxn>
              <a:cxn ang="0">
                <a:pos x="24" y="3"/>
              </a:cxn>
              <a:cxn ang="0">
                <a:pos x="20" y="4"/>
              </a:cxn>
              <a:cxn ang="0">
                <a:pos x="31" y="5"/>
              </a:cxn>
              <a:cxn ang="0">
                <a:pos x="31" y="12"/>
              </a:cxn>
              <a:cxn ang="0">
                <a:pos x="24" y="8"/>
              </a:cxn>
              <a:cxn ang="0">
                <a:pos x="6" y="8"/>
              </a:cxn>
              <a:cxn ang="0">
                <a:pos x="6" y="14"/>
              </a:cxn>
              <a:cxn ang="0">
                <a:pos x="0" y="12"/>
              </a:cxn>
              <a:cxn ang="0">
                <a:pos x="6" y="0"/>
              </a:cxn>
            </a:cxnLst>
            <a:rect l="0" t="0" r="r" b="b"/>
            <a:pathLst>
              <a:path w="31" h="14">
                <a:moveTo>
                  <a:pt x="6" y="0"/>
                </a:moveTo>
                <a:lnTo>
                  <a:pt x="20" y="3"/>
                </a:lnTo>
                <a:lnTo>
                  <a:pt x="24" y="3"/>
                </a:lnTo>
                <a:lnTo>
                  <a:pt x="20" y="4"/>
                </a:lnTo>
                <a:lnTo>
                  <a:pt x="31" y="5"/>
                </a:lnTo>
                <a:lnTo>
                  <a:pt x="31" y="12"/>
                </a:lnTo>
                <a:lnTo>
                  <a:pt x="24" y="8"/>
                </a:lnTo>
                <a:lnTo>
                  <a:pt x="6" y="8"/>
                </a:lnTo>
                <a:lnTo>
                  <a:pt x="6" y="14"/>
                </a:lnTo>
                <a:lnTo>
                  <a:pt x="0" y="12"/>
                </a:lnTo>
                <a:lnTo>
                  <a:pt x="6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70" name="Freeform 1010"/>
          <p:cNvSpPr>
            <a:spLocks/>
          </p:cNvSpPr>
          <p:nvPr/>
        </p:nvSpPr>
        <p:spPr bwMode="auto">
          <a:xfrm>
            <a:off x="3273423" y="3179766"/>
            <a:ext cx="52387" cy="20638"/>
          </a:xfrm>
          <a:custGeom>
            <a:avLst/>
            <a:gdLst/>
            <a:ahLst/>
            <a:cxnLst>
              <a:cxn ang="0">
                <a:pos x="33" y="0"/>
              </a:cxn>
              <a:cxn ang="0">
                <a:pos x="17" y="0"/>
              </a:cxn>
              <a:cxn ang="0">
                <a:pos x="11" y="3"/>
              </a:cxn>
              <a:cxn ang="0">
                <a:pos x="17" y="3"/>
              </a:cxn>
              <a:cxn ang="0">
                <a:pos x="27" y="8"/>
              </a:cxn>
              <a:cxn ang="0">
                <a:pos x="0" y="8"/>
              </a:cxn>
              <a:cxn ang="0">
                <a:pos x="6" y="13"/>
              </a:cxn>
              <a:cxn ang="0">
                <a:pos x="27" y="13"/>
              </a:cxn>
              <a:cxn ang="0">
                <a:pos x="33" y="0"/>
              </a:cxn>
            </a:cxnLst>
            <a:rect l="0" t="0" r="r" b="b"/>
            <a:pathLst>
              <a:path w="33" h="13">
                <a:moveTo>
                  <a:pt x="33" y="0"/>
                </a:moveTo>
                <a:lnTo>
                  <a:pt x="17" y="0"/>
                </a:lnTo>
                <a:lnTo>
                  <a:pt x="11" y="3"/>
                </a:lnTo>
                <a:lnTo>
                  <a:pt x="17" y="3"/>
                </a:lnTo>
                <a:lnTo>
                  <a:pt x="27" y="8"/>
                </a:lnTo>
                <a:lnTo>
                  <a:pt x="0" y="8"/>
                </a:lnTo>
                <a:lnTo>
                  <a:pt x="6" y="13"/>
                </a:lnTo>
                <a:lnTo>
                  <a:pt x="27" y="13"/>
                </a:lnTo>
                <a:lnTo>
                  <a:pt x="33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71" name="Freeform 1011"/>
          <p:cNvSpPr>
            <a:spLocks/>
          </p:cNvSpPr>
          <p:nvPr/>
        </p:nvSpPr>
        <p:spPr bwMode="auto">
          <a:xfrm>
            <a:off x="3273423" y="3179766"/>
            <a:ext cx="52387" cy="20638"/>
          </a:xfrm>
          <a:custGeom>
            <a:avLst/>
            <a:gdLst/>
            <a:ahLst/>
            <a:cxnLst>
              <a:cxn ang="0">
                <a:pos x="33" y="0"/>
              </a:cxn>
              <a:cxn ang="0">
                <a:pos x="17" y="0"/>
              </a:cxn>
              <a:cxn ang="0">
                <a:pos x="11" y="3"/>
              </a:cxn>
              <a:cxn ang="0">
                <a:pos x="17" y="3"/>
              </a:cxn>
              <a:cxn ang="0">
                <a:pos x="27" y="8"/>
              </a:cxn>
              <a:cxn ang="0">
                <a:pos x="0" y="8"/>
              </a:cxn>
              <a:cxn ang="0">
                <a:pos x="6" y="13"/>
              </a:cxn>
              <a:cxn ang="0">
                <a:pos x="27" y="13"/>
              </a:cxn>
              <a:cxn ang="0">
                <a:pos x="33" y="0"/>
              </a:cxn>
            </a:cxnLst>
            <a:rect l="0" t="0" r="r" b="b"/>
            <a:pathLst>
              <a:path w="33" h="13">
                <a:moveTo>
                  <a:pt x="33" y="0"/>
                </a:moveTo>
                <a:lnTo>
                  <a:pt x="17" y="0"/>
                </a:lnTo>
                <a:lnTo>
                  <a:pt x="11" y="3"/>
                </a:lnTo>
                <a:lnTo>
                  <a:pt x="17" y="3"/>
                </a:lnTo>
                <a:lnTo>
                  <a:pt x="27" y="8"/>
                </a:lnTo>
                <a:lnTo>
                  <a:pt x="0" y="8"/>
                </a:lnTo>
                <a:lnTo>
                  <a:pt x="6" y="13"/>
                </a:lnTo>
                <a:lnTo>
                  <a:pt x="27" y="13"/>
                </a:lnTo>
                <a:lnTo>
                  <a:pt x="33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72" name="Freeform 1012"/>
          <p:cNvSpPr>
            <a:spLocks/>
          </p:cNvSpPr>
          <p:nvPr/>
        </p:nvSpPr>
        <p:spPr bwMode="auto">
          <a:xfrm>
            <a:off x="3538535" y="3533779"/>
            <a:ext cx="69850" cy="33338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0" y="0"/>
              </a:cxn>
              <a:cxn ang="0">
                <a:pos x="5" y="0"/>
              </a:cxn>
              <a:cxn ang="0">
                <a:pos x="15" y="5"/>
              </a:cxn>
              <a:cxn ang="0">
                <a:pos x="15" y="2"/>
              </a:cxn>
              <a:cxn ang="0">
                <a:pos x="39" y="7"/>
              </a:cxn>
              <a:cxn ang="0">
                <a:pos x="44" y="14"/>
              </a:cxn>
              <a:cxn ang="0">
                <a:pos x="44" y="18"/>
              </a:cxn>
              <a:cxn ang="0">
                <a:pos x="39" y="20"/>
              </a:cxn>
              <a:cxn ang="0">
                <a:pos x="20" y="21"/>
              </a:cxn>
              <a:cxn ang="0">
                <a:pos x="0" y="18"/>
              </a:cxn>
            </a:cxnLst>
            <a:rect l="0" t="0" r="r" b="b"/>
            <a:pathLst>
              <a:path w="44" h="21">
                <a:moveTo>
                  <a:pt x="0" y="18"/>
                </a:moveTo>
                <a:lnTo>
                  <a:pt x="0" y="0"/>
                </a:lnTo>
                <a:lnTo>
                  <a:pt x="5" y="0"/>
                </a:lnTo>
                <a:lnTo>
                  <a:pt x="15" y="5"/>
                </a:lnTo>
                <a:lnTo>
                  <a:pt x="15" y="2"/>
                </a:lnTo>
                <a:lnTo>
                  <a:pt x="39" y="7"/>
                </a:lnTo>
                <a:lnTo>
                  <a:pt x="44" y="14"/>
                </a:lnTo>
                <a:lnTo>
                  <a:pt x="44" y="18"/>
                </a:lnTo>
                <a:lnTo>
                  <a:pt x="39" y="20"/>
                </a:lnTo>
                <a:lnTo>
                  <a:pt x="20" y="21"/>
                </a:lnTo>
                <a:lnTo>
                  <a:pt x="0" y="18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73" name="Freeform 1013"/>
          <p:cNvSpPr>
            <a:spLocks/>
          </p:cNvSpPr>
          <p:nvPr/>
        </p:nvSpPr>
        <p:spPr bwMode="auto">
          <a:xfrm>
            <a:off x="3538535" y="3533779"/>
            <a:ext cx="69850" cy="33338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0" y="0"/>
              </a:cxn>
              <a:cxn ang="0">
                <a:pos x="5" y="0"/>
              </a:cxn>
              <a:cxn ang="0">
                <a:pos x="15" y="5"/>
              </a:cxn>
              <a:cxn ang="0">
                <a:pos x="15" y="2"/>
              </a:cxn>
              <a:cxn ang="0">
                <a:pos x="39" y="7"/>
              </a:cxn>
              <a:cxn ang="0">
                <a:pos x="44" y="14"/>
              </a:cxn>
              <a:cxn ang="0">
                <a:pos x="44" y="18"/>
              </a:cxn>
              <a:cxn ang="0">
                <a:pos x="39" y="20"/>
              </a:cxn>
              <a:cxn ang="0">
                <a:pos x="20" y="21"/>
              </a:cxn>
              <a:cxn ang="0">
                <a:pos x="0" y="18"/>
              </a:cxn>
            </a:cxnLst>
            <a:rect l="0" t="0" r="r" b="b"/>
            <a:pathLst>
              <a:path w="44" h="21">
                <a:moveTo>
                  <a:pt x="0" y="18"/>
                </a:moveTo>
                <a:lnTo>
                  <a:pt x="0" y="0"/>
                </a:lnTo>
                <a:lnTo>
                  <a:pt x="5" y="0"/>
                </a:lnTo>
                <a:lnTo>
                  <a:pt x="15" y="5"/>
                </a:lnTo>
                <a:lnTo>
                  <a:pt x="15" y="2"/>
                </a:lnTo>
                <a:lnTo>
                  <a:pt x="39" y="7"/>
                </a:lnTo>
                <a:lnTo>
                  <a:pt x="44" y="14"/>
                </a:lnTo>
                <a:lnTo>
                  <a:pt x="44" y="18"/>
                </a:lnTo>
                <a:lnTo>
                  <a:pt x="39" y="20"/>
                </a:lnTo>
                <a:lnTo>
                  <a:pt x="20" y="21"/>
                </a:lnTo>
                <a:lnTo>
                  <a:pt x="0" y="18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74" name="Freeform 1014"/>
          <p:cNvSpPr>
            <a:spLocks/>
          </p:cNvSpPr>
          <p:nvPr/>
        </p:nvSpPr>
        <p:spPr bwMode="auto">
          <a:xfrm>
            <a:off x="3273423" y="3284541"/>
            <a:ext cx="546100" cy="276225"/>
          </a:xfrm>
          <a:custGeom>
            <a:avLst/>
            <a:gdLst/>
            <a:ahLst/>
            <a:cxnLst>
              <a:cxn ang="0">
                <a:pos x="182" y="15"/>
              </a:cxn>
              <a:cxn ang="0">
                <a:pos x="156" y="10"/>
              </a:cxn>
              <a:cxn ang="0">
                <a:pos x="143" y="15"/>
              </a:cxn>
              <a:cxn ang="0">
                <a:pos x="122" y="17"/>
              </a:cxn>
              <a:cxn ang="0">
                <a:pos x="122" y="5"/>
              </a:cxn>
              <a:cxn ang="0">
                <a:pos x="115" y="0"/>
              </a:cxn>
              <a:cxn ang="0">
                <a:pos x="92" y="7"/>
              </a:cxn>
              <a:cxn ang="0">
                <a:pos x="80" y="7"/>
              </a:cxn>
              <a:cxn ang="0">
                <a:pos x="87" y="15"/>
              </a:cxn>
              <a:cxn ang="0">
                <a:pos x="61" y="19"/>
              </a:cxn>
              <a:cxn ang="0">
                <a:pos x="56" y="15"/>
              </a:cxn>
              <a:cxn ang="0">
                <a:pos x="32" y="19"/>
              </a:cxn>
              <a:cxn ang="0">
                <a:pos x="32" y="21"/>
              </a:cxn>
              <a:cxn ang="0">
                <a:pos x="11" y="45"/>
              </a:cxn>
              <a:cxn ang="0">
                <a:pos x="0" y="56"/>
              </a:cxn>
              <a:cxn ang="0">
                <a:pos x="16" y="68"/>
              </a:cxn>
              <a:cxn ang="0">
                <a:pos x="32" y="70"/>
              </a:cxn>
              <a:cxn ang="0">
                <a:pos x="51" y="72"/>
              </a:cxn>
              <a:cxn ang="0">
                <a:pos x="75" y="66"/>
              </a:cxn>
              <a:cxn ang="0">
                <a:pos x="80" y="77"/>
              </a:cxn>
              <a:cxn ang="0">
                <a:pos x="122" y="89"/>
              </a:cxn>
              <a:cxn ang="0">
                <a:pos x="137" y="96"/>
              </a:cxn>
              <a:cxn ang="0">
                <a:pos x="153" y="102"/>
              </a:cxn>
              <a:cxn ang="0">
                <a:pos x="153" y="120"/>
              </a:cxn>
              <a:cxn ang="0">
                <a:pos x="172" y="121"/>
              </a:cxn>
              <a:cxn ang="0">
                <a:pos x="182" y="129"/>
              </a:cxn>
              <a:cxn ang="0">
                <a:pos x="188" y="136"/>
              </a:cxn>
              <a:cxn ang="0">
                <a:pos x="188" y="144"/>
              </a:cxn>
              <a:cxn ang="0">
                <a:pos x="172" y="157"/>
              </a:cxn>
              <a:cxn ang="0">
                <a:pos x="182" y="159"/>
              </a:cxn>
              <a:cxn ang="0">
                <a:pos x="212" y="170"/>
              </a:cxn>
              <a:cxn ang="0">
                <a:pos x="217" y="167"/>
              </a:cxn>
              <a:cxn ang="0">
                <a:pos x="231" y="154"/>
              </a:cxn>
              <a:cxn ang="0">
                <a:pos x="236" y="138"/>
              </a:cxn>
              <a:cxn ang="0">
                <a:pos x="266" y="129"/>
              </a:cxn>
              <a:cxn ang="0">
                <a:pos x="271" y="127"/>
              </a:cxn>
              <a:cxn ang="0">
                <a:pos x="292" y="123"/>
              </a:cxn>
              <a:cxn ang="0">
                <a:pos x="300" y="120"/>
              </a:cxn>
              <a:cxn ang="0">
                <a:pos x="316" y="110"/>
              </a:cxn>
              <a:cxn ang="0">
                <a:pos x="340" y="66"/>
              </a:cxn>
              <a:cxn ang="0">
                <a:pos x="344" y="53"/>
              </a:cxn>
              <a:cxn ang="0">
                <a:pos x="328" y="44"/>
              </a:cxn>
              <a:cxn ang="0">
                <a:pos x="287" y="38"/>
              </a:cxn>
              <a:cxn ang="0">
                <a:pos x="257" y="36"/>
              </a:cxn>
              <a:cxn ang="0">
                <a:pos x="252" y="30"/>
              </a:cxn>
              <a:cxn ang="0">
                <a:pos x="231" y="26"/>
              </a:cxn>
              <a:cxn ang="0">
                <a:pos x="222" y="29"/>
              </a:cxn>
              <a:cxn ang="0">
                <a:pos x="222" y="23"/>
              </a:cxn>
              <a:cxn ang="0">
                <a:pos x="207" y="30"/>
              </a:cxn>
              <a:cxn ang="0">
                <a:pos x="202" y="23"/>
              </a:cxn>
              <a:cxn ang="0">
                <a:pos x="212" y="17"/>
              </a:cxn>
              <a:cxn ang="0">
                <a:pos x="202" y="7"/>
              </a:cxn>
            </a:cxnLst>
            <a:rect l="0" t="0" r="r" b="b"/>
            <a:pathLst>
              <a:path w="344" h="174">
                <a:moveTo>
                  <a:pt x="191" y="5"/>
                </a:moveTo>
                <a:lnTo>
                  <a:pt x="182" y="15"/>
                </a:lnTo>
                <a:lnTo>
                  <a:pt x="172" y="15"/>
                </a:lnTo>
                <a:lnTo>
                  <a:pt x="156" y="10"/>
                </a:lnTo>
                <a:lnTo>
                  <a:pt x="156" y="15"/>
                </a:lnTo>
                <a:lnTo>
                  <a:pt x="143" y="15"/>
                </a:lnTo>
                <a:lnTo>
                  <a:pt x="127" y="17"/>
                </a:lnTo>
                <a:lnTo>
                  <a:pt x="122" y="17"/>
                </a:lnTo>
                <a:lnTo>
                  <a:pt x="118" y="10"/>
                </a:lnTo>
                <a:lnTo>
                  <a:pt x="122" y="5"/>
                </a:lnTo>
                <a:lnTo>
                  <a:pt x="118" y="0"/>
                </a:lnTo>
                <a:lnTo>
                  <a:pt x="115" y="0"/>
                </a:lnTo>
                <a:lnTo>
                  <a:pt x="113" y="2"/>
                </a:lnTo>
                <a:lnTo>
                  <a:pt x="92" y="7"/>
                </a:lnTo>
                <a:lnTo>
                  <a:pt x="75" y="5"/>
                </a:lnTo>
                <a:lnTo>
                  <a:pt x="80" y="7"/>
                </a:lnTo>
                <a:lnTo>
                  <a:pt x="80" y="10"/>
                </a:lnTo>
                <a:lnTo>
                  <a:pt x="87" y="15"/>
                </a:lnTo>
                <a:lnTo>
                  <a:pt x="68" y="19"/>
                </a:lnTo>
                <a:lnTo>
                  <a:pt x="61" y="19"/>
                </a:lnTo>
                <a:lnTo>
                  <a:pt x="58" y="17"/>
                </a:lnTo>
                <a:lnTo>
                  <a:pt x="56" y="15"/>
                </a:lnTo>
                <a:lnTo>
                  <a:pt x="32" y="17"/>
                </a:lnTo>
                <a:lnTo>
                  <a:pt x="32" y="19"/>
                </a:lnTo>
                <a:lnTo>
                  <a:pt x="39" y="21"/>
                </a:lnTo>
                <a:lnTo>
                  <a:pt x="32" y="21"/>
                </a:lnTo>
                <a:lnTo>
                  <a:pt x="32" y="43"/>
                </a:lnTo>
                <a:lnTo>
                  <a:pt x="11" y="45"/>
                </a:lnTo>
                <a:lnTo>
                  <a:pt x="6" y="49"/>
                </a:lnTo>
                <a:lnTo>
                  <a:pt x="0" y="56"/>
                </a:lnTo>
                <a:lnTo>
                  <a:pt x="6" y="64"/>
                </a:lnTo>
                <a:lnTo>
                  <a:pt x="16" y="68"/>
                </a:lnTo>
                <a:lnTo>
                  <a:pt x="32" y="66"/>
                </a:lnTo>
                <a:lnTo>
                  <a:pt x="32" y="70"/>
                </a:lnTo>
                <a:lnTo>
                  <a:pt x="40" y="70"/>
                </a:lnTo>
                <a:lnTo>
                  <a:pt x="51" y="72"/>
                </a:lnTo>
                <a:lnTo>
                  <a:pt x="61" y="66"/>
                </a:lnTo>
                <a:lnTo>
                  <a:pt x="75" y="66"/>
                </a:lnTo>
                <a:lnTo>
                  <a:pt x="75" y="72"/>
                </a:lnTo>
                <a:lnTo>
                  <a:pt x="80" y="77"/>
                </a:lnTo>
                <a:lnTo>
                  <a:pt x="118" y="85"/>
                </a:lnTo>
                <a:lnTo>
                  <a:pt x="122" y="89"/>
                </a:lnTo>
                <a:lnTo>
                  <a:pt x="125" y="94"/>
                </a:lnTo>
                <a:lnTo>
                  <a:pt x="137" y="96"/>
                </a:lnTo>
                <a:lnTo>
                  <a:pt x="139" y="98"/>
                </a:lnTo>
                <a:lnTo>
                  <a:pt x="153" y="102"/>
                </a:lnTo>
                <a:lnTo>
                  <a:pt x="143" y="113"/>
                </a:lnTo>
                <a:lnTo>
                  <a:pt x="153" y="120"/>
                </a:lnTo>
                <a:lnTo>
                  <a:pt x="170" y="121"/>
                </a:lnTo>
                <a:lnTo>
                  <a:pt x="172" y="121"/>
                </a:lnTo>
                <a:lnTo>
                  <a:pt x="172" y="129"/>
                </a:lnTo>
                <a:lnTo>
                  <a:pt x="182" y="129"/>
                </a:lnTo>
                <a:lnTo>
                  <a:pt x="182" y="136"/>
                </a:lnTo>
                <a:lnTo>
                  <a:pt x="188" y="136"/>
                </a:lnTo>
                <a:lnTo>
                  <a:pt x="191" y="143"/>
                </a:lnTo>
                <a:lnTo>
                  <a:pt x="188" y="144"/>
                </a:lnTo>
                <a:lnTo>
                  <a:pt x="167" y="157"/>
                </a:lnTo>
                <a:lnTo>
                  <a:pt x="172" y="157"/>
                </a:lnTo>
                <a:lnTo>
                  <a:pt x="182" y="161"/>
                </a:lnTo>
                <a:lnTo>
                  <a:pt x="182" y="159"/>
                </a:lnTo>
                <a:lnTo>
                  <a:pt x="207" y="164"/>
                </a:lnTo>
                <a:lnTo>
                  <a:pt x="212" y="170"/>
                </a:lnTo>
                <a:lnTo>
                  <a:pt x="212" y="174"/>
                </a:lnTo>
                <a:lnTo>
                  <a:pt x="217" y="167"/>
                </a:lnTo>
                <a:lnTo>
                  <a:pt x="226" y="161"/>
                </a:lnTo>
                <a:lnTo>
                  <a:pt x="231" y="154"/>
                </a:lnTo>
                <a:lnTo>
                  <a:pt x="241" y="151"/>
                </a:lnTo>
                <a:lnTo>
                  <a:pt x="236" y="138"/>
                </a:lnTo>
                <a:lnTo>
                  <a:pt x="257" y="129"/>
                </a:lnTo>
                <a:lnTo>
                  <a:pt x="266" y="129"/>
                </a:lnTo>
                <a:lnTo>
                  <a:pt x="266" y="127"/>
                </a:lnTo>
                <a:lnTo>
                  <a:pt x="271" y="127"/>
                </a:lnTo>
                <a:lnTo>
                  <a:pt x="271" y="123"/>
                </a:lnTo>
                <a:lnTo>
                  <a:pt x="292" y="123"/>
                </a:lnTo>
                <a:lnTo>
                  <a:pt x="292" y="121"/>
                </a:lnTo>
                <a:lnTo>
                  <a:pt x="300" y="120"/>
                </a:lnTo>
                <a:lnTo>
                  <a:pt x="300" y="117"/>
                </a:lnTo>
                <a:lnTo>
                  <a:pt x="316" y="110"/>
                </a:lnTo>
                <a:lnTo>
                  <a:pt x="316" y="82"/>
                </a:lnTo>
                <a:lnTo>
                  <a:pt x="340" y="66"/>
                </a:lnTo>
                <a:lnTo>
                  <a:pt x="344" y="59"/>
                </a:lnTo>
                <a:lnTo>
                  <a:pt x="344" y="53"/>
                </a:lnTo>
                <a:lnTo>
                  <a:pt x="339" y="47"/>
                </a:lnTo>
                <a:lnTo>
                  <a:pt x="328" y="44"/>
                </a:lnTo>
                <a:lnTo>
                  <a:pt x="300" y="36"/>
                </a:lnTo>
                <a:lnTo>
                  <a:pt x="287" y="38"/>
                </a:lnTo>
                <a:lnTo>
                  <a:pt x="271" y="33"/>
                </a:lnTo>
                <a:lnTo>
                  <a:pt x="257" y="36"/>
                </a:lnTo>
                <a:lnTo>
                  <a:pt x="257" y="30"/>
                </a:lnTo>
                <a:lnTo>
                  <a:pt x="252" y="30"/>
                </a:lnTo>
                <a:lnTo>
                  <a:pt x="247" y="28"/>
                </a:lnTo>
                <a:lnTo>
                  <a:pt x="231" y="26"/>
                </a:lnTo>
                <a:lnTo>
                  <a:pt x="226" y="26"/>
                </a:lnTo>
                <a:lnTo>
                  <a:pt x="222" y="29"/>
                </a:lnTo>
                <a:lnTo>
                  <a:pt x="226" y="23"/>
                </a:lnTo>
                <a:lnTo>
                  <a:pt x="222" y="23"/>
                </a:lnTo>
                <a:lnTo>
                  <a:pt x="207" y="26"/>
                </a:lnTo>
                <a:lnTo>
                  <a:pt x="207" y="30"/>
                </a:lnTo>
                <a:lnTo>
                  <a:pt x="202" y="27"/>
                </a:lnTo>
                <a:lnTo>
                  <a:pt x="202" y="23"/>
                </a:lnTo>
                <a:lnTo>
                  <a:pt x="212" y="19"/>
                </a:lnTo>
                <a:lnTo>
                  <a:pt x="212" y="17"/>
                </a:lnTo>
                <a:lnTo>
                  <a:pt x="207" y="15"/>
                </a:lnTo>
                <a:lnTo>
                  <a:pt x="202" y="7"/>
                </a:lnTo>
                <a:lnTo>
                  <a:pt x="191" y="5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75" name="Freeform 1015"/>
          <p:cNvSpPr>
            <a:spLocks/>
          </p:cNvSpPr>
          <p:nvPr/>
        </p:nvSpPr>
        <p:spPr bwMode="auto">
          <a:xfrm>
            <a:off x="3273423" y="3284541"/>
            <a:ext cx="546100" cy="276225"/>
          </a:xfrm>
          <a:custGeom>
            <a:avLst/>
            <a:gdLst/>
            <a:ahLst/>
            <a:cxnLst>
              <a:cxn ang="0">
                <a:pos x="182" y="15"/>
              </a:cxn>
              <a:cxn ang="0">
                <a:pos x="156" y="10"/>
              </a:cxn>
              <a:cxn ang="0">
                <a:pos x="143" y="15"/>
              </a:cxn>
              <a:cxn ang="0">
                <a:pos x="122" y="17"/>
              </a:cxn>
              <a:cxn ang="0">
                <a:pos x="122" y="5"/>
              </a:cxn>
              <a:cxn ang="0">
                <a:pos x="115" y="0"/>
              </a:cxn>
              <a:cxn ang="0">
                <a:pos x="92" y="7"/>
              </a:cxn>
              <a:cxn ang="0">
                <a:pos x="80" y="7"/>
              </a:cxn>
              <a:cxn ang="0">
                <a:pos x="87" y="15"/>
              </a:cxn>
              <a:cxn ang="0">
                <a:pos x="61" y="19"/>
              </a:cxn>
              <a:cxn ang="0">
                <a:pos x="56" y="15"/>
              </a:cxn>
              <a:cxn ang="0">
                <a:pos x="32" y="19"/>
              </a:cxn>
              <a:cxn ang="0">
                <a:pos x="32" y="21"/>
              </a:cxn>
              <a:cxn ang="0">
                <a:pos x="11" y="45"/>
              </a:cxn>
              <a:cxn ang="0">
                <a:pos x="0" y="56"/>
              </a:cxn>
              <a:cxn ang="0">
                <a:pos x="16" y="68"/>
              </a:cxn>
              <a:cxn ang="0">
                <a:pos x="32" y="70"/>
              </a:cxn>
              <a:cxn ang="0">
                <a:pos x="51" y="72"/>
              </a:cxn>
              <a:cxn ang="0">
                <a:pos x="75" y="66"/>
              </a:cxn>
              <a:cxn ang="0">
                <a:pos x="80" y="77"/>
              </a:cxn>
              <a:cxn ang="0">
                <a:pos x="122" y="89"/>
              </a:cxn>
              <a:cxn ang="0">
                <a:pos x="137" y="96"/>
              </a:cxn>
              <a:cxn ang="0">
                <a:pos x="153" y="102"/>
              </a:cxn>
              <a:cxn ang="0">
                <a:pos x="153" y="120"/>
              </a:cxn>
              <a:cxn ang="0">
                <a:pos x="172" y="121"/>
              </a:cxn>
              <a:cxn ang="0">
                <a:pos x="182" y="129"/>
              </a:cxn>
              <a:cxn ang="0">
                <a:pos x="188" y="136"/>
              </a:cxn>
              <a:cxn ang="0">
                <a:pos x="188" y="144"/>
              </a:cxn>
              <a:cxn ang="0">
                <a:pos x="172" y="157"/>
              </a:cxn>
              <a:cxn ang="0">
                <a:pos x="182" y="159"/>
              </a:cxn>
              <a:cxn ang="0">
                <a:pos x="212" y="170"/>
              </a:cxn>
              <a:cxn ang="0">
                <a:pos x="217" y="167"/>
              </a:cxn>
              <a:cxn ang="0">
                <a:pos x="231" y="154"/>
              </a:cxn>
              <a:cxn ang="0">
                <a:pos x="236" y="138"/>
              </a:cxn>
              <a:cxn ang="0">
                <a:pos x="266" y="129"/>
              </a:cxn>
              <a:cxn ang="0">
                <a:pos x="271" y="127"/>
              </a:cxn>
              <a:cxn ang="0">
                <a:pos x="292" y="123"/>
              </a:cxn>
              <a:cxn ang="0">
                <a:pos x="300" y="120"/>
              </a:cxn>
              <a:cxn ang="0">
                <a:pos x="316" y="110"/>
              </a:cxn>
              <a:cxn ang="0">
                <a:pos x="340" y="66"/>
              </a:cxn>
              <a:cxn ang="0">
                <a:pos x="344" y="53"/>
              </a:cxn>
              <a:cxn ang="0">
                <a:pos x="328" y="44"/>
              </a:cxn>
              <a:cxn ang="0">
                <a:pos x="287" y="38"/>
              </a:cxn>
              <a:cxn ang="0">
                <a:pos x="257" y="36"/>
              </a:cxn>
              <a:cxn ang="0">
                <a:pos x="252" y="30"/>
              </a:cxn>
              <a:cxn ang="0">
                <a:pos x="231" y="26"/>
              </a:cxn>
              <a:cxn ang="0">
                <a:pos x="222" y="29"/>
              </a:cxn>
              <a:cxn ang="0">
                <a:pos x="222" y="23"/>
              </a:cxn>
              <a:cxn ang="0">
                <a:pos x="207" y="30"/>
              </a:cxn>
              <a:cxn ang="0">
                <a:pos x="202" y="23"/>
              </a:cxn>
              <a:cxn ang="0">
                <a:pos x="212" y="17"/>
              </a:cxn>
              <a:cxn ang="0">
                <a:pos x="202" y="7"/>
              </a:cxn>
            </a:cxnLst>
            <a:rect l="0" t="0" r="r" b="b"/>
            <a:pathLst>
              <a:path w="344" h="174">
                <a:moveTo>
                  <a:pt x="191" y="5"/>
                </a:moveTo>
                <a:lnTo>
                  <a:pt x="182" y="15"/>
                </a:lnTo>
                <a:lnTo>
                  <a:pt x="172" y="15"/>
                </a:lnTo>
                <a:lnTo>
                  <a:pt x="156" y="10"/>
                </a:lnTo>
                <a:lnTo>
                  <a:pt x="156" y="15"/>
                </a:lnTo>
                <a:lnTo>
                  <a:pt x="143" y="15"/>
                </a:lnTo>
                <a:lnTo>
                  <a:pt x="127" y="17"/>
                </a:lnTo>
                <a:lnTo>
                  <a:pt x="122" y="17"/>
                </a:lnTo>
                <a:lnTo>
                  <a:pt x="118" y="10"/>
                </a:lnTo>
                <a:lnTo>
                  <a:pt x="122" y="5"/>
                </a:lnTo>
                <a:lnTo>
                  <a:pt x="118" y="0"/>
                </a:lnTo>
                <a:lnTo>
                  <a:pt x="115" y="0"/>
                </a:lnTo>
                <a:lnTo>
                  <a:pt x="113" y="2"/>
                </a:lnTo>
                <a:lnTo>
                  <a:pt x="92" y="7"/>
                </a:lnTo>
                <a:lnTo>
                  <a:pt x="75" y="5"/>
                </a:lnTo>
                <a:lnTo>
                  <a:pt x="80" y="7"/>
                </a:lnTo>
                <a:lnTo>
                  <a:pt x="80" y="10"/>
                </a:lnTo>
                <a:lnTo>
                  <a:pt x="87" y="15"/>
                </a:lnTo>
                <a:lnTo>
                  <a:pt x="68" y="19"/>
                </a:lnTo>
                <a:lnTo>
                  <a:pt x="61" y="19"/>
                </a:lnTo>
                <a:lnTo>
                  <a:pt x="58" y="17"/>
                </a:lnTo>
                <a:lnTo>
                  <a:pt x="56" y="15"/>
                </a:lnTo>
                <a:lnTo>
                  <a:pt x="32" y="17"/>
                </a:lnTo>
                <a:lnTo>
                  <a:pt x="32" y="19"/>
                </a:lnTo>
                <a:lnTo>
                  <a:pt x="39" y="21"/>
                </a:lnTo>
                <a:lnTo>
                  <a:pt x="32" y="21"/>
                </a:lnTo>
                <a:lnTo>
                  <a:pt x="32" y="43"/>
                </a:lnTo>
                <a:lnTo>
                  <a:pt x="11" y="45"/>
                </a:lnTo>
                <a:lnTo>
                  <a:pt x="6" y="49"/>
                </a:lnTo>
                <a:lnTo>
                  <a:pt x="0" y="56"/>
                </a:lnTo>
                <a:lnTo>
                  <a:pt x="6" y="64"/>
                </a:lnTo>
                <a:lnTo>
                  <a:pt x="16" y="68"/>
                </a:lnTo>
                <a:lnTo>
                  <a:pt x="32" y="66"/>
                </a:lnTo>
                <a:lnTo>
                  <a:pt x="32" y="70"/>
                </a:lnTo>
                <a:lnTo>
                  <a:pt x="40" y="70"/>
                </a:lnTo>
                <a:lnTo>
                  <a:pt x="51" y="72"/>
                </a:lnTo>
                <a:lnTo>
                  <a:pt x="61" y="66"/>
                </a:lnTo>
                <a:lnTo>
                  <a:pt x="75" y="66"/>
                </a:lnTo>
                <a:lnTo>
                  <a:pt x="75" y="72"/>
                </a:lnTo>
                <a:lnTo>
                  <a:pt x="80" y="77"/>
                </a:lnTo>
                <a:lnTo>
                  <a:pt x="118" y="85"/>
                </a:lnTo>
                <a:lnTo>
                  <a:pt x="122" y="89"/>
                </a:lnTo>
                <a:lnTo>
                  <a:pt x="125" y="94"/>
                </a:lnTo>
                <a:lnTo>
                  <a:pt x="137" y="96"/>
                </a:lnTo>
                <a:lnTo>
                  <a:pt x="139" y="98"/>
                </a:lnTo>
                <a:lnTo>
                  <a:pt x="153" y="102"/>
                </a:lnTo>
                <a:lnTo>
                  <a:pt x="143" y="113"/>
                </a:lnTo>
                <a:lnTo>
                  <a:pt x="153" y="120"/>
                </a:lnTo>
                <a:lnTo>
                  <a:pt x="170" y="121"/>
                </a:lnTo>
                <a:lnTo>
                  <a:pt x="172" y="121"/>
                </a:lnTo>
                <a:lnTo>
                  <a:pt x="172" y="129"/>
                </a:lnTo>
                <a:lnTo>
                  <a:pt x="182" y="129"/>
                </a:lnTo>
                <a:lnTo>
                  <a:pt x="182" y="136"/>
                </a:lnTo>
                <a:lnTo>
                  <a:pt x="188" y="136"/>
                </a:lnTo>
                <a:lnTo>
                  <a:pt x="191" y="143"/>
                </a:lnTo>
                <a:lnTo>
                  <a:pt x="188" y="144"/>
                </a:lnTo>
                <a:lnTo>
                  <a:pt x="167" y="157"/>
                </a:lnTo>
                <a:lnTo>
                  <a:pt x="172" y="157"/>
                </a:lnTo>
                <a:lnTo>
                  <a:pt x="182" y="161"/>
                </a:lnTo>
                <a:lnTo>
                  <a:pt x="182" y="159"/>
                </a:lnTo>
                <a:lnTo>
                  <a:pt x="207" y="164"/>
                </a:lnTo>
                <a:lnTo>
                  <a:pt x="212" y="170"/>
                </a:lnTo>
                <a:lnTo>
                  <a:pt x="212" y="174"/>
                </a:lnTo>
                <a:lnTo>
                  <a:pt x="217" y="167"/>
                </a:lnTo>
                <a:lnTo>
                  <a:pt x="226" y="161"/>
                </a:lnTo>
                <a:lnTo>
                  <a:pt x="231" y="154"/>
                </a:lnTo>
                <a:lnTo>
                  <a:pt x="241" y="151"/>
                </a:lnTo>
                <a:lnTo>
                  <a:pt x="236" y="138"/>
                </a:lnTo>
                <a:lnTo>
                  <a:pt x="257" y="129"/>
                </a:lnTo>
                <a:lnTo>
                  <a:pt x="266" y="129"/>
                </a:lnTo>
                <a:lnTo>
                  <a:pt x="266" y="127"/>
                </a:lnTo>
                <a:lnTo>
                  <a:pt x="271" y="127"/>
                </a:lnTo>
                <a:lnTo>
                  <a:pt x="271" y="123"/>
                </a:lnTo>
                <a:lnTo>
                  <a:pt x="292" y="123"/>
                </a:lnTo>
                <a:lnTo>
                  <a:pt x="292" y="121"/>
                </a:lnTo>
                <a:lnTo>
                  <a:pt x="300" y="120"/>
                </a:lnTo>
                <a:lnTo>
                  <a:pt x="300" y="117"/>
                </a:lnTo>
                <a:lnTo>
                  <a:pt x="316" y="110"/>
                </a:lnTo>
                <a:lnTo>
                  <a:pt x="316" y="82"/>
                </a:lnTo>
                <a:lnTo>
                  <a:pt x="340" y="66"/>
                </a:lnTo>
                <a:lnTo>
                  <a:pt x="344" y="59"/>
                </a:lnTo>
                <a:lnTo>
                  <a:pt x="344" y="53"/>
                </a:lnTo>
                <a:lnTo>
                  <a:pt x="339" y="47"/>
                </a:lnTo>
                <a:lnTo>
                  <a:pt x="328" y="44"/>
                </a:lnTo>
                <a:lnTo>
                  <a:pt x="300" y="36"/>
                </a:lnTo>
                <a:lnTo>
                  <a:pt x="287" y="38"/>
                </a:lnTo>
                <a:lnTo>
                  <a:pt x="271" y="33"/>
                </a:lnTo>
                <a:lnTo>
                  <a:pt x="257" y="36"/>
                </a:lnTo>
                <a:lnTo>
                  <a:pt x="257" y="30"/>
                </a:lnTo>
                <a:lnTo>
                  <a:pt x="252" y="30"/>
                </a:lnTo>
                <a:lnTo>
                  <a:pt x="247" y="28"/>
                </a:lnTo>
                <a:lnTo>
                  <a:pt x="231" y="26"/>
                </a:lnTo>
                <a:lnTo>
                  <a:pt x="226" y="26"/>
                </a:lnTo>
                <a:lnTo>
                  <a:pt x="222" y="29"/>
                </a:lnTo>
                <a:lnTo>
                  <a:pt x="226" y="23"/>
                </a:lnTo>
                <a:lnTo>
                  <a:pt x="222" y="23"/>
                </a:lnTo>
                <a:lnTo>
                  <a:pt x="207" y="26"/>
                </a:lnTo>
                <a:lnTo>
                  <a:pt x="207" y="30"/>
                </a:lnTo>
                <a:lnTo>
                  <a:pt x="202" y="27"/>
                </a:lnTo>
                <a:lnTo>
                  <a:pt x="202" y="23"/>
                </a:lnTo>
                <a:lnTo>
                  <a:pt x="212" y="19"/>
                </a:lnTo>
                <a:lnTo>
                  <a:pt x="212" y="17"/>
                </a:lnTo>
                <a:lnTo>
                  <a:pt x="207" y="15"/>
                </a:lnTo>
                <a:lnTo>
                  <a:pt x="202" y="7"/>
                </a:lnTo>
                <a:lnTo>
                  <a:pt x="191" y="5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76" name="Freeform 1016"/>
          <p:cNvSpPr>
            <a:spLocks/>
          </p:cNvSpPr>
          <p:nvPr/>
        </p:nvSpPr>
        <p:spPr bwMode="auto">
          <a:xfrm>
            <a:off x="3498848" y="3689354"/>
            <a:ext cx="63500" cy="22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" y="8"/>
              </a:cxn>
              <a:cxn ang="0">
                <a:pos x="40" y="13"/>
              </a:cxn>
              <a:cxn ang="0">
                <a:pos x="25" y="14"/>
              </a:cxn>
              <a:cxn ang="0">
                <a:pos x="19" y="14"/>
              </a:cxn>
              <a:cxn ang="0">
                <a:pos x="0" y="0"/>
              </a:cxn>
            </a:cxnLst>
            <a:rect l="0" t="0" r="r" b="b"/>
            <a:pathLst>
              <a:path w="40" h="14">
                <a:moveTo>
                  <a:pt x="0" y="0"/>
                </a:moveTo>
                <a:lnTo>
                  <a:pt x="18" y="8"/>
                </a:lnTo>
                <a:lnTo>
                  <a:pt x="40" y="13"/>
                </a:lnTo>
                <a:lnTo>
                  <a:pt x="25" y="14"/>
                </a:lnTo>
                <a:lnTo>
                  <a:pt x="19" y="14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77" name="Freeform 1017"/>
          <p:cNvSpPr>
            <a:spLocks/>
          </p:cNvSpPr>
          <p:nvPr/>
        </p:nvSpPr>
        <p:spPr bwMode="auto">
          <a:xfrm>
            <a:off x="3498848" y="3689354"/>
            <a:ext cx="63500" cy="22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" y="8"/>
              </a:cxn>
              <a:cxn ang="0">
                <a:pos x="40" y="13"/>
              </a:cxn>
              <a:cxn ang="0">
                <a:pos x="25" y="14"/>
              </a:cxn>
              <a:cxn ang="0">
                <a:pos x="19" y="14"/>
              </a:cxn>
              <a:cxn ang="0">
                <a:pos x="0" y="0"/>
              </a:cxn>
            </a:cxnLst>
            <a:rect l="0" t="0" r="r" b="b"/>
            <a:pathLst>
              <a:path w="40" h="14">
                <a:moveTo>
                  <a:pt x="0" y="0"/>
                </a:moveTo>
                <a:lnTo>
                  <a:pt x="18" y="8"/>
                </a:lnTo>
                <a:lnTo>
                  <a:pt x="40" y="13"/>
                </a:lnTo>
                <a:lnTo>
                  <a:pt x="25" y="14"/>
                </a:lnTo>
                <a:lnTo>
                  <a:pt x="19" y="14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78" name="Freeform 1018"/>
          <p:cNvSpPr>
            <a:spLocks/>
          </p:cNvSpPr>
          <p:nvPr/>
        </p:nvSpPr>
        <p:spPr bwMode="auto">
          <a:xfrm>
            <a:off x="3455985" y="3689354"/>
            <a:ext cx="74612" cy="22225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17" y="0"/>
              </a:cxn>
              <a:cxn ang="0">
                <a:pos x="24" y="2"/>
              </a:cxn>
              <a:cxn ang="0">
                <a:pos x="28" y="2"/>
              </a:cxn>
              <a:cxn ang="0">
                <a:pos x="23" y="8"/>
              </a:cxn>
              <a:cxn ang="0">
                <a:pos x="23" y="8"/>
              </a:cxn>
              <a:cxn ang="0">
                <a:pos x="0" y="2"/>
              </a:cxn>
              <a:cxn ang="0">
                <a:pos x="0" y="8"/>
              </a:cxn>
              <a:cxn ang="0">
                <a:pos x="3" y="8"/>
              </a:cxn>
              <a:cxn ang="0">
                <a:pos x="11" y="8"/>
              </a:cxn>
              <a:cxn ang="0">
                <a:pos x="24" y="11"/>
              </a:cxn>
              <a:cxn ang="0">
                <a:pos x="39" y="13"/>
              </a:cxn>
              <a:cxn ang="0">
                <a:pos x="39" y="14"/>
              </a:cxn>
              <a:cxn ang="0">
                <a:pos x="47" y="14"/>
              </a:cxn>
              <a:cxn ang="0">
                <a:pos x="28" y="0"/>
              </a:cxn>
            </a:cxnLst>
            <a:rect l="0" t="0" r="r" b="b"/>
            <a:pathLst>
              <a:path w="47" h="14">
                <a:moveTo>
                  <a:pt x="28" y="0"/>
                </a:moveTo>
                <a:lnTo>
                  <a:pt x="17" y="0"/>
                </a:lnTo>
                <a:lnTo>
                  <a:pt x="24" y="2"/>
                </a:lnTo>
                <a:lnTo>
                  <a:pt x="28" y="2"/>
                </a:lnTo>
                <a:lnTo>
                  <a:pt x="23" y="8"/>
                </a:lnTo>
                <a:lnTo>
                  <a:pt x="23" y="8"/>
                </a:lnTo>
                <a:lnTo>
                  <a:pt x="0" y="2"/>
                </a:lnTo>
                <a:lnTo>
                  <a:pt x="0" y="8"/>
                </a:lnTo>
                <a:lnTo>
                  <a:pt x="3" y="8"/>
                </a:lnTo>
                <a:lnTo>
                  <a:pt x="11" y="8"/>
                </a:lnTo>
                <a:lnTo>
                  <a:pt x="24" y="11"/>
                </a:lnTo>
                <a:lnTo>
                  <a:pt x="39" y="13"/>
                </a:lnTo>
                <a:lnTo>
                  <a:pt x="39" y="14"/>
                </a:lnTo>
                <a:lnTo>
                  <a:pt x="47" y="14"/>
                </a:lnTo>
                <a:lnTo>
                  <a:pt x="28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79" name="Freeform 1019"/>
          <p:cNvSpPr>
            <a:spLocks/>
          </p:cNvSpPr>
          <p:nvPr/>
        </p:nvSpPr>
        <p:spPr bwMode="auto">
          <a:xfrm>
            <a:off x="3455985" y="3689354"/>
            <a:ext cx="74612" cy="22225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17" y="0"/>
              </a:cxn>
              <a:cxn ang="0">
                <a:pos x="24" y="2"/>
              </a:cxn>
              <a:cxn ang="0">
                <a:pos x="28" y="2"/>
              </a:cxn>
              <a:cxn ang="0">
                <a:pos x="23" y="8"/>
              </a:cxn>
              <a:cxn ang="0">
                <a:pos x="23" y="8"/>
              </a:cxn>
              <a:cxn ang="0">
                <a:pos x="0" y="2"/>
              </a:cxn>
              <a:cxn ang="0">
                <a:pos x="0" y="8"/>
              </a:cxn>
              <a:cxn ang="0">
                <a:pos x="3" y="8"/>
              </a:cxn>
              <a:cxn ang="0">
                <a:pos x="11" y="8"/>
              </a:cxn>
              <a:cxn ang="0">
                <a:pos x="24" y="11"/>
              </a:cxn>
              <a:cxn ang="0">
                <a:pos x="39" y="13"/>
              </a:cxn>
              <a:cxn ang="0">
                <a:pos x="39" y="14"/>
              </a:cxn>
              <a:cxn ang="0">
                <a:pos x="47" y="14"/>
              </a:cxn>
              <a:cxn ang="0">
                <a:pos x="28" y="0"/>
              </a:cxn>
            </a:cxnLst>
            <a:rect l="0" t="0" r="r" b="b"/>
            <a:pathLst>
              <a:path w="47" h="14">
                <a:moveTo>
                  <a:pt x="28" y="0"/>
                </a:moveTo>
                <a:lnTo>
                  <a:pt x="17" y="0"/>
                </a:lnTo>
                <a:lnTo>
                  <a:pt x="24" y="2"/>
                </a:lnTo>
                <a:lnTo>
                  <a:pt x="28" y="2"/>
                </a:lnTo>
                <a:lnTo>
                  <a:pt x="23" y="8"/>
                </a:lnTo>
                <a:lnTo>
                  <a:pt x="23" y="8"/>
                </a:lnTo>
                <a:lnTo>
                  <a:pt x="0" y="2"/>
                </a:lnTo>
                <a:lnTo>
                  <a:pt x="0" y="8"/>
                </a:lnTo>
                <a:lnTo>
                  <a:pt x="3" y="8"/>
                </a:lnTo>
                <a:lnTo>
                  <a:pt x="11" y="8"/>
                </a:lnTo>
                <a:lnTo>
                  <a:pt x="24" y="11"/>
                </a:lnTo>
                <a:lnTo>
                  <a:pt x="39" y="13"/>
                </a:lnTo>
                <a:lnTo>
                  <a:pt x="39" y="14"/>
                </a:lnTo>
                <a:lnTo>
                  <a:pt x="47" y="14"/>
                </a:lnTo>
                <a:lnTo>
                  <a:pt x="28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80" name="Freeform 1020"/>
          <p:cNvSpPr>
            <a:spLocks/>
          </p:cNvSpPr>
          <p:nvPr/>
        </p:nvSpPr>
        <p:spPr bwMode="auto">
          <a:xfrm>
            <a:off x="3165473" y="3321053"/>
            <a:ext cx="188912" cy="125413"/>
          </a:xfrm>
          <a:custGeom>
            <a:avLst/>
            <a:gdLst/>
            <a:ahLst/>
            <a:cxnLst>
              <a:cxn ang="0">
                <a:pos x="5" y="15"/>
              </a:cxn>
              <a:cxn ang="0">
                <a:pos x="0" y="19"/>
              </a:cxn>
              <a:cxn ang="0">
                <a:pos x="5" y="25"/>
              </a:cxn>
              <a:cxn ang="0">
                <a:pos x="0" y="25"/>
              </a:cxn>
              <a:cxn ang="0">
                <a:pos x="10" y="30"/>
              </a:cxn>
              <a:cxn ang="0">
                <a:pos x="26" y="43"/>
              </a:cxn>
              <a:cxn ang="0">
                <a:pos x="55" y="66"/>
              </a:cxn>
              <a:cxn ang="0">
                <a:pos x="100" y="79"/>
              </a:cxn>
              <a:cxn ang="0">
                <a:pos x="114" y="76"/>
              </a:cxn>
              <a:cxn ang="0">
                <a:pos x="119" y="72"/>
              </a:cxn>
              <a:cxn ang="0">
                <a:pos x="114" y="71"/>
              </a:cxn>
              <a:cxn ang="0">
                <a:pos x="112" y="53"/>
              </a:cxn>
              <a:cxn ang="0">
                <a:pos x="109" y="47"/>
              </a:cxn>
              <a:cxn ang="0">
                <a:pos x="100" y="47"/>
              </a:cxn>
              <a:cxn ang="0">
                <a:pos x="100" y="43"/>
              </a:cxn>
              <a:cxn ang="0">
                <a:pos x="84" y="45"/>
              </a:cxn>
              <a:cxn ang="0">
                <a:pos x="74" y="40"/>
              </a:cxn>
              <a:cxn ang="0">
                <a:pos x="69" y="31"/>
              </a:cxn>
              <a:cxn ang="0">
                <a:pos x="74" y="25"/>
              </a:cxn>
              <a:cxn ang="0">
                <a:pos x="79" y="22"/>
              </a:cxn>
              <a:cxn ang="0">
                <a:pos x="100" y="19"/>
              </a:cxn>
              <a:cxn ang="0">
                <a:pos x="100" y="12"/>
              </a:cxn>
              <a:cxn ang="0">
                <a:pos x="95" y="9"/>
              </a:cxn>
              <a:cxn ang="0">
                <a:pos x="69" y="12"/>
              </a:cxn>
              <a:cxn ang="0">
                <a:pos x="65" y="4"/>
              </a:cxn>
              <a:cxn ang="0">
                <a:pos x="55" y="0"/>
              </a:cxn>
              <a:cxn ang="0">
                <a:pos x="50" y="0"/>
              </a:cxn>
              <a:cxn ang="0">
                <a:pos x="55" y="5"/>
              </a:cxn>
              <a:cxn ang="0">
                <a:pos x="50" y="7"/>
              </a:cxn>
              <a:cxn ang="0">
                <a:pos x="45" y="12"/>
              </a:cxn>
              <a:cxn ang="0">
                <a:pos x="26" y="15"/>
              </a:cxn>
              <a:cxn ang="0">
                <a:pos x="15" y="22"/>
              </a:cxn>
              <a:cxn ang="0">
                <a:pos x="5" y="19"/>
              </a:cxn>
              <a:cxn ang="0">
                <a:pos x="5" y="15"/>
              </a:cxn>
            </a:cxnLst>
            <a:rect l="0" t="0" r="r" b="b"/>
            <a:pathLst>
              <a:path w="119" h="79">
                <a:moveTo>
                  <a:pt x="5" y="15"/>
                </a:moveTo>
                <a:lnTo>
                  <a:pt x="0" y="19"/>
                </a:lnTo>
                <a:lnTo>
                  <a:pt x="5" y="25"/>
                </a:lnTo>
                <a:lnTo>
                  <a:pt x="0" y="25"/>
                </a:lnTo>
                <a:lnTo>
                  <a:pt x="10" y="30"/>
                </a:lnTo>
                <a:lnTo>
                  <a:pt x="26" y="43"/>
                </a:lnTo>
                <a:lnTo>
                  <a:pt x="55" y="66"/>
                </a:lnTo>
                <a:lnTo>
                  <a:pt x="100" y="79"/>
                </a:lnTo>
                <a:lnTo>
                  <a:pt x="114" y="76"/>
                </a:lnTo>
                <a:lnTo>
                  <a:pt x="119" y="72"/>
                </a:lnTo>
                <a:lnTo>
                  <a:pt x="114" y="71"/>
                </a:lnTo>
                <a:lnTo>
                  <a:pt x="112" y="53"/>
                </a:lnTo>
                <a:lnTo>
                  <a:pt x="109" y="47"/>
                </a:lnTo>
                <a:lnTo>
                  <a:pt x="100" y="47"/>
                </a:lnTo>
                <a:lnTo>
                  <a:pt x="100" y="43"/>
                </a:lnTo>
                <a:lnTo>
                  <a:pt x="84" y="45"/>
                </a:lnTo>
                <a:lnTo>
                  <a:pt x="74" y="40"/>
                </a:lnTo>
                <a:lnTo>
                  <a:pt x="69" y="31"/>
                </a:lnTo>
                <a:lnTo>
                  <a:pt x="74" y="25"/>
                </a:lnTo>
                <a:lnTo>
                  <a:pt x="79" y="22"/>
                </a:lnTo>
                <a:lnTo>
                  <a:pt x="100" y="19"/>
                </a:lnTo>
                <a:lnTo>
                  <a:pt x="100" y="12"/>
                </a:lnTo>
                <a:lnTo>
                  <a:pt x="95" y="9"/>
                </a:lnTo>
                <a:lnTo>
                  <a:pt x="69" y="12"/>
                </a:lnTo>
                <a:lnTo>
                  <a:pt x="65" y="4"/>
                </a:lnTo>
                <a:lnTo>
                  <a:pt x="55" y="0"/>
                </a:lnTo>
                <a:lnTo>
                  <a:pt x="50" y="0"/>
                </a:lnTo>
                <a:lnTo>
                  <a:pt x="55" y="5"/>
                </a:lnTo>
                <a:lnTo>
                  <a:pt x="50" y="7"/>
                </a:lnTo>
                <a:lnTo>
                  <a:pt x="45" y="12"/>
                </a:lnTo>
                <a:lnTo>
                  <a:pt x="26" y="15"/>
                </a:lnTo>
                <a:lnTo>
                  <a:pt x="15" y="22"/>
                </a:lnTo>
                <a:lnTo>
                  <a:pt x="5" y="19"/>
                </a:lnTo>
                <a:lnTo>
                  <a:pt x="5" y="15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81" name="Freeform 1021"/>
          <p:cNvSpPr>
            <a:spLocks/>
          </p:cNvSpPr>
          <p:nvPr/>
        </p:nvSpPr>
        <p:spPr bwMode="auto">
          <a:xfrm>
            <a:off x="3165473" y="3321053"/>
            <a:ext cx="188912" cy="125413"/>
          </a:xfrm>
          <a:custGeom>
            <a:avLst/>
            <a:gdLst/>
            <a:ahLst/>
            <a:cxnLst>
              <a:cxn ang="0">
                <a:pos x="5" y="15"/>
              </a:cxn>
              <a:cxn ang="0">
                <a:pos x="0" y="19"/>
              </a:cxn>
              <a:cxn ang="0">
                <a:pos x="5" y="25"/>
              </a:cxn>
              <a:cxn ang="0">
                <a:pos x="0" y="25"/>
              </a:cxn>
              <a:cxn ang="0">
                <a:pos x="10" y="30"/>
              </a:cxn>
              <a:cxn ang="0">
                <a:pos x="26" y="43"/>
              </a:cxn>
              <a:cxn ang="0">
                <a:pos x="55" y="66"/>
              </a:cxn>
              <a:cxn ang="0">
                <a:pos x="100" y="79"/>
              </a:cxn>
              <a:cxn ang="0">
                <a:pos x="114" y="76"/>
              </a:cxn>
              <a:cxn ang="0">
                <a:pos x="119" y="72"/>
              </a:cxn>
              <a:cxn ang="0">
                <a:pos x="114" y="71"/>
              </a:cxn>
              <a:cxn ang="0">
                <a:pos x="112" y="53"/>
              </a:cxn>
              <a:cxn ang="0">
                <a:pos x="109" y="47"/>
              </a:cxn>
              <a:cxn ang="0">
                <a:pos x="100" y="47"/>
              </a:cxn>
              <a:cxn ang="0">
                <a:pos x="100" y="43"/>
              </a:cxn>
              <a:cxn ang="0">
                <a:pos x="84" y="45"/>
              </a:cxn>
              <a:cxn ang="0">
                <a:pos x="74" y="40"/>
              </a:cxn>
              <a:cxn ang="0">
                <a:pos x="69" y="31"/>
              </a:cxn>
              <a:cxn ang="0">
                <a:pos x="74" y="25"/>
              </a:cxn>
              <a:cxn ang="0">
                <a:pos x="79" y="22"/>
              </a:cxn>
              <a:cxn ang="0">
                <a:pos x="100" y="19"/>
              </a:cxn>
              <a:cxn ang="0">
                <a:pos x="100" y="12"/>
              </a:cxn>
              <a:cxn ang="0">
                <a:pos x="95" y="9"/>
              </a:cxn>
              <a:cxn ang="0">
                <a:pos x="69" y="12"/>
              </a:cxn>
              <a:cxn ang="0">
                <a:pos x="65" y="4"/>
              </a:cxn>
              <a:cxn ang="0">
                <a:pos x="55" y="0"/>
              </a:cxn>
              <a:cxn ang="0">
                <a:pos x="50" y="0"/>
              </a:cxn>
              <a:cxn ang="0">
                <a:pos x="55" y="5"/>
              </a:cxn>
              <a:cxn ang="0">
                <a:pos x="50" y="7"/>
              </a:cxn>
              <a:cxn ang="0">
                <a:pos x="45" y="12"/>
              </a:cxn>
              <a:cxn ang="0">
                <a:pos x="26" y="15"/>
              </a:cxn>
              <a:cxn ang="0">
                <a:pos x="15" y="22"/>
              </a:cxn>
              <a:cxn ang="0">
                <a:pos x="5" y="19"/>
              </a:cxn>
              <a:cxn ang="0">
                <a:pos x="5" y="15"/>
              </a:cxn>
            </a:cxnLst>
            <a:rect l="0" t="0" r="r" b="b"/>
            <a:pathLst>
              <a:path w="119" h="79">
                <a:moveTo>
                  <a:pt x="5" y="15"/>
                </a:moveTo>
                <a:lnTo>
                  <a:pt x="0" y="19"/>
                </a:lnTo>
                <a:lnTo>
                  <a:pt x="5" y="25"/>
                </a:lnTo>
                <a:lnTo>
                  <a:pt x="0" y="25"/>
                </a:lnTo>
                <a:lnTo>
                  <a:pt x="10" y="30"/>
                </a:lnTo>
                <a:lnTo>
                  <a:pt x="26" y="43"/>
                </a:lnTo>
                <a:lnTo>
                  <a:pt x="55" y="66"/>
                </a:lnTo>
                <a:lnTo>
                  <a:pt x="100" y="79"/>
                </a:lnTo>
                <a:lnTo>
                  <a:pt x="114" y="76"/>
                </a:lnTo>
                <a:lnTo>
                  <a:pt x="119" y="72"/>
                </a:lnTo>
                <a:lnTo>
                  <a:pt x="114" y="71"/>
                </a:lnTo>
                <a:lnTo>
                  <a:pt x="112" y="53"/>
                </a:lnTo>
                <a:lnTo>
                  <a:pt x="109" y="47"/>
                </a:lnTo>
                <a:lnTo>
                  <a:pt x="100" y="47"/>
                </a:lnTo>
                <a:lnTo>
                  <a:pt x="100" y="43"/>
                </a:lnTo>
                <a:lnTo>
                  <a:pt x="84" y="45"/>
                </a:lnTo>
                <a:lnTo>
                  <a:pt x="74" y="40"/>
                </a:lnTo>
                <a:lnTo>
                  <a:pt x="69" y="31"/>
                </a:lnTo>
                <a:lnTo>
                  <a:pt x="74" y="25"/>
                </a:lnTo>
                <a:lnTo>
                  <a:pt x="79" y="22"/>
                </a:lnTo>
                <a:lnTo>
                  <a:pt x="100" y="19"/>
                </a:lnTo>
                <a:lnTo>
                  <a:pt x="100" y="12"/>
                </a:lnTo>
                <a:lnTo>
                  <a:pt x="95" y="9"/>
                </a:lnTo>
                <a:lnTo>
                  <a:pt x="69" y="12"/>
                </a:lnTo>
                <a:lnTo>
                  <a:pt x="65" y="4"/>
                </a:lnTo>
                <a:lnTo>
                  <a:pt x="55" y="0"/>
                </a:lnTo>
                <a:lnTo>
                  <a:pt x="50" y="0"/>
                </a:lnTo>
                <a:lnTo>
                  <a:pt x="55" y="5"/>
                </a:lnTo>
                <a:lnTo>
                  <a:pt x="50" y="7"/>
                </a:lnTo>
                <a:lnTo>
                  <a:pt x="45" y="12"/>
                </a:lnTo>
                <a:lnTo>
                  <a:pt x="26" y="15"/>
                </a:lnTo>
                <a:lnTo>
                  <a:pt x="15" y="22"/>
                </a:lnTo>
                <a:lnTo>
                  <a:pt x="5" y="19"/>
                </a:lnTo>
                <a:lnTo>
                  <a:pt x="5" y="15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82" name="Freeform 1022"/>
          <p:cNvSpPr>
            <a:spLocks/>
          </p:cNvSpPr>
          <p:nvPr/>
        </p:nvSpPr>
        <p:spPr bwMode="auto">
          <a:xfrm>
            <a:off x="3165473" y="3313116"/>
            <a:ext cx="87312" cy="44450"/>
          </a:xfrm>
          <a:custGeom>
            <a:avLst/>
            <a:gdLst/>
            <a:ahLst/>
            <a:cxnLst>
              <a:cxn ang="0">
                <a:pos x="5" y="21"/>
              </a:cxn>
              <a:cxn ang="0">
                <a:pos x="5" y="26"/>
              </a:cxn>
              <a:cxn ang="0">
                <a:pos x="15" y="28"/>
              </a:cxn>
              <a:cxn ang="0">
                <a:pos x="26" y="21"/>
              </a:cxn>
              <a:cxn ang="0">
                <a:pos x="44" y="19"/>
              </a:cxn>
              <a:cxn ang="0">
                <a:pos x="50" y="13"/>
              </a:cxn>
              <a:cxn ang="0">
                <a:pos x="55" y="11"/>
              </a:cxn>
              <a:cxn ang="0">
                <a:pos x="50" y="6"/>
              </a:cxn>
              <a:cxn ang="0">
                <a:pos x="55" y="6"/>
              </a:cxn>
              <a:cxn ang="0">
                <a:pos x="50" y="4"/>
              </a:cxn>
              <a:cxn ang="0">
                <a:pos x="31" y="6"/>
              </a:cxn>
              <a:cxn ang="0">
                <a:pos x="21" y="0"/>
              </a:cxn>
              <a:cxn ang="0">
                <a:pos x="10" y="4"/>
              </a:cxn>
              <a:cxn ang="0">
                <a:pos x="10" y="6"/>
              </a:cxn>
              <a:cxn ang="0">
                <a:pos x="5" y="6"/>
              </a:cxn>
              <a:cxn ang="0">
                <a:pos x="5" y="9"/>
              </a:cxn>
              <a:cxn ang="0">
                <a:pos x="0" y="11"/>
              </a:cxn>
              <a:cxn ang="0">
                <a:pos x="0" y="15"/>
              </a:cxn>
              <a:cxn ang="0">
                <a:pos x="10" y="21"/>
              </a:cxn>
              <a:cxn ang="0">
                <a:pos x="5" y="21"/>
              </a:cxn>
            </a:cxnLst>
            <a:rect l="0" t="0" r="r" b="b"/>
            <a:pathLst>
              <a:path w="55" h="28">
                <a:moveTo>
                  <a:pt x="5" y="21"/>
                </a:moveTo>
                <a:lnTo>
                  <a:pt x="5" y="26"/>
                </a:lnTo>
                <a:lnTo>
                  <a:pt x="15" y="28"/>
                </a:lnTo>
                <a:lnTo>
                  <a:pt x="26" y="21"/>
                </a:lnTo>
                <a:lnTo>
                  <a:pt x="44" y="19"/>
                </a:lnTo>
                <a:lnTo>
                  <a:pt x="50" y="13"/>
                </a:lnTo>
                <a:lnTo>
                  <a:pt x="55" y="11"/>
                </a:lnTo>
                <a:lnTo>
                  <a:pt x="50" y="6"/>
                </a:lnTo>
                <a:lnTo>
                  <a:pt x="55" y="6"/>
                </a:lnTo>
                <a:lnTo>
                  <a:pt x="50" y="4"/>
                </a:lnTo>
                <a:lnTo>
                  <a:pt x="31" y="6"/>
                </a:lnTo>
                <a:lnTo>
                  <a:pt x="21" y="0"/>
                </a:lnTo>
                <a:lnTo>
                  <a:pt x="10" y="4"/>
                </a:lnTo>
                <a:lnTo>
                  <a:pt x="10" y="6"/>
                </a:lnTo>
                <a:lnTo>
                  <a:pt x="5" y="6"/>
                </a:lnTo>
                <a:lnTo>
                  <a:pt x="5" y="9"/>
                </a:lnTo>
                <a:lnTo>
                  <a:pt x="0" y="11"/>
                </a:lnTo>
                <a:lnTo>
                  <a:pt x="0" y="15"/>
                </a:lnTo>
                <a:lnTo>
                  <a:pt x="10" y="21"/>
                </a:lnTo>
                <a:lnTo>
                  <a:pt x="5" y="21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83" name="Freeform 1023"/>
          <p:cNvSpPr>
            <a:spLocks/>
          </p:cNvSpPr>
          <p:nvPr/>
        </p:nvSpPr>
        <p:spPr bwMode="auto">
          <a:xfrm>
            <a:off x="3165473" y="3313116"/>
            <a:ext cx="87312" cy="44450"/>
          </a:xfrm>
          <a:custGeom>
            <a:avLst/>
            <a:gdLst/>
            <a:ahLst/>
            <a:cxnLst>
              <a:cxn ang="0">
                <a:pos x="5" y="21"/>
              </a:cxn>
              <a:cxn ang="0">
                <a:pos x="5" y="26"/>
              </a:cxn>
              <a:cxn ang="0">
                <a:pos x="15" y="28"/>
              </a:cxn>
              <a:cxn ang="0">
                <a:pos x="26" y="21"/>
              </a:cxn>
              <a:cxn ang="0">
                <a:pos x="44" y="19"/>
              </a:cxn>
              <a:cxn ang="0">
                <a:pos x="50" y="13"/>
              </a:cxn>
              <a:cxn ang="0">
                <a:pos x="55" y="11"/>
              </a:cxn>
              <a:cxn ang="0">
                <a:pos x="50" y="6"/>
              </a:cxn>
              <a:cxn ang="0">
                <a:pos x="55" y="6"/>
              </a:cxn>
              <a:cxn ang="0">
                <a:pos x="50" y="4"/>
              </a:cxn>
              <a:cxn ang="0">
                <a:pos x="31" y="6"/>
              </a:cxn>
              <a:cxn ang="0">
                <a:pos x="21" y="0"/>
              </a:cxn>
              <a:cxn ang="0">
                <a:pos x="10" y="4"/>
              </a:cxn>
              <a:cxn ang="0">
                <a:pos x="10" y="6"/>
              </a:cxn>
              <a:cxn ang="0">
                <a:pos x="5" y="6"/>
              </a:cxn>
              <a:cxn ang="0">
                <a:pos x="5" y="9"/>
              </a:cxn>
              <a:cxn ang="0">
                <a:pos x="0" y="11"/>
              </a:cxn>
              <a:cxn ang="0">
                <a:pos x="0" y="15"/>
              </a:cxn>
              <a:cxn ang="0">
                <a:pos x="10" y="21"/>
              </a:cxn>
              <a:cxn ang="0">
                <a:pos x="5" y="21"/>
              </a:cxn>
            </a:cxnLst>
            <a:rect l="0" t="0" r="r" b="b"/>
            <a:pathLst>
              <a:path w="55" h="28">
                <a:moveTo>
                  <a:pt x="5" y="21"/>
                </a:moveTo>
                <a:lnTo>
                  <a:pt x="5" y="26"/>
                </a:lnTo>
                <a:lnTo>
                  <a:pt x="15" y="28"/>
                </a:lnTo>
                <a:lnTo>
                  <a:pt x="26" y="21"/>
                </a:lnTo>
                <a:lnTo>
                  <a:pt x="44" y="19"/>
                </a:lnTo>
                <a:lnTo>
                  <a:pt x="50" y="13"/>
                </a:lnTo>
                <a:lnTo>
                  <a:pt x="55" y="11"/>
                </a:lnTo>
                <a:lnTo>
                  <a:pt x="50" y="6"/>
                </a:lnTo>
                <a:lnTo>
                  <a:pt x="55" y="6"/>
                </a:lnTo>
                <a:lnTo>
                  <a:pt x="50" y="4"/>
                </a:lnTo>
                <a:lnTo>
                  <a:pt x="31" y="6"/>
                </a:lnTo>
                <a:lnTo>
                  <a:pt x="21" y="0"/>
                </a:lnTo>
                <a:lnTo>
                  <a:pt x="10" y="4"/>
                </a:lnTo>
                <a:lnTo>
                  <a:pt x="10" y="6"/>
                </a:lnTo>
                <a:lnTo>
                  <a:pt x="5" y="6"/>
                </a:lnTo>
                <a:lnTo>
                  <a:pt x="5" y="9"/>
                </a:lnTo>
                <a:lnTo>
                  <a:pt x="0" y="11"/>
                </a:lnTo>
                <a:lnTo>
                  <a:pt x="0" y="15"/>
                </a:lnTo>
                <a:lnTo>
                  <a:pt x="10" y="21"/>
                </a:lnTo>
                <a:lnTo>
                  <a:pt x="5" y="21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84" name="Freeform 1024"/>
          <p:cNvSpPr>
            <a:spLocks/>
          </p:cNvSpPr>
          <p:nvPr/>
        </p:nvSpPr>
        <p:spPr bwMode="auto">
          <a:xfrm>
            <a:off x="3198811" y="3235328"/>
            <a:ext cx="168275" cy="107950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5" y="42"/>
              </a:cxn>
              <a:cxn ang="0">
                <a:pos x="10" y="42"/>
              </a:cxn>
              <a:cxn ang="0">
                <a:pos x="14" y="39"/>
              </a:cxn>
              <a:cxn ang="0">
                <a:pos x="10" y="36"/>
              </a:cxn>
              <a:cxn ang="0">
                <a:pos x="10" y="24"/>
              </a:cxn>
              <a:cxn ang="0">
                <a:pos x="14" y="21"/>
              </a:cxn>
              <a:cxn ang="0">
                <a:pos x="14" y="18"/>
              </a:cxn>
              <a:cxn ang="0">
                <a:pos x="24" y="21"/>
              </a:cxn>
              <a:cxn ang="0">
                <a:pos x="24" y="17"/>
              </a:cxn>
              <a:cxn ang="0">
                <a:pos x="35" y="12"/>
              </a:cxn>
              <a:cxn ang="0">
                <a:pos x="35" y="7"/>
              </a:cxn>
              <a:cxn ang="0">
                <a:pos x="49" y="7"/>
              </a:cxn>
              <a:cxn ang="0">
                <a:pos x="74" y="0"/>
              </a:cxn>
              <a:cxn ang="0">
                <a:pos x="74" y="3"/>
              </a:cxn>
              <a:cxn ang="0">
                <a:pos x="62" y="4"/>
              </a:cxn>
              <a:cxn ang="0">
                <a:pos x="59" y="7"/>
              </a:cxn>
              <a:cxn ang="0">
                <a:pos x="54" y="14"/>
              </a:cxn>
              <a:cxn ang="0">
                <a:pos x="59" y="22"/>
              </a:cxn>
              <a:cxn ang="0">
                <a:pos x="59" y="24"/>
              </a:cxn>
              <a:cxn ang="0">
                <a:pos x="64" y="24"/>
              </a:cxn>
              <a:cxn ang="0">
                <a:pos x="81" y="26"/>
              </a:cxn>
              <a:cxn ang="0">
                <a:pos x="88" y="28"/>
              </a:cxn>
              <a:cxn ang="0">
                <a:pos x="104" y="28"/>
              </a:cxn>
              <a:cxn ang="0">
                <a:pos x="99" y="34"/>
              </a:cxn>
              <a:cxn ang="0">
                <a:pos x="104" y="41"/>
              </a:cxn>
              <a:cxn ang="0">
                <a:pos x="99" y="41"/>
              </a:cxn>
              <a:cxn ang="0">
                <a:pos x="106" y="49"/>
              </a:cxn>
              <a:cxn ang="0">
                <a:pos x="104" y="47"/>
              </a:cxn>
              <a:cxn ang="0">
                <a:pos x="80" y="49"/>
              </a:cxn>
              <a:cxn ang="0">
                <a:pos x="80" y="51"/>
              </a:cxn>
              <a:cxn ang="0">
                <a:pos x="86" y="53"/>
              </a:cxn>
              <a:cxn ang="0">
                <a:pos x="80" y="53"/>
              </a:cxn>
              <a:cxn ang="0">
                <a:pos x="80" y="68"/>
              </a:cxn>
              <a:cxn ang="0">
                <a:pos x="74" y="64"/>
              </a:cxn>
              <a:cxn ang="0">
                <a:pos x="49" y="68"/>
              </a:cxn>
              <a:cxn ang="0">
                <a:pos x="45" y="59"/>
              </a:cxn>
              <a:cxn ang="0">
                <a:pos x="30" y="53"/>
              </a:cxn>
              <a:cxn ang="0">
                <a:pos x="10" y="55"/>
              </a:cxn>
              <a:cxn ang="0">
                <a:pos x="0" y="49"/>
              </a:cxn>
            </a:cxnLst>
            <a:rect l="0" t="0" r="r" b="b"/>
            <a:pathLst>
              <a:path w="106" h="68">
                <a:moveTo>
                  <a:pt x="0" y="49"/>
                </a:moveTo>
                <a:lnTo>
                  <a:pt x="5" y="42"/>
                </a:lnTo>
                <a:lnTo>
                  <a:pt x="10" y="42"/>
                </a:lnTo>
                <a:lnTo>
                  <a:pt x="14" y="39"/>
                </a:lnTo>
                <a:lnTo>
                  <a:pt x="10" y="36"/>
                </a:lnTo>
                <a:lnTo>
                  <a:pt x="10" y="24"/>
                </a:lnTo>
                <a:lnTo>
                  <a:pt x="14" y="21"/>
                </a:lnTo>
                <a:lnTo>
                  <a:pt x="14" y="18"/>
                </a:lnTo>
                <a:lnTo>
                  <a:pt x="24" y="21"/>
                </a:lnTo>
                <a:lnTo>
                  <a:pt x="24" y="17"/>
                </a:lnTo>
                <a:lnTo>
                  <a:pt x="35" y="12"/>
                </a:lnTo>
                <a:lnTo>
                  <a:pt x="35" y="7"/>
                </a:lnTo>
                <a:lnTo>
                  <a:pt x="49" y="7"/>
                </a:lnTo>
                <a:lnTo>
                  <a:pt x="74" y="0"/>
                </a:lnTo>
                <a:lnTo>
                  <a:pt x="74" y="3"/>
                </a:lnTo>
                <a:lnTo>
                  <a:pt x="62" y="4"/>
                </a:lnTo>
                <a:lnTo>
                  <a:pt x="59" y="7"/>
                </a:lnTo>
                <a:lnTo>
                  <a:pt x="54" y="14"/>
                </a:lnTo>
                <a:lnTo>
                  <a:pt x="59" y="22"/>
                </a:lnTo>
                <a:lnTo>
                  <a:pt x="59" y="24"/>
                </a:lnTo>
                <a:lnTo>
                  <a:pt x="64" y="24"/>
                </a:lnTo>
                <a:lnTo>
                  <a:pt x="81" y="26"/>
                </a:lnTo>
                <a:lnTo>
                  <a:pt x="88" y="28"/>
                </a:lnTo>
                <a:lnTo>
                  <a:pt x="104" y="28"/>
                </a:lnTo>
                <a:lnTo>
                  <a:pt x="99" y="34"/>
                </a:lnTo>
                <a:lnTo>
                  <a:pt x="104" y="41"/>
                </a:lnTo>
                <a:lnTo>
                  <a:pt x="99" y="41"/>
                </a:lnTo>
                <a:lnTo>
                  <a:pt x="106" y="49"/>
                </a:lnTo>
                <a:lnTo>
                  <a:pt x="104" y="47"/>
                </a:lnTo>
                <a:lnTo>
                  <a:pt x="80" y="49"/>
                </a:lnTo>
                <a:lnTo>
                  <a:pt x="80" y="51"/>
                </a:lnTo>
                <a:lnTo>
                  <a:pt x="86" y="53"/>
                </a:lnTo>
                <a:lnTo>
                  <a:pt x="80" y="53"/>
                </a:lnTo>
                <a:lnTo>
                  <a:pt x="80" y="68"/>
                </a:lnTo>
                <a:lnTo>
                  <a:pt x="74" y="64"/>
                </a:lnTo>
                <a:lnTo>
                  <a:pt x="49" y="68"/>
                </a:lnTo>
                <a:lnTo>
                  <a:pt x="45" y="59"/>
                </a:lnTo>
                <a:lnTo>
                  <a:pt x="30" y="53"/>
                </a:lnTo>
                <a:lnTo>
                  <a:pt x="10" y="55"/>
                </a:lnTo>
                <a:lnTo>
                  <a:pt x="0" y="49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85" name="Freeform 1025"/>
          <p:cNvSpPr>
            <a:spLocks/>
          </p:cNvSpPr>
          <p:nvPr/>
        </p:nvSpPr>
        <p:spPr bwMode="auto">
          <a:xfrm>
            <a:off x="3198811" y="3235328"/>
            <a:ext cx="168275" cy="107950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5" y="42"/>
              </a:cxn>
              <a:cxn ang="0">
                <a:pos x="10" y="42"/>
              </a:cxn>
              <a:cxn ang="0">
                <a:pos x="14" y="39"/>
              </a:cxn>
              <a:cxn ang="0">
                <a:pos x="10" y="36"/>
              </a:cxn>
              <a:cxn ang="0">
                <a:pos x="10" y="24"/>
              </a:cxn>
              <a:cxn ang="0">
                <a:pos x="14" y="21"/>
              </a:cxn>
              <a:cxn ang="0">
                <a:pos x="14" y="18"/>
              </a:cxn>
              <a:cxn ang="0">
                <a:pos x="24" y="21"/>
              </a:cxn>
              <a:cxn ang="0">
                <a:pos x="24" y="17"/>
              </a:cxn>
              <a:cxn ang="0">
                <a:pos x="35" y="12"/>
              </a:cxn>
              <a:cxn ang="0">
                <a:pos x="35" y="7"/>
              </a:cxn>
              <a:cxn ang="0">
                <a:pos x="49" y="7"/>
              </a:cxn>
              <a:cxn ang="0">
                <a:pos x="74" y="0"/>
              </a:cxn>
              <a:cxn ang="0">
                <a:pos x="74" y="3"/>
              </a:cxn>
              <a:cxn ang="0">
                <a:pos x="62" y="4"/>
              </a:cxn>
              <a:cxn ang="0">
                <a:pos x="59" y="7"/>
              </a:cxn>
              <a:cxn ang="0">
                <a:pos x="54" y="14"/>
              </a:cxn>
              <a:cxn ang="0">
                <a:pos x="59" y="22"/>
              </a:cxn>
              <a:cxn ang="0">
                <a:pos x="59" y="24"/>
              </a:cxn>
              <a:cxn ang="0">
                <a:pos x="64" y="24"/>
              </a:cxn>
              <a:cxn ang="0">
                <a:pos x="81" y="26"/>
              </a:cxn>
              <a:cxn ang="0">
                <a:pos x="88" y="28"/>
              </a:cxn>
              <a:cxn ang="0">
                <a:pos x="104" y="28"/>
              </a:cxn>
              <a:cxn ang="0">
                <a:pos x="99" y="34"/>
              </a:cxn>
              <a:cxn ang="0">
                <a:pos x="104" y="41"/>
              </a:cxn>
              <a:cxn ang="0">
                <a:pos x="99" y="41"/>
              </a:cxn>
              <a:cxn ang="0">
                <a:pos x="106" y="49"/>
              </a:cxn>
              <a:cxn ang="0">
                <a:pos x="104" y="47"/>
              </a:cxn>
              <a:cxn ang="0">
                <a:pos x="80" y="49"/>
              </a:cxn>
              <a:cxn ang="0">
                <a:pos x="80" y="51"/>
              </a:cxn>
              <a:cxn ang="0">
                <a:pos x="86" y="53"/>
              </a:cxn>
              <a:cxn ang="0">
                <a:pos x="80" y="53"/>
              </a:cxn>
              <a:cxn ang="0">
                <a:pos x="80" y="68"/>
              </a:cxn>
              <a:cxn ang="0">
                <a:pos x="74" y="64"/>
              </a:cxn>
              <a:cxn ang="0">
                <a:pos x="49" y="68"/>
              </a:cxn>
              <a:cxn ang="0">
                <a:pos x="45" y="59"/>
              </a:cxn>
              <a:cxn ang="0">
                <a:pos x="30" y="53"/>
              </a:cxn>
              <a:cxn ang="0">
                <a:pos x="10" y="55"/>
              </a:cxn>
              <a:cxn ang="0">
                <a:pos x="0" y="49"/>
              </a:cxn>
            </a:cxnLst>
            <a:rect l="0" t="0" r="r" b="b"/>
            <a:pathLst>
              <a:path w="106" h="68">
                <a:moveTo>
                  <a:pt x="0" y="49"/>
                </a:moveTo>
                <a:lnTo>
                  <a:pt x="5" y="42"/>
                </a:lnTo>
                <a:lnTo>
                  <a:pt x="10" y="42"/>
                </a:lnTo>
                <a:lnTo>
                  <a:pt x="14" y="39"/>
                </a:lnTo>
                <a:lnTo>
                  <a:pt x="10" y="36"/>
                </a:lnTo>
                <a:lnTo>
                  <a:pt x="10" y="24"/>
                </a:lnTo>
                <a:lnTo>
                  <a:pt x="14" y="21"/>
                </a:lnTo>
                <a:lnTo>
                  <a:pt x="14" y="18"/>
                </a:lnTo>
                <a:lnTo>
                  <a:pt x="24" y="21"/>
                </a:lnTo>
                <a:lnTo>
                  <a:pt x="24" y="17"/>
                </a:lnTo>
                <a:lnTo>
                  <a:pt x="35" y="12"/>
                </a:lnTo>
                <a:lnTo>
                  <a:pt x="35" y="7"/>
                </a:lnTo>
                <a:lnTo>
                  <a:pt x="49" y="7"/>
                </a:lnTo>
                <a:lnTo>
                  <a:pt x="74" y="0"/>
                </a:lnTo>
                <a:lnTo>
                  <a:pt x="74" y="3"/>
                </a:lnTo>
                <a:lnTo>
                  <a:pt x="62" y="4"/>
                </a:lnTo>
                <a:lnTo>
                  <a:pt x="59" y="7"/>
                </a:lnTo>
                <a:lnTo>
                  <a:pt x="54" y="14"/>
                </a:lnTo>
                <a:lnTo>
                  <a:pt x="59" y="22"/>
                </a:lnTo>
                <a:lnTo>
                  <a:pt x="59" y="24"/>
                </a:lnTo>
                <a:lnTo>
                  <a:pt x="64" y="24"/>
                </a:lnTo>
                <a:lnTo>
                  <a:pt x="81" y="26"/>
                </a:lnTo>
                <a:lnTo>
                  <a:pt x="88" y="28"/>
                </a:lnTo>
                <a:lnTo>
                  <a:pt x="104" y="28"/>
                </a:lnTo>
                <a:lnTo>
                  <a:pt x="99" y="34"/>
                </a:lnTo>
                <a:lnTo>
                  <a:pt x="104" y="41"/>
                </a:lnTo>
                <a:lnTo>
                  <a:pt x="99" y="41"/>
                </a:lnTo>
                <a:lnTo>
                  <a:pt x="106" y="49"/>
                </a:lnTo>
                <a:lnTo>
                  <a:pt x="104" y="47"/>
                </a:lnTo>
                <a:lnTo>
                  <a:pt x="80" y="49"/>
                </a:lnTo>
                <a:lnTo>
                  <a:pt x="80" y="51"/>
                </a:lnTo>
                <a:lnTo>
                  <a:pt x="86" y="53"/>
                </a:lnTo>
                <a:lnTo>
                  <a:pt x="80" y="53"/>
                </a:lnTo>
                <a:lnTo>
                  <a:pt x="80" y="68"/>
                </a:lnTo>
                <a:lnTo>
                  <a:pt x="74" y="64"/>
                </a:lnTo>
                <a:lnTo>
                  <a:pt x="49" y="68"/>
                </a:lnTo>
                <a:lnTo>
                  <a:pt x="45" y="59"/>
                </a:lnTo>
                <a:lnTo>
                  <a:pt x="30" y="53"/>
                </a:lnTo>
                <a:lnTo>
                  <a:pt x="10" y="55"/>
                </a:lnTo>
                <a:lnTo>
                  <a:pt x="0" y="49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86" name="Freeform 1026"/>
          <p:cNvSpPr>
            <a:spLocks/>
          </p:cNvSpPr>
          <p:nvPr/>
        </p:nvSpPr>
        <p:spPr bwMode="auto">
          <a:xfrm>
            <a:off x="3284536" y="3238503"/>
            <a:ext cx="184150" cy="77788"/>
          </a:xfrm>
          <a:custGeom>
            <a:avLst/>
            <a:gdLst/>
            <a:ahLst/>
            <a:cxnLst>
              <a:cxn ang="0">
                <a:pos x="116" y="15"/>
              </a:cxn>
              <a:cxn ang="0">
                <a:pos x="109" y="19"/>
              </a:cxn>
              <a:cxn ang="0">
                <a:pos x="109" y="21"/>
              </a:cxn>
              <a:cxn ang="0">
                <a:pos x="112" y="23"/>
              </a:cxn>
              <a:cxn ang="0">
                <a:pos x="107" y="23"/>
              </a:cxn>
              <a:cxn ang="0">
                <a:pos x="103" y="27"/>
              </a:cxn>
              <a:cxn ang="0">
                <a:pos x="109" y="30"/>
              </a:cxn>
              <a:cxn ang="0">
                <a:pos x="107" y="32"/>
              </a:cxn>
              <a:cxn ang="0">
                <a:pos x="86" y="36"/>
              </a:cxn>
              <a:cxn ang="0">
                <a:pos x="69" y="34"/>
              </a:cxn>
              <a:cxn ang="0">
                <a:pos x="74" y="36"/>
              </a:cxn>
              <a:cxn ang="0">
                <a:pos x="74" y="40"/>
              </a:cxn>
              <a:cxn ang="0">
                <a:pos x="81" y="44"/>
              </a:cxn>
              <a:cxn ang="0">
                <a:pos x="62" y="49"/>
              </a:cxn>
              <a:cxn ang="0">
                <a:pos x="55" y="49"/>
              </a:cxn>
              <a:cxn ang="0">
                <a:pos x="52" y="47"/>
              </a:cxn>
              <a:cxn ang="0">
                <a:pos x="45" y="39"/>
              </a:cxn>
              <a:cxn ang="0">
                <a:pos x="50" y="37"/>
              </a:cxn>
              <a:cxn ang="0">
                <a:pos x="45" y="32"/>
              </a:cxn>
              <a:cxn ang="0">
                <a:pos x="50" y="25"/>
              </a:cxn>
              <a:cxn ang="0">
                <a:pos x="34" y="25"/>
              </a:cxn>
              <a:cxn ang="0">
                <a:pos x="22" y="23"/>
              </a:cxn>
              <a:cxn ang="0">
                <a:pos x="8" y="21"/>
              </a:cxn>
              <a:cxn ang="0">
                <a:pos x="5" y="21"/>
              </a:cxn>
              <a:cxn ang="0">
                <a:pos x="5" y="19"/>
              </a:cxn>
              <a:cxn ang="0">
                <a:pos x="0" y="9"/>
              </a:cxn>
              <a:cxn ang="0">
                <a:pos x="5" y="4"/>
              </a:cxn>
              <a:cxn ang="0">
                <a:pos x="10" y="2"/>
              </a:cxn>
              <a:cxn ang="0">
                <a:pos x="20" y="6"/>
              </a:cxn>
              <a:cxn ang="0">
                <a:pos x="10" y="8"/>
              </a:cxn>
              <a:cxn ang="0">
                <a:pos x="10" y="13"/>
              </a:cxn>
              <a:cxn ang="0">
                <a:pos x="20" y="9"/>
              </a:cxn>
              <a:cxn ang="0">
                <a:pos x="20" y="4"/>
              </a:cxn>
              <a:cxn ang="0">
                <a:pos x="26" y="2"/>
              </a:cxn>
              <a:cxn ang="0">
                <a:pos x="26" y="0"/>
              </a:cxn>
              <a:cxn ang="0">
                <a:pos x="45" y="4"/>
              </a:cxn>
              <a:cxn ang="0">
                <a:pos x="45" y="6"/>
              </a:cxn>
              <a:cxn ang="0">
                <a:pos x="60" y="6"/>
              </a:cxn>
              <a:cxn ang="0">
                <a:pos x="69" y="8"/>
              </a:cxn>
              <a:cxn ang="0">
                <a:pos x="84" y="6"/>
              </a:cxn>
              <a:cxn ang="0">
                <a:pos x="95" y="6"/>
              </a:cxn>
              <a:cxn ang="0">
                <a:pos x="98" y="8"/>
              </a:cxn>
              <a:cxn ang="0">
                <a:pos x="109" y="11"/>
              </a:cxn>
              <a:cxn ang="0">
                <a:pos x="109" y="15"/>
              </a:cxn>
              <a:cxn ang="0">
                <a:pos x="116" y="15"/>
              </a:cxn>
            </a:cxnLst>
            <a:rect l="0" t="0" r="r" b="b"/>
            <a:pathLst>
              <a:path w="116" h="49">
                <a:moveTo>
                  <a:pt x="116" y="15"/>
                </a:moveTo>
                <a:lnTo>
                  <a:pt x="109" y="19"/>
                </a:lnTo>
                <a:lnTo>
                  <a:pt x="109" y="21"/>
                </a:lnTo>
                <a:lnTo>
                  <a:pt x="112" y="23"/>
                </a:lnTo>
                <a:lnTo>
                  <a:pt x="107" y="23"/>
                </a:lnTo>
                <a:lnTo>
                  <a:pt x="103" y="27"/>
                </a:lnTo>
                <a:lnTo>
                  <a:pt x="109" y="30"/>
                </a:lnTo>
                <a:lnTo>
                  <a:pt x="107" y="32"/>
                </a:lnTo>
                <a:lnTo>
                  <a:pt x="86" y="36"/>
                </a:lnTo>
                <a:lnTo>
                  <a:pt x="69" y="34"/>
                </a:lnTo>
                <a:lnTo>
                  <a:pt x="74" y="36"/>
                </a:lnTo>
                <a:lnTo>
                  <a:pt x="74" y="40"/>
                </a:lnTo>
                <a:lnTo>
                  <a:pt x="81" y="44"/>
                </a:lnTo>
                <a:lnTo>
                  <a:pt x="62" y="49"/>
                </a:lnTo>
                <a:lnTo>
                  <a:pt x="55" y="49"/>
                </a:lnTo>
                <a:lnTo>
                  <a:pt x="52" y="47"/>
                </a:lnTo>
                <a:lnTo>
                  <a:pt x="45" y="39"/>
                </a:lnTo>
                <a:lnTo>
                  <a:pt x="50" y="37"/>
                </a:lnTo>
                <a:lnTo>
                  <a:pt x="45" y="32"/>
                </a:lnTo>
                <a:lnTo>
                  <a:pt x="50" y="25"/>
                </a:lnTo>
                <a:lnTo>
                  <a:pt x="34" y="25"/>
                </a:lnTo>
                <a:lnTo>
                  <a:pt x="22" y="23"/>
                </a:lnTo>
                <a:lnTo>
                  <a:pt x="8" y="21"/>
                </a:lnTo>
                <a:lnTo>
                  <a:pt x="5" y="21"/>
                </a:lnTo>
                <a:lnTo>
                  <a:pt x="5" y="19"/>
                </a:lnTo>
                <a:lnTo>
                  <a:pt x="0" y="9"/>
                </a:lnTo>
                <a:lnTo>
                  <a:pt x="5" y="4"/>
                </a:lnTo>
                <a:lnTo>
                  <a:pt x="10" y="2"/>
                </a:lnTo>
                <a:lnTo>
                  <a:pt x="20" y="6"/>
                </a:lnTo>
                <a:lnTo>
                  <a:pt x="10" y="8"/>
                </a:lnTo>
                <a:lnTo>
                  <a:pt x="10" y="13"/>
                </a:lnTo>
                <a:lnTo>
                  <a:pt x="20" y="9"/>
                </a:lnTo>
                <a:lnTo>
                  <a:pt x="20" y="4"/>
                </a:lnTo>
                <a:lnTo>
                  <a:pt x="26" y="2"/>
                </a:lnTo>
                <a:lnTo>
                  <a:pt x="26" y="0"/>
                </a:lnTo>
                <a:lnTo>
                  <a:pt x="45" y="4"/>
                </a:lnTo>
                <a:lnTo>
                  <a:pt x="45" y="6"/>
                </a:lnTo>
                <a:lnTo>
                  <a:pt x="60" y="6"/>
                </a:lnTo>
                <a:lnTo>
                  <a:pt x="69" y="8"/>
                </a:lnTo>
                <a:lnTo>
                  <a:pt x="84" y="6"/>
                </a:lnTo>
                <a:lnTo>
                  <a:pt x="95" y="6"/>
                </a:lnTo>
                <a:lnTo>
                  <a:pt x="98" y="8"/>
                </a:lnTo>
                <a:lnTo>
                  <a:pt x="109" y="11"/>
                </a:lnTo>
                <a:lnTo>
                  <a:pt x="109" y="15"/>
                </a:lnTo>
                <a:lnTo>
                  <a:pt x="116" y="15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87" name="Freeform 1027"/>
          <p:cNvSpPr>
            <a:spLocks/>
          </p:cNvSpPr>
          <p:nvPr/>
        </p:nvSpPr>
        <p:spPr bwMode="auto">
          <a:xfrm>
            <a:off x="3284536" y="3238503"/>
            <a:ext cx="184150" cy="77788"/>
          </a:xfrm>
          <a:custGeom>
            <a:avLst/>
            <a:gdLst/>
            <a:ahLst/>
            <a:cxnLst>
              <a:cxn ang="0">
                <a:pos x="116" y="15"/>
              </a:cxn>
              <a:cxn ang="0">
                <a:pos x="109" y="19"/>
              </a:cxn>
              <a:cxn ang="0">
                <a:pos x="109" y="21"/>
              </a:cxn>
              <a:cxn ang="0">
                <a:pos x="112" y="23"/>
              </a:cxn>
              <a:cxn ang="0">
                <a:pos x="107" y="23"/>
              </a:cxn>
              <a:cxn ang="0">
                <a:pos x="103" y="27"/>
              </a:cxn>
              <a:cxn ang="0">
                <a:pos x="109" y="30"/>
              </a:cxn>
              <a:cxn ang="0">
                <a:pos x="107" y="32"/>
              </a:cxn>
              <a:cxn ang="0">
                <a:pos x="86" y="36"/>
              </a:cxn>
              <a:cxn ang="0">
                <a:pos x="69" y="34"/>
              </a:cxn>
              <a:cxn ang="0">
                <a:pos x="74" y="36"/>
              </a:cxn>
              <a:cxn ang="0">
                <a:pos x="74" y="40"/>
              </a:cxn>
              <a:cxn ang="0">
                <a:pos x="81" y="44"/>
              </a:cxn>
              <a:cxn ang="0">
                <a:pos x="62" y="49"/>
              </a:cxn>
              <a:cxn ang="0">
                <a:pos x="55" y="49"/>
              </a:cxn>
              <a:cxn ang="0">
                <a:pos x="52" y="47"/>
              </a:cxn>
              <a:cxn ang="0">
                <a:pos x="45" y="39"/>
              </a:cxn>
              <a:cxn ang="0">
                <a:pos x="50" y="37"/>
              </a:cxn>
              <a:cxn ang="0">
                <a:pos x="45" y="32"/>
              </a:cxn>
              <a:cxn ang="0">
                <a:pos x="50" y="25"/>
              </a:cxn>
              <a:cxn ang="0">
                <a:pos x="34" y="25"/>
              </a:cxn>
              <a:cxn ang="0">
                <a:pos x="22" y="23"/>
              </a:cxn>
              <a:cxn ang="0">
                <a:pos x="8" y="21"/>
              </a:cxn>
              <a:cxn ang="0">
                <a:pos x="5" y="21"/>
              </a:cxn>
              <a:cxn ang="0">
                <a:pos x="5" y="19"/>
              </a:cxn>
              <a:cxn ang="0">
                <a:pos x="0" y="9"/>
              </a:cxn>
              <a:cxn ang="0">
                <a:pos x="5" y="4"/>
              </a:cxn>
              <a:cxn ang="0">
                <a:pos x="10" y="2"/>
              </a:cxn>
              <a:cxn ang="0">
                <a:pos x="20" y="6"/>
              </a:cxn>
              <a:cxn ang="0">
                <a:pos x="10" y="8"/>
              </a:cxn>
              <a:cxn ang="0">
                <a:pos x="10" y="13"/>
              </a:cxn>
              <a:cxn ang="0">
                <a:pos x="20" y="9"/>
              </a:cxn>
              <a:cxn ang="0">
                <a:pos x="20" y="4"/>
              </a:cxn>
              <a:cxn ang="0">
                <a:pos x="26" y="2"/>
              </a:cxn>
              <a:cxn ang="0">
                <a:pos x="26" y="0"/>
              </a:cxn>
              <a:cxn ang="0">
                <a:pos x="45" y="4"/>
              </a:cxn>
              <a:cxn ang="0">
                <a:pos x="45" y="6"/>
              </a:cxn>
              <a:cxn ang="0">
                <a:pos x="60" y="6"/>
              </a:cxn>
              <a:cxn ang="0">
                <a:pos x="69" y="8"/>
              </a:cxn>
              <a:cxn ang="0">
                <a:pos x="84" y="6"/>
              </a:cxn>
              <a:cxn ang="0">
                <a:pos x="95" y="6"/>
              </a:cxn>
              <a:cxn ang="0">
                <a:pos x="98" y="8"/>
              </a:cxn>
              <a:cxn ang="0">
                <a:pos x="109" y="11"/>
              </a:cxn>
              <a:cxn ang="0">
                <a:pos x="109" y="15"/>
              </a:cxn>
              <a:cxn ang="0">
                <a:pos x="116" y="15"/>
              </a:cxn>
            </a:cxnLst>
            <a:rect l="0" t="0" r="r" b="b"/>
            <a:pathLst>
              <a:path w="116" h="49">
                <a:moveTo>
                  <a:pt x="116" y="15"/>
                </a:moveTo>
                <a:lnTo>
                  <a:pt x="109" y="19"/>
                </a:lnTo>
                <a:lnTo>
                  <a:pt x="109" y="21"/>
                </a:lnTo>
                <a:lnTo>
                  <a:pt x="112" y="23"/>
                </a:lnTo>
                <a:lnTo>
                  <a:pt x="107" y="23"/>
                </a:lnTo>
                <a:lnTo>
                  <a:pt x="103" y="27"/>
                </a:lnTo>
                <a:lnTo>
                  <a:pt x="109" y="30"/>
                </a:lnTo>
                <a:lnTo>
                  <a:pt x="107" y="32"/>
                </a:lnTo>
                <a:lnTo>
                  <a:pt x="86" y="36"/>
                </a:lnTo>
                <a:lnTo>
                  <a:pt x="69" y="34"/>
                </a:lnTo>
                <a:lnTo>
                  <a:pt x="74" y="36"/>
                </a:lnTo>
                <a:lnTo>
                  <a:pt x="74" y="40"/>
                </a:lnTo>
                <a:lnTo>
                  <a:pt x="81" y="44"/>
                </a:lnTo>
                <a:lnTo>
                  <a:pt x="62" y="49"/>
                </a:lnTo>
                <a:lnTo>
                  <a:pt x="55" y="49"/>
                </a:lnTo>
                <a:lnTo>
                  <a:pt x="52" y="47"/>
                </a:lnTo>
                <a:lnTo>
                  <a:pt x="45" y="39"/>
                </a:lnTo>
                <a:lnTo>
                  <a:pt x="50" y="37"/>
                </a:lnTo>
                <a:lnTo>
                  <a:pt x="45" y="32"/>
                </a:lnTo>
                <a:lnTo>
                  <a:pt x="50" y="25"/>
                </a:lnTo>
                <a:lnTo>
                  <a:pt x="34" y="25"/>
                </a:lnTo>
                <a:lnTo>
                  <a:pt x="22" y="23"/>
                </a:lnTo>
                <a:lnTo>
                  <a:pt x="8" y="21"/>
                </a:lnTo>
                <a:lnTo>
                  <a:pt x="5" y="21"/>
                </a:lnTo>
                <a:lnTo>
                  <a:pt x="5" y="19"/>
                </a:lnTo>
                <a:lnTo>
                  <a:pt x="0" y="9"/>
                </a:lnTo>
                <a:lnTo>
                  <a:pt x="5" y="4"/>
                </a:lnTo>
                <a:lnTo>
                  <a:pt x="10" y="2"/>
                </a:lnTo>
                <a:lnTo>
                  <a:pt x="20" y="6"/>
                </a:lnTo>
                <a:lnTo>
                  <a:pt x="10" y="8"/>
                </a:lnTo>
                <a:lnTo>
                  <a:pt x="10" y="13"/>
                </a:lnTo>
                <a:lnTo>
                  <a:pt x="20" y="9"/>
                </a:lnTo>
                <a:lnTo>
                  <a:pt x="20" y="4"/>
                </a:lnTo>
                <a:lnTo>
                  <a:pt x="26" y="2"/>
                </a:lnTo>
                <a:lnTo>
                  <a:pt x="26" y="0"/>
                </a:lnTo>
                <a:lnTo>
                  <a:pt x="45" y="4"/>
                </a:lnTo>
                <a:lnTo>
                  <a:pt x="45" y="6"/>
                </a:lnTo>
                <a:lnTo>
                  <a:pt x="60" y="6"/>
                </a:lnTo>
                <a:lnTo>
                  <a:pt x="69" y="8"/>
                </a:lnTo>
                <a:lnTo>
                  <a:pt x="84" y="6"/>
                </a:lnTo>
                <a:lnTo>
                  <a:pt x="95" y="6"/>
                </a:lnTo>
                <a:lnTo>
                  <a:pt x="98" y="8"/>
                </a:lnTo>
                <a:lnTo>
                  <a:pt x="109" y="11"/>
                </a:lnTo>
                <a:lnTo>
                  <a:pt x="109" y="15"/>
                </a:lnTo>
                <a:lnTo>
                  <a:pt x="116" y="15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88" name="Freeform 1028"/>
          <p:cNvSpPr>
            <a:spLocks/>
          </p:cNvSpPr>
          <p:nvPr/>
        </p:nvSpPr>
        <p:spPr bwMode="auto">
          <a:xfrm>
            <a:off x="3544885" y="3282953"/>
            <a:ext cx="31750" cy="25400"/>
          </a:xfrm>
          <a:custGeom>
            <a:avLst/>
            <a:gdLst/>
            <a:ahLst/>
            <a:cxnLst>
              <a:cxn ang="0">
                <a:pos x="20" y="6"/>
              </a:cxn>
              <a:cxn ang="0">
                <a:pos x="11" y="16"/>
              </a:cxn>
              <a:cxn ang="0">
                <a:pos x="0" y="16"/>
              </a:cxn>
              <a:cxn ang="0">
                <a:pos x="0" y="0"/>
              </a:cxn>
              <a:cxn ang="0">
                <a:pos x="20" y="6"/>
              </a:cxn>
            </a:cxnLst>
            <a:rect l="0" t="0" r="r" b="b"/>
            <a:pathLst>
              <a:path w="20" h="16">
                <a:moveTo>
                  <a:pt x="20" y="6"/>
                </a:moveTo>
                <a:lnTo>
                  <a:pt x="11" y="16"/>
                </a:lnTo>
                <a:lnTo>
                  <a:pt x="0" y="16"/>
                </a:lnTo>
                <a:lnTo>
                  <a:pt x="0" y="0"/>
                </a:lnTo>
                <a:lnTo>
                  <a:pt x="20" y="6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89" name="Freeform 1029"/>
          <p:cNvSpPr>
            <a:spLocks/>
          </p:cNvSpPr>
          <p:nvPr/>
        </p:nvSpPr>
        <p:spPr bwMode="auto">
          <a:xfrm>
            <a:off x="3544885" y="3282953"/>
            <a:ext cx="31750" cy="25400"/>
          </a:xfrm>
          <a:custGeom>
            <a:avLst/>
            <a:gdLst/>
            <a:ahLst/>
            <a:cxnLst>
              <a:cxn ang="0">
                <a:pos x="20" y="6"/>
              </a:cxn>
              <a:cxn ang="0">
                <a:pos x="11" y="16"/>
              </a:cxn>
              <a:cxn ang="0">
                <a:pos x="0" y="16"/>
              </a:cxn>
              <a:cxn ang="0">
                <a:pos x="0" y="0"/>
              </a:cxn>
              <a:cxn ang="0">
                <a:pos x="20" y="6"/>
              </a:cxn>
            </a:cxnLst>
            <a:rect l="0" t="0" r="r" b="b"/>
            <a:pathLst>
              <a:path w="20" h="16">
                <a:moveTo>
                  <a:pt x="20" y="6"/>
                </a:moveTo>
                <a:lnTo>
                  <a:pt x="11" y="16"/>
                </a:lnTo>
                <a:lnTo>
                  <a:pt x="0" y="16"/>
                </a:lnTo>
                <a:lnTo>
                  <a:pt x="0" y="0"/>
                </a:lnTo>
                <a:lnTo>
                  <a:pt x="20" y="6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90" name="Freeform 1030"/>
          <p:cNvSpPr>
            <a:spLocks/>
          </p:cNvSpPr>
          <p:nvPr/>
        </p:nvSpPr>
        <p:spPr bwMode="auto">
          <a:xfrm>
            <a:off x="3494085" y="3282953"/>
            <a:ext cx="50800" cy="25400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4" y="0"/>
              </a:cxn>
              <a:cxn ang="0">
                <a:pos x="0" y="6"/>
              </a:cxn>
              <a:cxn ang="0">
                <a:pos x="14" y="16"/>
              </a:cxn>
              <a:cxn ang="0">
                <a:pos x="17" y="16"/>
              </a:cxn>
              <a:cxn ang="0">
                <a:pos x="17" y="12"/>
              </a:cxn>
              <a:cxn ang="0">
                <a:pos x="32" y="16"/>
              </a:cxn>
              <a:cxn ang="0">
                <a:pos x="32" y="0"/>
              </a:cxn>
            </a:cxnLst>
            <a:rect l="0" t="0" r="r" b="b"/>
            <a:pathLst>
              <a:path w="32" h="16">
                <a:moveTo>
                  <a:pt x="32" y="0"/>
                </a:moveTo>
                <a:lnTo>
                  <a:pt x="4" y="0"/>
                </a:lnTo>
                <a:lnTo>
                  <a:pt x="0" y="6"/>
                </a:lnTo>
                <a:lnTo>
                  <a:pt x="14" y="16"/>
                </a:lnTo>
                <a:lnTo>
                  <a:pt x="17" y="16"/>
                </a:lnTo>
                <a:lnTo>
                  <a:pt x="17" y="12"/>
                </a:lnTo>
                <a:lnTo>
                  <a:pt x="32" y="16"/>
                </a:lnTo>
                <a:lnTo>
                  <a:pt x="32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91" name="Freeform 1031"/>
          <p:cNvSpPr>
            <a:spLocks/>
          </p:cNvSpPr>
          <p:nvPr/>
        </p:nvSpPr>
        <p:spPr bwMode="auto">
          <a:xfrm>
            <a:off x="3494085" y="3282953"/>
            <a:ext cx="50800" cy="25400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4" y="0"/>
              </a:cxn>
              <a:cxn ang="0">
                <a:pos x="0" y="6"/>
              </a:cxn>
              <a:cxn ang="0">
                <a:pos x="14" y="16"/>
              </a:cxn>
              <a:cxn ang="0">
                <a:pos x="17" y="16"/>
              </a:cxn>
              <a:cxn ang="0">
                <a:pos x="17" y="12"/>
              </a:cxn>
              <a:cxn ang="0">
                <a:pos x="32" y="16"/>
              </a:cxn>
              <a:cxn ang="0">
                <a:pos x="32" y="0"/>
              </a:cxn>
            </a:cxnLst>
            <a:rect l="0" t="0" r="r" b="b"/>
            <a:pathLst>
              <a:path w="32" h="16">
                <a:moveTo>
                  <a:pt x="32" y="0"/>
                </a:moveTo>
                <a:lnTo>
                  <a:pt x="4" y="0"/>
                </a:lnTo>
                <a:lnTo>
                  <a:pt x="0" y="6"/>
                </a:lnTo>
                <a:lnTo>
                  <a:pt x="14" y="16"/>
                </a:lnTo>
                <a:lnTo>
                  <a:pt x="17" y="16"/>
                </a:lnTo>
                <a:lnTo>
                  <a:pt x="17" y="12"/>
                </a:lnTo>
                <a:lnTo>
                  <a:pt x="32" y="16"/>
                </a:lnTo>
                <a:lnTo>
                  <a:pt x="32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92" name="Freeform 1032"/>
          <p:cNvSpPr>
            <a:spLocks/>
          </p:cNvSpPr>
          <p:nvPr/>
        </p:nvSpPr>
        <p:spPr bwMode="auto">
          <a:xfrm>
            <a:off x="3325811" y="3444878"/>
            <a:ext cx="166687" cy="254000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24" y="12"/>
              </a:cxn>
              <a:cxn ang="0">
                <a:pos x="36" y="23"/>
              </a:cxn>
              <a:cxn ang="0">
                <a:pos x="29" y="31"/>
              </a:cxn>
              <a:cxn ang="0">
                <a:pos x="29" y="46"/>
              </a:cxn>
              <a:cxn ang="0">
                <a:pos x="36" y="74"/>
              </a:cxn>
              <a:cxn ang="0">
                <a:pos x="36" y="82"/>
              </a:cxn>
              <a:cxn ang="0">
                <a:pos x="43" y="93"/>
              </a:cxn>
              <a:cxn ang="0">
                <a:pos x="48" y="108"/>
              </a:cxn>
              <a:cxn ang="0">
                <a:pos x="58" y="121"/>
              </a:cxn>
              <a:cxn ang="0">
                <a:pos x="60" y="121"/>
              </a:cxn>
              <a:cxn ang="0">
                <a:pos x="69" y="144"/>
              </a:cxn>
              <a:cxn ang="0">
                <a:pos x="75" y="147"/>
              </a:cxn>
              <a:cxn ang="0">
                <a:pos x="105" y="152"/>
              </a:cxn>
              <a:cxn ang="0">
                <a:pos x="100" y="154"/>
              </a:cxn>
              <a:cxn ang="0">
                <a:pos x="70" y="152"/>
              </a:cxn>
              <a:cxn ang="0">
                <a:pos x="65" y="152"/>
              </a:cxn>
              <a:cxn ang="0">
                <a:pos x="70" y="151"/>
              </a:cxn>
              <a:cxn ang="0">
                <a:pos x="65" y="151"/>
              </a:cxn>
              <a:cxn ang="0">
                <a:pos x="60" y="144"/>
              </a:cxn>
              <a:cxn ang="0">
                <a:pos x="55" y="144"/>
              </a:cxn>
              <a:cxn ang="0">
                <a:pos x="43" y="137"/>
              </a:cxn>
              <a:cxn ang="0">
                <a:pos x="48" y="137"/>
              </a:cxn>
              <a:cxn ang="0">
                <a:pos x="34" y="129"/>
              </a:cxn>
              <a:cxn ang="0">
                <a:pos x="36" y="125"/>
              </a:cxn>
              <a:cxn ang="0">
                <a:pos x="43" y="118"/>
              </a:cxn>
              <a:cxn ang="0">
                <a:pos x="34" y="105"/>
              </a:cxn>
              <a:cxn ang="0">
                <a:pos x="29" y="103"/>
              </a:cxn>
              <a:cxn ang="0">
                <a:pos x="19" y="88"/>
              </a:cxn>
              <a:cxn ang="0">
                <a:pos x="24" y="87"/>
              </a:cxn>
              <a:cxn ang="0">
                <a:pos x="13" y="59"/>
              </a:cxn>
              <a:cxn ang="0">
                <a:pos x="13" y="52"/>
              </a:cxn>
              <a:cxn ang="0">
                <a:pos x="13" y="21"/>
              </a:cxn>
              <a:cxn ang="0">
                <a:pos x="0" y="2"/>
              </a:cxn>
            </a:cxnLst>
            <a:rect l="0" t="0" r="r" b="b"/>
            <a:pathLst>
              <a:path w="105" h="160">
                <a:moveTo>
                  <a:pt x="0" y="2"/>
                </a:moveTo>
                <a:lnTo>
                  <a:pt x="13" y="0"/>
                </a:lnTo>
                <a:lnTo>
                  <a:pt x="24" y="9"/>
                </a:lnTo>
                <a:lnTo>
                  <a:pt x="24" y="12"/>
                </a:lnTo>
                <a:lnTo>
                  <a:pt x="34" y="23"/>
                </a:lnTo>
                <a:lnTo>
                  <a:pt x="36" y="23"/>
                </a:lnTo>
                <a:lnTo>
                  <a:pt x="36" y="28"/>
                </a:lnTo>
                <a:lnTo>
                  <a:pt x="29" y="31"/>
                </a:lnTo>
                <a:lnTo>
                  <a:pt x="34" y="40"/>
                </a:lnTo>
                <a:lnTo>
                  <a:pt x="29" y="46"/>
                </a:lnTo>
                <a:lnTo>
                  <a:pt x="29" y="61"/>
                </a:lnTo>
                <a:lnTo>
                  <a:pt x="36" y="74"/>
                </a:lnTo>
                <a:lnTo>
                  <a:pt x="34" y="80"/>
                </a:lnTo>
                <a:lnTo>
                  <a:pt x="36" y="82"/>
                </a:lnTo>
                <a:lnTo>
                  <a:pt x="34" y="87"/>
                </a:lnTo>
                <a:lnTo>
                  <a:pt x="43" y="93"/>
                </a:lnTo>
                <a:lnTo>
                  <a:pt x="43" y="105"/>
                </a:lnTo>
                <a:lnTo>
                  <a:pt x="48" y="108"/>
                </a:lnTo>
                <a:lnTo>
                  <a:pt x="48" y="115"/>
                </a:lnTo>
                <a:lnTo>
                  <a:pt x="58" y="121"/>
                </a:lnTo>
                <a:lnTo>
                  <a:pt x="60" y="123"/>
                </a:lnTo>
                <a:lnTo>
                  <a:pt x="60" y="121"/>
                </a:lnTo>
                <a:lnTo>
                  <a:pt x="65" y="130"/>
                </a:lnTo>
                <a:lnTo>
                  <a:pt x="69" y="144"/>
                </a:lnTo>
                <a:lnTo>
                  <a:pt x="70" y="146"/>
                </a:lnTo>
                <a:lnTo>
                  <a:pt x="75" y="147"/>
                </a:lnTo>
                <a:lnTo>
                  <a:pt x="86" y="152"/>
                </a:lnTo>
                <a:lnTo>
                  <a:pt x="105" y="152"/>
                </a:lnTo>
                <a:lnTo>
                  <a:pt x="105" y="154"/>
                </a:lnTo>
                <a:lnTo>
                  <a:pt x="100" y="154"/>
                </a:lnTo>
                <a:lnTo>
                  <a:pt x="100" y="160"/>
                </a:lnTo>
                <a:lnTo>
                  <a:pt x="70" y="152"/>
                </a:lnTo>
                <a:lnTo>
                  <a:pt x="70" y="154"/>
                </a:lnTo>
                <a:lnTo>
                  <a:pt x="65" y="152"/>
                </a:lnTo>
                <a:lnTo>
                  <a:pt x="69" y="151"/>
                </a:lnTo>
                <a:lnTo>
                  <a:pt x="70" y="151"/>
                </a:lnTo>
                <a:lnTo>
                  <a:pt x="65" y="148"/>
                </a:lnTo>
                <a:lnTo>
                  <a:pt x="65" y="151"/>
                </a:lnTo>
                <a:lnTo>
                  <a:pt x="60" y="151"/>
                </a:lnTo>
                <a:lnTo>
                  <a:pt x="60" y="144"/>
                </a:lnTo>
                <a:lnTo>
                  <a:pt x="58" y="146"/>
                </a:lnTo>
                <a:lnTo>
                  <a:pt x="55" y="144"/>
                </a:lnTo>
                <a:lnTo>
                  <a:pt x="48" y="144"/>
                </a:lnTo>
                <a:lnTo>
                  <a:pt x="43" y="137"/>
                </a:lnTo>
                <a:lnTo>
                  <a:pt x="43" y="134"/>
                </a:lnTo>
                <a:lnTo>
                  <a:pt x="48" y="137"/>
                </a:lnTo>
                <a:lnTo>
                  <a:pt x="48" y="129"/>
                </a:lnTo>
                <a:lnTo>
                  <a:pt x="34" y="129"/>
                </a:lnTo>
                <a:lnTo>
                  <a:pt x="36" y="126"/>
                </a:lnTo>
                <a:lnTo>
                  <a:pt x="36" y="125"/>
                </a:lnTo>
                <a:lnTo>
                  <a:pt x="34" y="118"/>
                </a:lnTo>
                <a:lnTo>
                  <a:pt x="43" y="118"/>
                </a:lnTo>
                <a:lnTo>
                  <a:pt x="36" y="108"/>
                </a:lnTo>
                <a:lnTo>
                  <a:pt x="34" y="105"/>
                </a:lnTo>
                <a:lnTo>
                  <a:pt x="34" y="108"/>
                </a:lnTo>
                <a:lnTo>
                  <a:pt x="29" y="103"/>
                </a:lnTo>
                <a:lnTo>
                  <a:pt x="26" y="99"/>
                </a:lnTo>
                <a:lnTo>
                  <a:pt x="19" y="88"/>
                </a:lnTo>
                <a:lnTo>
                  <a:pt x="19" y="87"/>
                </a:lnTo>
                <a:lnTo>
                  <a:pt x="24" y="87"/>
                </a:lnTo>
                <a:lnTo>
                  <a:pt x="24" y="68"/>
                </a:lnTo>
                <a:lnTo>
                  <a:pt x="13" y="59"/>
                </a:lnTo>
                <a:lnTo>
                  <a:pt x="19" y="56"/>
                </a:lnTo>
                <a:lnTo>
                  <a:pt x="13" y="52"/>
                </a:lnTo>
                <a:lnTo>
                  <a:pt x="19" y="39"/>
                </a:lnTo>
                <a:lnTo>
                  <a:pt x="13" y="21"/>
                </a:lnTo>
                <a:lnTo>
                  <a:pt x="12" y="18"/>
                </a:lnTo>
                <a:lnTo>
                  <a:pt x="0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93" name="Freeform 1033"/>
          <p:cNvSpPr>
            <a:spLocks/>
          </p:cNvSpPr>
          <p:nvPr/>
        </p:nvSpPr>
        <p:spPr bwMode="auto">
          <a:xfrm>
            <a:off x="3325811" y="3444878"/>
            <a:ext cx="166687" cy="254000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24" y="12"/>
              </a:cxn>
              <a:cxn ang="0">
                <a:pos x="36" y="23"/>
              </a:cxn>
              <a:cxn ang="0">
                <a:pos x="29" y="31"/>
              </a:cxn>
              <a:cxn ang="0">
                <a:pos x="29" y="46"/>
              </a:cxn>
              <a:cxn ang="0">
                <a:pos x="36" y="74"/>
              </a:cxn>
              <a:cxn ang="0">
                <a:pos x="36" y="82"/>
              </a:cxn>
              <a:cxn ang="0">
                <a:pos x="43" y="93"/>
              </a:cxn>
              <a:cxn ang="0">
                <a:pos x="48" y="108"/>
              </a:cxn>
              <a:cxn ang="0">
                <a:pos x="58" y="121"/>
              </a:cxn>
              <a:cxn ang="0">
                <a:pos x="60" y="121"/>
              </a:cxn>
              <a:cxn ang="0">
                <a:pos x="69" y="144"/>
              </a:cxn>
              <a:cxn ang="0">
                <a:pos x="75" y="147"/>
              </a:cxn>
              <a:cxn ang="0">
                <a:pos x="105" y="152"/>
              </a:cxn>
              <a:cxn ang="0">
                <a:pos x="100" y="154"/>
              </a:cxn>
              <a:cxn ang="0">
                <a:pos x="70" y="152"/>
              </a:cxn>
              <a:cxn ang="0">
                <a:pos x="65" y="152"/>
              </a:cxn>
              <a:cxn ang="0">
                <a:pos x="70" y="151"/>
              </a:cxn>
              <a:cxn ang="0">
                <a:pos x="65" y="151"/>
              </a:cxn>
              <a:cxn ang="0">
                <a:pos x="60" y="144"/>
              </a:cxn>
              <a:cxn ang="0">
                <a:pos x="55" y="144"/>
              </a:cxn>
              <a:cxn ang="0">
                <a:pos x="43" y="137"/>
              </a:cxn>
              <a:cxn ang="0">
                <a:pos x="48" y="137"/>
              </a:cxn>
              <a:cxn ang="0">
                <a:pos x="34" y="129"/>
              </a:cxn>
              <a:cxn ang="0">
                <a:pos x="36" y="125"/>
              </a:cxn>
              <a:cxn ang="0">
                <a:pos x="43" y="118"/>
              </a:cxn>
              <a:cxn ang="0">
                <a:pos x="34" y="105"/>
              </a:cxn>
              <a:cxn ang="0">
                <a:pos x="29" y="103"/>
              </a:cxn>
              <a:cxn ang="0">
                <a:pos x="19" y="88"/>
              </a:cxn>
              <a:cxn ang="0">
                <a:pos x="24" y="87"/>
              </a:cxn>
              <a:cxn ang="0">
                <a:pos x="13" y="59"/>
              </a:cxn>
              <a:cxn ang="0">
                <a:pos x="13" y="52"/>
              </a:cxn>
              <a:cxn ang="0">
                <a:pos x="13" y="21"/>
              </a:cxn>
              <a:cxn ang="0">
                <a:pos x="0" y="2"/>
              </a:cxn>
            </a:cxnLst>
            <a:rect l="0" t="0" r="r" b="b"/>
            <a:pathLst>
              <a:path w="105" h="160">
                <a:moveTo>
                  <a:pt x="0" y="2"/>
                </a:moveTo>
                <a:lnTo>
                  <a:pt x="13" y="0"/>
                </a:lnTo>
                <a:lnTo>
                  <a:pt x="24" y="9"/>
                </a:lnTo>
                <a:lnTo>
                  <a:pt x="24" y="12"/>
                </a:lnTo>
                <a:lnTo>
                  <a:pt x="34" y="23"/>
                </a:lnTo>
                <a:lnTo>
                  <a:pt x="36" y="23"/>
                </a:lnTo>
                <a:lnTo>
                  <a:pt x="36" y="28"/>
                </a:lnTo>
                <a:lnTo>
                  <a:pt x="29" y="31"/>
                </a:lnTo>
                <a:lnTo>
                  <a:pt x="34" y="40"/>
                </a:lnTo>
                <a:lnTo>
                  <a:pt x="29" y="46"/>
                </a:lnTo>
                <a:lnTo>
                  <a:pt x="29" y="61"/>
                </a:lnTo>
                <a:lnTo>
                  <a:pt x="36" y="74"/>
                </a:lnTo>
                <a:lnTo>
                  <a:pt x="34" y="80"/>
                </a:lnTo>
                <a:lnTo>
                  <a:pt x="36" y="82"/>
                </a:lnTo>
                <a:lnTo>
                  <a:pt x="34" y="87"/>
                </a:lnTo>
                <a:lnTo>
                  <a:pt x="43" y="93"/>
                </a:lnTo>
                <a:lnTo>
                  <a:pt x="43" y="105"/>
                </a:lnTo>
                <a:lnTo>
                  <a:pt x="48" y="108"/>
                </a:lnTo>
                <a:lnTo>
                  <a:pt x="48" y="115"/>
                </a:lnTo>
                <a:lnTo>
                  <a:pt x="58" y="121"/>
                </a:lnTo>
                <a:lnTo>
                  <a:pt x="60" y="123"/>
                </a:lnTo>
                <a:lnTo>
                  <a:pt x="60" y="121"/>
                </a:lnTo>
                <a:lnTo>
                  <a:pt x="65" y="130"/>
                </a:lnTo>
                <a:lnTo>
                  <a:pt x="69" y="144"/>
                </a:lnTo>
                <a:lnTo>
                  <a:pt x="70" y="146"/>
                </a:lnTo>
                <a:lnTo>
                  <a:pt x="75" y="147"/>
                </a:lnTo>
                <a:lnTo>
                  <a:pt x="86" y="152"/>
                </a:lnTo>
                <a:lnTo>
                  <a:pt x="105" y="152"/>
                </a:lnTo>
                <a:lnTo>
                  <a:pt x="105" y="154"/>
                </a:lnTo>
                <a:lnTo>
                  <a:pt x="100" y="154"/>
                </a:lnTo>
                <a:lnTo>
                  <a:pt x="100" y="160"/>
                </a:lnTo>
                <a:lnTo>
                  <a:pt x="70" y="152"/>
                </a:lnTo>
                <a:lnTo>
                  <a:pt x="70" y="154"/>
                </a:lnTo>
                <a:lnTo>
                  <a:pt x="65" y="152"/>
                </a:lnTo>
                <a:lnTo>
                  <a:pt x="69" y="151"/>
                </a:lnTo>
                <a:lnTo>
                  <a:pt x="70" y="151"/>
                </a:lnTo>
                <a:lnTo>
                  <a:pt x="65" y="148"/>
                </a:lnTo>
                <a:lnTo>
                  <a:pt x="65" y="151"/>
                </a:lnTo>
                <a:lnTo>
                  <a:pt x="60" y="151"/>
                </a:lnTo>
                <a:lnTo>
                  <a:pt x="60" y="144"/>
                </a:lnTo>
                <a:lnTo>
                  <a:pt x="58" y="146"/>
                </a:lnTo>
                <a:lnTo>
                  <a:pt x="55" y="144"/>
                </a:lnTo>
                <a:lnTo>
                  <a:pt x="48" y="144"/>
                </a:lnTo>
                <a:lnTo>
                  <a:pt x="43" y="137"/>
                </a:lnTo>
                <a:lnTo>
                  <a:pt x="43" y="134"/>
                </a:lnTo>
                <a:lnTo>
                  <a:pt x="48" y="137"/>
                </a:lnTo>
                <a:lnTo>
                  <a:pt x="48" y="129"/>
                </a:lnTo>
                <a:lnTo>
                  <a:pt x="34" y="129"/>
                </a:lnTo>
                <a:lnTo>
                  <a:pt x="36" y="126"/>
                </a:lnTo>
                <a:lnTo>
                  <a:pt x="36" y="125"/>
                </a:lnTo>
                <a:lnTo>
                  <a:pt x="34" y="118"/>
                </a:lnTo>
                <a:lnTo>
                  <a:pt x="43" y="118"/>
                </a:lnTo>
                <a:lnTo>
                  <a:pt x="36" y="108"/>
                </a:lnTo>
                <a:lnTo>
                  <a:pt x="34" y="105"/>
                </a:lnTo>
                <a:lnTo>
                  <a:pt x="34" y="108"/>
                </a:lnTo>
                <a:lnTo>
                  <a:pt x="29" y="103"/>
                </a:lnTo>
                <a:lnTo>
                  <a:pt x="26" y="99"/>
                </a:lnTo>
                <a:lnTo>
                  <a:pt x="19" y="88"/>
                </a:lnTo>
                <a:lnTo>
                  <a:pt x="19" y="87"/>
                </a:lnTo>
                <a:lnTo>
                  <a:pt x="24" y="87"/>
                </a:lnTo>
                <a:lnTo>
                  <a:pt x="24" y="68"/>
                </a:lnTo>
                <a:lnTo>
                  <a:pt x="13" y="59"/>
                </a:lnTo>
                <a:lnTo>
                  <a:pt x="19" y="56"/>
                </a:lnTo>
                <a:lnTo>
                  <a:pt x="13" y="52"/>
                </a:lnTo>
                <a:lnTo>
                  <a:pt x="19" y="39"/>
                </a:lnTo>
                <a:lnTo>
                  <a:pt x="13" y="21"/>
                </a:lnTo>
                <a:lnTo>
                  <a:pt x="12" y="18"/>
                </a:lnTo>
                <a:lnTo>
                  <a:pt x="0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94" name="Line 1034"/>
          <p:cNvSpPr>
            <a:spLocks noChangeShapeType="1"/>
          </p:cNvSpPr>
          <p:nvPr/>
        </p:nvSpPr>
        <p:spPr bwMode="auto">
          <a:xfrm>
            <a:off x="4452935" y="2989265"/>
            <a:ext cx="3175" cy="1588"/>
          </a:xfrm>
          <a:prstGeom prst="line">
            <a:avLst/>
          </a:prstGeom>
          <a:noFill/>
          <a:ln w="9525" cap="rnd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95" name="Line 1035"/>
          <p:cNvSpPr>
            <a:spLocks noChangeShapeType="1"/>
          </p:cNvSpPr>
          <p:nvPr/>
        </p:nvSpPr>
        <p:spPr bwMode="auto">
          <a:xfrm>
            <a:off x="4452935" y="2989265"/>
            <a:ext cx="3175" cy="1588"/>
          </a:xfrm>
          <a:prstGeom prst="line">
            <a:avLst/>
          </a:prstGeom>
          <a:noFill/>
          <a:ln w="9525" cap="rnd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96" name="Line 1036"/>
          <p:cNvSpPr>
            <a:spLocks noChangeShapeType="1"/>
          </p:cNvSpPr>
          <p:nvPr/>
        </p:nvSpPr>
        <p:spPr bwMode="auto">
          <a:xfrm>
            <a:off x="4452935" y="2989265"/>
            <a:ext cx="3175" cy="1588"/>
          </a:xfrm>
          <a:prstGeom prst="line">
            <a:avLst/>
          </a:prstGeom>
          <a:noFill/>
          <a:ln w="9525" cap="rnd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97" name="Line 1037"/>
          <p:cNvSpPr>
            <a:spLocks noChangeShapeType="1"/>
          </p:cNvSpPr>
          <p:nvPr/>
        </p:nvSpPr>
        <p:spPr bwMode="auto">
          <a:xfrm>
            <a:off x="4452935" y="2989265"/>
            <a:ext cx="3175" cy="1588"/>
          </a:xfrm>
          <a:prstGeom prst="line">
            <a:avLst/>
          </a:prstGeom>
          <a:noFill/>
          <a:ln w="9525" cap="rnd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98" name="Freeform 1038"/>
          <p:cNvSpPr>
            <a:spLocks/>
          </p:cNvSpPr>
          <p:nvPr/>
        </p:nvSpPr>
        <p:spPr bwMode="auto">
          <a:xfrm>
            <a:off x="3336923" y="3390903"/>
            <a:ext cx="179387" cy="90488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1" y="6"/>
              </a:cxn>
              <a:cxn ang="0">
                <a:pos x="21" y="0"/>
              </a:cxn>
              <a:cxn ang="0">
                <a:pos x="35" y="0"/>
              </a:cxn>
              <a:cxn ang="0">
                <a:pos x="35" y="6"/>
              </a:cxn>
              <a:cxn ang="0">
                <a:pos x="40" y="11"/>
              </a:cxn>
              <a:cxn ang="0">
                <a:pos x="78" y="20"/>
              </a:cxn>
              <a:cxn ang="0">
                <a:pos x="82" y="23"/>
              </a:cxn>
              <a:cxn ang="0">
                <a:pos x="85" y="28"/>
              </a:cxn>
              <a:cxn ang="0">
                <a:pos x="97" y="29"/>
              </a:cxn>
              <a:cxn ang="0">
                <a:pos x="99" y="31"/>
              </a:cxn>
              <a:cxn ang="0">
                <a:pos x="113" y="36"/>
              </a:cxn>
              <a:cxn ang="0">
                <a:pos x="103" y="46"/>
              </a:cxn>
              <a:cxn ang="0">
                <a:pos x="97" y="41"/>
              </a:cxn>
              <a:cxn ang="0">
                <a:pos x="73" y="44"/>
              </a:cxn>
              <a:cxn ang="0">
                <a:pos x="68" y="54"/>
              </a:cxn>
              <a:cxn ang="0">
                <a:pos x="58" y="54"/>
              </a:cxn>
              <a:cxn ang="0">
                <a:pos x="40" y="53"/>
              </a:cxn>
              <a:cxn ang="0">
                <a:pos x="28" y="57"/>
              </a:cxn>
              <a:cxn ang="0">
                <a:pos x="26" y="56"/>
              </a:cxn>
              <a:cxn ang="0">
                <a:pos x="16" y="46"/>
              </a:cxn>
              <a:cxn ang="0">
                <a:pos x="16" y="41"/>
              </a:cxn>
              <a:cxn ang="0">
                <a:pos x="5" y="33"/>
              </a:cxn>
              <a:cxn ang="0">
                <a:pos x="11" y="29"/>
              </a:cxn>
              <a:cxn ang="0">
                <a:pos x="5" y="28"/>
              </a:cxn>
              <a:cxn ang="0">
                <a:pos x="4" y="10"/>
              </a:cxn>
              <a:cxn ang="0">
                <a:pos x="0" y="4"/>
              </a:cxn>
            </a:cxnLst>
            <a:rect l="0" t="0" r="r" b="b"/>
            <a:pathLst>
              <a:path w="113" h="57">
                <a:moveTo>
                  <a:pt x="0" y="4"/>
                </a:moveTo>
                <a:lnTo>
                  <a:pt x="11" y="6"/>
                </a:lnTo>
                <a:lnTo>
                  <a:pt x="21" y="0"/>
                </a:lnTo>
                <a:lnTo>
                  <a:pt x="35" y="0"/>
                </a:lnTo>
                <a:lnTo>
                  <a:pt x="35" y="6"/>
                </a:lnTo>
                <a:lnTo>
                  <a:pt x="40" y="11"/>
                </a:lnTo>
                <a:lnTo>
                  <a:pt x="78" y="20"/>
                </a:lnTo>
                <a:lnTo>
                  <a:pt x="82" y="23"/>
                </a:lnTo>
                <a:lnTo>
                  <a:pt x="85" y="28"/>
                </a:lnTo>
                <a:lnTo>
                  <a:pt x="97" y="29"/>
                </a:lnTo>
                <a:lnTo>
                  <a:pt x="99" y="31"/>
                </a:lnTo>
                <a:lnTo>
                  <a:pt x="113" y="36"/>
                </a:lnTo>
                <a:lnTo>
                  <a:pt x="103" y="46"/>
                </a:lnTo>
                <a:lnTo>
                  <a:pt x="97" y="41"/>
                </a:lnTo>
                <a:lnTo>
                  <a:pt x="73" y="44"/>
                </a:lnTo>
                <a:lnTo>
                  <a:pt x="68" y="54"/>
                </a:lnTo>
                <a:lnTo>
                  <a:pt x="58" y="54"/>
                </a:lnTo>
                <a:lnTo>
                  <a:pt x="40" y="53"/>
                </a:lnTo>
                <a:lnTo>
                  <a:pt x="28" y="57"/>
                </a:lnTo>
                <a:lnTo>
                  <a:pt x="26" y="56"/>
                </a:lnTo>
                <a:lnTo>
                  <a:pt x="16" y="46"/>
                </a:lnTo>
                <a:lnTo>
                  <a:pt x="16" y="41"/>
                </a:lnTo>
                <a:lnTo>
                  <a:pt x="5" y="33"/>
                </a:lnTo>
                <a:lnTo>
                  <a:pt x="11" y="29"/>
                </a:lnTo>
                <a:lnTo>
                  <a:pt x="5" y="28"/>
                </a:lnTo>
                <a:lnTo>
                  <a:pt x="4" y="10"/>
                </a:lnTo>
                <a:lnTo>
                  <a:pt x="0" y="4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899" name="Freeform 1039"/>
          <p:cNvSpPr>
            <a:spLocks/>
          </p:cNvSpPr>
          <p:nvPr/>
        </p:nvSpPr>
        <p:spPr bwMode="auto">
          <a:xfrm>
            <a:off x="3336923" y="3390903"/>
            <a:ext cx="179387" cy="90488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1" y="6"/>
              </a:cxn>
              <a:cxn ang="0">
                <a:pos x="21" y="0"/>
              </a:cxn>
              <a:cxn ang="0">
                <a:pos x="35" y="0"/>
              </a:cxn>
              <a:cxn ang="0">
                <a:pos x="35" y="6"/>
              </a:cxn>
              <a:cxn ang="0">
                <a:pos x="40" y="11"/>
              </a:cxn>
              <a:cxn ang="0">
                <a:pos x="78" y="20"/>
              </a:cxn>
              <a:cxn ang="0">
                <a:pos x="82" y="23"/>
              </a:cxn>
              <a:cxn ang="0">
                <a:pos x="85" y="28"/>
              </a:cxn>
              <a:cxn ang="0">
                <a:pos x="97" y="29"/>
              </a:cxn>
              <a:cxn ang="0">
                <a:pos x="99" y="31"/>
              </a:cxn>
              <a:cxn ang="0">
                <a:pos x="113" y="36"/>
              </a:cxn>
              <a:cxn ang="0">
                <a:pos x="103" y="46"/>
              </a:cxn>
              <a:cxn ang="0">
                <a:pos x="97" y="41"/>
              </a:cxn>
              <a:cxn ang="0">
                <a:pos x="73" y="44"/>
              </a:cxn>
              <a:cxn ang="0">
                <a:pos x="68" y="54"/>
              </a:cxn>
              <a:cxn ang="0">
                <a:pos x="58" y="54"/>
              </a:cxn>
              <a:cxn ang="0">
                <a:pos x="40" y="53"/>
              </a:cxn>
              <a:cxn ang="0">
                <a:pos x="28" y="57"/>
              </a:cxn>
              <a:cxn ang="0">
                <a:pos x="26" y="56"/>
              </a:cxn>
              <a:cxn ang="0">
                <a:pos x="16" y="46"/>
              </a:cxn>
              <a:cxn ang="0">
                <a:pos x="16" y="41"/>
              </a:cxn>
              <a:cxn ang="0">
                <a:pos x="5" y="33"/>
              </a:cxn>
              <a:cxn ang="0">
                <a:pos x="11" y="29"/>
              </a:cxn>
              <a:cxn ang="0">
                <a:pos x="5" y="28"/>
              </a:cxn>
              <a:cxn ang="0">
                <a:pos x="4" y="10"/>
              </a:cxn>
              <a:cxn ang="0">
                <a:pos x="0" y="4"/>
              </a:cxn>
            </a:cxnLst>
            <a:rect l="0" t="0" r="r" b="b"/>
            <a:pathLst>
              <a:path w="113" h="57">
                <a:moveTo>
                  <a:pt x="0" y="4"/>
                </a:moveTo>
                <a:lnTo>
                  <a:pt x="11" y="6"/>
                </a:lnTo>
                <a:lnTo>
                  <a:pt x="21" y="0"/>
                </a:lnTo>
                <a:lnTo>
                  <a:pt x="35" y="0"/>
                </a:lnTo>
                <a:lnTo>
                  <a:pt x="35" y="6"/>
                </a:lnTo>
                <a:lnTo>
                  <a:pt x="40" y="11"/>
                </a:lnTo>
                <a:lnTo>
                  <a:pt x="78" y="20"/>
                </a:lnTo>
                <a:lnTo>
                  <a:pt x="82" y="23"/>
                </a:lnTo>
                <a:lnTo>
                  <a:pt x="85" y="28"/>
                </a:lnTo>
                <a:lnTo>
                  <a:pt x="97" y="29"/>
                </a:lnTo>
                <a:lnTo>
                  <a:pt x="99" y="31"/>
                </a:lnTo>
                <a:lnTo>
                  <a:pt x="113" y="36"/>
                </a:lnTo>
                <a:lnTo>
                  <a:pt x="103" y="46"/>
                </a:lnTo>
                <a:lnTo>
                  <a:pt x="97" y="41"/>
                </a:lnTo>
                <a:lnTo>
                  <a:pt x="73" y="44"/>
                </a:lnTo>
                <a:lnTo>
                  <a:pt x="68" y="54"/>
                </a:lnTo>
                <a:lnTo>
                  <a:pt x="58" y="54"/>
                </a:lnTo>
                <a:lnTo>
                  <a:pt x="40" y="53"/>
                </a:lnTo>
                <a:lnTo>
                  <a:pt x="28" y="57"/>
                </a:lnTo>
                <a:lnTo>
                  <a:pt x="26" y="56"/>
                </a:lnTo>
                <a:lnTo>
                  <a:pt x="16" y="46"/>
                </a:lnTo>
                <a:lnTo>
                  <a:pt x="16" y="41"/>
                </a:lnTo>
                <a:lnTo>
                  <a:pt x="5" y="33"/>
                </a:lnTo>
                <a:lnTo>
                  <a:pt x="11" y="29"/>
                </a:lnTo>
                <a:lnTo>
                  <a:pt x="5" y="28"/>
                </a:lnTo>
                <a:lnTo>
                  <a:pt x="4" y="10"/>
                </a:lnTo>
                <a:lnTo>
                  <a:pt x="0" y="4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00" name="Freeform 1040"/>
          <p:cNvSpPr>
            <a:spLocks/>
          </p:cNvSpPr>
          <p:nvPr/>
        </p:nvSpPr>
        <p:spPr bwMode="auto">
          <a:xfrm>
            <a:off x="3448048" y="3455991"/>
            <a:ext cx="114300" cy="60325"/>
          </a:xfrm>
          <a:custGeom>
            <a:avLst/>
            <a:gdLst/>
            <a:ahLst/>
            <a:cxnLst>
              <a:cxn ang="0">
                <a:pos x="72" y="29"/>
              </a:cxn>
              <a:cxn ang="0">
                <a:pos x="72" y="22"/>
              </a:cxn>
              <a:cxn ang="0">
                <a:pos x="62" y="22"/>
              </a:cxn>
              <a:cxn ang="0">
                <a:pos x="62" y="14"/>
              </a:cxn>
              <a:cxn ang="0">
                <a:pos x="57" y="14"/>
              </a:cxn>
              <a:cxn ang="0">
                <a:pos x="43" y="11"/>
              </a:cxn>
              <a:cxn ang="0">
                <a:pos x="33" y="4"/>
              </a:cxn>
              <a:cxn ang="0">
                <a:pos x="28" y="0"/>
              </a:cxn>
              <a:cxn ang="0">
                <a:pos x="4" y="3"/>
              </a:cxn>
              <a:cxn ang="0">
                <a:pos x="0" y="14"/>
              </a:cxn>
              <a:cxn ang="0">
                <a:pos x="21" y="22"/>
              </a:cxn>
              <a:cxn ang="0">
                <a:pos x="29" y="25"/>
              </a:cxn>
              <a:cxn ang="0">
                <a:pos x="46" y="27"/>
              </a:cxn>
              <a:cxn ang="0">
                <a:pos x="46" y="32"/>
              </a:cxn>
              <a:cxn ang="0">
                <a:pos x="43" y="37"/>
              </a:cxn>
              <a:cxn ang="0">
                <a:pos x="63" y="38"/>
              </a:cxn>
              <a:cxn ang="0">
                <a:pos x="67" y="38"/>
              </a:cxn>
              <a:cxn ang="0">
                <a:pos x="72" y="34"/>
              </a:cxn>
              <a:cxn ang="0">
                <a:pos x="72" y="29"/>
              </a:cxn>
            </a:cxnLst>
            <a:rect l="0" t="0" r="r" b="b"/>
            <a:pathLst>
              <a:path w="72" h="38">
                <a:moveTo>
                  <a:pt x="72" y="29"/>
                </a:moveTo>
                <a:lnTo>
                  <a:pt x="72" y="22"/>
                </a:lnTo>
                <a:lnTo>
                  <a:pt x="62" y="22"/>
                </a:lnTo>
                <a:lnTo>
                  <a:pt x="62" y="14"/>
                </a:lnTo>
                <a:lnTo>
                  <a:pt x="57" y="14"/>
                </a:lnTo>
                <a:lnTo>
                  <a:pt x="43" y="11"/>
                </a:lnTo>
                <a:lnTo>
                  <a:pt x="33" y="4"/>
                </a:lnTo>
                <a:lnTo>
                  <a:pt x="28" y="0"/>
                </a:lnTo>
                <a:lnTo>
                  <a:pt x="4" y="3"/>
                </a:lnTo>
                <a:lnTo>
                  <a:pt x="0" y="14"/>
                </a:lnTo>
                <a:lnTo>
                  <a:pt x="21" y="22"/>
                </a:lnTo>
                <a:lnTo>
                  <a:pt x="29" y="25"/>
                </a:lnTo>
                <a:lnTo>
                  <a:pt x="46" y="27"/>
                </a:lnTo>
                <a:lnTo>
                  <a:pt x="46" y="32"/>
                </a:lnTo>
                <a:lnTo>
                  <a:pt x="43" y="37"/>
                </a:lnTo>
                <a:lnTo>
                  <a:pt x="63" y="38"/>
                </a:lnTo>
                <a:lnTo>
                  <a:pt x="67" y="38"/>
                </a:lnTo>
                <a:lnTo>
                  <a:pt x="72" y="34"/>
                </a:lnTo>
                <a:lnTo>
                  <a:pt x="72" y="29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01" name="Freeform 1041"/>
          <p:cNvSpPr>
            <a:spLocks/>
          </p:cNvSpPr>
          <p:nvPr/>
        </p:nvSpPr>
        <p:spPr bwMode="auto">
          <a:xfrm>
            <a:off x="3448048" y="3455991"/>
            <a:ext cx="114300" cy="60325"/>
          </a:xfrm>
          <a:custGeom>
            <a:avLst/>
            <a:gdLst/>
            <a:ahLst/>
            <a:cxnLst>
              <a:cxn ang="0">
                <a:pos x="72" y="29"/>
              </a:cxn>
              <a:cxn ang="0">
                <a:pos x="72" y="22"/>
              </a:cxn>
              <a:cxn ang="0">
                <a:pos x="62" y="22"/>
              </a:cxn>
              <a:cxn ang="0">
                <a:pos x="62" y="14"/>
              </a:cxn>
              <a:cxn ang="0">
                <a:pos x="57" y="14"/>
              </a:cxn>
              <a:cxn ang="0">
                <a:pos x="43" y="11"/>
              </a:cxn>
              <a:cxn ang="0">
                <a:pos x="33" y="4"/>
              </a:cxn>
              <a:cxn ang="0">
                <a:pos x="28" y="0"/>
              </a:cxn>
              <a:cxn ang="0">
                <a:pos x="4" y="3"/>
              </a:cxn>
              <a:cxn ang="0">
                <a:pos x="0" y="14"/>
              </a:cxn>
              <a:cxn ang="0">
                <a:pos x="21" y="22"/>
              </a:cxn>
              <a:cxn ang="0">
                <a:pos x="29" y="25"/>
              </a:cxn>
              <a:cxn ang="0">
                <a:pos x="46" y="27"/>
              </a:cxn>
              <a:cxn ang="0">
                <a:pos x="46" y="32"/>
              </a:cxn>
              <a:cxn ang="0">
                <a:pos x="43" y="37"/>
              </a:cxn>
              <a:cxn ang="0">
                <a:pos x="63" y="38"/>
              </a:cxn>
              <a:cxn ang="0">
                <a:pos x="67" y="38"/>
              </a:cxn>
              <a:cxn ang="0">
                <a:pos x="72" y="34"/>
              </a:cxn>
              <a:cxn ang="0">
                <a:pos x="72" y="29"/>
              </a:cxn>
            </a:cxnLst>
            <a:rect l="0" t="0" r="r" b="b"/>
            <a:pathLst>
              <a:path w="72" h="38">
                <a:moveTo>
                  <a:pt x="72" y="29"/>
                </a:moveTo>
                <a:lnTo>
                  <a:pt x="72" y="22"/>
                </a:lnTo>
                <a:lnTo>
                  <a:pt x="62" y="22"/>
                </a:lnTo>
                <a:lnTo>
                  <a:pt x="62" y="14"/>
                </a:lnTo>
                <a:lnTo>
                  <a:pt x="57" y="14"/>
                </a:lnTo>
                <a:lnTo>
                  <a:pt x="43" y="11"/>
                </a:lnTo>
                <a:lnTo>
                  <a:pt x="33" y="4"/>
                </a:lnTo>
                <a:lnTo>
                  <a:pt x="28" y="0"/>
                </a:lnTo>
                <a:lnTo>
                  <a:pt x="4" y="3"/>
                </a:lnTo>
                <a:lnTo>
                  <a:pt x="0" y="14"/>
                </a:lnTo>
                <a:lnTo>
                  <a:pt x="21" y="22"/>
                </a:lnTo>
                <a:lnTo>
                  <a:pt x="29" y="25"/>
                </a:lnTo>
                <a:lnTo>
                  <a:pt x="46" y="27"/>
                </a:lnTo>
                <a:lnTo>
                  <a:pt x="46" y="32"/>
                </a:lnTo>
                <a:lnTo>
                  <a:pt x="43" y="37"/>
                </a:lnTo>
                <a:lnTo>
                  <a:pt x="63" y="38"/>
                </a:lnTo>
                <a:lnTo>
                  <a:pt x="67" y="38"/>
                </a:lnTo>
                <a:lnTo>
                  <a:pt x="72" y="34"/>
                </a:lnTo>
                <a:lnTo>
                  <a:pt x="72" y="29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02" name="Freeform 1042"/>
          <p:cNvSpPr>
            <a:spLocks/>
          </p:cNvSpPr>
          <p:nvPr/>
        </p:nvSpPr>
        <p:spPr bwMode="auto">
          <a:xfrm>
            <a:off x="3370261" y="3475041"/>
            <a:ext cx="206375" cy="211138"/>
          </a:xfrm>
          <a:custGeom>
            <a:avLst/>
            <a:gdLst/>
            <a:ahLst/>
            <a:cxnLst>
              <a:cxn ang="0">
                <a:pos x="106" y="57"/>
              </a:cxn>
              <a:cxn ang="0">
                <a:pos x="116" y="63"/>
              </a:cxn>
              <a:cxn ang="0">
                <a:pos x="127" y="68"/>
              </a:cxn>
              <a:cxn ang="0">
                <a:pos x="101" y="74"/>
              </a:cxn>
              <a:cxn ang="0">
                <a:pos x="92" y="84"/>
              </a:cxn>
              <a:cxn ang="0">
                <a:pos x="66" y="84"/>
              </a:cxn>
              <a:cxn ang="0">
                <a:pos x="78" y="91"/>
              </a:cxn>
              <a:cxn ang="0">
                <a:pos x="92" y="91"/>
              </a:cxn>
              <a:cxn ang="0">
                <a:pos x="82" y="94"/>
              </a:cxn>
              <a:cxn ang="0">
                <a:pos x="78" y="96"/>
              </a:cxn>
              <a:cxn ang="0">
                <a:pos x="77" y="98"/>
              </a:cxn>
              <a:cxn ang="0">
                <a:pos x="66" y="104"/>
              </a:cxn>
              <a:cxn ang="0">
                <a:pos x="78" y="112"/>
              </a:cxn>
              <a:cxn ang="0">
                <a:pos x="92" y="115"/>
              </a:cxn>
              <a:cxn ang="0">
                <a:pos x="77" y="125"/>
              </a:cxn>
              <a:cxn ang="0">
                <a:pos x="71" y="129"/>
              </a:cxn>
              <a:cxn ang="0">
                <a:pos x="58" y="133"/>
              </a:cxn>
              <a:cxn ang="0">
                <a:pos x="42" y="127"/>
              </a:cxn>
              <a:cxn ang="0">
                <a:pos x="37" y="110"/>
              </a:cxn>
              <a:cxn ang="0">
                <a:pos x="32" y="104"/>
              </a:cxn>
              <a:cxn ang="0">
                <a:pos x="19" y="94"/>
              </a:cxn>
              <a:cxn ang="0">
                <a:pos x="14" y="87"/>
              </a:cxn>
              <a:cxn ang="0">
                <a:pos x="6" y="68"/>
              </a:cxn>
              <a:cxn ang="0">
                <a:pos x="6" y="61"/>
              </a:cxn>
              <a:cxn ang="0">
                <a:pos x="0" y="42"/>
              </a:cxn>
              <a:cxn ang="0">
                <a:pos x="6" y="21"/>
              </a:cxn>
              <a:cxn ang="0">
                <a:pos x="7" y="10"/>
              </a:cxn>
              <a:cxn ang="0">
                <a:pos x="19" y="0"/>
              </a:cxn>
              <a:cxn ang="0">
                <a:pos x="47" y="2"/>
              </a:cxn>
              <a:cxn ang="0">
                <a:pos x="78" y="12"/>
              </a:cxn>
              <a:cxn ang="0">
                <a:pos x="96" y="19"/>
              </a:cxn>
              <a:cxn ang="0">
                <a:pos x="113" y="25"/>
              </a:cxn>
              <a:cxn ang="0">
                <a:pos x="122" y="21"/>
              </a:cxn>
              <a:cxn ang="0">
                <a:pos x="127" y="17"/>
              </a:cxn>
              <a:cxn ang="0">
                <a:pos x="127" y="25"/>
              </a:cxn>
            </a:cxnLst>
            <a:rect l="0" t="0" r="r" b="b"/>
            <a:pathLst>
              <a:path w="130" h="133">
                <a:moveTo>
                  <a:pt x="106" y="38"/>
                </a:moveTo>
                <a:lnTo>
                  <a:pt x="106" y="57"/>
                </a:lnTo>
                <a:lnTo>
                  <a:pt x="122" y="61"/>
                </a:lnTo>
                <a:lnTo>
                  <a:pt x="116" y="63"/>
                </a:lnTo>
                <a:lnTo>
                  <a:pt x="127" y="66"/>
                </a:lnTo>
                <a:lnTo>
                  <a:pt x="127" y="68"/>
                </a:lnTo>
                <a:lnTo>
                  <a:pt x="122" y="74"/>
                </a:lnTo>
                <a:lnTo>
                  <a:pt x="101" y="74"/>
                </a:lnTo>
                <a:lnTo>
                  <a:pt x="92" y="78"/>
                </a:lnTo>
                <a:lnTo>
                  <a:pt x="92" y="84"/>
                </a:lnTo>
                <a:lnTo>
                  <a:pt x="77" y="87"/>
                </a:lnTo>
                <a:lnTo>
                  <a:pt x="66" y="84"/>
                </a:lnTo>
                <a:lnTo>
                  <a:pt x="75" y="89"/>
                </a:lnTo>
                <a:lnTo>
                  <a:pt x="78" y="91"/>
                </a:lnTo>
                <a:lnTo>
                  <a:pt x="82" y="89"/>
                </a:lnTo>
                <a:lnTo>
                  <a:pt x="92" y="91"/>
                </a:lnTo>
                <a:lnTo>
                  <a:pt x="92" y="96"/>
                </a:lnTo>
                <a:lnTo>
                  <a:pt x="82" y="94"/>
                </a:lnTo>
                <a:lnTo>
                  <a:pt x="77" y="91"/>
                </a:lnTo>
                <a:lnTo>
                  <a:pt x="78" y="96"/>
                </a:lnTo>
                <a:lnTo>
                  <a:pt x="82" y="96"/>
                </a:lnTo>
                <a:lnTo>
                  <a:pt x="77" y="98"/>
                </a:lnTo>
                <a:lnTo>
                  <a:pt x="77" y="104"/>
                </a:lnTo>
                <a:lnTo>
                  <a:pt x="66" y="104"/>
                </a:lnTo>
                <a:lnTo>
                  <a:pt x="66" y="110"/>
                </a:lnTo>
                <a:lnTo>
                  <a:pt x="78" y="112"/>
                </a:lnTo>
                <a:lnTo>
                  <a:pt x="82" y="112"/>
                </a:lnTo>
                <a:lnTo>
                  <a:pt x="92" y="115"/>
                </a:lnTo>
                <a:lnTo>
                  <a:pt x="77" y="122"/>
                </a:lnTo>
                <a:lnTo>
                  <a:pt x="77" y="125"/>
                </a:lnTo>
                <a:lnTo>
                  <a:pt x="71" y="128"/>
                </a:lnTo>
                <a:lnTo>
                  <a:pt x="71" y="129"/>
                </a:lnTo>
                <a:lnTo>
                  <a:pt x="92" y="133"/>
                </a:lnTo>
                <a:lnTo>
                  <a:pt x="58" y="133"/>
                </a:lnTo>
                <a:lnTo>
                  <a:pt x="47" y="127"/>
                </a:lnTo>
                <a:lnTo>
                  <a:pt x="42" y="127"/>
                </a:lnTo>
                <a:lnTo>
                  <a:pt x="37" y="125"/>
                </a:lnTo>
                <a:lnTo>
                  <a:pt x="37" y="110"/>
                </a:lnTo>
                <a:lnTo>
                  <a:pt x="32" y="102"/>
                </a:lnTo>
                <a:lnTo>
                  <a:pt x="32" y="104"/>
                </a:lnTo>
                <a:lnTo>
                  <a:pt x="26" y="102"/>
                </a:lnTo>
                <a:lnTo>
                  <a:pt x="19" y="94"/>
                </a:lnTo>
                <a:lnTo>
                  <a:pt x="19" y="89"/>
                </a:lnTo>
                <a:lnTo>
                  <a:pt x="14" y="87"/>
                </a:lnTo>
                <a:lnTo>
                  <a:pt x="13" y="73"/>
                </a:lnTo>
                <a:lnTo>
                  <a:pt x="6" y="68"/>
                </a:lnTo>
                <a:lnTo>
                  <a:pt x="7" y="63"/>
                </a:lnTo>
                <a:lnTo>
                  <a:pt x="6" y="61"/>
                </a:lnTo>
                <a:lnTo>
                  <a:pt x="7" y="55"/>
                </a:lnTo>
                <a:lnTo>
                  <a:pt x="0" y="42"/>
                </a:lnTo>
                <a:lnTo>
                  <a:pt x="0" y="27"/>
                </a:lnTo>
                <a:lnTo>
                  <a:pt x="6" y="21"/>
                </a:lnTo>
                <a:lnTo>
                  <a:pt x="0" y="12"/>
                </a:lnTo>
                <a:lnTo>
                  <a:pt x="7" y="10"/>
                </a:lnTo>
                <a:lnTo>
                  <a:pt x="9" y="4"/>
                </a:lnTo>
                <a:lnTo>
                  <a:pt x="19" y="0"/>
                </a:lnTo>
                <a:lnTo>
                  <a:pt x="40" y="2"/>
                </a:lnTo>
                <a:lnTo>
                  <a:pt x="47" y="2"/>
                </a:lnTo>
                <a:lnTo>
                  <a:pt x="66" y="10"/>
                </a:lnTo>
                <a:lnTo>
                  <a:pt x="78" y="12"/>
                </a:lnTo>
                <a:lnTo>
                  <a:pt x="96" y="15"/>
                </a:lnTo>
                <a:lnTo>
                  <a:pt x="96" y="19"/>
                </a:lnTo>
                <a:lnTo>
                  <a:pt x="92" y="24"/>
                </a:lnTo>
                <a:lnTo>
                  <a:pt x="113" y="25"/>
                </a:lnTo>
                <a:lnTo>
                  <a:pt x="116" y="25"/>
                </a:lnTo>
                <a:lnTo>
                  <a:pt x="122" y="21"/>
                </a:lnTo>
                <a:lnTo>
                  <a:pt x="122" y="17"/>
                </a:lnTo>
                <a:lnTo>
                  <a:pt x="127" y="17"/>
                </a:lnTo>
                <a:lnTo>
                  <a:pt x="130" y="24"/>
                </a:lnTo>
                <a:lnTo>
                  <a:pt x="127" y="25"/>
                </a:lnTo>
                <a:lnTo>
                  <a:pt x="106" y="38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03" name="Freeform 1043"/>
          <p:cNvSpPr>
            <a:spLocks/>
          </p:cNvSpPr>
          <p:nvPr/>
        </p:nvSpPr>
        <p:spPr bwMode="auto">
          <a:xfrm>
            <a:off x="3370261" y="3475041"/>
            <a:ext cx="206375" cy="211138"/>
          </a:xfrm>
          <a:custGeom>
            <a:avLst/>
            <a:gdLst/>
            <a:ahLst/>
            <a:cxnLst>
              <a:cxn ang="0">
                <a:pos x="106" y="57"/>
              </a:cxn>
              <a:cxn ang="0">
                <a:pos x="116" y="63"/>
              </a:cxn>
              <a:cxn ang="0">
                <a:pos x="127" y="68"/>
              </a:cxn>
              <a:cxn ang="0">
                <a:pos x="101" y="74"/>
              </a:cxn>
              <a:cxn ang="0">
                <a:pos x="92" y="84"/>
              </a:cxn>
              <a:cxn ang="0">
                <a:pos x="66" y="84"/>
              </a:cxn>
              <a:cxn ang="0">
                <a:pos x="78" y="91"/>
              </a:cxn>
              <a:cxn ang="0">
                <a:pos x="92" y="91"/>
              </a:cxn>
              <a:cxn ang="0">
                <a:pos x="82" y="94"/>
              </a:cxn>
              <a:cxn ang="0">
                <a:pos x="78" y="96"/>
              </a:cxn>
              <a:cxn ang="0">
                <a:pos x="77" y="98"/>
              </a:cxn>
              <a:cxn ang="0">
                <a:pos x="66" y="104"/>
              </a:cxn>
              <a:cxn ang="0">
                <a:pos x="78" y="112"/>
              </a:cxn>
              <a:cxn ang="0">
                <a:pos x="92" y="115"/>
              </a:cxn>
              <a:cxn ang="0">
                <a:pos x="77" y="125"/>
              </a:cxn>
              <a:cxn ang="0">
                <a:pos x="71" y="129"/>
              </a:cxn>
              <a:cxn ang="0">
                <a:pos x="58" y="133"/>
              </a:cxn>
              <a:cxn ang="0">
                <a:pos x="42" y="127"/>
              </a:cxn>
              <a:cxn ang="0">
                <a:pos x="37" y="110"/>
              </a:cxn>
              <a:cxn ang="0">
                <a:pos x="32" y="104"/>
              </a:cxn>
              <a:cxn ang="0">
                <a:pos x="19" y="94"/>
              </a:cxn>
              <a:cxn ang="0">
                <a:pos x="14" y="87"/>
              </a:cxn>
              <a:cxn ang="0">
                <a:pos x="6" y="68"/>
              </a:cxn>
              <a:cxn ang="0">
                <a:pos x="6" y="61"/>
              </a:cxn>
              <a:cxn ang="0">
                <a:pos x="0" y="42"/>
              </a:cxn>
              <a:cxn ang="0">
                <a:pos x="6" y="21"/>
              </a:cxn>
              <a:cxn ang="0">
                <a:pos x="7" y="10"/>
              </a:cxn>
              <a:cxn ang="0">
                <a:pos x="19" y="0"/>
              </a:cxn>
              <a:cxn ang="0">
                <a:pos x="47" y="2"/>
              </a:cxn>
              <a:cxn ang="0">
                <a:pos x="78" y="12"/>
              </a:cxn>
              <a:cxn ang="0">
                <a:pos x="96" y="19"/>
              </a:cxn>
              <a:cxn ang="0">
                <a:pos x="113" y="25"/>
              </a:cxn>
              <a:cxn ang="0">
                <a:pos x="122" y="21"/>
              </a:cxn>
              <a:cxn ang="0">
                <a:pos x="127" y="17"/>
              </a:cxn>
              <a:cxn ang="0">
                <a:pos x="127" y="25"/>
              </a:cxn>
            </a:cxnLst>
            <a:rect l="0" t="0" r="r" b="b"/>
            <a:pathLst>
              <a:path w="130" h="133">
                <a:moveTo>
                  <a:pt x="106" y="38"/>
                </a:moveTo>
                <a:lnTo>
                  <a:pt x="106" y="57"/>
                </a:lnTo>
                <a:lnTo>
                  <a:pt x="122" y="61"/>
                </a:lnTo>
                <a:lnTo>
                  <a:pt x="116" y="63"/>
                </a:lnTo>
                <a:lnTo>
                  <a:pt x="127" y="66"/>
                </a:lnTo>
                <a:lnTo>
                  <a:pt x="127" y="68"/>
                </a:lnTo>
                <a:lnTo>
                  <a:pt x="122" y="74"/>
                </a:lnTo>
                <a:lnTo>
                  <a:pt x="101" y="74"/>
                </a:lnTo>
                <a:lnTo>
                  <a:pt x="92" y="78"/>
                </a:lnTo>
                <a:lnTo>
                  <a:pt x="92" y="84"/>
                </a:lnTo>
                <a:lnTo>
                  <a:pt x="77" y="87"/>
                </a:lnTo>
                <a:lnTo>
                  <a:pt x="66" y="84"/>
                </a:lnTo>
                <a:lnTo>
                  <a:pt x="75" y="89"/>
                </a:lnTo>
                <a:lnTo>
                  <a:pt x="78" y="91"/>
                </a:lnTo>
                <a:lnTo>
                  <a:pt x="82" y="89"/>
                </a:lnTo>
                <a:lnTo>
                  <a:pt x="92" y="91"/>
                </a:lnTo>
                <a:lnTo>
                  <a:pt x="92" y="96"/>
                </a:lnTo>
                <a:lnTo>
                  <a:pt x="82" y="94"/>
                </a:lnTo>
                <a:lnTo>
                  <a:pt x="77" y="91"/>
                </a:lnTo>
                <a:lnTo>
                  <a:pt x="78" y="96"/>
                </a:lnTo>
                <a:lnTo>
                  <a:pt x="82" y="96"/>
                </a:lnTo>
                <a:lnTo>
                  <a:pt x="77" y="98"/>
                </a:lnTo>
                <a:lnTo>
                  <a:pt x="77" y="104"/>
                </a:lnTo>
                <a:lnTo>
                  <a:pt x="66" y="104"/>
                </a:lnTo>
                <a:lnTo>
                  <a:pt x="66" y="110"/>
                </a:lnTo>
                <a:lnTo>
                  <a:pt x="78" y="112"/>
                </a:lnTo>
                <a:lnTo>
                  <a:pt x="82" y="112"/>
                </a:lnTo>
                <a:lnTo>
                  <a:pt x="92" y="115"/>
                </a:lnTo>
                <a:lnTo>
                  <a:pt x="77" y="122"/>
                </a:lnTo>
                <a:lnTo>
                  <a:pt x="77" y="125"/>
                </a:lnTo>
                <a:lnTo>
                  <a:pt x="71" y="128"/>
                </a:lnTo>
                <a:lnTo>
                  <a:pt x="71" y="129"/>
                </a:lnTo>
                <a:lnTo>
                  <a:pt x="92" y="133"/>
                </a:lnTo>
                <a:lnTo>
                  <a:pt x="58" y="133"/>
                </a:lnTo>
                <a:lnTo>
                  <a:pt x="47" y="127"/>
                </a:lnTo>
                <a:lnTo>
                  <a:pt x="42" y="127"/>
                </a:lnTo>
                <a:lnTo>
                  <a:pt x="37" y="125"/>
                </a:lnTo>
                <a:lnTo>
                  <a:pt x="37" y="110"/>
                </a:lnTo>
                <a:lnTo>
                  <a:pt x="32" y="102"/>
                </a:lnTo>
                <a:lnTo>
                  <a:pt x="32" y="104"/>
                </a:lnTo>
                <a:lnTo>
                  <a:pt x="26" y="102"/>
                </a:lnTo>
                <a:lnTo>
                  <a:pt x="19" y="94"/>
                </a:lnTo>
                <a:lnTo>
                  <a:pt x="19" y="89"/>
                </a:lnTo>
                <a:lnTo>
                  <a:pt x="14" y="87"/>
                </a:lnTo>
                <a:lnTo>
                  <a:pt x="13" y="73"/>
                </a:lnTo>
                <a:lnTo>
                  <a:pt x="6" y="68"/>
                </a:lnTo>
                <a:lnTo>
                  <a:pt x="7" y="63"/>
                </a:lnTo>
                <a:lnTo>
                  <a:pt x="6" y="61"/>
                </a:lnTo>
                <a:lnTo>
                  <a:pt x="7" y="55"/>
                </a:lnTo>
                <a:lnTo>
                  <a:pt x="0" y="42"/>
                </a:lnTo>
                <a:lnTo>
                  <a:pt x="0" y="27"/>
                </a:lnTo>
                <a:lnTo>
                  <a:pt x="6" y="21"/>
                </a:lnTo>
                <a:lnTo>
                  <a:pt x="0" y="12"/>
                </a:lnTo>
                <a:lnTo>
                  <a:pt x="7" y="10"/>
                </a:lnTo>
                <a:lnTo>
                  <a:pt x="9" y="4"/>
                </a:lnTo>
                <a:lnTo>
                  <a:pt x="19" y="0"/>
                </a:lnTo>
                <a:lnTo>
                  <a:pt x="40" y="2"/>
                </a:lnTo>
                <a:lnTo>
                  <a:pt x="47" y="2"/>
                </a:lnTo>
                <a:lnTo>
                  <a:pt x="66" y="10"/>
                </a:lnTo>
                <a:lnTo>
                  <a:pt x="78" y="12"/>
                </a:lnTo>
                <a:lnTo>
                  <a:pt x="96" y="15"/>
                </a:lnTo>
                <a:lnTo>
                  <a:pt x="96" y="19"/>
                </a:lnTo>
                <a:lnTo>
                  <a:pt x="92" y="24"/>
                </a:lnTo>
                <a:lnTo>
                  <a:pt x="113" y="25"/>
                </a:lnTo>
                <a:lnTo>
                  <a:pt x="116" y="25"/>
                </a:lnTo>
                <a:lnTo>
                  <a:pt x="122" y="21"/>
                </a:lnTo>
                <a:lnTo>
                  <a:pt x="122" y="17"/>
                </a:lnTo>
                <a:lnTo>
                  <a:pt x="127" y="17"/>
                </a:lnTo>
                <a:lnTo>
                  <a:pt x="130" y="24"/>
                </a:lnTo>
                <a:lnTo>
                  <a:pt x="127" y="25"/>
                </a:lnTo>
                <a:lnTo>
                  <a:pt x="106" y="38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04" name="Freeform 1044"/>
          <p:cNvSpPr>
            <a:spLocks/>
          </p:cNvSpPr>
          <p:nvPr/>
        </p:nvSpPr>
        <p:spPr bwMode="auto">
          <a:xfrm>
            <a:off x="3446460" y="3262316"/>
            <a:ext cx="69850" cy="50800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7" y="4"/>
              </a:cxn>
              <a:cxn ang="0">
                <a:pos x="7" y="6"/>
              </a:cxn>
              <a:cxn ang="0">
                <a:pos x="10" y="8"/>
              </a:cxn>
              <a:cxn ang="0">
                <a:pos x="5" y="8"/>
              </a:cxn>
              <a:cxn ang="0">
                <a:pos x="0" y="12"/>
              </a:cxn>
              <a:cxn ang="0">
                <a:pos x="7" y="15"/>
              </a:cxn>
              <a:cxn ang="0">
                <a:pos x="10" y="15"/>
              </a:cxn>
              <a:cxn ang="0">
                <a:pos x="13" y="19"/>
              </a:cxn>
              <a:cxn ang="0">
                <a:pos x="10" y="27"/>
              </a:cxn>
              <a:cxn ang="0">
                <a:pos x="17" y="32"/>
              </a:cxn>
              <a:cxn ang="0">
                <a:pos x="22" y="32"/>
              </a:cxn>
              <a:cxn ang="0">
                <a:pos x="34" y="30"/>
              </a:cxn>
              <a:cxn ang="0">
                <a:pos x="44" y="30"/>
              </a:cxn>
              <a:cxn ang="0">
                <a:pos x="29" y="19"/>
              </a:cxn>
              <a:cxn ang="0">
                <a:pos x="34" y="12"/>
              </a:cxn>
              <a:cxn ang="0">
                <a:pos x="24" y="8"/>
              </a:cxn>
              <a:cxn ang="0">
                <a:pos x="24" y="4"/>
              </a:cxn>
              <a:cxn ang="0">
                <a:pos x="13" y="0"/>
              </a:cxn>
            </a:cxnLst>
            <a:rect l="0" t="0" r="r" b="b"/>
            <a:pathLst>
              <a:path w="44" h="32">
                <a:moveTo>
                  <a:pt x="13" y="0"/>
                </a:moveTo>
                <a:lnTo>
                  <a:pt x="7" y="4"/>
                </a:lnTo>
                <a:lnTo>
                  <a:pt x="7" y="6"/>
                </a:lnTo>
                <a:lnTo>
                  <a:pt x="10" y="8"/>
                </a:lnTo>
                <a:lnTo>
                  <a:pt x="5" y="8"/>
                </a:lnTo>
                <a:lnTo>
                  <a:pt x="0" y="12"/>
                </a:lnTo>
                <a:lnTo>
                  <a:pt x="7" y="15"/>
                </a:lnTo>
                <a:lnTo>
                  <a:pt x="10" y="15"/>
                </a:lnTo>
                <a:lnTo>
                  <a:pt x="13" y="19"/>
                </a:lnTo>
                <a:lnTo>
                  <a:pt x="10" y="27"/>
                </a:lnTo>
                <a:lnTo>
                  <a:pt x="17" y="32"/>
                </a:lnTo>
                <a:lnTo>
                  <a:pt x="22" y="32"/>
                </a:lnTo>
                <a:lnTo>
                  <a:pt x="34" y="30"/>
                </a:lnTo>
                <a:lnTo>
                  <a:pt x="44" y="30"/>
                </a:lnTo>
                <a:lnTo>
                  <a:pt x="29" y="19"/>
                </a:lnTo>
                <a:lnTo>
                  <a:pt x="34" y="12"/>
                </a:lnTo>
                <a:lnTo>
                  <a:pt x="24" y="8"/>
                </a:lnTo>
                <a:lnTo>
                  <a:pt x="24" y="4"/>
                </a:lnTo>
                <a:lnTo>
                  <a:pt x="13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05" name="Freeform 1045"/>
          <p:cNvSpPr>
            <a:spLocks/>
          </p:cNvSpPr>
          <p:nvPr/>
        </p:nvSpPr>
        <p:spPr bwMode="auto">
          <a:xfrm>
            <a:off x="3446460" y="3262316"/>
            <a:ext cx="69850" cy="50800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7" y="4"/>
              </a:cxn>
              <a:cxn ang="0">
                <a:pos x="7" y="6"/>
              </a:cxn>
              <a:cxn ang="0">
                <a:pos x="10" y="8"/>
              </a:cxn>
              <a:cxn ang="0">
                <a:pos x="5" y="8"/>
              </a:cxn>
              <a:cxn ang="0">
                <a:pos x="0" y="12"/>
              </a:cxn>
              <a:cxn ang="0">
                <a:pos x="7" y="15"/>
              </a:cxn>
              <a:cxn ang="0">
                <a:pos x="10" y="15"/>
              </a:cxn>
              <a:cxn ang="0">
                <a:pos x="13" y="19"/>
              </a:cxn>
              <a:cxn ang="0">
                <a:pos x="10" y="27"/>
              </a:cxn>
              <a:cxn ang="0">
                <a:pos x="17" y="32"/>
              </a:cxn>
              <a:cxn ang="0">
                <a:pos x="22" y="32"/>
              </a:cxn>
              <a:cxn ang="0">
                <a:pos x="34" y="30"/>
              </a:cxn>
              <a:cxn ang="0">
                <a:pos x="44" y="30"/>
              </a:cxn>
              <a:cxn ang="0">
                <a:pos x="29" y="19"/>
              </a:cxn>
              <a:cxn ang="0">
                <a:pos x="34" y="12"/>
              </a:cxn>
              <a:cxn ang="0">
                <a:pos x="24" y="8"/>
              </a:cxn>
              <a:cxn ang="0">
                <a:pos x="24" y="4"/>
              </a:cxn>
              <a:cxn ang="0">
                <a:pos x="13" y="0"/>
              </a:cxn>
            </a:cxnLst>
            <a:rect l="0" t="0" r="r" b="b"/>
            <a:pathLst>
              <a:path w="44" h="32">
                <a:moveTo>
                  <a:pt x="13" y="0"/>
                </a:moveTo>
                <a:lnTo>
                  <a:pt x="7" y="4"/>
                </a:lnTo>
                <a:lnTo>
                  <a:pt x="7" y="6"/>
                </a:lnTo>
                <a:lnTo>
                  <a:pt x="10" y="8"/>
                </a:lnTo>
                <a:lnTo>
                  <a:pt x="5" y="8"/>
                </a:lnTo>
                <a:lnTo>
                  <a:pt x="0" y="12"/>
                </a:lnTo>
                <a:lnTo>
                  <a:pt x="7" y="15"/>
                </a:lnTo>
                <a:lnTo>
                  <a:pt x="10" y="15"/>
                </a:lnTo>
                <a:lnTo>
                  <a:pt x="13" y="19"/>
                </a:lnTo>
                <a:lnTo>
                  <a:pt x="10" y="27"/>
                </a:lnTo>
                <a:lnTo>
                  <a:pt x="17" y="32"/>
                </a:lnTo>
                <a:lnTo>
                  <a:pt x="22" y="32"/>
                </a:lnTo>
                <a:lnTo>
                  <a:pt x="34" y="30"/>
                </a:lnTo>
                <a:lnTo>
                  <a:pt x="44" y="30"/>
                </a:lnTo>
                <a:lnTo>
                  <a:pt x="29" y="19"/>
                </a:lnTo>
                <a:lnTo>
                  <a:pt x="34" y="12"/>
                </a:lnTo>
                <a:lnTo>
                  <a:pt x="24" y="8"/>
                </a:lnTo>
                <a:lnTo>
                  <a:pt x="24" y="4"/>
                </a:lnTo>
                <a:lnTo>
                  <a:pt x="13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06" name="Freeform 1046"/>
          <p:cNvSpPr>
            <a:spLocks/>
          </p:cNvSpPr>
          <p:nvPr/>
        </p:nvSpPr>
        <p:spPr bwMode="auto">
          <a:xfrm>
            <a:off x="4243385" y="2935290"/>
            <a:ext cx="23812" cy="476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1"/>
              </a:cxn>
              <a:cxn ang="0">
                <a:pos x="7" y="3"/>
              </a:cxn>
              <a:cxn ang="0">
                <a:pos x="15" y="3"/>
              </a:cxn>
              <a:cxn ang="0">
                <a:pos x="15" y="0"/>
              </a:cxn>
              <a:cxn ang="0">
                <a:pos x="5" y="0"/>
              </a:cxn>
            </a:cxnLst>
            <a:rect l="0" t="0" r="r" b="b"/>
            <a:pathLst>
              <a:path w="15" h="3">
                <a:moveTo>
                  <a:pt x="5" y="0"/>
                </a:moveTo>
                <a:lnTo>
                  <a:pt x="0" y="1"/>
                </a:lnTo>
                <a:lnTo>
                  <a:pt x="7" y="3"/>
                </a:lnTo>
                <a:lnTo>
                  <a:pt x="15" y="3"/>
                </a:lnTo>
                <a:lnTo>
                  <a:pt x="15" y="0"/>
                </a:lnTo>
                <a:lnTo>
                  <a:pt x="5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07" name="Freeform 1047"/>
          <p:cNvSpPr>
            <a:spLocks/>
          </p:cNvSpPr>
          <p:nvPr/>
        </p:nvSpPr>
        <p:spPr bwMode="auto">
          <a:xfrm>
            <a:off x="4243385" y="2935290"/>
            <a:ext cx="23812" cy="476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1"/>
              </a:cxn>
              <a:cxn ang="0">
                <a:pos x="7" y="3"/>
              </a:cxn>
              <a:cxn ang="0">
                <a:pos x="15" y="3"/>
              </a:cxn>
              <a:cxn ang="0">
                <a:pos x="15" y="0"/>
              </a:cxn>
              <a:cxn ang="0">
                <a:pos x="5" y="0"/>
              </a:cxn>
            </a:cxnLst>
            <a:rect l="0" t="0" r="r" b="b"/>
            <a:pathLst>
              <a:path w="15" h="3">
                <a:moveTo>
                  <a:pt x="5" y="0"/>
                </a:moveTo>
                <a:lnTo>
                  <a:pt x="0" y="1"/>
                </a:lnTo>
                <a:lnTo>
                  <a:pt x="7" y="3"/>
                </a:lnTo>
                <a:lnTo>
                  <a:pt x="15" y="3"/>
                </a:lnTo>
                <a:lnTo>
                  <a:pt x="15" y="0"/>
                </a:lnTo>
                <a:lnTo>
                  <a:pt x="5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08" name="Freeform 1048"/>
          <p:cNvSpPr>
            <a:spLocks/>
          </p:cNvSpPr>
          <p:nvPr/>
        </p:nvSpPr>
        <p:spPr bwMode="auto">
          <a:xfrm>
            <a:off x="4441822" y="2921003"/>
            <a:ext cx="28575" cy="14288"/>
          </a:xfrm>
          <a:custGeom>
            <a:avLst/>
            <a:gdLst/>
            <a:ahLst/>
            <a:cxnLst>
              <a:cxn ang="0">
                <a:pos x="3" y="9"/>
              </a:cxn>
              <a:cxn ang="0">
                <a:pos x="8" y="9"/>
              </a:cxn>
              <a:cxn ang="0">
                <a:pos x="13" y="5"/>
              </a:cxn>
              <a:cxn ang="0">
                <a:pos x="18" y="4"/>
              </a:cxn>
              <a:cxn ang="0">
                <a:pos x="13" y="4"/>
              </a:cxn>
              <a:cxn ang="0">
                <a:pos x="13" y="0"/>
              </a:cxn>
              <a:cxn ang="0">
                <a:pos x="3" y="2"/>
              </a:cxn>
              <a:cxn ang="0">
                <a:pos x="0" y="4"/>
              </a:cxn>
              <a:cxn ang="0">
                <a:pos x="0" y="7"/>
              </a:cxn>
              <a:cxn ang="0">
                <a:pos x="3" y="9"/>
              </a:cxn>
              <a:cxn ang="0">
                <a:pos x="3" y="9"/>
              </a:cxn>
            </a:cxnLst>
            <a:rect l="0" t="0" r="r" b="b"/>
            <a:pathLst>
              <a:path w="18" h="9">
                <a:moveTo>
                  <a:pt x="3" y="9"/>
                </a:moveTo>
                <a:lnTo>
                  <a:pt x="8" y="9"/>
                </a:lnTo>
                <a:lnTo>
                  <a:pt x="13" y="5"/>
                </a:lnTo>
                <a:lnTo>
                  <a:pt x="18" y="4"/>
                </a:lnTo>
                <a:lnTo>
                  <a:pt x="13" y="4"/>
                </a:lnTo>
                <a:lnTo>
                  <a:pt x="13" y="0"/>
                </a:lnTo>
                <a:lnTo>
                  <a:pt x="3" y="2"/>
                </a:lnTo>
                <a:lnTo>
                  <a:pt x="0" y="4"/>
                </a:lnTo>
                <a:lnTo>
                  <a:pt x="0" y="7"/>
                </a:lnTo>
                <a:lnTo>
                  <a:pt x="3" y="9"/>
                </a:lnTo>
                <a:lnTo>
                  <a:pt x="3" y="9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09" name="Freeform 1049"/>
          <p:cNvSpPr>
            <a:spLocks/>
          </p:cNvSpPr>
          <p:nvPr/>
        </p:nvSpPr>
        <p:spPr bwMode="auto">
          <a:xfrm>
            <a:off x="4441822" y="2921003"/>
            <a:ext cx="28575" cy="14288"/>
          </a:xfrm>
          <a:custGeom>
            <a:avLst/>
            <a:gdLst/>
            <a:ahLst/>
            <a:cxnLst>
              <a:cxn ang="0">
                <a:pos x="3" y="9"/>
              </a:cxn>
              <a:cxn ang="0">
                <a:pos x="8" y="9"/>
              </a:cxn>
              <a:cxn ang="0">
                <a:pos x="13" y="5"/>
              </a:cxn>
              <a:cxn ang="0">
                <a:pos x="18" y="4"/>
              </a:cxn>
              <a:cxn ang="0">
                <a:pos x="13" y="4"/>
              </a:cxn>
              <a:cxn ang="0">
                <a:pos x="13" y="0"/>
              </a:cxn>
              <a:cxn ang="0">
                <a:pos x="3" y="2"/>
              </a:cxn>
              <a:cxn ang="0">
                <a:pos x="0" y="4"/>
              </a:cxn>
              <a:cxn ang="0">
                <a:pos x="0" y="7"/>
              </a:cxn>
              <a:cxn ang="0">
                <a:pos x="3" y="9"/>
              </a:cxn>
              <a:cxn ang="0">
                <a:pos x="3" y="9"/>
              </a:cxn>
            </a:cxnLst>
            <a:rect l="0" t="0" r="r" b="b"/>
            <a:pathLst>
              <a:path w="18" h="9">
                <a:moveTo>
                  <a:pt x="3" y="9"/>
                </a:moveTo>
                <a:lnTo>
                  <a:pt x="8" y="9"/>
                </a:lnTo>
                <a:lnTo>
                  <a:pt x="13" y="5"/>
                </a:lnTo>
                <a:lnTo>
                  <a:pt x="18" y="4"/>
                </a:lnTo>
                <a:lnTo>
                  <a:pt x="13" y="4"/>
                </a:lnTo>
                <a:lnTo>
                  <a:pt x="13" y="0"/>
                </a:lnTo>
                <a:lnTo>
                  <a:pt x="3" y="2"/>
                </a:lnTo>
                <a:lnTo>
                  <a:pt x="0" y="4"/>
                </a:lnTo>
                <a:lnTo>
                  <a:pt x="0" y="7"/>
                </a:lnTo>
                <a:lnTo>
                  <a:pt x="3" y="9"/>
                </a:lnTo>
                <a:lnTo>
                  <a:pt x="3" y="9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10" name="Line 1050"/>
          <p:cNvSpPr>
            <a:spLocks noChangeShapeType="1"/>
          </p:cNvSpPr>
          <p:nvPr/>
        </p:nvSpPr>
        <p:spPr bwMode="auto">
          <a:xfrm>
            <a:off x="4406897" y="2971803"/>
            <a:ext cx="3175" cy="3175"/>
          </a:xfrm>
          <a:prstGeom prst="line">
            <a:avLst/>
          </a:prstGeom>
          <a:noFill/>
          <a:ln w="9525" cap="rnd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11" name="Line 1051"/>
          <p:cNvSpPr>
            <a:spLocks noChangeShapeType="1"/>
          </p:cNvSpPr>
          <p:nvPr/>
        </p:nvSpPr>
        <p:spPr bwMode="auto">
          <a:xfrm>
            <a:off x="4406897" y="2971803"/>
            <a:ext cx="3175" cy="3175"/>
          </a:xfrm>
          <a:prstGeom prst="line">
            <a:avLst/>
          </a:prstGeom>
          <a:noFill/>
          <a:ln w="9525" cap="rnd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12" name="Line 1052"/>
          <p:cNvSpPr>
            <a:spLocks noChangeShapeType="1"/>
          </p:cNvSpPr>
          <p:nvPr/>
        </p:nvSpPr>
        <p:spPr bwMode="auto">
          <a:xfrm>
            <a:off x="4406897" y="2971803"/>
            <a:ext cx="3175" cy="3175"/>
          </a:xfrm>
          <a:prstGeom prst="line">
            <a:avLst/>
          </a:prstGeom>
          <a:noFill/>
          <a:ln w="9525" cap="rnd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13" name="Line 1053"/>
          <p:cNvSpPr>
            <a:spLocks noChangeShapeType="1"/>
          </p:cNvSpPr>
          <p:nvPr/>
        </p:nvSpPr>
        <p:spPr bwMode="auto">
          <a:xfrm>
            <a:off x="4406897" y="2971803"/>
            <a:ext cx="3175" cy="3175"/>
          </a:xfrm>
          <a:prstGeom prst="line">
            <a:avLst/>
          </a:prstGeom>
          <a:noFill/>
          <a:ln w="9525" cap="rnd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14" name="Freeform 1054"/>
          <p:cNvSpPr>
            <a:spLocks/>
          </p:cNvSpPr>
          <p:nvPr/>
        </p:nvSpPr>
        <p:spPr bwMode="auto">
          <a:xfrm>
            <a:off x="4452935" y="2974978"/>
            <a:ext cx="92075" cy="20638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0" y="11"/>
              </a:cxn>
              <a:cxn ang="0">
                <a:pos x="22" y="11"/>
              </a:cxn>
              <a:cxn ang="0">
                <a:pos x="36" y="13"/>
              </a:cxn>
              <a:cxn ang="0">
                <a:pos x="51" y="11"/>
              </a:cxn>
              <a:cxn ang="0">
                <a:pos x="58" y="5"/>
              </a:cxn>
              <a:cxn ang="0">
                <a:pos x="53" y="2"/>
              </a:cxn>
              <a:cxn ang="0">
                <a:pos x="44" y="0"/>
              </a:cxn>
              <a:cxn ang="0">
                <a:pos x="39" y="2"/>
              </a:cxn>
              <a:cxn ang="0">
                <a:pos x="34" y="2"/>
              </a:cxn>
              <a:cxn ang="0">
                <a:pos x="22" y="5"/>
              </a:cxn>
              <a:cxn ang="0">
                <a:pos x="27" y="9"/>
              </a:cxn>
              <a:cxn ang="0">
                <a:pos x="0" y="9"/>
              </a:cxn>
            </a:cxnLst>
            <a:rect l="0" t="0" r="r" b="b"/>
            <a:pathLst>
              <a:path w="58" h="13">
                <a:moveTo>
                  <a:pt x="0" y="9"/>
                </a:moveTo>
                <a:lnTo>
                  <a:pt x="0" y="11"/>
                </a:lnTo>
                <a:lnTo>
                  <a:pt x="22" y="11"/>
                </a:lnTo>
                <a:lnTo>
                  <a:pt x="36" y="13"/>
                </a:lnTo>
                <a:lnTo>
                  <a:pt x="51" y="11"/>
                </a:lnTo>
                <a:lnTo>
                  <a:pt x="58" y="5"/>
                </a:lnTo>
                <a:lnTo>
                  <a:pt x="53" y="2"/>
                </a:lnTo>
                <a:lnTo>
                  <a:pt x="44" y="0"/>
                </a:lnTo>
                <a:lnTo>
                  <a:pt x="39" y="2"/>
                </a:lnTo>
                <a:lnTo>
                  <a:pt x="34" y="2"/>
                </a:lnTo>
                <a:lnTo>
                  <a:pt x="22" y="5"/>
                </a:lnTo>
                <a:lnTo>
                  <a:pt x="27" y="9"/>
                </a:lnTo>
                <a:lnTo>
                  <a:pt x="0" y="9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15" name="Freeform 1055"/>
          <p:cNvSpPr>
            <a:spLocks/>
          </p:cNvSpPr>
          <p:nvPr/>
        </p:nvSpPr>
        <p:spPr bwMode="auto">
          <a:xfrm>
            <a:off x="4452935" y="2974978"/>
            <a:ext cx="92075" cy="20638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0" y="11"/>
              </a:cxn>
              <a:cxn ang="0">
                <a:pos x="22" y="11"/>
              </a:cxn>
              <a:cxn ang="0">
                <a:pos x="36" y="13"/>
              </a:cxn>
              <a:cxn ang="0">
                <a:pos x="51" y="11"/>
              </a:cxn>
              <a:cxn ang="0">
                <a:pos x="58" y="5"/>
              </a:cxn>
              <a:cxn ang="0">
                <a:pos x="53" y="2"/>
              </a:cxn>
              <a:cxn ang="0">
                <a:pos x="44" y="0"/>
              </a:cxn>
              <a:cxn ang="0">
                <a:pos x="39" y="2"/>
              </a:cxn>
              <a:cxn ang="0">
                <a:pos x="34" y="2"/>
              </a:cxn>
              <a:cxn ang="0">
                <a:pos x="22" y="5"/>
              </a:cxn>
              <a:cxn ang="0">
                <a:pos x="27" y="9"/>
              </a:cxn>
              <a:cxn ang="0">
                <a:pos x="0" y="9"/>
              </a:cxn>
            </a:cxnLst>
            <a:rect l="0" t="0" r="r" b="b"/>
            <a:pathLst>
              <a:path w="58" h="13">
                <a:moveTo>
                  <a:pt x="0" y="9"/>
                </a:moveTo>
                <a:lnTo>
                  <a:pt x="0" y="11"/>
                </a:lnTo>
                <a:lnTo>
                  <a:pt x="22" y="11"/>
                </a:lnTo>
                <a:lnTo>
                  <a:pt x="36" y="13"/>
                </a:lnTo>
                <a:lnTo>
                  <a:pt x="51" y="11"/>
                </a:lnTo>
                <a:lnTo>
                  <a:pt x="58" y="5"/>
                </a:lnTo>
                <a:lnTo>
                  <a:pt x="53" y="2"/>
                </a:lnTo>
                <a:lnTo>
                  <a:pt x="44" y="0"/>
                </a:lnTo>
                <a:lnTo>
                  <a:pt x="39" y="2"/>
                </a:lnTo>
                <a:lnTo>
                  <a:pt x="34" y="2"/>
                </a:lnTo>
                <a:lnTo>
                  <a:pt x="22" y="5"/>
                </a:lnTo>
                <a:lnTo>
                  <a:pt x="27" y="9"/>
                </a:lnTo>
                <a:lnTo>
                  <a:pt x="0" y="9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16" name="Freeform 1056"/>
          <p:cNvSpPr>
            <a:spLocks/>
          </p:cNvSpPr>
          <p:nvPr/>
        </p:nvSpPr>
        <p:spPr bwMode="auto">
          <a:xfrm>
            <a:off x="4406897" y="2989265"/>
            <a:ext cx="57150" cy="9525"/>
          </a:xfrm>
          <a:custGeom>
            <a:avLst/>
            <a:gdLst/>
            <a:ahLst/>
            <a:cxnLst>
              <a:cxn ang="0">
                <a:pos x="11" y="6"/>
              </a:cxn>
              <a:cxn ang="0">
                <a:pos x="0" y="4"/>
              </a:cxn>
              <a:cxn ang="0">
                <a:pos x="11" y="0"/>
              </a:cxn>
              <a:cxn ang="0">
                <a:pos x="30" y="0"/>
              </a:cxn>
              <a:cxn ang="0">
                <a:pos x="30" y="1"/>
              </a:cxn>
              <a:cxn ang="0">
                <a:pos x="36" y="1"/>
              </a:cxn>
              <a:cxn ang="0">
                <a:pos x="30" y="4"/>
              </a:cxn>
              <a:cxn ang="0">
                <a:pos x="25" y="4"/>
              </a:cxn>
              <a:cxn ang="0">
                <a:pos x="25" y="5"/>
              </a:cxn>
              <a:cxn ang="0">
                <a:pos x="21" y="4"/>
              </a:cxn>
              <a:cxn ang="0">
                <a:pos x="11" y="6"/>
              </a:cxn>
            </a:cxnLst>
            <a:rect l="0" t="0" r="r" b="b"/>
            <a:pathLst>
              <a:path w="36" h="6">
                <a:moveTo>
                  <a:pt x="11" y="6"/>
                </a:moveTo>
                <a:lnTo>
                  <a:pt x="0" y="4"/>
                </a:lnTo>
                <a:lnTo>
                  <a:pt x="11" y="0"/>
                </a:lnTo>
                <a:lnTo>
                  <a:pt x="30" y="0"/>
                </a:lnTo>
                <a:lnTo>
                  <a:pt x="30" y="1"/>
                </a:lnTo>
                <a:lnTo>
                  <a:pt x="36" y="1"/>
                </a:lnTo>
                <a:lnTo>
                  <a:pt x="30" y="4"/>
                </a:lnTo>
                <a:lnTo>
                  <a:pt x="25" y="4"/>
                </a:lnTo>
                <a:lnTo>
                  <a:pt x="25" y="5"/>
                </a:lnTo>
                <a:lnTo>
                  <a:pt x="21" y="4"/>
                </a:lnTo>
                <a:lnTo>
                  <a:pt x="11" y="6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17" name="Freeform 1057"/>
          <p:cNvSpPr>
            <a:spLocks/>
          </p:cNvSpPr>
          <p:nvPr/>
        </p:nvSpPr>
        <p:spPr bwMode="auto">
          <a:xfrm>
            <a:off x="4406897" y="2989265"/>
            <a:ext cx="57150" cy="9525"/>
          </a:xfrm>
          <a:custGeom>
            <a:avLst/>
            <a:gdLst/>
            <a:ahLst/>
            <a:cxnLst>
              <a:cxn ang="0">
                <a:pos x="11" y="6"/>
              </a:cxn>
              <a:cxn ang="0">
                <a:pos x="0" y="4"/>
              </a:cxn>
              <a:cxn ang="0">
                <a:pos x="11" y="0"/>
              </a:cxn>
              <a:cxn ang="0">
                <a:pos x="30" y="0"/>
              </a:cxn>
              <a:cxn ang="0">
                <a:pos x="30" y="1"/>
              </a:cxn>
              <a:cxn ang="0">
                <a:pos x="36" y="1"/>
              </a:cxn>
              <a:cxn ang="0">
                <a:pos x="30" y="4"/>
              </a:cxn>
              <a:cxn ang="0">
                <a:pos x="25" y="4"/>
              </a:cxn>
              <a:cxn ang="0">
                <a:pos x="25" y="5"/>
              </a:cxn>
              <a:cxn ang="0">
                <a:pos x="21" y="4"/>
              </a:cxn>
              <a:cxn ang="0">
                <a:pos x="11" y="6"/>
              </a:cxn>
            </a:cxnLst>
            <a:rect l="0" t="0" r="r" b="b"/>
            <a:pathLst>
              <a:path w="36" h="6">
                <a:moveTo>
                  <a:pt x="11" y="6"/>
                </a:moveTo>
                <a:lnTo>
                  <a:pt x="0" y="4"/>
                </a:lnTo>
                <a:lnTo>
                  <a:pt x="11" y="0"/>
                </a:lnTo>
                <a:lnTo>
                  <a:pt x="30" y="0"/>
                </a:lnTo>
                <a:lnTo>
                  <a:pt x="30" y="1"/>
                </a:lnTo>
                <a:lnTo>
                  <a:pt x="36" y="1"/>
                </a:lnTo>
                <a:lnTo>
                  <a:pt x="30" y="4"/>
                </a:lnTo>
                <a:lnTo>
                  <a:pt x="25" y="4"/>
                </a:lnTo>
                <a:lnTo>
                  <a:pt x="25" y="5"/>
                </a:lnTo>
                <a:lnTo>
                  <a:pt x="21" y="4"/>
                </a:lnTo>
                <a:lnTo>
                  <a:pt x="11" y="6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18" name="Freeform 1058"/>
          <p:cNvSpPr>
            <a:spLocks/>
          </p:cNvSpPr>
          <p:nvPr/>
        </p:nvSpPr>
        <p:spPr bwMode="auto">
          <a:xfrm>
            <a:off x="4579935" y="3017840"/>
            <a:ext cx="19050" cy="23813"/>
          </a:xfrm>
          <a:custGeom>
            <a:avLst/>
            <a:gdLst/>
            <a:ahLst/>
            <a:cxnLst>
              <a:cxn ang="0">
                <a:pos x="1" y="7"/>
              </a:cxn>
              <a:cxn ang="0">
                <a:pos x="12" y="11"/>
              </a:cxn>
              <a:cxn ang="0">
                <a:pos x="1" y="15"/>
              </a:cxn>
              <a:cxn ang="0">
                <a:pos x="0" y="14"/>
              </a:cxn>
              <a:cxn ang="0">
                <a:pos x="0" y="0"/>
              </a:cxn>
              <a:cxn ang="0">
                <a:pos x="1" y="0"/>
              </a:cxn>
              <a:cxn ang="0">
                <a:pos x="1" y="7"/>
              </a:cxn>
            </a:cxnLst>
            <a:rect l="0" t="0" r="r" b="b"/>
            <a:pathLst>
              <a:path w="12" h="15">
                <a:moveTo>
                  <a:pt x="1" y="7"/>
                </a:moveTo>
                <a:lnTo>
                  <a:pt x="12" y="11"/>
                </a:lnTo>
                <a:lnTo>
                  <a:pt x="1" y="15"/>
                </a:lnTo>
                <a:lnTo>
                  <a:pt x="0" y="14"/>
                </a:lnTo>
                <a:lnTo>
                  <a:pt x="0" y="0"/>
                </a:lnTo>
                <a:lnTo>
                  <a:pt x="1" y="0"/>
                </a:lnTo>
                <a:lnTo>
                  <a:pt x="1" y="7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19" name="Freeform 1059"/>
          <p:cNvSpPr>
            <a:spLocks/>
          </p:cNvSpPr>
          <p:nvPr/>
        </p:nvSpPr>
        <p:spPr bwMode="auto">
          <a:xfrm>
            <a:off x="4579935" y="3017840"/>
            <a:ext cx="19050" cy="23813"/>
          </a:xfrm>
          <a:custGeom>
            <a:avLst/>
            <a:gdLst/>
            <a:ahLst/>
            <a:cxnLst>
              <a:cxn ang="0">
                <a:pos x="1" y="7"/>
              </a:cxn>
              <a:cxn ang="0">
                <a:pos x="12" y="11"/>
              </a:cxn>
              <a:cxn ang="0">
                <a:pos x="1" y="15"/>
              </a:cxn>
              <a:cxn ang="0">
                <a:pos x="0" y="14"/>
              </a:cxn>
              <a:cxn ang="0">
                <a:pos x="0" y="0"/>
              </a:cxn>
              <a:cxn ang="0">
                <a:pos x="1" y="0"/>
              </a:cxn>
              <a:cxn ang="0">
                <a:pos x="1" y="7"/>
              </a:cxn>
            </a:cxnLst>
            <a:rect l="0" t="0" r="r" b="b"/>
            <a:pathLst>
              <a:path w="12" h="15">
                <a:moveTo>
                  <a:pt x="1" y="7"/>
                </a:moveTo>
                <a:lnTo>
                  <a:pt x="12" y="11"/>
                </a:lnTo>
                <a:lnTo>
                  <a:pt x="1" y="15"/>
                </a:lnTo>
                <a:lnTo>
                  <a:pt x="0" y="14"/>
                </a:lnTo>
                <a:lnTo>
                  <a:pt x="0" y="0"/>
                </a:lnTo>
                <a:lnTo>
                  <a:pt x="1" y="0"/>
                </a:lnTo>
                <a:lnTo>
                  <a:pt x="1" y="7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20" name="Freeform 1060"/>
          <p:cNvSpPr>
            <a:spLocks/>
          </p:cNvSpPr>
          <p:nvPr/>
        </p:nvSpPr>
        <p:spPr bwMode="auto">
          <a:xfrm>
            <a:off x="4533897" y="2976565"/>
            <a:ext cx="82550" cy="22225"/>
          </a:xfrm>
          <a:custGeom>
            <a:avLst/>
            <a:gdLst/>
            <a:ahLst/>
            <a:cxnLst>
              <a:cxn ang="0">
                <a:pos x="5" y="12"/>
              </a:cxn>
              <a:cxn ang="0">
                <a:pos x="14" y="14"/>
              </a:cxn>
              <a:cxn ang="0">
                <a:pos x="34" y="13"/>
              </a:cxn>
              <a:cxn ang="0">
                <a:pos x="41" y="12"/>
              </a:cxn>
              <a:cxn ang="0">
                <a:pos x="52" y="3"/>
              </a:cxn>
              <a:cxn ang="0">
                <a:pos x="46" y="3"/>
              </a:cxn>
              <a:cxn ang="0">
                <a:pos x="46" y="0"/>
              </a:cxn>
              <a:cxn ang="0">
                <a:pos x="31" y="0"/>
              </a:cxn>
              <a:cxn ang="0">
                <a:pos x="17" y="8"/>
              </a:cxn>
              <a:cxn ang="0">
                <a:pos x="7" y="3"/>
              </a:cxn>
              <a:cxn ang="0">
                <a:pos x="0" y="9"/>
              </a:cxn>
              <a:cxn ang="0">
                <a:pos x="5" y="12"/>
              </a:cxn>
            </a:cxnLst>
            <a:rect l="0" t="0" r="r" b="b"/>
            <a:pathLst>
              <a:path w="52" h="14">
                <a:moveTo>
                  <a:pt x="5" y="12"/>
                </a:moveTo>
                <a:lnTo>
                  <a:pt x="14" y="14"/>
                </a:lnTo>
                <a:lnTo>
                  <a:pt x="34" y="13"/>
                </a:lnTo>
                <a:lnTo>
                  <a:pt x="41" y="12"/>
                </a:lnTo>
                <a:lnTo>
                  <a:pt x="52" y="3"/>
                </a:lnTo>
                <a:lnTo>
                  <a:pt x="46" y="3"/>
                </a:lnTo>
                <a:lnTo>
                  <a:pt x="46" y="0"/>
                </a:lnTo>
                <a:lnTo>
                  <a:pt x="31" y="0"/>
                </a:lnTo>
                <a:lnTo>
                  <a:pt x="17" y="8"/>
                </a:lnTo>
                <a:lnTo>
                  <a:pt x="7" y="3"/>
                </a:lnTo>
                <a:lnTo>
                  <a:pt x="0" y="9"/>
                </a:lnTo>
                <a:lnTo>
                  <a:pt x="5" y="1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21" name="Freeform 1061"/>
          <p:cNvSpPr>
            <a:spLocks/>
          </p:cNvSpPr>
          <p:nvPr/>
        </p:nvSpPr>
        <p:spPr bwMode="auto">
          <a:xfrm>
            <a:off x="4533897" y="2976565"/>
            <a:ext cx="82550" cy="22225"/>
          </a:xfrm>
          <a:custGeom>
            <a:avLst/>
            <a:gdLst/>
            <a:ahLst/>
            <a:cxnLst>
              <a:cxn ang="0">
                <a:pos x="5" y="12"/>
              </a:cxn>
              <a:cxn ang="0">
                <a:pos x="14" y="14"/>
              </a:cxn>
              <a:cxn ang="0">
                <a:pos x="34" y="13"/>
              </a:cxn>
              <a:cxn ang="0">
                <a:pos x="41" y="12"/>
              </a:cxn>
              <a:cxn ang="0">
                <a:pos x="52" y="3"/>
              </a:cxn>
              <a:cxn ang="0">
                <a:pos x="46" y="3"/>
              </a:cxn>
              <a:cxn ang="0">
                <a:pos x="46" y="0"/>
              </a:cxn>
              <a:cxn ang="0">
                <a:pos x="31" y="0"/>
              </a:cxn>
              <a:cxn ang="0">
                <a:pos x="17" y="8"/>
              </a:cxn>
              <a:cxn ang="0">
                <a:pos x="7" y="3"/>
              </a:cxn>
              <a:cxn ang="0">
                <a:pos x="0" y="9"/>
              </a:cxn>
              <a:cxn ang="0">
                <a:pos x="5" y="12"/>
              </a:cxn>
            </a:cxnLst>
            <a:rect l="0" t="0" r="r" b="b"/>
            <a:pathLst>
              <a:path w="52" h="14">
                <a:moveTo>
                  <a:pt x="5" y="12"/>
                </a:moveTo>
                <a:lnTo>
                  <a:pt x="14" y="14"/>
                </a:lnTo>
                <a:lnTo>
                  <a:pt x="34" y="13"/>
                </a:lnTo>
                <a:lnTo>
                  <a:pt x="41" y="12"/>
                </a:lnTo>
                <a:lnTo>
                  <a:pt x="52" y="3"/>
                </a:lnTo>
                <a:lnTo>
                  <a:pt x="46" y="3"/>
                </a:lnTo>
                <a:lnTo>
                  <a:pt x="46" y="0"/>
                </a:lnTo>
                <a:lnTo>
                  <a:pt x="31" y="0"/>
                </a:lnTo>
                <a:lnTo>
                  <a:pt x="17" y="8"/>
                </a:lnTo>
                <a:lnTo>
                  <a:pt x="7" y="3"/>
                </a:lnTo>
                <a:lnTo>
                  <a:pt x="0" y="9"/>
                </a:lnTo>
                <a:lnTo>
                  <a:pt x="5" y="1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22" name="Freeform 1062"/>
          <p:cNvSpPr>
            <a:spLocks/>
          </p:cNvSpPr>
          <p:nvPr/>
        </p:nvSpPr>
        <p:spPr bwMode="auto">
          <a:xfrm>
            <a:off x="4954584" y="3109915"/>
            <a:ext cx="26987" cy="952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8" y="0"/>
              </a:cxn>
              <a:cxn ang="0">
                <a:pos x="17" y="0"/>
              </a:cxn>
              <a:cxn ang="0">
                <a:pos x="17" y="2"/>
              </a:cxn>
              <a:cxn ang="0">
                <a:pos x="12" y="2"/>
              </a:cxn>
              <a:cxn ang="0">
                <a:pos x="17" y="6"/>
              </a:cxn>
              <a:cxn ang="0">
                <a:pos x="0" y="5"/>
              </a:cxn>
            </a:cxnLst>
            <a:rect l="0" t="0" r="r" b="b"/>
            <a:pathLst>
              <a:path w="17" h="6">
                <a:moveTo>
                  <a:pt x="0" y="5"/>
                </a:moveTo>
                <a:lnTo>
                  <a:pt x="8" y="0"/>
                </a:lnTo>
                <a:lnTo>
                  <a:pt x="17" y="0"/>
                </a:lnTo>
                <a:lnTo>
                  <a:pt x="17" y="2"/>
                </a:lnTo>
                <a:lnTo>
                  <a:pt x="12" y="2"/>
                </a:lnTo>
                <a:lnTo>
                  <a:pt x="17" y="6"/>
                </a:lnTo>
                <a:lnTo>
                  <a:pt x="0" y="5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23" name="Freeform 1063"/>
          <p:cNvSpPr>
            <a:spLocks/>
          </p:cNvSpPr>
          <p:nvPr/>
        </p:nvSpPr>
        <p:spPr bwMode="auto">
          <a:xfrm>
            <a:off x="4954584" y="3109915"/>
            <a:ext cx="26987" cy="952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8" y="0"/>
              </a:cxn>
              <a:cxn ang="0">
                <a:pos x="17" y="0"/>
              </a:cxn>
              <a:cxn ang="0">
                <a:pos x="17" y="2"/>
              </a:cxn>
              <a:cxn ang="0">
                <a:pos x="12" y="2"/>
              </a:cxn>
              <a:cxn ang="0">
                <a:pos x="17" y="6"/>
              </a:cxn>
              <a:cxn ang="0">
                <a:pos x="0" y="5"/>
              </a:cxn>
            </a:cxnLst>
            <a:rect l="0" t="0" r="r" b="b"/>
            <a:pathLst>
              <a:path w="17" h="6">
                <a:moveTo>
                  <a:pt x="0" y="5"/>
                </a:moveTo>
                <a:lnTo>
                  <a:pt x="8" y="0"/>
                </a:lnTo>
                <a:lnTo>
                  <a:pt x="17" y="0"/>
                </a:lnTo>
                <a:lnTo>
                  <a:pt x="17" y="2"/>
                </a:lnTo>
                <a:lnTo>
                  <a:pt x="12" y="2"/>
                </a:lnTo>
                <a:lnTo>
                  <a:pt x="17" y="6"/>
                </a:lnTo>
                <a:lnTo>
                  <a:pt x="0" y="5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24" name="Freeform 1064"/>
          <p:cNvSpPr>
            <a:spLocks/>
          </p:cNvSpPr>
          <p:nvPr/>
        </p:nvSpPr>
        <p:spPr bwMode="auto">
          <a:xfrm>
            <a:off x="4929184" y="3113090"/>
            <a:ext cx="25400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4" y="0"/>
              </a:cxn>
              <a:cxn ang="0">
                <a:pos x="16" y="3"/>
              </a:cxn>
              <a:cxn ang="0">
                <a:pos x="0" y="3"/>
              </a:cxn>
            </a:cxnLst>
            <a:rect l="0" t="0" r="r" b="b"/>
            <a:pathLst>
              <a:path w="16" h="3">
                <a:moveTo>
                  <a:pt x="0" y="3"/>
                </a:moveTo>
                <a:lnTo>
                  <a:pt x="4" y="0"/>
                </a:lnTo>
                <a:lnTo>
                  <a:pt x="16" y="3"/>
                </a:lnTo>
                <a:lnTo>
                  <a:pt x="0" y="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25" name="Freeform 1065"/>
          <p:cNvSpPr>
            <a:spLocks/>
          </p:cNvSpPr>
          <p:nvPr/>
        </p:nvSpPr>
        <p:spPr bwMode="auto">
          <a:xfrm>
            <a:off x="4929184" y="3113090"/>
            <a:ext cx="25400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4" y="0"/>
              </a:cxn>
              <a:cxn ang="0">
                <a:pos x="16" y="3"/>
              </a:cxn>
              <a:cxn ang="0">
                <a:pos x="0" y="3"/>
              </a:cxn>
            </a:cxnLst>
            <a:rect l="0" t="0" r="r" b="b"/>
            <a:pathLst>
              <a:path w="16" h="3">
                <a:moveTo>
                  <a:pt x="0" y="3"/>
                </a:moveTo>
                <a:lnTo>
                  <a:pt x="4" y="0"/>
                </a:lnTo>
                <a:lnTo>
                  <a:pt x="16" y="3"/>
                </a:lnTo>
                <a:lnTo>
                  <a:pt x="0" y="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26" name="Freeform 1066"/>
          <p:cNvSpPr>
            <a:spLocks/>
          </p:cNvSpPr>
          <p:nvPr/>
        </p:nvSpPr>
        <p:spPr bwMode="auto">
          <a:xfrm>
            <a:off x="4143372" y="3068640"/>
            <a:ext cx="155575" cy="55563"/>
          </a:xfrm>
          <a:custGeom>
            <a:avLst/>
            <a:gdLst/>
            <a:ahLst/>
            <a:cxnLst>
              <a:cxn ang="0">
                <a:pos x="98" y="5"/>
              </a:cxn>
              <a:cxn ang="0">
                <a:pos x="98" y="17"/>
              </a:cxn>
              <a:cxn ang="0">
                <a:pos x="79" y="19"/>
              </a:cxn>
              <a:cxn ang="0">
                <a:pos x="79" y="22"/>
              </a:cxn>
              <a:cxn ang="0">
                <a:pos x="68" y="25"/>
              </a:cxn>
              <a:cxn ang="0">
                <a:pos x="38" y="28"/>
              </a:cxn>
              <a:cxn ang="0">
                <a:pos x="35" y="30"/>
              </a:cxn>
              <a:cxn ang="0">
                <a:pos x="33" y="35"/>
              </a:cxn>
              <a:cxn ang="0">
                <a:pos x="0" y="35"/>
              </a:cxn>
              <a:cxn ang="0">
                <a:pos x="16" y="31"/>
              </a:cxn>
              <a:cxn ang="0">
                <a:pos x="26" y="27"/>
              </a:cxn>
              <a:cxn ang="0">
                <a:pos x="28" y="24"/>
              </a:cxn>
              <a:cxn ang="0">
                <a:pos x="32" y="19"/>
              </a:cxn>
              <a:cxn ang="0">
                <a:pos x="35" y="12"/>
              </a:cxn>
              <a:cxn ang="0">
                <a:pos x="40" y="10"/>
              </a:cxn>
              <a:cxn ang="0">
                <a:pos x="61" y="6"/>
              </a:cxn>
              <a:cxn ang="0">
                <a:pos x="63" y="0"/>
              </a:cxn>
              <a:cxn ang="0">
                <a:pos x="68" y="0"/>
              </a:cxn>
              <a:cxn ang="0">
                <a:pos x="73" y="3"/>
              </a:cxn>
              <a:cxn ang="0">
                <a:pos x="93" y="3"/>
              </a:cxn>
              <a:cxn ang="0">
                <a:pos x="98" y="5"/>
              </a:cxn>
            </a:cxnLst>
            <a:rect l="0" t="0" r="r" b="b"/>
            <a:pathLst>
              <a:path w="98" h="35">
                <a:moveTo>
                  <a:pt x="98" y="5"/>
                </a:moveTo>
                <a:lnTo>
                  <a:pt x="98" y="17"/>
                </a:lnTo>
                <a:lnTo>
                  <a:pt x="79" y="19"/>
                </a:lnTo>
                <a:lnTo>
                  <a:pt x="79" y="22"/>
                </a:lnTo>
                <a:lnTo>
                  <a:pt x="68" y="25"/>
                </a:lnTo>
                <a:lnTo>
                  <a:pt x="38" y="28"/>
                </a:lnTo>
                <a:lnTo>
                  <a:pt x="35" y="30"/>
                </a:lnTo>
                <a:lnTo>
                  <a:pt x="33" y="35"/>
                </a:lnTo>
                <a:lnTo>
                  <a:pt x="0" y="35"/>
                </a:lnTo>
                <a:lnTo>
                  <a:pt x="16" y="31"/>
                </a:lnTo>
                <a:lnTo>
                  <a:pt x="26" y="27"/>
                </a:lnTo>
                <a:lnTo>
                  <a:pt x="28" y="24"/>
                </a:lnTo>
                <a:lnTo>
                  <a:pt x="32" y="19"/>
                </a:lnTo>
                <a:lnTo>
                  <a:pt x="35" y="12"/>
                </a:lnTo>
                <a:lnTo>
                  <a:pt x="40" y="10"/>
                </a:lnTo>
                <a:lnTo>
                  <a:pt x="61" y="6"/>
                </a:lnTo>
                <a:lnTo>
                  <a:pt x="63" y="0"/>
                </a:lnTo>
                <a:lnTo>
                  <a:pt x="68" y="0"/>
                </a:lnTo>
                <a:lnTo>
                  <a:pt x="73" y="3"/>
                </a:lnTo>
                <a:lnTo>
                  <a:pt x="93" y="3"/>
                </a:lnTo>
                <a:lnTo>
                  <a:pt x="98" y="5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27" name="Freeform 1067"/>
          <p:cNvSpPr>
            <a:spLocks/>
          </p:cNvSpPr>
          <p:nvPr/>
        </p:nvSpPr>
        <p:spPr bwMode="auto">
          <a:xfrm>
            <a:off x="4143372" y="3068640"/>
            <a:ext cx="155575" cy="55563"/>
          </a:xfrm>
          <a:custGeom>
            <a:avLst/>
            <a:gdLst/>
            <a:ahLst/>
            <a:cxnLst>
              <a:cxn ang="0">
                <a:pos x="98" y="5"/>
              </a:cxn>
              <a:cxn ang="0">
                <a:pos x="98" y="17"/>
              </a:cxn>
              <a:cxn ang="0">
                <a:pos x="79" y="19"/>
              </a:cxn>
              <a:cxn ang="0">
                <a:pos x="79" y="22"/>
              </a:cxn>
              <a:cxn ang="0">
                <a:pos x="68" y="25"/>
              </a:cxn>
              <a:cxn ang="0">
                <a:pos x="38" y="28"/>
              </a:cxn>
              <a:cxn ang="0">
                <a:pos x="35" y="30"/>
              </a:cxn>
              <a:cxn ang="0">
                <a:pos x="33" y="35"/>
              </a:cxn>
              <a:cxn ang="0">
                <a:pos x="0" y="35"/>
              </a:cxn>
              <a:cxn ang="0">
                <a:pos x="16" y="31"/>
              </a:cxn>
              <a:cxn ang="0">
                <a:pos x="26" y="27"/>
              </a:cxn>
              <a:cxn ang="0">
                <a:pos x="28" y="24"/>
              </a:cxn>
              <a:cxn ang="0">
                <a:pos x="32" y="19"/>
              </a:cxn>
              <a:cxn ang="0">
                <a:pos x="35" y="12"/>
              </a:cxn>
              <a:cxn ang="0">
                <a:pos x="40" y="10"/>
              </a:cxn>
              <a:cxn ang="0">
                <a:pos x="61" y="6"/>
              </a:cxn>
              <a:cxn ang="0">
                <a:pos x="63" y="0"/>
              </a:cxn>
              <a:cxn ang="0">
                <a:pos x="68" y="0"/>
              </a:cxn>
              <a:cxn ang="0">
                <a:pos x="73" y="3"/>
              </a:cxn>
              <a:cxn ang="0">
                <a:pos x="93" y="3"/>
              </a:cxn>
              <a:cxn ang="0">
                <a:pos x="98" y="5"/>
              </a:cxn>
            </a:cxnLst>
            <a:rect l="0" t="0" r="r" b="b"/>
            <a:pathLst>
              <a:path w="98" h="35">
                <a:moveTo>
                  <a:pt x="98" y="5"/>
                </a:moveTo>
                <a:lnTo>
                  <a:pt x="98" y="17"/>
                </a:lnTo>
                <a:lnTo>
                  <a:pt x="79" y="19"/>
                </a:lnTo>
                <a:lnTo>
                  <a:pt x="79" y="22"/>
                </a:lnTo>
                <a:lnTo>
                  <a:pt x="68" y="25"/>
                </a:lnTo>
                <a:lnTo>
                  <a:pt x="38" y="28"/>
                </a:lnTo>
                <a:lnTo>
                  <a:pt x="35" y="30"/>
                </a:lnTo>
                <a:lnTo>
                  <a:pt x="33" y="35"/>
                </a:lnTo>
                <a:lnTo>
                  <a:pt x="0" y="35"/>
                </a:lnTo>
                <a:lnTo>
                  <a:pt x="16" y="31"/>
                </a:lnTo>
                <a:lnTo>
                  <a:pt x="26" y="27"/>
                </a:lnTo>
                <a:lnTo>
                  <a:pt x="28" y="24"/>
                </a:lnTo>
                <a:lnTo>
                  <a:pt x="32" y="19"/>
                </a:lnTo>
                <a:lnTo>
                  <a:pt x="35" y="12"/>
                </a:lnTo>
                <a:lnTo>
                  <a:pt x="40" y="10"/>
                </a:lnTo>
                <a:lnTo>
                  <a:pt x="61" y="6"/>
                </a:lnTo>
                <a:lnTo>
                  <a:pt x="63" y="0"/>
                </a:lnTo>
                <a:lnTo>
                  <a:pt x="68" y="0"/>
                </a:lnTo>
                <a:lnTo>
                  <a:pt x="73" y="3"/>
                </a:lnTo>
                <a:lnTo>
                  <a:pt x="93" y="3"/>
                </a:lnTo>
                <a:lnTo>
                  <a:pt x="98" y="5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28" name="Freeform 1068"/>
          <p:cNvSpPr>
            <a:spLocks/>
          </p:cNvSpPr>
          <p:nvPr/>
        </p:nvSpPr>
        <p:spPr bwMode="auto">
          <a:xfrm>
            <a:off x="4906959" y="3235328"/>
            <a:ext cx="22225" cy="7938"/>
          </a:xfrm>
          <a:custGeom>
            <a:avLst/>
            <a:gdLst/>
            <a:ahLst/>
            <a:cxnLst>
              <a:cxn ang="0">
                <a:pos x="8" y="3"/>
              </a:cxn>
              <a:cxn ang="0">
                <a:pos x="14" y="2"/>
              </a:cxn>
              <a:cxn ang="0">
                <a:pos x="7" y="0"/>
              </a:cxn>
              <a:cxn ang="0">
                <a:pos x="3" y="2"/>
              </a:cxn>
              <a:cxn ang="0">
                <a:pos x="0" y="5"/>
              </a:cxn>
              <a:cxn ang="0">
                <a:pos x="8" y="5"/>
              </a:cxn>
              <a:cxn ang="0">
                <a:pos x="8" y="3"/>
              </a:cxn>
            </a:cxnLst>
            <a:rect l="0" t="0" r="r" b="b"/>
            <a:pathLst>
              <a:path w="14" h="5">
                <a:moveTo>
                  <a:pt x="8" y="3"/>
                </a:moveTo>
                <a:lnTo>
                  <a:pt x="14" y="2"/>
                </a:lnTo>
                <a:lnTo>
                  <a:pt x="7" y="0"/>
                </a:lnTo>
                <a:lnTo>
                  <a:pt x="3" y="2"/>
                </a:lnTo>
                <a:lnTo>
                  <a:pt x="0" y="5"/>
                </a:lnTo>
                <a:lnTo>
                  <a:pt x="8" y="5"/>
                </a:lnTo>
                <a:lnTo>
                  <a:pt x="8" y="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29" name="Freeform 1069"/>
          <p:cNvSpPr>
            <a:spLocks/>
          </p:cNvSpPr>
          <p:nvPr/>
        </p:nvSpPr>
        <p:spPr bwMode="auto">
          <a:xfrm>
            <a:off x="4906959" y="3235328"/>
            <a:ext cx="22225" cy="7938"/>
          </a:xfrm>
          <a:custGeom>
            <a:avLst/>
            <a:gdLst/>
            <a:ahLst/>
            <a:cxnLst>
              <a:cxn ang="0">
                <a:pos x="8" y="3"/>
              </a:cxn>
              <a:cxn ang="0">
                <a:pos x="14" y="2"/>
              </a:cxn>
              <a:cxn ang="0">
                <a:pos x="7" y="0"/>
              </a:cxn>
              <a:cxn ang="0">
                <a:pos x="3" y="2"/>
              </a:cxn>
              <a:cxn ang="0">
                <a:pos x="0" y="5"/>
              </a:cxn>
              <a:cxn ang="0">
                <a:pos x="8" y="5"/>
              </a:cxn>
              <a:cxn ang="0">
                <a:pos x="8" y="3"/>
              </a:cxn>
            </a:cxnLst>
            <a:rect l="0" t="0" r="r" b="b"/>
            <a:pathLst>
              <a:path w="14" h="5">
                <a:moveTo>
                  <a:pt x="8" y="3"/>
                </a:moveTo>
                <a:lnTo>
                  <a:pt x="14" y="2"/>
                </a:lnTo>
                <a:lnTo>
                  <a:pt x="7" y="0"/>
                </a:lnTo>
                <a:lnTo>
                  <a:pt x="3" y="2"/>
                </a:lnTo>
                <a:lnTo>
                  <a:pt x="0" y="5"/>
                </a:lnTo>
                <a:lnTo>
                  <a:pt x="8" y="5"/>
                </a:lnTo>
                <a:lnTo>
                  <a:pt x="8" y="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30" name="Freeform 1070"/>
          <p:cNvSpPr>
            <a:spLocks/>
          </p:cNvSpPr>
          <p:nvPr/>
        </p:nvSpPr>
        <p:spPr bwMode="auto">
          <a:xfrm>
            <a:off x="4899022" y="3238503"/>
            <a:ext cx="136525" cy="95250"/>
          </a:xfrm>
          <a:custGeom>
            <a:avLst/>
            <a:gdLst/>
            <a:ahLst/>
            <a:cxnLst>
              <a:cxn ang="0">
                <a:pos x="5" y="34"/>
              </a:cxn>
              <a:cxn ang="0">
                <a:pos x="0" y="41"/>
              </a:cxn>
              <a:cxn ang="0">
                <a:pos x="0" y="55"/>
              </a:cxn>
              <a:cxn ang="0">
                <a:pos x="5" y="60"/>
              </a:cxn>
              <a:cxn ang="0">
                <a:pos x="19" y="50"/>
              </a:cxn>
              <a:cxn ang="0">
                <a:pos x="48" y="39"/>
              </a:cxn>
              <a:cxn ang="0">
                <a:pos x="68" y="27"/>
              </a:cxn>
              <a:cxn ang="0">
                <a:pos x="80" y="5"/>
              </a:cxn>
              <a:cxn ang="0">
                <a:pos x="86" y="2"/>
              </a:cxn>
              <a:cxn ang="0">
                <a:pos x="80" y="0"/>
              </a:cxn>
              <a:cxn ang="0">
                <a:pos x="75" y="2"/>
              </a:cxn>
              <a:cxn ang="0">
                <a:pos x="65" y="4"/>
              </a:cxn>
              <a:cxn ang="0">
                <a:pos x="51" y="4"/>
              </a:cxn>
              <a:cxn ang="0">
                <a:pos x="26" y="6"/>
              </a:cxn>
              <a:cxn ang="0">
                <a:pos x="22" y="6"/>
              </a:cxn>
              <a:cxn ang="0">
                <a:pos x="14" y="2"/>
              </a:cxn>
              <a:cxn ang="0">
                <a:pos x="14" y="6"/>
              </a:cxn>
              <a:cxn ang="0">
                <a:pos x="24" y="13"/>
              </a:cxn>
              <a:cxn ang="0">
                <a:pos x="53" y="19"/>
              </a:cxn>
              <a:cxn ang="0">
                <a:pos x="57" y="19"/>
              </a:cxn>
              <a:cxn ang="0">
                <a:pos x="36" y="29"/>
              </a:cxn>
              <a:cxn ang="0">
                <a:pos x="14" y="32"/>
              </a:cxn>
              <a:cxn ang="0">
                <a:pos x="5" y="34"/>
              </a:cxn>
            </a:cxnLst>
            <a:rect l="0" t="0" r="r" b="b"/>
            <a:pathLst>
              <a:path w="86" h="60">
                <a:moveTo>
                  <a:pt x="5" y="34"/>
                </a:moveTo>
                <a:lnTo>
                  <a:pt x="0" y="41"/>
                </a:lnTo>
                <a:lnTo>
                  <a:pt x="0" y="55"/>
                </a:lnTo>
                <a:lnTo>
                  <a:pt x="5" y="60"/>
                </a:lnTo>
                <a:lnTo>
                  <a:pt x="19" y="50"/>
                </a:lnTo>
                <a:lnTo>
                  <a:pt x="48" y="39"/>
                </a:lnTo>
                <a:lnTo>
                  <a:pt x="68" y="27"/>
                </a:lnTo>
                <a:lnTo>
                  <a:pt x="80" y="5"/>
                </a:lnTo>
                <a:lnTo>
                  <a:pt x="86" y="2"/>
                </a:lnTo>
                <a:lnTo>
                  <a:pt x="80" y="0"/>
                </a:lnTo>
                <a:lnTo>
                  <a:pt x="75" y="2"/>
                </a:lnTo>
                <a:lnTo>
                  <a:pt x="65" y="4"/>
                </a:lnTo>
                <a:lnTo>
                  <a:pt x="51" y="4"/>
                </a:lnTo>
                <a:lnTo>
                  <a:pt x="26" y="6"/>
                </a:lnTo>
                <a:lnTo>
                  <a:pt x="22" y="6"/>
                </a:lnTo>
                <a:lnTo>
                  <a:pt x="14" y="2"/>
                </a:lnTo>
                <a:lnTo>
                  <a:pt x="14" y="6"/>
                </a:lnTo>
                <a:lnTo>
                  <a:pt x="24" y="13"/>
                </a:lnTo>
                <a:lnTo>
                  <a:pt x="53" y="19"/>
                </a:lnTo>
                <a:lnTo>
                  <a:pt x="57" y="19"/>
                </a:lnTo>
                <a:lnTo>
                  <a:pt x="36" y="29"/>
                </a:lnTo>
                <a:lnTo>
                  <a:pt x="14" y="32"/>
                </a:lnTo>
                <a:lnTo>
                  <a:pt x="5" y="34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31" name="Freeform 1071"/>
          <p:cNvSpPr>
            <a:spLocks/>
          </p:cNvSpPr>
          <p:nvPr/>
        </p:nvSpPr>
        <p:spPr bwMode="auto">
          <a:xfrm>
            <a:off x="4899022" y="3238503"/>
            <a:ext cx="136525" cy="95250"/>
          </a:xfrm>
          <a:custGeom>
            <a:avLst/>
            <a:gdLst/>
            <a:ahLst/>
            <a:cxnLst>
              <a:cxn ang="0">
                <a:pos x="5" y="34"/>
              </a:cxn>
              <a:cxn ang="0">
                <a:pos x="0" y="41"/>
              </a:cxn>
              <a:cxn ang="0">
                <a:pos x="0" y="55"/>
              </a:cxn>
              <a:cxn ang="0">
                <a:pos x="5" y="60"/>
              </a:cxn>
              <a:cxn ang="0">
                <a:pos x="19" y="50"/>
              </a:cxn>
              <a:cxn ang="0">
                <a:pos x="48" y="39"/>
              </a:cxn>
              <a:cxn ang="0">
                <a:pos x="68" y="27"/>
              </a:cxn>
              <a:cxn ang="0">
                <a:pos x="80" y="5"/>
              </a:cxn>
              <a:cxn ang="0">
                <a:pos x="86" y="2"/>
              </a:cxn>
              <a:cxn ang="0">
                <a:pos x="80" y="0"/>
              </a:cxn>
              <a:cxn ang="0">
                <a:pos x="75" y="2"/>
              </a:cxn>
              <a:cxn ang="0">
                <a:pos x="65" y="4"/>
              </a:cxn>
              <a:cxn ang="0">
                <a:pos x="51" y="4"/>
              </a:cxn>
              <a:cxn ang="0">
                <a:pos x="26" y="6"/>
              </a:cxn>
              <a:cxn ang="0">
                <a:pos x="22" y="6"/>
              </a:cxn>
              <a:cxn ang="0">
                <a:pos x="14" y="2"/>
              </a:cxn>
              <a:cxn ang="0">
                <a:pos x="14" y="6"/>
              </a:cxn>
              <a:cxn ang="0">
                <a:pos x="24" y="13"/>
              </a:cxn>
              <a:cxn ang="0">
                <a:pos x="53" y="19"/>
              </a:cxn>
              <a:cxn ang="0">
                <a:pos x="57" y="19"/>
              </a:cxn>
              <a:cxn ang="0">
                <a:pos x="36" y="29"/>
              </a:cxn>
              <a:cxn ang="0">
                <a:pos x="14" y="32"/>
              </a:cxn>
              <a:cxn ang="0">
                <a:pos x="5" y="34"/>
              </a:cxn>
            </a:cxnLst>
            <a:rect l="0" t="0" r="r" b="b"/>
            <a:pathLst>
              <a:path w="86" h="60">
                <a:moveTo>
                  <a:pt x="5" y="34"/>
                </a:moveTo>
                <a:lnTo>
                  <a:pt x="0" y="41"/>
                </a:lnTo>
                <a:lnTo>
                  <a:pt x="0" y="55"/>
                </a:lnTo>
                <a:lnTo>
                  <a:pt x="5" y="60"/>
                </a:lnTo>
                <a:lnTo>
                  <a:pt x="19" y="50"/>
                </a:lnTo>
                <a:lnTo>
                  <a:pt x="48" y="39"/>
                </a:lnTo>
                <a:lnTo>
                  <a:pt x="68" y="27"/>
                </a:lnTo>
                <a:lnTo>
                  <a:pt x="80" y="5"/>
                </a:lnTo>
                <a:lnTo>
                  <a:pt x="86" y="2"/>
                </a:lnTo>
                <a:lnTo>
                  <a:pt x="80" y="0"/>
                </a:lnTo>
                <a:lnTo>
                  <a:pt x="75" y="2"/>
                </a:lnTo>
                <a:lnTo>
                  <a:pt x="65" y="4"/>
                </a:lnTo>
                <a:lnTo>
                  <a:pt x="51" y="4"/>
                </a:lnTo>
                <a:lnTo>
                  <a:pt x="26" y="6"/>
                </a:lnTo>
                <a:lnTo>
                  <a:pt x="22" y="6"/>
                </a:lnTo>
                <a:lnTo>
                  <a:pt x="14" y="2"/>
                </a:lnTo>
                <a:lnTo>
                  <a:pt x="14" y="6"/>
                </a:lnTo>
                <a:lnTo>
                  <a:pt x="24" y="13"/>
                </a:lnTo>
                <a:lnTo>
                  <a:pt x="53" y="19"/>
                </a:lnTo>
                <a:lnTo>
                  <a:pt x="57" y="19"/>
                </a:lnTo>
                <a:lnTo>
                  <a:pt x="36" y="29"/>
                </a:lnTo>
                <a:lnTo>
                  <a:pt x="14" y="32"/>
                </a:lnTo>
                <a:lnTo>
                  <a:pt x="5" y="34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32" name="Freeform 1072"/>
          <p:cNvSpPr>
            <a:spLocks/>
          </p:cNvSpPr>
          <p:nvPr/>
        </p:nvSpPr>
        <p:spPr bwMode="auto">
          <a:xfrm>
            <a:off x="4083048" y="3221041"/>
            <a:ext cx="38100" cy="79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9" y="4"/>
              </a:cxn>
              <a:cxn ang="0">
                <a:pos x="19" y="5"/>
              </a:cxn>
              <a:cxn ang="0">
                <a:pos x="24" y="2"/>
              </a:cxn>
              <a:cxn ang="0">
                <a:pos x="7" y="0"/>
              </a:cxn>
              <a:cxn ang="0">
                <a:pos x="0" y="4"/>
              </a:cxn>
              <a:cxn ang="0">
                <a:pos x="0" y="5"/>
              </a:cxn>
            </a:cxnLst>
            <a:rect l="0" t="0" r="r" b="b"/>
            <a:pathLst>
              <a:path w="24" h="5">
                <a:moveTo>
                  <a:pt x="0" y="5"/>
                </a:moveTo>
                <a:lnTo>
                  <a:pt x="9" y="4"/>
                </a:lnTo>
                <a:lnTo>
                  <a:pt x="19" y="5"/>
                </a:lnTo>
                <a:lnTo>
                  <a:pt x="24" y="2"/>
                </a:lnTo>
                <a:lnTo>
                  <a:pt x="7" y="0"/>
                </a:lnTo>
                <a:lnTo>
                  <a:pt x="0" y="4"/>
                </a:lnTo>
                <a:lnTo>
                  <a:pt x="0" y="5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33" name="Freeform 1073"/>
          <p:cNvSpPr>
            <a:spLocks/>
          </p:cNvSpPr>
          <p:nvPr/>
        </p:nvSpPr>
        <p:spPr bwMode="auto">
          <a:xfrm>
            <a:off x="4083048" y="3221041"/>
            <a:ext cx="38100" cy="79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9" y="4"/>
              </a:cxn>
              <a:cxn ang="0">
                <a:pos x="19" y="5"/>
              </a:cxn>
              <a:cxn ang="0">
                <a:pos x="24" y="2"/>
              </a:cxn>
              <a:cxn ang="0">
                <a:pos x="7" y="0"/>
              </a:cxn>
              <a:cxn ang="0">
                <a:pos x="0" y="4"/>
              </a:cxn>
              <a:cxn ang="0">
                <a:pos x="0" y="5"/>
              </a:cxn>
            </a:cxnLst>
            <a:rect l="0" t="0" r="r" b="b"/>
            <a:pathLst>
              <a:path w="24" h="5">
                <a:moveTo>
                  <a:pt x="0" y="5"/>
                </a:moveTo>
                <a:lnTo>
                  <a:pt x="9" y="4"/>
                </a:lnTo>
                <a:lnTo>
                  <a:pt x="19" y="5"/>
                </a:lnTo>
                <a:lnTo>
                  <a:pt x="24" y="2"/>
                </a:lnTo>
                <a:lnTo>
                  <a:pt x="7" y="0"/>
                </a:lnTo>
                <a:lnTo>
                  <a:pt x="0" y="4"/>
                </a:lnTo>
                <a:lnTo>
                  <a:pt x="0" y="5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34" name="Freeform 1074"/>
          <p:cNvSpPr>
            <a:spLocks/>
          </p:cNvSpPr>
          <p:nvPr/>
        </p:nvSpPr>
        <p:spPr bwMode="auto">
          <a:xfrm>
            <a:off x="4083048" y="3235328"/>
            <a:ext cx="38100" cy="7938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24" y="3"/>
              </a:cxn>
              <a:cxn ang="0">
                <a:pos x="14" y="3"/>
              </a:cxn>
              <a:cxn ang="0">
                <a:pos x="14" y="5"/>
              </a:cxn>
              <a:cxn ang="0">
                <a:pos x="9" y="5"/>
              </a:cxn>
              <a:cxn ang="0">
                <a:pos x="9" y="2"/>
              </a:cxn>
              <a:cxn ang="0">
                <a:pos x="4" y="2"/>
              </a:cxn>
              <a:cxn ang="0">
                <a:pos x="0" y="0"/>
              </a:cxn>
              <a:cxn ang="0">
                <a:pos x="24" y="0"/>
              </a:cxn>
            </a:cxnLst>
            <a:rect l="0" t="0" r="r" b="b"/>
            <a:pathLst>
              <a:path w="24" h="5">
                <a:moveTo>
                  <a:pt x="24" y="0"/>
                </a:moveTo>
                <a:lnTo>
                  <a:pt x="24" y="3"/>
                </a:lnTo>
                <a:lnTo>
                  <a:pt x="14" y="3"/>
                </a:lnTo>
                <a:lnTo>
                  <a:pt x="14" y="5"/>
                </a:lnTo>
                <a:lnTo>
                  <a:pt x="9" y="5"/>
                </a:lnTo>
                <a:lnTo>
                  <a:pt x="9" y="2"/>
                </a:lnTo>
                <a:lnTo>
                  <a:pt x="4" y="2"/>
                </a:lnTo>
                <a:lnTo>
                  <a:pt x="0" y="0"/>
                </a:lnTo>
                <a:lnTo>
                  <a:pt x="24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35" name="Freeform 1075"/>
          <p:cNvSpPr>
            <a:spLocks/>
          </p:cNvSpPr>
          <p:nvPr/>
        </p:nvSpPr>
        <p:spPr bwMode="auto">
          <a:xfrm>
            <a:off x="4083048" y="3235328"/>
            <a:ext cx="38100" cy="7938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24" y="3"/>
              </a:cxn>
              <a:cxn ang="0">
                <a:pos x="14" y="3"/>
              </a:cxn>
              <a:cxn ang="0">
                <a:pos x="14" y="5"/>
              </a:cxn>
              <a:cxn ang="0">
                <a:pos x="9" y="5"/>
              </a:cxn>
              <a:cxn ang="0">
                <a:pos x="9" y="2"/>
              </a:cxn>
              <a:cxn ang="0">
                <a:pos x="4" y="2"/>
              </a:cxn>
              <a:cxn ang="0">
                <a:pos x="0" y="0"/>
              </a:cxn>
              <a:cxn ang="0">
                <a:pos x="24" y="0"/>
              </a:cxn>
            </a:cxnLst>
            <a:rect l="0" t="0" r="r" b="b"/>
            <a:pathLst>
              <a:path w="24" h="5">
                <a:moveTo>
                  <a:pt x="24" y="0"/>
                </a:moveTo>
                <a:lnTo>
                  <a:pt x="24" y="3"/>
                </a:lnTo>
                <a:lnTo>
                  <a:pt x="14" y="3"/>
                </a:lnTo>
                <a:lnTo>
                  <a:pt x="14" y="5"/>
                </a:lnTo>
                <a:lnTo>
                  <a:pt x="9" y="5"/>
                </a:lnTo>
                <a:lnTo>
                  <a:pt x="9" y="2"/>
                </a:lnTo>
                <a:lnTo>
                  <a:pt x="4" y="2"/>
                </a:lnTo>
                <a:lnTo>
                  <a:pt x="0" y="0"/>
                </a:lnTo>
                <a:lnTo>
                  <a:pt x="24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36" name="Freeform 1076"/>
          <p:cNvSpPr>
            <a:spLocks/>
          </p:cNvSpPr>
          <p:nvPr/>
        </p:nvSpPr>
        <p:spPr bwMode="auto">
          <a:xfrm>
            <a:off x="4121147" y="3251203"/>
            <a:ext cx="46037" cy="254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6" y="12"/>
              </a:cxn>
              <a:cxn ang="0">
                <a:pos x="19" y="16"/>
              </a:cxn>
              <a:cxn ang="0">
                <a:pos x="29" y="6"/>
              </a:cxn>
              <a:cxn ang="0">
                <a:pos x="29" y="3"/>
              </a:cxn>
              <a:cxn ang="0">
                <a:pos x="23" y="0"/>
              </a:cxn>
              <a:cxn ang="0">
                <a:pos x="12" y="0"/>
              </a:cxn>
              <a:cxn ang="0">
                <a:pos x="0" y="2"/>
              </a:cxn>
            </a:cxnLst>
            <a:rect l="0" t="0" r="r" b="b"/>
            <a:pathLst>
              <a:path w="29" h="16">
                <a:moveTo>
                  <a:pt x="0" y="2"/>
                </a:moveTo>
                <a:lnTo>
                  <a:pt x="6" y="12"/>
                </a:lnTo>
                <a:lnTo>
                  <a:pt x="19" y="16"/>
                </a:lnTo>
                <a:lnTo>
                  <a:pt x="29" y="6"/>
                </a:lnTo>
                <a:lnTo>
                  <a:pt x="29" y="3"/>
                </a:lnTo>
                <a:lnTo>
                  <a:pt x="23" y="0"/>
                </a:lnTo>
                <a:lnTo>
                  <a:pt x="12" y="0"/>
                </a:lnTo>
                <a:lnTo>
                  <a:pt x="0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37" name="Freeform 1077"/>
          <p:cNvSpPr>
            <a:spLocks/>
          </p:cNvSpPr>
          <p:nvPr/>
        </p:nvSpPr>
        <p:spPr bwMode="auto">
          <a:xfrm>
            <a:off x="4121147" y="3251203"/>
            <a:ext cx="46037" cy="254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6" y="12"/>
              </a:cxn>
              <a:cxn ang="0">
                <a:pos x="19" y="16"/>
              </a:cxn>
              <a:cxn ang="0">
                <a:pos x="29" y="6"/>
              </a:cxn>
              <a:cxn ang="0">
                <a:pos x="29" y="3"/>
              </a:cxn>
              <a:cxn ang="0">
                <a:pos x="23" y="0"/>
              </a:cxn>
              <a:cxn ang="0">
                <a:pos x="12" y="0"/>
              </a:cxn>
              <a:cxn ang="0">
                <a:pos x="0" y="2"/>
              </a:cxn>
            </a:cxnLst>
            <a:rect l="0" t="0" r="r" b="b"/>
            <a:pathLst>
              <a:path w="29" h="16">
                <a:moveTo>
                  <a:pt x="0" y="2"/>
                </a:moveTo>
                <a:lnTo>
                  <a:pt x="6" y="12"/>
                </a:lnTo>
                <a:lnTo>
                  <a:pt x="19" y="16"/>
                </a:lnTo>
                <a:lnTo>
                  <a:pt x="29" y="6"/>
                </a:lnTo>
                <a:lnTo>
                  <a:pt x="29" y="3"/>
                </a:lnTo>
                <a:lnTo>
                  <a:pt x="23" y="0"/>
                </a:lnTo>
                <a:lnTo>
                  <a:pt x="12" y="0"/>
                </a:lnTo>
                <a:lnTo>
                  <a:pt x="0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38" name="Freeform 1078"/>
          <p:cNvSpPr>
            <a:spLocks/>
          </p:cNvSpPr>
          <p:nvPr/>
        </p:nvSpPr>
        <p:spPr bwMode="auto">
          <a:xfrm>
            <a:off x="4724397" y="3336928"/>
            <a:ext cx="22225" cy="1746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4" y="0"/>
              </a:cxn>
              <a:cxn ang="0">
                <a:pos x="14" y="6"/>
              </a:cxn>
              <a:cxn ang="0">
                <a:pos x="5" y="11"/>
              </a:cxn>
              <a:cxn ang="0">
                <a:pos x="5" y="6"/>
              </a:cxn>
              <a:cxn ang="0">
                <a:pos x="0" y="4"/>
              </a:cxn>
            </a:cxnLst>
            <a:rect l="0" t="0" r="r" b="b"/>
            <a:pathLst>
              <a:path w="14" h="11">
                <a:moveTo>
                  <a:pt x="0" y="4"/>
                </a:moveTo>
                <a:lnTo>
                  <a:pt x="14" y="0"/>
                </a:lnTo>
                <a:lnTo>
                  <a:pt x="14" y="6"/>
                </a:lnTo>
                <a:lnTo>
                  <a:pt x="5" y="11"/>
                </a:lnTo>
                <a:lnTo>
                  <a:pt x="5" y="6"/>
                </a:lnTo>
                <a:lnTo>
                  <a:pt x="0" y="4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39" name="Freeform 1079"/>
          <p:cNvSpPr>
            <a:spLocks/>
          </p:cNvSpPr>
          <p:nvPr/>
        </p:nvSpPr>
        <p:spPr bwMode="auto">
          <a:xfrm>
            <a:off x="4724397" y="3336928"/>
            <a:ext cx="22225" cy="1746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4" y="0"/>
              </a:cxn>
              <a:cxn ang="0">
                <a:pos x="14" y="6"/>
              </a:cxn>
              <a:cxn ang="0">
                <a:pos x="5" y="11"/>
              </a:cxn>
              <a:cxn ang="0">
                <a:pos x="5" y="6"/>
              </a:cxn>
              <a:cxn ang="0">
                <a:pos x="0" y="4"/>
              </a:cxn>
            </a:cxnLst>
            <a:rect l="0" t="0" r="r" b="b"/>
            <a:pathLst>
              <a:path w="14" h="11">
                <a:moveTo>
                  <a:pt x="0" y="4"/>
                </a:moveTo>
                <a:lnTo>
                  <a:pt x="14" y="0"/>
                </a:lnTo>
                <a:lnTo>
                  <a:pt x="14" y="6"/>
                </a:lnTo>
                <a:lnTo>
                  <a:pt x="5" y="11"/>
                </a:lnTo>
                <a:lnTo>
                  <a:pt x="5" y="6"/>
                </a:lnTo>
                <a:lnTo>
                  <a:pt x="0" y="4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40" name="Freeform 1080"/>
          <p:cNvSpPr>
            <a:spLocks/>
          </p:cNvSpPr>
          <p:nvPr/>
        </p:nvSpPr>
        <p:spPr bwMode="auto">
          <a:xfrm>
            <a:off x="4724397" y="3327403"/>
            <a:ext cx="22225" cy="15875"/>
          </a:xfrm>
          <a:custGeom>
            <a:avLst/>
            <a:gdLst/>
            <a:ahLst/>
            <a:cxnLst>
              <a:cxn ang="0">
                <a:pos x="14" y="6"/>
              </a:cxn>
              <a:cxn ang="0">
                <a:pos x="0" y="10"/>
              </a:cxn>
              <a:cxn ang="0">
                <a:pos x="0" y="4"/>
              </a:cxn>
              <a:cxn ang="0">
                <a:pos x="5" y="0"/>
              </a:cxn>
              <a:cxn ang="0">
                <a:pos x="11" y="0"/>
              </a:cxn>
              <a:cxn ang="0">
                <a:pos x="14" y="3"/>
              </a:cxn>
              <a:cxn ang="0">
                <a:pos x="14" y="6"/>
              </a:cxn>
            </a:cxnLst>
            <a:rect l="0" t="0" r="r" b="b"/>
            <a:pathLst>
              <a:path w="14" h="10">
                <a:moveTo>
                  <a:pt x="14" y="6"/>
                </a:moveTo>
                <a:lnTo>
                  <a:pt x="0" y="10"/>
                </a:lnTo>
                <a:lnTo>
                  <a:pt x="0" y="4"/>
                </a:lnTo>
                <a:lnTo>
                  <a:pt x="5" y="0"/>
                </a:lnTo>
                <a:lnTo>
                  <a:pt x="11" y="0"/>
                </a:lnTo>
                <a:lnTo>
                  <a:pt x="14" y="3"/>
                </a:lnTo>
                <a:lnTo>
                  <a:pt x="14" y="6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41" name="Freeform 1081"/>
          <p:cNvSpPr>
            <a:spLocks/>
          </p:cNvSpPr>
          <p:nvPr/>
        </p:nvSpPr>
        <p:spPr bwMode="auto">
          <a:xfrm>
            <a:off x="4724397" y="3327403"/>
            <a:ext cx="22225" cy="15875"/>
          </a:xfrm>
          <a:custGeom>
            <a:avLst/>
            <a:gdLst/>
            <a:ahLst/>
            <a:cxnLst>
              <a:cxn ang="0">
                <a:pos x="14" y="6"/>
              </a:cxn>
              <a:cxn ang="0">
                <a:pos x="0" y="10"/>
              </a:cxn>
              <a:cxn ang="0">
                <a:pos x="0" y="4"/>
              </a:cxn>
              <a:cxn ang="0">
                <a:pos x="5" y="0"/>
              </a:cxn>
              <a:cxn ang="0">
                <a:pos x="11" y="0"/>
              </a:cxn>
              <a:cxn ang="0">
                <a:pos x="14" y="3"/>
              </a:cxn>
              <a:cxn ang="0">
                <a:pos x="14" y="6"/>
              </a:cxn>
            </a:cxnLst>
            <a:rect l="0" t="0" r="r" b="b"/>
            <a:pathLst>
              <a:path w="14" h="10">
                <a:moveTo>
                  <a:pt x="14" y="6"/>
                </a:moveTo>
                <a:lnTo>
                  <a:pt x="0" y="10"/>
                </a:lnTo>
                <a:lnTo>
                  <a:pt x="0" y="4"/>
                </a:lnTo>
                <a:lnTo>
                  <a:pt x="5" y="0"/>
                </a:lnTo>
                <a:lnTo>
                  <a:pt x="11" y="0"/>
                </a:lnTo>
                <a:lnTo>
                  <a:pt x="14" y="3"/>
                </a:lnTo>
                <a:lnTo>
                  <a:pt x="14" y="6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42" name="Freeform 1082"/>
          <p:cNvSpPr>
            <a:spLocks/>
          </p:cNvSpPr>
          <p:nvPr/>
        </p:nvSpPr>
        <p:spPr bwMode="auto">
          <a:xfrm>
            <a:off x="4741860" y="3505203"/>
            <a:ext cx="14287" cy="6350"/>
          </a:xfrm>
          <a:custGeom>
            <a:avLst/>
            <a:gdLst/>
            <a:ahLst/>
            <a:cxnLst>
              <a:cxn ang="0">
                <a:pos x="9" y="2"/>
              </a:cxn>
              <a:cxn ang="0">
                <a:pos x="9" y="0"/>
              </a:cxn>
              <a:cxn ang="0">
                <a:pos x="4" y="0"/>
              </a:cxn>
              <a:cxn ang="0">
                <a:pos x="0" y="4"/>
              </a:cxn>
              <a:cxn ang="0">
                <a:pos x="4" y="4"/>
              </a:cxn>
              <a:cxn ang="0">
                <a:pos x="9" y="2"/>
              </a:cxn>
            </a:cxnLst>
            <a:rect l="0" t="0" r="r" b="b"/>
            <a:pathLst>
              <a:path w="9" h="4">
                <a:moveTo>
                  <a:pt x="9" y="2"/>
                </a:moveTo>
                <a:lnTo>
                  <a:pt x="9" y="0"/>
                </a:lnTo>
                <a:lnTo>
                  <a:pt x="4" y="0"/>
                </a:lnTo>
                <a:lnTo>
                  <a:pt x="0" y="4"/>
                </a:lnTo>
                <a:lnTo>
                  <a:pt x="4" y="4"/>
                </a:lnTo>
                <a:lnTo>
                  <a:pt x="9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43" name="Freeform 1083"/>
          <p:cNvSpPr>
            <a:spLocks/>
          </p:cNvSpPr>
          <p:nvPr/>
        </p:nvSpPr>
        <p:spPr bwMode="auto">
          <a:xfrm>
            <a:off x="4741860" y="3505203"/>
            <a:ext cx="14287" cy="6350"/>
          </a:xfrm>
          <a:custGeom>
            <a:avLst/>
            <a:gdLst/>
            <a:ahLst/>
            <a:cxnLst>
              <a:cxn ang="0">
                <a:pos x="9" y="2"/>
              </a:cxn>
              <a:cxn ang="0">
                <a:pos x="9" y="0"/>
              </a:cxn>
              <a:cxn ang="0">
                <a:pos x="4" y="0"/>
              </a:cxn>
              <a:cxn ang="0">
                <a:pos x="0" y="4"/>
              </a:cxn>
              <a:cxn ang="0">
                <a:pos x="4" y="4"/>
              </a:cxn>
              <a:cxn ang="0">
                <a:pos x="9" y="2"/>
              </a:cxn>
            </a:cxnLst>
            <a:rect l="0" t="0" r="r" b="b"/>
            <a:pathLst>
              <a:path w="9" h="4">
                <a:moveTo>
                  <a:pt x="9" y="2"/>
                </a:moveTo>
                <a:lnTo>
                  <a:pt x="9" y="0"/>
                </a:lnTo>
                <a:lnTo>
                  <a:pt x="4" y="0"/>
                </a:lnTo>
                <a:lnTo>
                  <a:pt x="0" y="4"/>
                </a:lnTo>
                <a:lnTo>
                  <a:pt x="4" y="4"/>
                </a:lnTo>
                <a:lnTo>
                  <a:pt x="9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44" name="Freeform 1084"/>
          <p:cNvSpPr>
            <a:spLocks/>
          </p:cNvSpPr>
          <p:nvPr/>
        </p:nvSpPr>
        <p:spPr bwMode="auto">
          <a:xfrm>
            <a:off x="4581522" y="3446466"/>
            <a:ext cx="142875" cy="65088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68" y="9"/>
              </a:cxn>
              <a:cxn ang="0">
                <a:pos x="75" y="13"/>
              </a:cxn>
              <a:cxn ang="0">
                <a:pos x="80" y="18"/>
              </a:cxn>
              <a:cxn ang="0">
                <a:pos x="90" y="19"/>
              </a:cxn>
              <a:cxn ang="0">
                <a:pos x="73" y="26"/>
              </a:cxn>
              <a:cxn ang="0">
                <a:pos x="50" y="34"/>
              </a:cxn>
              <a:cxn ang="0">
                <a:pos x="35" y="34"/>
              </a:cxn>
              <a:cxn ang="0">
                <a:pos x="26" y="39"/>
              </a:cxn>
              <a:cxn ang="0">
                <a:pos x="16" y="41"/>
              </a:cxn>
              <a:cxn ang="0">
                <a:pos x="11" y="39"/>
              </a:cxn>
              <a:cxn ang="0">
                <a:pos x="16" y="34"/>
              </a:cxn>
              <a:cxn ang="0">
                <a:pos x="0" y="32"/>
              </a:cxn>
              <a:cxn ang="0">
                <a:pos x="4" y="19"/>
              </a:cxn>
              <a:cxn ang="0">
                <a:pos x="16" y="16"/>
              </a:cxn>
              <a:cxn ang="0">
                <a:pos x="18" y="3"/>
              </a:cxn>
              <a:cxn ang="0">
                <a:pos x="35" y="0"/>
              </a:cxn>
              <a:cxn ang="0">
                <a:pos x="35" y="3"/>
              </a:cxn>
              <a:cxn ang="0">
                <a:pos x="44" y="0"/>
              </a:cxn>
              <a:cxn ang="0">
                <a:pos x="50" y="0"/>
              </a:cxn>
            </a:cxnLst>
            <a:rect l="0" t="0" r="r" b="b"/>
            <a:pathLst>
              <a:path w="90" h="41">
                <a:moveTo>
                  <a:pt x="50" y="0"/>
                </a:moveTo>
                <a:lnTo>
                  <a:pt x="68" y="9"/>
                </a:lnTo>
                <a:lnTo>
                  <a:pt x="75" y="13"/>
                </a:lnTo>
                <a:lnTo>
                  <a:pt x="80" y="18"/>
                </a:lnTo>
                <a:lnTo>
                  <a:pt x="90" y="19"/>
                </a:lnTo>
                <a:lnTo>
                  <a:pt x="73" y="26"/>
                </a:lnTo>
                <a:lnTo>
                  <a:pt x="50" y="34"/>
                </a:lnTo>
                <a:lnTo>
                  <a:pt x="35" y="34"/>
                </a:lnTo>
                <a:lnTo>
                  <a:pt x="26" y="39"/>
                </a:lnTo>
                <a:lnTo>
                  <a:pt x="16" y="41"/>
                </a:lnTo>
                <a:lnTo>
                  <a:pt x="11" y="39"/>
                </a:lnTo>
                <a:lnTo>
                  <a:pt x="16" y="34"/>
                </a:lnTo>
                <a:lnTo>
                  <a:pt x="0" y="32"/>
                </a:lnTo>
                <a:lnTo>
                  <a:pt x="4" y="19"/>
                </a:lnTo>
                <a:lnTo>
                  <a:pt x="16" y="16"/>
                </a:lnTo>
                <a:lnTo>
                  <a:pt x="18" y="3"/>
                </a:lnTo>
                <a:lnTo>
                  <a:pt x="35" y="0"/>
                </a:lnTo>
                <a:lnTo>
                  <a:pt x="35" y="3"/>
                </a:lnTo>
                <a:lnTo>
                  <a:pt x="44" y="0"/>
                </a:lnTo>
                <a:lnTo>
                  <a:pt x="5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45" name="Freeform 1085"/>
          <p:cNvSpPr>
            <a:spLocks/>
          </p:cNvSpPr>
          <p:nvPr/>
        </p:nvSpPr>
        <p:spPr bwMode="auto">
          <a:xfrm>
            <a:off x="4581522" y="3446466"/>
            <a:ext cx="142875" cy="65088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68" y="9"/>
              </a:cxn>
              <a:cxn ang="0">
                <a:pos x="75" y="13"/>
              </a:cxn>
              <a:cxn ang="0">
                <a:pos x="80" y="18"/>
              </a:cxn>
              <a:cxn ang="0">
                <a:pos x="90" y="19"/>
              </a:cxn>
              <a:cxn ang="0">
                <a:pos x="73" y="26"/>
              </a:cxn>
              <a:cxn ang="0">
                <a:pos x="50" y="34"/>
              </a:cxn>
              <a:cxn ang="0">
                <a:pos x="35" y="34"/>
              </a:cxn>
              <a:cxn ang="0">
                <a:pos x="26" y="39"/>
              </a:cxn>
              <a:cxn ang="0">
                <a:pos x="16" y="41"/>
              </a:cxn>
              <a:cxn ang="0">
                <a:pos x="11" y="39"/>
              </a:cxn>
              <a:cxn ang="0">
                <a:pos x="16" y="34"/>
              </a:cxn>
              <a:cxn ang="0">
                <a:pos x="0" y="32"/>
              </a:cxn>
              <a:cxn ang="0">
                <a:pos x="4" y="19"/>
              </a:cxn>
              <a:cxn ang="0">
                <a:pos x="16" y="16"/>
              </a:cxn>
              <a:cxn ang="0">
                <a:pos x="18" y="3"/>
              </a:cxn>
              <a:cxn ang="0">
                <a:pos x="35" y="0"/>
              </a:cxn>
              <a:cxn ang="0">
                <a:pos x="35" y="3"/>
              </a:cxn>
              <a:cxn ang="0">
                <a:pos x="44" y="0"/>
              </a:cxn>
              <a:cxn ang="0">
                <a:pos x="50" y="0"/>
              </a:cxn>
            </a:cxnLst>
            <a:rect l="0" t="0" r="r" b="b"/>
            <a:pathLst>
              <a:path w="90" h="41">
                <a:moveTo>
                  <a:pt x="50" y="0"/>
                </a:moveTo>
                <a:lnTo>
                  <a:pt x="68" y="9"/>
                </a:lnTo>
                <a:lnTo>
                  <a:pt x="75" y="13"/>
                </a:lnTo>
                <a:lnTo>
                  <a:pt x="80" y="18"/>
                </a:lnTo>
                <a:lnTo>
                  <a:pt x="90" y="19"/>
                </a:lnTo>
                <a:lnTo>
                  <a:pt x="73" y="26"/>
                </a:lnTo>
                <a:lnTo>
                  <a:pt x="50" y="34"/>
                </a:lnTo>
                <a:lnTo>
                  <a:pt x="35" y="34"/>
                </a:lnTo>
                <a:lnTo>
                  <a:pt x="26" y="39"/>
                </a:lnTo>
                <a:lnTo>
                  <a:pt x="16" y="41"/>
                </a:lnTo>
                <a:lnTo>
                  <a:pt x="11" y="39"/>
                </a:lnTo>
                <a:lnTo>
                  <a:pt x="16" y="34"/>
                </a:lnTo>
                <a:lnTo>
                  <a:pt x="0" y="32"/>
                </a:lnTo>
                <a:lnTo>
                  <a:pt x="4" y="19"/>
                </a:lnTo>
                <a:lnTo>
                  <a:pt x="16" y="16"/>
                </a:lnTo>
                <a:lnTo>
                  <a:pt x="18" y="3"/>
                </a:lnTo>
                <a:lnTo>
                  <a:pt x="35" y="0"/>
                </a:lnTo>
                <a:lnTo>
                  <a:pt x="35" y="3"/>
                </a:lnTo>
                <a:lnTo>
                  <a:pt x="44" y="0"/>
                </a:lnTo>
                <a:lnTo>
                  <a:pt x="5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46" name="Freeform 1086"/>
          <p:cNvSpPr>
            <a:spLocks/>
          </p:cNvSpPr>
          <p:nvPr/>
        </p:nvSpPr>
        <p:spPr bwMode="auto">
          <a:xfrm>
            <a:off x="2895598" y="3851279"/>
            <a:ext cx="73025" cy="7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1" y="5"/>
              </a:cxn>
              <a:cxn ang="0">
                <a:pos x="46" y="3"/>
              </a:cxn>
              <a:cxn ang="0">
                <a:pos x="13" y="0"/>
              </a:cxn>
              <a:cxn ang="0">
                <a:pos x="0" y="0"/>
              </a:cxn>
            </a:cxnLst>
            <a:rect l="0" t="0" r="r" b="b"/>
            <a:pathLst>
              <a:path w="46" h="5">
                <a:moveTo>
                  <a:pt x="0" y="0"/>
                </a:moveTo>
                <a:lnTo>
                  <a:pt x="41" y="5"/>
                </a:lnTo>
                <a:lnTo>
                  <a:pt x="46" y="3"/>
                </a:lnTo>
                <a:lnTo>
                  <a:pt x="13" y="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47" name="Freeform 1087"/>
          <p:cNvSpPr>
            <a:spLocks/>
          </p:cNvSpPr>
          <p:nvPr/>
        </p:nvSpPr>
        <p:spPr bwMode="auto">
          <a:xfrm>
            <a:off x="2895598" y="3851279"/>
            <a:ext cx="73025" cy="7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1" y="5"/>
              </a:cxn>
              <a:cxn ang="0">
                <a:pos x="46" y="3"/>
              </a:cxn>
              <a:cxn ang="0">
                <a:pos x="13" y="0"/>
              </a:cxn>
              <a:cxn ang="0">
                <a:pos x="0" y="0"/>
              </a:cxn>
            </a:cxnLst>
            <a:rect l="0" t="0" r="r" b="b"/>
            <a:pathLst>
              <a:path w="46" h="5">
                <a:moveTo>
                  <a:pt x="0" y="0"/>
                </a:moveTo>
                <a:lnTo>
                  <a:pt x="41" y="5"/>
                </a:lnTo>
                <a:lnTo>
                  <a:pt x="46" y="3"/>
                </a:lnTo>
                <a:lnTo>
                  <a:pt x="13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48" name="Freeform 1088"/>
          <p:cNvSpPr>
            <a:spLocks/>
          </p:cNvSpPr>
          <p:nvPr/>
        </p:nvSpPr>
        <p:spPr bwMode="auto">
          <a:xfrm>
            <a:off x="3600448" y="3792541"/>
            <a:ext cx="80962" cy="2540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0" y="12"/>
              </a:cxn>
              <a:cxn ang="0">
                <a:pos x="25" y="16"/>
              </a:cxn>
              <a:cxn ang="0">
                <a:pos x="51" y="14"/>
              </a:cxn>
              <a:cxn ang="0">
                <a:pos x="19" y="0"/>
              </a:cxn>
              <a:cxn ang="0">
                <a:pos x="11" y="0"/>
              </a:cxn>
              <a:cxn ang="0">
                <a:pos x="25" y="10"/>
              </a:cxn>
              <a:cxn ang="0">
                <a:pos x="0" y="10"/>
              </a:cxn>
            </a:cxnLst>
            <a:rect l="0" t="0" r="r" b="b"/>
            <a:pathLst>
              <a:path w="51" h="16">
                <a:moveTo>
                  <a:pt x="0" y="10"/>
                </a:moveTo>
                <a:lnTo>
                  <a:pt x="0" y="12"/>
                </a:lnTo>
                <a:lnTo>
                  <a:pt x="25" y="16"/>
                </a:lnTo>
                <a:lnTo>
                  <a:pt x="51" y="14"/>
                </a:lnTo>
                <a:lnTo>
                  <a:pt x="19" y="0"/>
                </a:lnTo>
                <a:lnTo>
                  <a:pt x="11" y="0"/>
                </a:lnTo>
                <a:lnTo>
                  <a:pt x="25" y="10"/>
                </a:lnTo>
                <a:lnTo>
                  <a:pt x="0" y="1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49" name="Freeform 1089"/>
          <p:cNvSpPr>
            <a:spLocks/>
          </p:cNvSpPr>
          <p:nvPr/>
        </p:nvSpPr>
        <p:spPr bwMode="auto">
          <a:xfrm>
            <a:off x="3600448" y="3792541"/>
            <a:ext cx="80962" cy="2540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0" y="12"/>
              </a:cxn>
              <a:cxn ang="0">
                <a:pos x="25" y="16"/>
              </a:cxn>
              <a:cxn ang="0">
                <a:pos x="51" y="14"/>
              </a:cxn>
              <a:cxn ang="0">
                <a:pos x="19" y="0"/>
              </a:cxn>
              <a:cxn ang="0">
                <a:pos x="11" y="0"/>
              </a:cxn>
              <a:cxn ang="0">
                <a:pos x="25" y="10"/>
              </a:cxn>
              <a:cxn ang="0">
                <a:pos x="0" y="10"/>
              </a:cxn>
            </a:cxnLst>
            <a:rect l="0" t="0" r="r" b="b"/>
            <a:pathLst>
              <a:path w="51" h="16">
                <a:moveTo>
                  <a:pt x="0" y="10"/>
                </a:moveTo>
                <a:lnTo>
                  <a:pt x="0" y="12"/>
                </a:lnTo>
                <a:lnTo>
                  <a:pt x="25" y="16"/>
                </a:lnTo>
                <a:lnTo>
                  <a:pt x="51" y="14"/>
                </a:lnTo>
                <a:lnTo>
                  <a:pt x="19" y="0"/>
                </a:lnTo>
                <a:lnTo>
                  <a:pt x="11" y="0"/>
                </a:lnTo>
                <a:lnTo>
                  <a:pt x="25" y="10"/>
                </a:lnTo>
                <a:lnTo>
                  <a:pt x="0" y="1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50" name="Freeform 1090"/>
          <p:cNvSpPr>
            <a:spLocks/>
          </p:cNvSpPr>
          <p:nvPr/>
        </p:nvSpPr>
        <p:spPr bwMode="auto">
          <a:xfrm>
            <a:off x="3736973" y="3756029"/>
            <a:ext cx="9525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6" y="4"/>
              </a:cxn>
              <a:cxn ang="0">
                <a:pos x="0" y="0"/>
              </a:cxn>
              <a:cxn ang="0">
                <a:pos x="0" y="4"/>
              </a:cxn>
            </a:cxnLst>
            <a:rect l="0" t="0" r="r" b="b"/>
            <a:pathLst>
              <a:path w="6" h="4">
                <a:moveTo>
                  <a:pt x="0" y="4"/>
                </a:moveTo>
                <a:lnTo>
                  <a:pt x="6" y="4"/>
                </a:lnTo>
                <a:lnTo>
                  <a:pt x="0" y="0"/>
                </a:lnTo>
                <a:lnTo>
                  <a:pt x="0" y="4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51" name="Freeform 1091"/>
          <p:cNvSpPr>
            <a:spLocks/>
          </p:cNvSpPr>
          <p:nvPr/>
        </p:nvSpPr>
        <p:spPr bwMode="auto">
          <a:xfrm>
            <a:off x="3736973" y="3756029"/>
            <a:ext cx="9525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6" y="4"/>
              </a:cxn>
              <a:cxn ang="0">
                <a:pos x="0" y="0"/>
              </a:cxn>
              <a:cxn ang="0">
                <a:pos x="0" y="4"/>
              </a:cxn>
            </a:cxnLst>
            <a:rect l="0" t="0" r="r" b="b"/>
            <a:pathLst>
              <a:path w="6" h="4">
                <a:moveTo>
                  <a:pt x="0" y="4"/>
                </a:moveTo>
                <a:lnTo>
                  <a:pt x="6" y="4"/>
                </a:lnTo>
                <a:lnTo>
                  <a:pt x="0" y="0"/>
                </a:lnTo>
                <a:lnTo>
                  <a:pt x="0" y="4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52" name="Freeform 1092"/>
          <p:cNvSpPr>
            <a:spLocks/>
          </p:cNvSpPr>
          <p:nvPr/>
        </p:nvSpPr>
        <p:spPr bwMode="auto">
          <a:xfrm>
            <a:off x="3673473" y="3751266"/>
            <a:ext cx="3492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5" y="3"/>
              </a:cxn>
              <a:cxn ang="0">
                <a:pos x="22" y="0"/>
              </a:cxn>
              <a:cxn ang="0">
                <a:pos x="13" y="0"/>
              </a:cxn>
              <a:cxn ang="0">
                <a:pos x="0" y="3"/>
              </a:cxn>
            </a:cxnLst>
            <a:rect l="0" t="0" r="r" b="b"/>
            <a:pathLst>
              <a:path w="22" h="3">
                <a:moveTo>
                  <a:pt x="0" y="3"/>
                </a:moveTo>
                <a:lnTo>
                  <a:pt x="5" y="3"/>
                </a:lnTo>
                <a:lnTo>
                  <a:pt x="22" y="0"/>
                </a:lnTo>
                <a:lnTo>
                  <a:pt x="13" y="0"/>
                </a:lnTo>
                <a:lnTo>
                  <a:pt x="0" y="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53" name="Freeform 1093"/>
          <p:cNvSpPr>
            <a:spLocks/>
          </p:cNvSpPr>
          <p:nvPr/>
        </p:nvSpPr>
        <p:spPr bwMode="auto">
          <a:xfrm>
            <a:off x="3673473" y="3751266"/>
            <a:ext cx="3492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5" y="3"/>
              </a:cxn>
              <a:cxn ang="0">
                <a:pos x="22" y="0"/>
              </a:cxn>
              <a:cxn ang="0">
                <a:pos x="13" y="0"/>
              </a:cxn>
              <a:cxn ang="0">
                <a:pos x="0" y="3"/>
              </a:cxn>
            </a:cxnLst>
            <a:rect l="0" t="0" r="r" b="b"/>
            <a:pathLst>
              <a:path w="22" h="3">
                <a:moveTo>
                  <a:pt x="0" y="3"/>
                </a:moveTo>
                <a:lnTo>
                  <a:pt x="5" y="3"/>
                </a:lnTo>
                <a:lnTo>
                  <a:pt x="22" y="0"/>
                </a:lnTo>
                <a:lnTo>
                  <a:pt x="13" y="0"/>
                </a:lnTo>
                <a:lnTo>
                  <a:pt x="0" y="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54" name="Freeform 1094"/>
          <p:cNvSpPr>
            <a:spLocks/>
          </p:cNvSpPr>
          <p:nvPr/>
        </p:nvSpPr>
        <p:spPr bwMode="auto">
          <a:xfrm>
            <a:off x="3014661" y="3321053"/>
            <a:ext cx="9525" cy="6350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2"/>
              </a:cxn>
              <a:cxn ang="0">
                <a:pos x="5" y="2"/>
              </a:cxn>
              <a:cxn ang="0">
                <a:pos x="5" y="4"/>
              </a:cxn>
              <a:cxn ang="0">
                <a:pos x="6" y="2"/>
              </a:cxn>
              <a:cxn ang="0">
                <a:pos x="5" y="0"/>
              </a:cxn>
            </a:cxnLst>
            <a:rect l="0" t="0" r="r" b="b"/>
            <a:pathLst>
              <a:path w="6" h="4">
                <a:moveTo>
                  <a:pt x="5" y="0"/>
                </a:moveTo>
                <a:lnTo>
                  <a:pt x="0" y="2"/>
                </a:lnTo>
                <a:lnTo>
                  <a:pt x="5" y="2"/>
                </a:lnTo>
                <a:lnTo>
                  <a:pt x="5" y="4"/>
                </a:lnTo>
                <a:lnTo>
                  <a:pt x="6" y="2"/>
                </a:lnTo>
                <a:lnTo>
                  <a:pt x="5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55" name="Freeform 1095"/>
          <p:cNvSpPr>
            <a:spLocks/>
          </p:cNvSpPr>
          <p:nvPr/>
        </p:nvSpPr>
        <p:spPr bwMode="auto">
          <a:xfrm>
            <a:off x="3014661" y="3321053"/>
            <a:ext cx="9525" cy="6350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2"/>
              </a:cxn>
              <a:cxn ang="0">
                <a:pos x="5" y="2"/>
              </a:cxn>
              <a:cxn ang="0">
                <a:pos x="5" y="4"/>
              </a:cxn>
              <a:cxn ang="0">
                <a:pos x="6" y="2"/>
              </a:cxn>
              <a:cxn ang="0">
                <a:pos x="5" y="0"/>
              </a:cxn>
            </a:cxnLst>
            <a:rect l="0" t="0" r="r" b="b"/>
            <a:pathLst>
              <a:path w="6" h="4">
                <a:moveTo>
                  <a:pt x="5" y="0"/>
                </a:moveTo>
                <a:lnTo>
                  <a:pt x="0" y="2"/>
                </a:lnTo>
                <a:lnTo>
                  <a:pt x="5" y="2"/>
                </a:lnTo>
                <a:lnTo>
                  <a:pt x="5" y="4"/>
                </a:lnTo>
                <a:lnTo>
                  <a:pt x="6" y="2"/>
                </a:lnTo>
                <a:lnTo>
                  <a:pt x="5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56" name="Freeform 1096"/>
          <p:cNvSpPr>
            <a:spLocks/>
          </p:cNvSpPr>
          <p:nvPr/>
        </p:nvSpPr>
        <p:spPr bwMode="auto">
          <a:xfrm>
            <a:off x="3370261" y="3616329"/>
            <a:ext cx="11112" cy="14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9"/>
              </a:cxn>
              <a:cxn ang="0">
                <a:pos x="7" y="9"/>
              </a:cxn>
              <a:cxn ang="0">
                <a:pos x="7" y="2"/>
              </a:cxn>
              <a:cxn ang="0">
                <a:pos x="0" y="0"/>
              </a:cxn>
            </a:cxnLst>
            <a:rect l="0" t="0" r="r" b="b"/>
            <a:pathLst>
              <a:path w="7" h="9">
                <a:moveTo>
                  <a:pt x="0" y="0"/>
                </a:moveTo>
                <a:lnTo>
                  <a:pt x="5" y="9"/>
                </a:lnTo>
                <a:lnTo>
                  <a:pt x="7" y="9"/>
                </a:lnTo>
                <a:lnTo>
                  <a:pt x="7" y="2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57" name="Freeform 1097"/>
          <p:cNvSpPr>
            <a:spLocks/>
          </p:cNvSpPr>
          <p:nvPr/>
        </p:nvSpPr>
        <p:spPr bwMode="auto">
          <a:xfrm>
            <a:off x="3370261" y="3616329"/>
            <a:ext cx="11112" cy="14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9"/>
              </a:cxn>
              <a:cxn ang="0">
                <a:pos x="7" y="9"/>
              </a:cxn>
              <a:cxn ang="0">
                <a:pos x="7" y="2"/>
              </a:cxn>
              <a:cxn ang="0">
                <a:pos x="0" y="0"/>
              </a:cxn>
            </a:cxnLst>
            <a:rect l="0" t="0" r="r" b="b"/>
            <a:pathLst>
              <a:path w="7" h="9">
                <a:moveTo>
                  <a:pt x="0" y="0"/>
                </a:moveTo>
                <a:lnTo>
                  <a:pt x="5" y="9"/>
                </a:lnTo>
                <a:lnTo>
                  <a:pt x="7" y="9"/>
                </a:lnTo>
                <a:lnTo>
                  <a:pt x="7" y="2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58" name="Freeform 1098"/>
          <p:cNvSpPr>
            <a:spLocks/>
          </p:cNvSpPr>
          <p:nvPr/>
        </p:nvSpPr>
        <p:spPr bwMode="auto">
          <a:xfrm>
            <a:off x="3600448" y="3684591"/>
            <a:ext cx="317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" y="1"/>
              </a:cxn>
              <a:cxn ang="0">
                <a:pos x="20" y="0"/>
              </a:cxn>
              <a:cxn ang="0">
                <a:pos x="6" y="0"/>
              </a:cxn>
              <a:cxn ang="0">
                <a:pos x="6" y="1"/>
              </a:cxn>
              <a:cxn ang="0">
                <a:pos x="0" y="0"/>
              </a:cxn>
            </a:cxnLst>
            <a:rect l="0" t="0" r="r" b="b"/>
            <a:pathLst>
              <a:path w="20" h="1">
                <a:moveTo>
                  <a:pt x="0" y="0"/>
                </a:moveTo>
                <a:lnTo>
                  <a:pt x="11" y="1"/>
                </a:lnTo>
                <a:lnTo>
                  <a:pt x="20" y="0"/>
                </a:lnTo>
                <a:lnTo>
                  <a:pt x="6" y="0"/>
                </a:lnTo>
                <a:lnTo>
                  <a:pt x="6" y="1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59" name="Freeform 1099"/>
          <p:cNvSpPr>
            <a:spLocks/>
          </p:cNvSpPr>
          <p:nvPr/>
        </p:nvSpPr>
        <p:spPr bwMode="auto">
          <a:xfrm>
            <a:off x="3600448" y="3684591"/>
            <a:ext cx="317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" y="1"/>
              </a:cxn>
              <a:cxn ang="0">
                <a:pos x="20" y="0"/>
              </a:cxn>
              <a:cxn ang="0">
                <a:pos x="6" y="0"/>
              </a:cxn>
              <a:cxn ang="0">
                <a:pos x="6" y="1"/>
              </a:cxn>
              <a:cxn ang="0">
                <a:pos x="0" y="0"/>
              </a:cxn>
            </a:cxnLst>
            <a:rect l="0" t="0" r="r" b="b"/>
            <a:pathLst>
              <a:path w="20" h="1">
                <a:moveTo>
                  <a:pt x="0" y="0"/>
                </a:moveTo>
                <a:lnTo>
                  <a:pt x="11" y="1"/>
                </a:lnTo>
                <a:lnTo>
                  <a:pt x="20" y="0"/>
                </a:lnTo>
                <a:lnTo>
                  <a:pt x="6" y="0"/>
                </a:lnTo>
                <a:lnTo>
                  <a:pt x="6" y="1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60" name="Freeform 1100"/>
          <p:cNvSpPr>
            <a:spLocks/>
          </p:cNvSpPr>
          <p:nvPr/>
        </p:nvSpPr>
        <p:spPr bwMode="auto">
          <a:xfrm>
            <a:off x="3446460" y="3243266"/>
            <a:ext cx="9525" cy="79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6" y="5"/>
              </a:cxn>
              <a:cxn ang="0">
                <a:pos x="4" y="0"/>
              </a:cxn>
              <a:cxn ang="0">
                <a:pos x="0" y="2"/>
              </a:cxn>
              <a:cxn ang="0">
                <a:pos x="0" y="5"/>
              </a:cxn>
            </a:cxnLst>
            <a:rect l="0" t="0" r="r" b="b"/>
            <a:pathLst>
              <a:path w="6" h="5">
                <a:moveTo>
                  <a:pt x="0" y="5"/>
                </a:moveTo>
                <a:lnTo>
                  <a:pt x="6" y="5"/>
                </a:lnTo>
                <a:lnTo>
                  <a:pt x="4" y="0"/>
                </a:lnTo>
                <a:lnTo>
                  <a:pt x="0" y="2"/>
                </a:lnTo>
                <a:lnTo>
                  <a:pt x="0" y="5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61" name="Freeform 1101"/>
          <p:cNvSpPr>
            <a:spLocks/>
          </p:cNvSpPr>
          <p:nvPr/>
        </p:nvSpPr>
        <p:spPr bwMode="auto">
          <a:xfrm>
            <a:off x="3446460" y="3243266"/>
            <a:ext cx="9525" cy="79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6" y="5"/>
              </a:cxn>
              <a:cxn ang="0">
                <a:pos x="4" y="0"/>
              </a:cxn>
              <a:cxn ang="0">
                <a:pos x="0" y="2"/>
              </a:cxn>
              <a:cxn ang="0">
                <a:pos x="0" y="5"/>
              </a:cxn>
            </a:cxnLst>
            <a:rect l="0" t="0" r="r" b="b"/>
            <a:pathLst>
              <a:path w="6" h="5">
                <a:moveTo>
                  <a:pt x="0" y="5"/>
                </a:moveTo>
                <a:lnTo>
                  <a:pt x="6" y="5"/>
                </a:lnTo>
                <a:lnTo>
                  <a:pt x="4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62" name="Freeform 1102"/>
          <p:cNvSpPr>
            <a:spLocks/>
          </p:cNvSpPr>
          <p:nvPr/>
        </p:nvSpPr>
        <p:spPr bwMode="auto">
          <a:xfrm>
            <a:off x="3221036" y="3192466"/>
            <a:ext cx="31750" cy="7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5"/>
              </a:cxn>
              <a:cxn ang="0">
                <a:pos x="20" y="5"/>
              </a:cxn>
              <a:cxn ang="0">
                <a:pos x="20" y="0"/>
              </a:cxn>
              <a:cxn ang="0">
                <a:pos x="0" y="0"/>
              </a:cxn>
            </a:cxnLst>
            <a:rect l="0" t="0" r="r" b="b"/>
            <a:pathLst>
              <a:path w="20" h="5">
                <a:moveTo>
                  <a:pt x="0" y="0"/>
                </a:moveTo>
                <a:lnTo>
                  <a:pt x="10" y="5"/>
                </a:lnTo>
                <a:lnTo>
                  <a:pt x="20" y="5"/>
                </a:lnTo>
                <a:lnTo>
                  <a:pt x="20" y="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63" name="Freeform 1103"/>
          <p:cNvSpPr>
            <a:spLocks/>
          </p:cNvSpPr>
          <p:nvPr/>
        </p:nvSpPr>
        <p:spPr bwMode="auto">
          <a:xfrm>
            <a:off x="3221036" y="3192466"/>
            <a:ext cx="31750" cy="7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5"/>
              </a:cxn>
              <a:cxn ang="0">
                <a:pos x="20" y="5"/>
              </a:cxn>
              <a:cxn ang="0">
                <a:pos x="20" y="0"/>
              </a:cxn>
              <a:cxn ang="0">
                <a:pos x="0" y="0"/>
              </a:cxn>
            </a:cxnLst>
            <a:rect l="0" t="0" r="r" b="b"/>
            <a:pathLst>
              <a:path w="20" h="5">
                <a:moveTo>
                  <a:pt x="0" y="0"/>
                </a:moveTo>
                <a:lnTo>
                  <a:pt x="10" y="5"/>
                </a:lnTo>
                <a:lnTo>
                  <a:pt x="20" y="5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64" name="Freeform 1104"/>
          <p:cNvSpPr>
            <a:spLocks/>
          </p:cNvSpPr>
          <p:nvPr/>
        </p:nvSpPr>
        <p:spPr bwMode="auto">
          <a:xfrm>
            <a:off x="3143248" y="3160716"/>
            <a:ext cx="141287" cy="1905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5" y="6"/>
              </a:cxn>
              <a:cxn ang="0">
                <a:pos x="19" y="2"/>
              </a:cxn>
              <a:cxn ang="0">
                <a:pos x="24" y="2"/>
              </a:cxn>
              <a:cxn ang="0">
                <a:pos x="49" y="6"/>
              </a:cxn>
              <a:cxn ang="0">
                <a:pos x="59" y="10"/>
              </a:cxn>
              <a:cxn ang="0">
                <a:pos x="64" y="10"/>
              </a:cxn>
              <a:cxn ang="0">
                <a:pos x="59" y="12"/>
              </a:cxn>
              <a:cxn ang="0">
                <a:pos x="89" y="12"/>
              </a:cxn>
              <a:cxn ang="0">
                <a:pos x="83" y="10"/>
              </a:cxn>
              <a:cxn ang="0">
                <a:pos x="80" y="10"/>
              </a:cxn>
              <a:cxn ang="0">
                <a:pos x="80" y="8"/>
              </a:cxn>
              <a:cxn ang="0">
                <a:pos x="69" y="8"/>
              </a:cxn>
              <a:cxn ang="0">
                <a:pos x="59" y="2"/>
              </a:cxn>
              <a:cxn ang="0">
                <a:pos x="30" y="0"/>
              </a:cxn>
              <a:cxn ang="0">
                <a:pos x="11" y="2"/>
              </a:cxn>
              <a:cxn ang="0">
                <a:pos x="0" y="6"/>
              </a:cxn>
            </a:cxnLst>
            <a:rect l="0" t="0" r="r" b="b"/>
            <a:pathLst>
              <a:path w="89" h="12">
                <a:moveTo>
                  <a:pt x="0" y="6"/>
                </a:moveTo>
                <a:lnTo>
                  <a:pt x="5" y="6"/>
                </a:lnTo>
                <a:lnTo>
                  <a:pt x="19" y="2"/>
                </a:lnTo>
                <a:lnTo>
                  <a:pt x="24" y="2"/>
                </a:lnTo>
                <a:lnTo>
                  <a:pt x="49" y="6"/>
                </a:lnTo>
                <a:lnTo>
                  <a:pt x="59" y="10"/>
                </a:lnTo>
                <a:lnTo>
                  <a:pt x="64" y="10"/>
                </a:lnTo>
                <a:lnTo>
                  <a:pt x="59" y="12"/>
                </a:lnTo>
                <a:lnTo>
                  <a:pt x="89" y="12"/>
                </a:lnTo>
                <a:lnTo>
                  <a:pt x="83" y="10"/>
                </a:lnTo>
                <a:lnTo>
                  <a:pt x="80" y="10"/>
                </a:lnTo>
                <a:lnTo>
                  <a:pt x="80" y="8"/>
                </a:lnTo>
                <a:lnTo>
                  <a:pt x="69" y="8"/>
                </a:lnTo>
                <a:lnTo>
                  <a:pt x="59" y="2"/>
                </a:lnTo>
                <a:lnTo>
                  <a:pt x="30" y="0"/>
                </a:lnTo>
                <a:lnTo>
                  <a:pt x="11" y="2"/>
                </a:lnTo>
                <a:lnTo>
                  <a:pt x="0" y="6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65" name="Freeform 1105"/>
          <p:cNvSpPr>
            <a:spLocks/>
          </p:cNvSpPr>
          <p:nvPr/>
        </p:nvSpPr>
        <p:spPr bwMode="auto">
          <a:xfrm>
            <a:off x="3143248" y="3160716"/>
            <a:ext cx="141287" cy="1905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5" y="6"/>
              </a:cxn>
              <a:cxn ang="0">
                <a:pos x="19" y="2"/>
              </a:cxn>
              <a:cxn ang="0">
                <a:pos x="24" y="2"/>
              </a:cxn>
              <a:cxn ang="0">
                <a:pos x="49" y="6"/>
              </a:cxn>
              <a:cxn ang="0">
                <a:pos x="59" y="10"/>
              </a:cxn>
              <a:cxn ang="0">
                <a:pos x="64" y="10"/>
              </a:cxn>
              <a:cxn ang="0">
                <a:pos x="59" y="12"/>
              </a:cxn>
              <a:cxn ang="0">
                <a:pos x="89" y="12"/>
              </a:cxn>
              <a:cxn ang="0">
                <a:pos x="83" y="10"/>
              </a:cxn>
              <a:cxn ang="0">
                <a:pos x="80" y="10"/>
              </a:cxn>
              <a:cxn ang="0">
                <a:pos x="80" y="8"/>
              </a:cxn>
              <a:cxn ang="0">
                <a:pos x="69" y="8"/>
              </a:cxn>
              <a:cxn ang="0">
                <a:pos x="59" y="2"/>
              </a:cxn>
              <a:cxn ang="0">
                <a:pos x="30" y="0"/>
              </a:cxn>
              <a:cxn ang="0">
                <a:pos x="11" y="2"/>
              </a:cxn>
              <a:cxn ang="0">
                <a:pos x="0" y="6"/>
              </a:cxn>
            </a:cxnLst>
            <a:rect l="0" t="0" r="r" b="b"/>
            <a:pathLst>
              <a:path w="89" h="12">
                <a:moveTo>
                  <a:pt x="0" y="6"/>
                </a:moveTo>
                <a:lnTo>
                  <a:pt x="5" y="6"/>
                </a:lnTo>
                <a:lnTo>
                  <a:pt x="19" y="2"/>
                </a:lnTo>
                <a:lnTo>
                  <a:pt x="24" y="2"/>
                </a:lnTo>
                <a:lnTo>
                  <a:pt x="49" y="6"/>
                </a:lnTo>
                <a:lnTo>
                  <a:pt x="59" y="10"/>
                </a:lnTo>
                <a:lnTo>
                  <a:pt x="64" y="10"/>
                </a:lnTo>
                <a:lnTo>
                  <a:pt x="59" y="12"/>
                </a:lnTo>
                <a:lnTo>
                  <a:pt x="89" y="12"/>
                </a:lnTo>
                <a:lnTo>
                  <a:pt x="83" y="10"/>
                </a:lnTo>
                <a:lnTo>
                  <a:pt x="80" y="10"/>
                </a:lnTo>
                <a:lnTo>
                  <a:pt x="80" y="8"/>
                </a:lnTo>
                <a:lnTo>
                  <a:pt x="69" y="8"/>
                </a:lnTo>
                <a:lnTo>
                  <a:pt x="59" y="2"/>
                </a:lnTo>
                <a:lnTo>
                  <a:pt x="30" y="0"/>
                </a:lnTo>
                <a:lnTo>
                  <a:pt x="11" y="2"/>
                </a:lnTo>
                <a:lnTo>
                  <a:pt x="0" y="6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66" name="Freeform 1106"/>
          <p:cNvSpPr>
            <a:spLocks/>
          </p:cNvSpPr>
          <p:nvPr/>
        </p:nvSpPr>
        <p:spPr bwMode="auto">
          <a:xfrm>
            <a:off x="3378198" y="3192466"/>
            <a:ext cx="22225" cy="79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9" y="5"/>
              </a:cxn>
              <a:cxn ang="0">
                <a:pos x="14" y="0"/>
              </a:cxn>
              <a:cxn ang="0">
                <a:pos x="0" y="0"/>
              </a:cxn>
              <a:cxn ang="0">
                <a:pos x="0" y="5"/>
              </a:cxn>
            </a:cxnLst>
            <a:rect l="0" t="0" r="r" b="b"/>
            <a:pathLst>
              <a:path w="14" h="5">
                <a:moveTo>
                  <a:pt x="0" y="5"/>
                </a:moveTo>
                <a:lnTo>
                  <a:pt x="9" y="5"/>
                </a:lnTo>
                <a:lnTo>
                  <a:pt x="14" y="0"/>
                </a:lnTo>
                <a:lnTo>
                  <a:pt x="0" y="0"/>
                </a:lnTo>
                <a:lnTo>
                  <a:pt x="0" y="5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67" name="Freeform 1107"/>
          <p:cNvSpPr>
            <a:spLocks/>
          </p:cNvSpPr>
          <p:nvPr/>
        </p:nvSpPr>
        <p:spPr bwMode="auto">
          <a:xfrm>
            <a:off x="3378198" y="3192466"/>
            <a:ext cx="22225" cy="79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9" y="5"/>
              </a:cxn>
              <a:cxn ang="0">
                <a:pos x="14" y="0"/>
              </a:cxn>
              <a:cxn ang="0">
                <a:pos x="0" y="0"/>
              </a:cxn>
              <a:cxn ang="0">
                <a:pos x="0" y="5"/>
              </a:cxn>
            </a:cxnLst>
            <a:rect l="0" t="0" r="r" b="b"/>
            <a:pathLst>
              <a:path w="14" h="5">
                <a:moveTo>
                  <a:pt x="0" y="5"/>
                </a:moveTo>
                <a:lnTo>
                  <a:pt x="9" y="5"/>
                </a:lnTo>
                <a:lnTo>
                  <a:pt x="14" y="0"/>
                </a:lnTo>
                <a:lnTo>
                  <a:pt x="0" y="0"/>
                </a:lnTo>
                <a:lnTo>
                  <a:pt x="0" y="5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68" name="Freeform 1108"/>
          <p:cNvSpPr>
            <a:spLocks/>
          </p:cNvSpPr>
          <p:nvPr/>
        </p:nvSpPr>
        <p:spPr bwMode="auto">
          <a:xfrm>
            <a:off x="3538535" y="2971803"/>
            <a:ext cx="33337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" y="2"/>
              </a:cxn>
              <a:cxn ang="0">
                <a:pos x="21" y="2"/>
              </a:cxn>
              <a:cxn ang="0">
                <a:pos x="11" y="0"/>
              </a:cxn>
              <a:cxn ang="0">
                <a:pos x="0" y="0"/>
              </a:cxn>
            </a:cxnLst>
            <a:rect l="0" t="0" r="r" b="b"/>
            <a:pathLst>
              <a:path w="21" h="2">
                <a:moveTo>
                  <a:pt x="0" y="0"/>
                </a:moveTo>
                <a:lnTo>
                  <a:pt x="11" y="2"/>
                </a:lnTo>
                <a:lnTo>
                  <a:pt x="21" y="2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69" name="Freeform 1109"/>
          <p:cNvSpPr>
            <a:spLocks/>
          </p:cNvSpPr>
          <p:nvPr/>
        </p:nvSpPr>
        <p:spPr bwMode="auto">
          <a:xfrm>
            <a:off x="3538535" y="2971803"/>
            <a:ext cx="33337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" y="2"/>
              </a:cxn>
              <a:cxn ang="0">
                <a:pos x="21" y="2"/>
              </a:cxn>
              <a:cxn ang="0">
                <a:pos x="11" y="0"/>
              </a:cxn>
              <a:cxn ang="0">
                <a:pos x="0" y="0"/>
              </a:cxn>
            </a:cxnLst>
            <a:rect l="0" t="0" r="r" b="b"/>
            <a:pathLst>
              <a:path w="21" h="2">
                <a:moveTo>
                  <a:pt x="0" y="0"/>
                </a:moveTo>
                <a:lnTo>
                  <a:pt x="11" y="2"/>
                </a:lnTo>
                <a:lnTo>
                  <a:pt x="21" y="2"/>
                </a:lnTo>
                <a:lnTo>
                  <a:pt x="11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70" name="Freeform 1110"/>
          <p:cNvSpPr>
            <a:spLocks/>
          </p:cNvSpPr>
          <p:nvPr/>
        </p:nvSpPr>
        <p:spPr bwMode="auto">
          <a:xfrm>
            <a:off x="3521073" y="2990853"/>
            <a:ext cx="23812" cy="7938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0" y="5"/>
              </a:cxn>
              <a:cxn ang="0">
                <a:pos x="15" y="3"/>
              </a:cxn>
              <a:cxn ang="0">
                <a:pos x="5" y="3"/>
              </a:cxn>
              <a:cxn ang="0">
                <a:pos x="5" y="0"/>
              </a:cxn>
              <a:cxn ang="0">
                <a:pos x="0" y="3"/>
              </a:cxn>
            </a:cxnLst>
            <a:rect l="0" t="0" r="r" b="b"/>
            <a:pathLst>
              <a:path w="15" h="5">
                <a:moveTo>
                  <a:pt x="0" y="3"/>
                </a:moveTo>
                <a:lnTo>
                  <a:pt x="10" y="5"/>
                </a:lnTo>
                <a:lnTo>
                  <a:pt x="15" y="3"/>
                </a:lnTo>
                <a:lnTo>
                  <a:pt x="5" y="3"/>
                </a:lnTo>
                <a:lnTo>
                  <a:pt x="5" y="0"/>
                </a:lnTo>
                <a:lnTo>
                  <a:pt x="0" y="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71" name="Freeform 1111"/>
          <p:cNvSpPr>
            <a:spLocks/>
          </p:cNvSpPr>
          <p:nvPr/>
        </p:nvSpPr>
        <p:spPr bwMode="auto">
          <a:xfrm>
            <a:off x="3521073" y="2990853"/>
            <a:ext cx="23812" cy="7938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0" y="5"/>
              </a:cxn>
              <a:cxn ang="0">
                <a:pos x="15" y="3"/>
              </a:cxn>
              <a:cxn ang="0">
                <a:pos x="5" y="3"/>
              </a:cxn>
              <a:cxn ang="0">
                <a:pos x="5" y="0"/>
              </a:cxn>
              <a:cxn ang="0">
                <a:pos x="0" y="3"/>
              </a:cxn>
            </a:cxnLst>
            <a:rect l="0" t="0" r="r" b="b"/>
            <a:pathLst>
              <a:path w="15" h="5">
                <a:moveTo>
                  <a:pt x="0" y="3"/>
                </a:moveTo>
                <a:lnTo>
                  <a:pt x="10" y="5"/>
                </a:lnTo>
                <a:lnTo>
                  <a:pt x="15" y="3"/>
                </a:lnTo>
                <a:lnTo>
                  <a:pt x="5" y="3"/>
                </a:lnTo>
                <a:lnTo>
                  <a:pt x="5" y="0"/>
                </a:lnTo>
                <a:lnTo>
                  <a:pt x="0" y="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72" name="Freeform 1112"/>
          <p:cNvSpPr>
            <a:spLocks/>
          </p:cNvSpPr>
          <p:nvPr/>
        </p:nvSpPr>
        <p:spPr bwMode="auto">
          <a:xfrm>
            <a:off x="3594098" y="2962278"/>
            <a:ext cx="79375" cy="33338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0" y="18"/>
              </a:cxn>
              <a:cxn ang="0">
                <a:pos x="29" y="18"/>
              </a:cxn>
              <a:cxn ang="0">
                <a:pos x="24" y="19"/>
              </a:cxn>
              <a:cxn ang="0">
                <a:pos x="29" y="19"/>
              </a:cxn>
              <a:cxn ang="0">
                <a:pos x="35" y="18"/>
              </a:cxn>
              <a:cxn ang="0">
                <a:pos x="40" y="18"/>
              </a:cxn>
              <a:cxn ang="0">
                <a:pos x="35" y="19"/>
              </a:cxn>
              <a:cxn ang="0">
                <a:pos x="40" y="19"/>
              </a:cxn>
              <a:cxn ang="0">
                <a:pos x="40" y="21"/>
              </a:cxn>
              <a:cxn ang="0">
                <a:pos x="45" y="21"/>
              </a:cxn>
              <a:cxn ang="0">
                <a:pos x="50" y="18"/>
              </a:cxn>
              <a:cxn ang="0">
                <a:pos x="45" y="18"/>
              </a:cxn>
              <a:cxn ang="0">
                <a:pos x="50" y="13"/>
              </a:cxn>
              <a:cxn ang="0">
                <a:pos x="40" y="16"/>
              </a:cxn>
              <a:cxn ang="0">
                <a:pos x="50" y="10"/>
              </a:cxn>
              <a:cxn ang="0">
                <a:pos x="45" y="10"/>
              </a:cxn>
              <a:cxn ang="0">
                <a:pos x="50" y="8"/>
              </a:cxn>
              <a:cxn ang="0">
                <a:pos x="35" y="8"/>
              </a:cxn>
              <a:cxn ang="0">
                <a:pos x="35" y="3"/>
              </a:cxn>
              <a:cxn ang="0">
                <a:pos x="24" y="6"/>
              </a:cxn>
              <a:cxn ang="0">
                <a:pos x="40" y="0"/>
              </a:cxn>
              <a:cxn ang="0">
                <a:pos x="35" y="0"/>
              </a:cxn>
              <a:cxn ang="0">
                <a:pos x="10" y="10"/>
              </a:cxn>
              <a:cxn ang="0">
                <a:pos x="0" y="13"/>
              </a:cxn>
            </a:cxnLst>
            <a:rect l="0" t="0" r="r" b="b"/>
            <a:pathLst>
              <a:path w="50" h="21">
                <a:moveTo>
                  <a:pt x="0" y="13"/>
                </a:moveTo>
                <a:lnTo>
                  <a:pt x="0" y="18"/>
                </a:lnTo>
                <a:lnTo>
                  <a:pt x="29" y="18"/>
                </a:lnTo>
                <a:lnTo>
                  <a:pt x="24" y="19"/>
                </a:lnTo>
                <a:lnTo>
                  <a:pt x="29" y="19"/>
                </a:lnTo>
                <a:lnTo>
                  <a:pt x="35" y="18"/>
                </a:lnTo>
                <a:lnTo>
                  <a:pt x="40" y="18"/>
                </a:lnTo>
                <a:lnTo>
                  <a:pt x="35" y="19"/>
                </a:lnTo>
                <a:lnTo>
                  <a:pt x="40" y="19"/>
                </a:lnTo>
                <a:lnTo>
                  <a:pt x="40" y="21"/>
                </a:lnTo>
                <a:lnTo>
                  <a:pt x="45" y="21"/>
                </a:lnTo>
                <a:lnTo>
                  <a:pt x="50" y="18"/>
                </a:lnTo>
                <a:lnTo>
                  <a:pt x="45" y="18"/>
                </a:lnTo>
                <a:lnTo>
                  <a:pt x="50" y="13"/>
                </a:lnTo>
                <a:lnTo>
                  <a:pt x="40" y="16"/>
                </a:lnTo>
                <a:lnTo>
                  <a:pt x="50" y="10"/>
                </a:lnTo>
                <a:lnTo>
                  <a:pt x="45" y="10"/>
                </a:lnTo>
                <a:lnTo>
                  <a:pt x="50" y="8"/>
                </a:lnTo>
                <a:lnTo>
                  <a:pt x="35" y="8"/>
                </a:lnTo>
                <a:lnTo>
                  <a:pt x="35" y="3"/>
                </a:lnTo>
                <a:lnTo>
                  <a:pt x="24" y="6"/>
                </a:lnTo>
                <a:lnTo>
                  <a:pt x="40" y="0"/>
                </a:lnTo>
                <a:lnTo>
                  <a:pt x="35" y="0"/>
                </a:lnTo>
                <a:lnTo>
                  <a:pt x="10" y="10"/>
                </a:lnTo>
                <a:lnTo>
                  <a:pt x="0" y="1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73" name="Freeform 1113"/>
          <p:cNvSpPr>
            <a:spLocks/>
          </p:cNvSpPr>
          <p:nvPr/>
        </p:nvSpPr>
        <p:spPr bwMode="auto">
          <a:xfrm>
            <a:off x="3594098" y="2962278"/>
            <a:ext cx="79375" cy="33338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0" y="18"/>
              </a:cxn>
              <a:cxn ang="0">
                <a:pos x="29" y="18"/>
              </a:cxn>
              <a:cxn ang="0">
                <a:pos x="24" y="19"/>
              </a:cxn>
              <a:cxn ang="0">
                <a:pos x="29" y="19"/>
              </a:cxn>
              <a:cxn ang="0">
                <a:pos x="35" y="18"/>
              </a:cxn>
              <a:cxn ang="0">
                <a:pos x="40" y="18"/>
              </a:cxn>
              <a:cxn ang="0">
                <a:pos x="35" y="19"/>
              </a:cxn>
              <a:cxn ang="0">
                <a:pos x="40" y="19"/>
              </a:cxn>
              <a:cxn ang="0">
                <a:pos x="40" y="21"/>
              </a:cxn>
              <a:cxn ang="0">
                <a:pos x="45" y="21"/>
              </a:cxn>
              <a:cxn ang="0">
                <a:pos x="50" y="18"/>
              </a:cxn>
              <a:cxn ang="0">
                <a:pos x="45" y="18"/>
              </a:cxn>
              <a:cxn ang="0">
                <a:pos x="50" y="13"/>
              </a:cxn>
              <a:cxn ang="0">
                <a:pos x="40" y="16"/>
              </a:cxn>
              <a:cxn ang="0">
                <a:pos x="50" y="10"/>
              </a:cxn>
              <a:cxn ang="0">
                <a:pos x="45" y="10"/>
              </a:cxn>
              <a:cxn ang="0">
                <a:pos x="50" y="8"/>
              </a:cxn>
              <a:cxn ang="0">
                <a:pos x="35" y="8"/>
              </a:cxn>
              <a:cxn ang="0">
                <a:pos x="35" y="3"/>
              </a:cxn>
              <a:cxn ang="0">
                <a:pos x="24" y="6"/>
              </a:cxn>
              <a:cxn ang="0">
                <a:pos x="40" y="0"/>
              </a:cxn>
              <a:cxn ang="0">
                <a:pos x="35" y="0"/>
              </a:cxn>
              <a:cxn ang="0">
                <a:pos x="10" y="10"/>
              </a:cxn>
              <a:cxn ang="0">
                <a:pos x="0" y="13"/>
              </a:cxn>
            </a:cxnLst>
            <a:rect l="0" t="0" r="r" b="b"/>
            <a:pathLst>
              <a:path w="50" h="21">
                <a:moveTo>
                  <a:pt x="0" y="13"/>
                </a:moveTo>
                <a:lnTo>
                  <a:pt x="0" y="18"/>
                </a:lnTo>
                <a:lnTo>
                  <a:pt x="29" y="18"/>
                </a:lnTo>
                <a:lnTo>
                  <a:pt x="24" y="19"/>
                </a:lnTo>
                <a:lnTo>
                  <a:pt x="29" y="19"/>
                </a:lnTo>
                <a:lnTo>
                  <a:pt x="35" y="18"/>
                </a:lnTo>
                <a:lnTo>
                  <a:pt x="40" y="18"/>
                </a:lnTo>
                <a:lnTo>
                  <a:pt x="35" y="19"/>
                </a:lnTo>
                <a:lnTo>
                  <a:pt x="40" y="19"/>
                </a:lnTo>
                <a:lnTo>
                  <a:pt x="40" y="21"/>
                </a:lnTo>
                <a:lnTo>
                  <a:pt x="45" y="21"/>
                </a:lnTo>
                <a:lnTo>
                  <a:pt x="50" y="18"/>
                </a:lnTo>
                <a:lnTo>
                  <a:pt x="45" y="18"/>
                </a:lnTo>
                <a:lnTo>
                  <a:pt x="50" y="13"/>
                </a:lnTo>
                <a:lnTo>
                  <a:pt x="40" y="16"/>
                </a:lnTo>
                <a:lnTo>
                  <a:pt x="50" y="10"/>
                </a:lnTo>
                <a:lnTo>
                  <a:pt x="45" y="10"/>
                </a:lnTo>
                <a:lnTo>
                  <a:pt x="50" y="8"/>
                </a:lnTo>
                <a:lnTo>
                  <a:pt x="35" y="8"/>
                </a:lnTo>
                <a:lnTo>
                  <a:pt x="35" y="3"/>
                </a:lnTo>
                <a:lnTo>
                  <a:pt x="24" y="6"/>
                </a:lnTo>
                <a:lnTo>
                  <a:pt x="40" y="0"/>
                </a:lnTo>
                <a:lnTo>
                  <a:pt x="35" y="0"/>
                </a:lnTo>
                <a:lnTo>
                  <a:pt x="10" y="10"/>
                </a:lnTo>
                <a:lnTo>
                  <a:pt x="0" y="1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74" name="Freeform 1114"/>
          <p:cNvSpPr>
            <a:spLocks/>
          </p:cNvSpPr>
          <p:nvPr/>
        </p:nvSpPr>
        <p:spPr bwMode="auto">
          <a:xfrm>
            <a:off x="3392485" y="2862265"/>
            <a:ext cx="82550" cy="22225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6" y="12"/>
              </a:cxn>
              <a:cxn ang="0">
                <a:pos x="16" y="14"/>
              </a:cxn>
              <a:cxn ang="0">
                <a:pos x="30" y="12"/>
              </a:cxn>
              <a:cxn ang="0">
                <a:pos x="35" y="12"/>
              </a:cxn>
              <a:cxn ang="0">
                <a:pos x="44" y="14"/>
              </a:cxn>
              <a:cxn ang="0">
                <a:pos x="52" y="12"/>
              </a:cxn>
              <a:cxn ang="0">
                <a:pos x="33" y="3"/>
              </a:cxn>
              <a:cxn ang="0">
                <a:pos x="33" y="0"/>
              </a:cxn>
              <a:cxn ang="0">
                <a:pos x="23" y="6"/>
              </a:cxn>
              <a:cxn ang="0">
                <a:pos x="12" y="12"/>
              </a:cxn>
              <a:cxn ang="0">
                <a:pos x="0" y="12"/>
              </a:cxn>
            </a:cxnLst>
            <a:rect l="0" t="0" r="r" b="b"/>
            <a:pathLst>
              <a:path w="52" h="14">
                <a:moveTo>
                  <a:pt x="0" y="12"/>
                </a:moveTo>
                <a:lnTo>
                  <a:pt x="16" y="12"/>
                </a:lnTo>
                <a:lnTo>
                  <a:pt x="16" y="14"/>
                </a:lnTo>
                <a:lnTo>
                  <a:pt x="30" y="12"/>
                </a:lnTo>
                <a:lnTo>
                  <a:pt x="35" y="12"/>
                </a:lnTo>
                <a:lnTo>
                  <a:pt x="44" y="14"/>
                </a:lnTo>
                <a:lnTo>
                  <a:pt x="52" y="12"/>
                </a:lnTo>
                <a:lnTo>
                  <a:pt x="33" y="3"/>
                </a:lnTo>
                <a:lnTo>
                  <a:pt x="33" y="0"/>
                </a:lnTo>
                <a:lnTo>
                  <a:pt x="23" y="6"/>
                </a:lnTo>
                <a:lnTo>
                  <a:pt x="12" y="12"/>
                </a:lnTo>
                <a:lnTo>
                  <a:pt x="0" y="1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75" name="Freeform 1115"/>
          <p:cNvSpPr>
            <a:spLocks/>
          </p:cNvSpPr>
          <p:nvPr/>
        </p:nvSpPr>
        <p:spPr bwMode="auto">
          <a:xfrm>
            <a:off x="3392485" y="2862265"/>
            <a:ext cx="82550" cy="22225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6" y="12"/>
              </a:cxn>
              <a:cxn ang="0">
                <a:pos x="16" y="14"/>
              </a:cxn>
              <a:cxn ang="0">
                <a:pos x="30" y="12"/>
              </a:cxn>
              <a:cxn ang="0">
                <a:pos x="35" y="12"/>
              </a:cxn>
              <a:cxn ang="0">
                <a:pos x="44" y="14"/>
              </a:cxn>
              <a:cxn ang="0">
                <a:pos x="52" y="12"/>
              </a:cxn>
              <a:cxn ang="0">
                <a:pos x="33" y="3"/>
              </a:cxn>
              <a:cxn ang="0">
                <a:pos x="33" y="0"/>
              </a:cxn>
              <a:cxn ang="0">
                <a:pos x="23" y="6"/>
              </a:cxn>
              <a:cxn ang="0">
                <a:pos x="12" y="12"/>
              </a:cxn>
              <a:cxn ang="0">
                <a:pos x="0" y="12"/>
              </a:cxn>
            </a:cxnLst>
            <a:rect l="0" t="0" r="r" b="b"/>
            <a:pathLst>
              <a:path w="52" h="14">
                <a:moveTo>
                  <a:pt x="0" y="12"/>
                </a:moveTo>
                <a:lnTo>
                  <a:pt x="16" y="12"/>
                </a:lnTo>
                <a:lnTo>
                  <a:pt x="16" y="14"/>
                </a:lnTo>
                <a:lnTo>
                  <a:pt x="30" y="12"/>
                </a:lnTo>
                <a:lnTo>
                  <a:pt x="35" y="12"/>
                </a:lnTo>
                <a:lnTo>
                  <a:pt x="44" y="14"/>
                </a:lnTo>
                <a:lnTo>
                  <a:pt x="52" y="12"/>
                </a:lnTo>
                <a:lnTo>
                  <a:pt x="33" y="3"/>
                </a:lnTo>
                <a:lnTo>
                  <a:pt x="33" y="0"/>
                </a:lnTo>
                <a:lnTo>
                  <a:pt x="23" y="6"/>
                </a:lnTo>
                <a:lnTo>
                  <a:pt x="12" y="12"/>
                </a:lnTo>
                <a:lnTo>
                  <a:pt x="0" y="1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76" name="Freeform 1116"/>
          <p:cNvSpPr>
            <a:spLocks/>
          </p:cNvSpPr>
          <p:nvPr/>
        </p:nvSpPr>
        <p:spPr bwMode="auto">
          <a:xfrm>
            <a:off x="3544885" y="2852740"/>
            <a:ext cx="26987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6" y="3"/>
              </a:cxn>
              <a:cxn ang="0">
                <a:pos x="17" y="0"/>
              </a:cxn>
              <a:cxn ang="0">
                <a:pos x="12" y="0"/>
              </a:cxn>
              <a:cxn ang="0">
                <a:pos x="0" y="3"/>
              </a:cxn>
            </a:cxnLst>
            <a:rect l="0" t="0" r="r" b="b"/>
            <a:pathLst>
              <a:path w="17" h="3">
                <a:moveTo>
                  <a:pt x="0" y="3"/>
                </a:moveTo>
                <a:lnTo>
                  <a:pt x="0" y="3"/>
                </a:lnTo>
                <a:lnTo>
                  <a:pt x="6" y="3"/>
                </a:lnTo>
                <a:lnTo>
                  <a:pt x="17" y="0"/>
                </a:lnTo>
                <a:lnTo>
                  <a:pt x="12" y="0"/>
                </a:lnTo>
                <a:lnTo>
                  <a:pt x="0" y="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77" name="Freeform 1117"/>
          <p:cNvSpPr>
            <a:spLocks/>
          </p:cNvSpPr>
          <p:nvPr/>
        </p:nvSpPr>
        <p:spPr bwMode="auto">
          <a:xfrm>
            <a:off x="3544885" y="2852740"/>
            <a:ext cx="26987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6" y="3"/>
              </a:cxn>
              <a:cxn ang="0">
                <a:pos x="17" y="0"/>
              </a:cxn>
              <a:cxn ang="0">
                <a:pos x="12" y="0"/>
              </a:cxn>
              <a:cxn ang="0">
                <a:pos x="0" y="3"/>
              </a:cxn>
            </a:cxnLst>
            <a:rect l="0" t="0" r="r" b="b"/>
            <a:pathLst>
              <a:path w="17" h="3">
                <a:moveTo>
                  <a:pt x="0" y="3"/>
                </a:moveTo>
                <a:lnTo>
                  <a:pt x="0" y="3"/>
                </a:lnTo>
                <a:lnTo>
                  <a:pt x="6" y="3"/>
                </a:lnTo>
                <a:lnTo>
                  <a:pt x="17" y="0"/>
                </a:lnTo>
                <a:lnTo>
                  <a:pt x="12" y="0"/>
                </a:lnTo>
                <a:lnTo>
                  <a:pt x="0" y="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78" name="Freeform 1118"/>
          <p:cNvSpPr>
            <a:spLocks/>
          </p:cNvSpPr>
          <p:nvPr/>
        </p:nvSpPr>
        <p:spPr bwMode="auto">
          <a:xfrm>
            <a:off x="3460748" y="2819403"/>
            <a:ext cx="242887" cy="6985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7" y="12"/>
              </a:cxn>
              <a:cxn ang="0">
                <a:pos x="17" y="14"/>
              </a:cxn>
              <a:cxn ang="0">
                <a:pos x="43" y="14"/>
              </a:cxn>
              <a:cxn ang="0">
                <a:pos x="49" y="17"/>
              </a:cxn>
              <a:cxn ang="0">
                <a:pos x="64" y="14"/>
              </a:cxn>
              <a:cxn ang="0">
                <a:pos x="73" y="17"/>
              </a:cxn>
              <a:cxn ang="0">
                <a:pos x="64" y="19"/>
              </a:cxn>
              <a:cxn ang="0">
                <a:pos x="83" y="19"/>
              </a:cxn>
              <a:cxn ang="0">
                <a:pos x="88" y="21"/>
              </a:cxn>
              <a:cxn ang="0">
                <a:pos x="88" y="24"/>
              </a:cxn>
              <a:cxn ang="0">
                <a:pos x="59" y="27"/>
              </a:cxn>
              <a:cxn ang="0">
                <a:pos x="64" y="29"/>
              </a:cxn>
              <a:cxn ang="0">
                <a:pos x="54" y="31"/>
              </a:cxn>
              <a:cxn ang="0">
                <a:pos x="38" y="29"/>
              </a:cxn>
              <a:cxn ang="0">
                <a:pos x="24" y="35"/>
              </a:cxn>
              <a:cxn ang="0">
                <a:pos x="43" y="35"/>
              </a:cxn>
              <a:cxn ang="0">
                <a:pos x="59" y="37"/>
              </a:cxn>
              <a:cxn ang="0">
                <a:pos x="64" y="37"/>
              </a:cxn>
              <a:cxn ang="0">
                <a:pos x="64" y="42"/>
              </a:cxn>
              <a:cxn ang="0">
                <a:pos x="83" y="44"/>
              </a:cxn>
              <a:cxn ang="0">
                <a:pos x="99" y="43"/>
              </a:cxn>
              <a:cxn ang="0">
                <a:pos x="88" y="39"/>
              </a:cxn>
              <a:cxn ang="0">
                <a:pos x="88" y="37"/>
              </a:cxn>
              <a:cxn ang="0">
                <a:pos x="104" y="42"/>
              </a:cxn>
              <a:cxn ang="0">
                <a:pos x="113" y="42"/>
              </a:cxn>
              <a:cxn ang="0">
                <a:pos x="118" y="40"/>
              </a:cxn>
              <a:cxn ang="0">
                <a:pos x="113" y="37"/>
              </a:cxn>
              <a:cxn ang="0">
                <a:pos x="118" y="35"/>
              </a:cxn>
              <a:cxn ang="0">
                <a:pos x="107" y="29"/>
              </a:cxn>
              <a:cxn ang="0">
                <a:pos x="113" y="27"/>
              </a:cxn>
              <a:cxn ang="0">
                <a:pos x="123" y="29"/>
              </a:cxn>
              <a:cxn ang="0">
                <a:pos x="123" y="31"/>
              </a:cxn>
              <a:cxn ang="0">
                <a:pos x="128" y="31"/>
              </a:cxn>
              <a:cxn ang="0">
                <a:pos x="153" y="24"/>
              </a:cxn>
              <a:cxn ang="0">
                <a:pos x="130" y="21"/>
              </a:cxn>
              <a:cxn ang="0">
                <a:pos x="123" y="20"/>
              </a:cxn>
              <a:cxn ang="0">
                <a:pos x="118" y="19"/>
              </a:cxn>
              <a:cxn ang="0">
                <a:pos x="123" y="19"/>
              </a:cxn>
              <a:cxn ang="0">
                <a:pos x="133" y="17"/>
              </a:cxn>
              <a:cxn ang="0">
                <a:pos x="133" y="14"/>
              </a:cxn>
              <a:cxn ang="0">
                <a:pos x="118" y="8"/>
              </a:cxn>
              <a:cxn ang="0">
                <a:pos x="104" y="6"/>
              </a:cxn>
              <a:cxn ang="0">
                <a:pos x="107" y="4"/>
              </a:cxn>
              <a:cxn ang="0">
                <a:pos x="87" y="4"/>
              </a:cxn>
              <a:cxn ang="0">
                <a:pos x="59" y="6"/>
              </a:cxn>
              <a:cxn ang="0">
                <a:pos x="69" y="1"/>
              </a:cxn>
              <a:cxn ang="0">
                <a:pos x="59" y="0"/>
              </a:cxn>
              <a:cxn ang="0">
                <a:pos x="38" y="0"/>
              </a:cxn>
              <a:cxn ang="0">
                <a:pos x="14" y="2"/>
              </a:cxn>
              <a:cxn ang="0">
                <a:pos x="0" y="6"/>
              </a:cxn>
            </a:cxnLst>
            <a:rect l="0" t="0" r="r" b="b"/>
            <a:pathLst>
              <a:path w="153" h="44">
                <a:moveTo>
                  <a:pt x="0" y="6"/>
                </a:moveTo>
                <a:lnTo>
                  <a:pt x="7" y="12"/>
                </a:lnTo>
                <a:lnTo>
                  <a:pt x="17" y="14"/>
                </a:lnTo>
                <a:lnTo>
                  <a:pt x="43" y="14"/>
                </a:lnTo>
                <a:lnTo>
                  <a:pt x="49" y="17"/>
                </a:lnTo>
                <a:lnTo>
                  <a:pt x="64" y="14"/>
                </a:lnTo>
                <a:lnTo>
                  <a:pt x="73" y="17"/>
                </a:lnTo>
                <a:lnTo>
                  <a:pt x="64" y="19"/>
                </a:lnTo>
                <a:lnTo>
                  <a:pt x="83" y="19"/>
                </a:lnTo>
                <a:lnTo>
                  <a:pt x="88" y="21"/>
                </a:lnTo>
                <a:lnTo>
                  <a:pt x="88" y="24"/>
                </a:lnTo>
                <a:lnTo>
                  <a:pt x="59" y="27"/>
                </a:lnTo>
                <a:lnTo>
                  <a:pt x="64" y="29"/>
                </a:lnTo>
                <a:lnTo>
                  <a:pt x="54" y="31"/>
                </a:lnTo>
                <a:lnTo>
                  <a:pt x="38" y="29"/>
                </a:lnTo>
                <a:lnTo>
                  <a:pt x="24" y="35"/>
                </a:lnTo>
                <a:lnTo>
                  <a:pt x="43" y="35"/>
                </a:lnTo>
                <a:lnTo>
                  <a:pt x="59" y="37"/>
                </a:lnTo>
                <a:lnTo>
                  <a:pt x="64" y="37"/>
                </a:lnTo>
                <a:lnTo>
                  <a:pt x="64" y="42"/>
                </a:lnTo>
                <a:lnTo>
                  <a:pt x="83" y="44"/>
                </a:lnTo>
                <a:lnTo>
                  <a:pt x="99" y="43"/>
                </a:lnTo>
                <a:lnTo>
                  <a:pt x="88" y="39"/>
                </a:lnTo>
                <a:lnTo>
                  <a:pt x="88" y="37"/>
                </a:lnTo>
                <a:lnTo>
                  <a:pt x="104" y="42"/>
                </a:lnTo>
                <a:lnTo>
                  <a:pt x="113" y="42"/>
                </a:lnTo>
                <a:lnTo>
                  <a:pt x="118" y="40"/>
                </a:lnTo>
                <a:lnTo>
                  <a:pt x="113" y="37"/>
                </a:lnTo>
                <a:lnTo>
                  <a:pt x="118" y="35"/>
                </a:lnTo>
                <a:lnTo>
                  <a:pt x="107" y="29"/>
                </a:lnTo>
                <a:lnTo>
                  <a:pt x="113" y="27"/>
                </a:lnTo>
                <a:lnTo>
                  <a:pt x="123" y="29"/>
                </a:lnTo>
                <a:lnTo>
                  <a:pt x="123" y="31"/>
                </a:lnTo>
                <a:lnTo>
                  <a:pt x="128" y="31"/>
                </a:lnTo>
                <a:lnTo>
                  <a:pt x="153" y="24"/>
                </a:lnTo>
                <a:lnTo>
                  <a:pt x="130" y="21"/>
                </a:lnTo>
                <a:lnTo>
                  <a:pt x="123" y="20"/>
                </a:lnTo>
                <a:lnTo>
                  <a:pt x="118" y="19"/>
                </a:lnTo>
                <a:lnTo>
                  <a:pt x="123" y="19"/>
                </a:lnTo>
                <a:lnTo>
                  <a:pt x="133" y="17"/>
                </a:lnTo>
                <a:lnTo>
                  <a:pt x="133" y="14"/>
                </a:lnTo>
                <a:lnTo>
                  <a:pt x="118" y="8"/>
                </a:lnTo>
                <a:lnTo>
                  <a:pt x="104" y="6"/>
                </a:lnTo>
                <a:lnTo>
                  <a:pt x="107" y="4"/>
                </a:lnTo>
                <a:lnTo>
                  <a:pt x="87" y="4"/>
                </a:lnTo>
                <a:lnTo>
                  <a:pt x="59" y="6"/>
                </a:lnTo>
                <a:lnTo>
                  <a:pt x="69" y="1"/>
                </a:lnTo>
                <a:lnTo>
                  <a:pt x="59" y="0"/>
                </a:lnTo>
                <a:lnTo>
                  <a:pt x="38" y="0"/>
                </a:lnTo>
                <a:lnTo>
                  <a:pt x="14" y="2"/>
                </a:lnTo>
                <a:lnTo>
                  <a:pt x="0" y="6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79" name="Freeform 1119"/>
          <p:cNvSpPr>
            <a:spLocks/>
          </p:cNvSpPr>
          <p:nvPr/>
        </p:nvSpPr>
        <p:spPr bwMode="auto">
          <a:xfrm>
            <a:off x="3460748" y="2819403"/>
            <a:ext cx="242887" cy="6985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7" y="12"/>
              </a:cxn>
              <a:cxn ang="0">
                <a:pos x="17" y="14"/>
              </a:cxn>
              <a:cxn ang="0">
                <a:pos x="43" y="14"/>
              </a:cxn>
              <a:cxn ang="0">
                <a:pos x="49" y="17"/>
              </a:cxn>
              <a:cxn ang="0">
                <a:pos x="64" y="14"/>
              </a:cxn>
              <a:cxn ang="0">
                <a:pos x="73" y="17"/>
              </a:cxn>
              <a:cxn ang="0">
                <a:pos x="64" y="19"/>
              </a:cxn>
              <a:cxn ang="0">
                <a:pos x="83" y="19"/>
              </a:cxn>
              <a:cxn ang="0">
                <a:pos x="88" y="21"/>
              </a:cxn>
              <a:cxn ang="0">
                <a:pos x="88" y="24"/>
              </a:cxn>
              <a:cxn ang="0">
                <a:pos x="59" y="27"/>
              </a:cxn>
              <a:cxn ang="0">
                <a:pos x="64" y="29"/>
              </a:cxn>
              <a:cxn ang="0">
                <a:pos x="54" y="31"/>
              </a:cxn>
              <a:cxn ang="0">
                <a:pos x="38" y="29"/>
              </a:cxn>
              <a:cxn ang="0">
                <a:pos x="24" y="35"/>
              </a:cxn>
              <a:cxn ang="0">
                <a:pos x="43" y="35"/>
              </a:cxn>
              <a:cxn ang="0">
                <a:pos x="59" y="37"/>
              </a:cxn>
              <a:cxn ang="0">
                <a:pos x="64" y="37"/>
              </a:cxn>
              <a:cxn ang="0">
                <a:pos x="64" y="42"/>
              </a:cxn>
              <a:cxn ang="0">
                <a:pos x="83" y="44"/>
              </a:cxn>
              <a:cxn ang="0">
                <a:pos x="99" y="43"/>
              </a:cxn>
              <a:cxn ang="0">
                <a:pos x="88" y="39"/>
              </a:cxn>
              <a:cxn ang="0">
                <a:pos x="88" y="37"/>
              </a:cxn>
              <a:cxn ang="0">
                <a:pos x="104" y="42"/>
              </a:cxn>
              <a:cxn ang="0">
                <a:pos x="113" y="42"/>
              </a:cxn>
              <a:cxn ang="0">
                <a:pos x="118" y="40"/>
              </a:cxn>
              <a:cxn ang="0">
                <a:pos x="113" y="37"/>
              </a:cxn>
              <a:cxn ang="0">
                <a:pos x="118" y="35"/>
              </a:cxn>
              <a:cxn ang="0">
                <a:pos x="107" y="29"/>
              </a:cxn>
              <a:cxn ang="0">
                <a:pos x="113" y="27"/>
              </a:cxn>
              <a:cxn ang="0">
                <a:pos x="123" y="29"/>
              </a:cxn>
              <a:cxn ang="0">
                <a:pos x="123" y="31"/>
              </a:cxn>
              <a:cxn ang="0">
                <a:pos x="128" y="31"/>
              </a:cxn>
              <a:cxn ang="0">
                <a:pos x="153" y="24"/>
              </a:cxn>
              <a:cxn ang="0">
                <a:pos x="130" y="21"/>
              </a:cxn>
              <a:cxn ang="0">
                <a:pos x="123" y="20"/>
              </a:cxn>
              <a:cxn ang="0">
                <a:pos x="118" y="19"/>
              </a:cxn>
              <a:cxn ang="0">
                <a:pos x="123" y="19"/>
              </a:cxn>
              <a:cxn ang="0">
                <a:pos x="133" y="17"/>
              </a:cxn>
              <a:cxn ang="0">
                <a:pos x="133" y="14"/>
              </a:cxn>
              <a:cxn ang="0">
                <a:pos x="118" y="8"/>
              </a:cxn>
              <a:cxn ang="0">
                <a:pos x="104" y="6"/>
              </a:cxn>
              <a:cxn ang="0">
                <a:pos x="107" y="4"/>
              </a:cxn>
              <a:cxn ang="0">
                <a:pos x="87" y="4"/>
              </a:cxn>
              <a:cxn ang="0">
                <a:pos x="59" y="6"/>
              </a:cxn>
              <a:cxn ang="0">
                <a:pos x="69" y="1"/>
              </a:cxn>
              <a:cxn ang="0">
                <a:pos x="59" y="0"/>
              </a:cxn>
              <a:cxn ang="0">
                <a:pos x="38" y="0"/>
              </a:cxn>
              <a:cxn ang="0">
                <a:pos x="14" y="2"/>
              </a:cxn>
              <a:cxn ang="0">
                <a:pos x="0" y="6"/>
              </a:cxn>
            </a:cxnLst>
            <a:rect l="0" t="0" r="r" b="b"/>
            <a:pathLst>
              <a:path w="153" h="44">
                <a:moveTo>
                  <a:pt x="0" y="6"/>
                </a:moveTo>
                <a:lnTo>
                  <a:pt x="7" y="12"/>
                </a:lnTo>
                <a:lnTo>
                  <a:pt x="17" y="14"/>
                </a:lnTo>
                <a:lnTo>
                  <a:pt x="43" y="14"/>
                </a:lnTo>
                <a:lnTo>
                  <a:pt x="49" y="17"/>
                </a:lnTo>
                <a:lnTo>
                  <a:pt x="64" y="14"/>
                </a:lnTo>
                <a:lnTo>
                  <a:pt x="73" y="17"/>
                </a:lnTo>
                <a:lnTo>
                  <a:pt x="64" y="19"/>
                </a:lnTo>
                <a:lnTo>
                  <a:pt x="83" y="19"/>
                </a:lnTo>
                <a:lnTo>
                  <a:pt x="88" y="21"/>
                </a:lnTo>
                <a:lnTo>
                  <a:pt x="88" y="24"/>
                </a:lnTo>
                <a:lnTo>
                  <a:pt x="59" y="27"/>
                </a:lnTo>
                <a:lnTo>
                  <a:pt x="64" y="29"/>
                </a:lnTo>
                <a:lnTo>
                  <a:pt x="54" y="31"/>
                </a:lnTo>
                <a:lnTo>
                  <a:pt x="38" y="29"/>
                </a:lnTo>
                <a:lnTo>
                  <a:pt x="24" y="35"/>
                </a:lnTo>
                <a:lnTo>
                  <a:pt x="43" y="35"/>
                </a:lnTo>
                <a:lnTo>
                  <a:pt x="59" y="37"/>
                </a:lnTo>
                <a:lnTo>
                  <a:pt x="64" y="37"/>
                </a:lnTo>
                <a:lnTo>
                  <a:pt x="64" y="42"/>
                </a:lnTo>
                <a:lnTo>
                  <a:pt x="83" y="44"/>
                </a:lnTo>
                <a:lnTo>
                  <a:pt x="99" y="43"/>
                </a:lnTo>
                <a:lnTo>
                  <a:pt x="88" y="39"/>
                </a:lnTo>
                <a:lnTo>
                  <a:pt x="88" y="37"/>
                </a:lnTo>
                <a:lnTo>
                  <a:pt x="104" y="42"/>
                </a:lnTo>
                <a:lnTo>
                  <a:pt x="113" y="42"/>
                </a:lnTo>
                <a:lnTo>
                  <a:pt x="118" y="40"/>
                </a:lnTo>
                <a:lnTo>
                  <a:pt x="113" y="37"/>
                </a:lnTo>
                <a:lnTo>
                  <a:pt x="118" y="35"/>
                </a:lnTo>
                <a:lnTo>
                  <a:pt x="107" y="29"/>
                </a:lnTo>
                <a:lnTo>
                  <a:pt x="113" y="27"/>
                </a:lnTo>
                <a:lnTo>
                  <a:pt x="123" y="29"/>
                </a:lnTo>
                <a:lnTo>
                  <a:pt x="123" y="31"/>
                </a:lnTo>
                <a:lnTo>
                  <a:pt x="128" y="31"/>
                </a:lnTo>
                <a:lnTo>
                  <a:pt x="153" y="24"/>
                </a:lnTo>
                <a:lnTo>
                  <a:pt x="130" y="21"/>
                </a:lnTo>
                <a:lnTo>
                  <a:pt x="123" y="20"/>
                </a:lnTo>
                <a:lnTo>
                  <a:pt x="118" y="19"/>
                </a:lnTo>
                <a:lnTo>
                  <a:pt x="123" y="19"/>
                </a:lnTo>
                <a:lnTo>
                  <a:pt x="133" y="17"/>
                </a:lnTo>
                <a:lnTo>
                  <a:pt x="133" y="14"/>
                </a:lnTo>
                <a:lnTo>
                  <a:pt x="118" y="8"/>
                </a:lnTo>
                <a:lnTo>
                  <a:pt x="104" y="6"/>
                </a:lnTo>
                <a:lnTo>
                  <a:pt x="107" y="4"/>
                </a:lnTo>
                <a:lnTo>
                  <a:pt x="87" y="4"/>
                </a:lnTo>
                <a:lnTo>
                  <a:pt x="59" y="6"/>
                </a:lnTo>
                <a:lnTo>
                  <a:pt x="69" y="1"/>
                </a:lnTo>
                <a:lnTo>
                  <a:pt x="59" y="0"/>
                </a:lnTo>
                <a:lnTo>
                  <a:pt x="38" y="0"/>
                </a:lnTo>
                <a:lnTo>
                  <a:pt x="14" y="2"/>
                </a:lnTo>
                <a:lnTo>
                  <a:pt x="0" y="6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80" name="Freeform 1120"/>
          <p:cNvSpPr>
            <a:spLocks/>
          </p:cNvSpPr>
          <p:nvPr/>
        </p:nvSpPr>
        <p:spPr bwMode="auto">
          <a:xfrm>
            <a:off x="3571873" y="2819403"/>
            <a:ext cx="46037" cy="7938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3"/>
              </a:cxn>
              <a:cxn ang="0">
                <a:pos x="4" y="5"/>
              </a:cxn>
              <a:cxn ang="0">
                <a:pos x="24" y="5"/>
              </a:cxn>
              <a:cxn ang="0">
                <a:pos x="29" y="2"/>
              </a:cxn>
              <a:cxn ang="0">
                <a:pos x="4" y="0"/>
              </a:cxn>
            </a:cxnLst>
            <a:rect l="0" t="0" r="r" b="b"/>
            <a:pathLst>
              <a:path w="29" h="5">
                <a:moveTo>
                  <a:pt x="4" y="0"/>
                </a:moveTo>
                <a:lnTo>
                  <a:pt x="0" y="3"/>
                </a:lnTo>
                <a:lnTo>
                  <a:pt x="4" y="5"/>
                </a:lnTo>
                <a:lnTo>
                  <a:pt x="24" y="5"/>
                </a:lnTo>
                <a:lnTo>
                  <a:pt x="29" y="2"/>
                </a:lnTo>
                <a:lnTo>
                  <a:pt x="4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81" name="Freeform 1121"/>
          <p:cNvSpPr>
            <a:spLocks/>
          </p:cNvSpPr>
          <p:nvPr/>
        </p:nvSpPr>
        <p:spPr bwMode="auto">
          <a:xfrm>
            <a:off x="3571873" y="2819403"/>
            <a:ext cx="46037" cy="7938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3"/>
              </a:cxn>
              <a:cxn ang="0">
                <a:pos x="4" y="5"/>
              </a:cxn>
              <a:cxn ang="0">
                <a:pos x="24" y="5"/>
              </a:cxn>
              <a:cxn ang="0">
                <a:pos x="29" y="2"/>
              </a:cxn>
              <a:cxn ang="0">
                <a:pos x="4" y="0"/>
              </a:cxn>
            </a:cxnLst>
            <a:rect l="0" t="0" r="r" b="b"/>
            <a:pathLst>
              <a:path w="29" h="5">
                <a:moveTo>
                  <a:pt x="4" y="0"/>
                </a:moveTo>
                <a:lnTo>
                  <a:pt x="0" y="3"/>
                </a:lnTo>
                <a:lnTo>
                  <a:pt x="4" y="5"/>
                </a:lnTo>
                <a:lnTo>
                  <a:pt x="24" y="5"/>
                </a:lnTo>
                <a:lnTo>
                  <a:pt x="29" y="2"/>
                </a:lnTo>
                <a:lnTo>
                  <a:pt x="4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82" name="Freeform 1122"/>
          <p:cNvSpPr>
            <a:spLocks/>
          </p:cNvSpPr>
          <p:nvPr/>
        </p:nvSpPr>
        <p:spPr bwMode="auto">
          <a:xfrm>
            <a:off x="3473448" y="2806703"/>
            <a:ext cx="134937" cy="11113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0"/>
              </a:cxn>
              <a:cxn ang="0">
                <a:pos x="1" y="3"/>
              </a:cxn>
              <a:cxn ang="0">
                <a:pos x="17" y="3"/>
              </a:cxn>
              <a:cxn ang="0">
                <a:pos x="10" y="7"/>
              </a:cxn>
              <a:cxn ang="0">
                <a:pos x="75" y="5"/>
              </a:cxn>
              <a:cxn ang="0">
                <a:pos x="85" y="5"/>
              </a:cxn>
              <a:cxn ang="0">
                <a:pos x="30" y="3"/>
              </a:cxn>
              <a:cxn ang="0">
                <a:pos x="30" y="0"/>
              </a:cxn>
              <a:cxn ang="0">
                <a:pos x="1" y="0"/>
              </a:cxn>
            </a:cxnLst>
            <a:rect l="0" t="0" r="r" b="b"/>
            <a:pathLst>
              <a:path w="85" h="7">
                <a:moveTo>
                  <a:pt x="1" y="0"/>
                </a:moveTo>
                <a:lnTo>
                  <a:pt x="0" y="0"/>
                </a:lnTo>
                <a:lnTo>
                  <a:pt x="1" y="3"/>
                </a:lnTo>
                <a:lnTo>
                  <a:pt x="17" y="3"/>
                </a:lnTo>
                <a:lnTo>
                  <a:pt x="10" y="7"/>
                </a:lnTo>
                <a:lnTo>
                  <a:pt x="75" y="5"/>
                </a:lnTo>
                <a:lnTo>
                  <a:pt x="85" y="5"/>
                </a:lnTo>
                <a:lnTo>
                  <a:pt x="30" y="3"/>
                </a:lnTo>
                <a:lnTo>
                  <a:pt x="30" y="0"/>
                </a:lnTo>
                <a:lnTo>
                  <a:pt x="1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83" name="Freeform 1123"/>
          <p:cNvSpPr>
            <a:spLocks/>
          </p:cNvSpPr>
          <p:nvPr/>
        </p:nvSpPr>
        <p:spPr bwMode="auto">
          <a:xfrm>
            <a:off x="3473448" y="2806703"/>
            <a:ext cx="134937" cy="11113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0"/>
              </a:cxn>
              <a:cxn ang="0">
                <a:pos x="1" y="3"/>
              </a:cxn>
              <a:cxn ang="0">
                <a:pos x="17" y="3"/>
              </a:cxn>
              <a:cxn ang="0">
                <a:pos x="10" y="7"/>
              </a:cxn>
              <a:cxn ang="0">
                <a:pos x="75" y="5"/>
              </a:cxn>
              <a:cxn ang="0">
                <a:pos x="85" y="5"/>
              </a:cxn>
              <a:cxn ang="0">
                <a:pos x="30" y="3"/>
              </a:cxn>
              <a:cxn ang="0">
                <a:pos x="30" y="0"/>
              </a:cxn>
              <a:cxn ang="0">
                <a:pos x="1" y="0"/>
              </a:cxn>
            </a:cxnLst>
            <a:rect l="0" t="0" r="r" b="b"/>
            <a:pathLst>
              <a:path w="85" h="7">
                <a:moveTo>
                  <a:pt x="1" y="0"/>
                </a:moveTo>
                <a:lnTo>
                  <a:pt x="0" y="0"/>
                </a:lnTo>
                <a:lnTo>
                  <a:pt x="1" y="3"/>
                </a:lnTo>
                <a:lnTo>
                  <a:pt x="17" y="3"/>
                </a:lnTo>
                <a:lnTo>
                  <a:pt x="10" y="7"/>
                </a:lnTo>
                <a:lnTo>
                  <a:pt x="75" y="5"/>
                </a:lnTo>
                <a:lnTo>
                  <a:pt x="85" y="5"/>
                </a:lnTo>
                <a:lnTo>
                  <a:pt x="30" y="3"/>
                </a:lnTo>
                <a:lnTo>
                  <a:pt x="30" y="0"/>
                </a:lnTo>
                <a:lnTo>
                  <a:pt x="1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84" name="Freeform 1124"/>
          <p:cNvSpPr>
            <a:spLocks/>
          </p:cNvSpPr>
          <p:nvPr/>
        </p:nvSpPr>
        <p:spPr bwMode="auto">
          <a:xfrm>
            <a:off x="3530598" y="2782890"/>
            <a:ext cx="77787" cy="12700"/>
          </a:xfrm>
          <a:custGeom>
            <a:avLst/>
            <a:gdLst/>
            <a:ahLst/>
            <a:cxnLst>
              <a:cxn ang="0">
                <a:pos x="5" y="2"/>
              </a:cxn>
              <a:cxn ang="0">
                <a:pos x="5" y="4"/>
              </a:cxn>
              <a:cxn ang="0">
                <a:pos x="0" y="6"/>
              </a:cxn>
              <a:cxn ang="0">
                <a:pos x="0" y="8"/>
              </a:cxn>
              <a:cxn ang="0">
                <a:pos x="17" y="8"/>
              </a:cxn>
              <a:cxn ang="0">
                <a:pos x="44" y="4"/>
              </a:cxn>
              <a:cxn ang="0">
                <a:pos x="49" y="2"/>
              </a:cxn>
              <a:cxn ang="0">
                <a:pos x="39" y="2"/>
              </a:cxn>
              <a:cxn ang="0">
                <a:pos x="29" y="0"/>
              </a:cxn>
              <a:cxn ang="0">
                <a:pos x="20" y="0"/>
              </a:cxn>
              <a:cxn ang="0">
                <a:pos x="5" y="2"/>
              </a:cxn>
            </a:cxnLst>
            <a:rect l="0" t="0" r="r" b="b"/>
            <a:pathLst>
              <a:path w="49" h="8">
                <a:moveTo>
                  <a:pt x="5" y="2"/>
                </a:moveTo>
                <a:lnTo>
                  <a:pt x="5" y="4"/>
                </a:lnTo>
                <a:lnTo>
                  <a:pt x="0" y="6"/>
                </a:lnTo>
                <a:lnTo>
                  <a:pt x="0" y="8"/>
                </a:lnTo>
                <a:lnTo>
                  <a:pt x="17" y="8"/>
                </a:lnTo>
                <a:lnTo>
                  <a:pt x="44" y="4"/>
                </a:lnTo>
                <a:lnTo>
                  <a:pt x="49" y="2"/>
                </a:lnTo>
                <a:lnTo>
                  <a:pt x="39" y="2"/>
                </a:lnTo>
                <a:lnTo>
                  <a:pt x="29" y="0"/>
                </a:lnTo>
                <a:lnTo>
                  <a:pt x="20" y="0"/>
                </a:lnTo>
                <a:lnTo>
                  <a:pt x="5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85" name="Freeform 1125"/>
          <p:cNvSpPr>
            <a:spLocks/>
          </p:cNvSpPr>
          <p:nvPr/>
        </p:nvSpPr>
        <p:spPr bwMode="auto">
          <a:xfrm>
            <a:off x="3530598" y="2782890"/>
            <a:ext cx="77787" cy="12700"/>
          </a:xfrm>
          <a:custGeom>
            <a:avLst/>
            <a:gdLst/>
            <a:ahLst/>
            <a:cxnLst>
              <a:cxn ang="0">
                <a:pos x="5" y="2"/>
              </a:cxn>
              <a:cxn ang="0">
                <a:pos x="5" y="4"/>
              </a:cxn>
              <a:cxn ang="0">
                <a:pos x="0" y="6"/>
              </a:cxn>
              <a:cxn ang="0">
                <a:pos x="0" y="8"/>
              </a:cxn>
              <a:cxn ang="0">
                <a:pos x="17" y="8"/>
              </a:cxn>
              <a:cxn ang="0">
                <a:pos x="44" y="4"/>
              </a:cxn>
              <a:cxn ang="0">
                <a:pos x="49" y="2"/>
              </a:cxn>
              <a:cxn ang="0">
                <a:pos x="39" y="2"/>
              </a:cxn>
              <a:cxn ang="0">
                <a:pos x="29" y="0"/>
              </a:cxn>
              <a:cxn ang="0">
                <a:pos x="20" y="0"/>
              </a:cxn>
              <a:cxn ang="0">
                <a:pos x="5" y="2"/>
              </a:cxn>
            </a:cxnLst>
            <a:rect l="0" t="0" r="r" b="b"/>
            <a:pathLst>
              <a:path w="49" h="8">
                <a:moveTo>
                  <a:pt x="5" y="2"/>
                </a:moveTo>
                <a:lnTo>
                  <a:pt x="5" y="4"/>
                </a:lnTo>
                <a:lnTo>
                  <a:pt x="0" y="6"/>
                </a:lnTo>
                <a:lnTo>
                  <a:pt x="0" y="8"/>
                </a:lnTo>
                <a:lnTo>
                  <a:pt x="17" y="8"/>
                </a:lnTo>
                <a:lnTo>
                  <a:pt x="44" y="4"/>
                </a:lnTo>
                <a:lnTo>
                  <a:pt x="49" y="2"/>
                </a:lnTo>
                <a:lnTo>
                  <a:pt x="39" y="2"/>
                </a:lnTo>
                <a:lnTo>
                  <a:pt x="29" y="0"/>
                </a:lnTo>
                <a:lnTo>
                  <a:pt x="20" y="0"/>
                </a:lnTo>
                <a:lnTo>
                  <a:pt x="5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86" name="Freeform 1126"/>
          <p:cNvSpPr>
            <a:spLocks/>
          </p:cNvSpPr>
          <p:nvPr/>
        </p:nvSpPr>
        <p:spPr bwMode="auto">
          <a:xfrm>
            <a:off x="3538535" y="2776540"/>
            <a:ext cx="317500" cy="33338"/>
          </a:xfrm>
          <a:custGeom>
            <a:avLst/>
            <a:gdLst/>
            <a:ahLst/>
            <a:cxnLst>
              <a:cxn ang="0">
                <a:pos x="39" y="4"/>
              </a:cxn>
              <a:cxn ang="0">
                <a:pos x="45" y="5"/>
              </a:cxn>
              <a:cxn ang="0">
                <a:pos x="55" y="6"/>
              </a:cxn>
              <a:cxn ang="0">
                <a:pos x="45" y="7"/>
              </a:cxn>
              <a:cxn ang="0">
                <a:pos x="50" y="7"/>
              </a:cxn>
              <a:cxn ang="0">
                <a:pos x="50" y="10"/>
              </a:cxn>
              <a:cxn ang="0">
                <a:pos x="15" y="11"/>
              </a:cxn>
              <a:cxn ang="0">
                <a:pos x="0" y="19"/>
              </a:cxn>
              <a:cxn ang="0">
                <a:pos x="45" y="19"/>
              </a:cxn>
              <a:cxn ang="0">
                <a:pos x="45" y="21"/>
              </a:cxn>
              <a:cxn ang="0">
                <a:pos x="69" y="19"/>
              </a:cxn>
              <a:cxn ang="0">
                <a:pos x="64" y="14"/>
              </a:cxn>
              <a:cxn ang="0">
                <a:pos x="74" y="14"/>
              </a:cxn>
              <a:cxn ang="0">
                <a:pos x="74" y="11"/>
              </a:cxn>
              <a:cxn ang="0">
                <a:pos x="89" y="11"/>
              </a:cxn>
              <a:cxn ang="0">
                <a:pos x="114" y="7"/>
              </a:cxn>
              <a:cxn ang="0">
                <a:pos x="200" y="0"/>
              </a:cxn>
              <a:cxn ang="0">
                <a:pos x="160" y="0"/>
              </a:cxn>
              <a:cxn ang="0">
                <a:pos x="120" y="0"/>
              </a:cxn>
              <a:cxn ang="0">
                <a:pos x="39" y="4"/>
              </a:cxn>
            </a:cxnLst>
            <a:rect l="0" t="0" r="r" b="b"/>
            <a:pathLst>
              <a:path w="200" h="21">
                <a:moveTo>
                  <a:pt x="39" y="4"/>
                </a:moveTo>
                <a:lnTo>
                  <a:pt x="45" y="5"/>
                </a:lnTo>
                <a:lnTo>
                  <a:pt x="55" y="6"/>
                </a:lnTo>
                <a:lnTo>
                  <a:pt x="45" y="7"/>
                </a:lnTo>
                <a:lnTo>
                  <a:pt x="50" y="7"/>
                </a:lnTo>
                <a:lnTo>
                  <a:pt x="50" y="10"/>
                </a:lnTo>
                <a:lnTo>
                  <a:pt x="15" y="11"/>
                </a:lnTo>
                <a:lnTo>
                  <a:pt x="0" y="19"/>
                </a:lnTo>
                <a:lnTo>
                  <a:pt x="45" y="19"/>
                </a:lnTo>
                <a:lnTo>
                  <a:pt x="45" y="21"/>
                </a:lnTo>
                <a:lnTo>
                  <a:pt x="69" y="19"/>
                </a:lnTo>
                <a:lnTo>
                  <a:pt x="64" y="14"/>
                </a:lnTo>
                <a:lnTo>
                  <a:pt x="74" y="14"/>
                </a:lnTo>
                <a:lnTo>
                  <a:pt x="74" y="11"/>
                </a:lnTo>
                <a:lnTo>
                  <a:pt x="89" y="11"/>
                </a:lnTo>
                <a:lnTo>
                  <a:pt x="114" y="7"/>
                </a:lnTo>
                <a:lnTo>
                  <a:pt x="200" y="0"/>
                </a:lnTo>
                <a:lnTo>
                  <a:pt x="160" y="0"/>
                </a:lnTo>
                <a:lnTo>
                  <a:pt x="120" y="0"/>
                </a:lnTo>
                <a:lnTo>
                  <a:pt x="39" y="4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87" name="Freeform 1127"/>
          <p:cNvSpPr>
            <a:spLocks/>
          </p:cNvSpPr>
          <p:nvPr/>
        </p:nvSpPr>
        <p:spPr bwMode="auto">
          <a:xfrm>
            <a:off x="3538535" y="2776540"/>
            <a:ext cx="317500" cy="33338"/>
          </a:xfrm>
          <a:custGeom>
            <a:avLst/>
            <a:gdLst/>
            <a:ahLst/>
            <a:cxnLst>
              <a:cxn ang="0">
                <a:pos x="39" y="4"/>
              </a:cxn>
              <a:cxn ang="0">
                <a:pos x="45" y="5"/>
              </a:cxn>
              <a:cxn ang="0">
                <a:pos x="55" y="6"/>
              </a:cxn>
              <a:cxn ang="0">
                <a:pos x="45" y="7"/>
              </a:cxn>
              <a:cxn ang="0">
                <a:pos x="50" y="7"/>
              </a:cxn>
              <a:cxn ang="0">
                <a:pos x="50" y="10"/>
              </a:cxn>
              <a:cxn ang="0">
                <a:pos x="15" y="11"/>
              </a:cxn>
              <a:cxn ang="0">
                <a:pos x="0" y="19"/>
              </a:cxn>
              <a:cxn ang="0">
                <a:pos x="45" y="19"/>
              </a:cxn>
              <a:cxn ang="0">
                <a:pos x="45" y="21"/>
              </a:cxn>
              <a:cxn ang="0">
                <a:pos x="69" y="19"/>
              </a:cxn>
              <a:cxn ang="0">
                <a:pos x="64" y="14"/>
              </a:cxn>
              <a:cxn ang="0">
                <a:pos x="74" y="14"/>
              </a:cxn>
              <a:cxn ang="0">
                <a:pos x="74" y="11"/>
              </a:cxn>
              <a:cxn ang="0">
                <a:pos x="89" y="11"/>
              </a:cxn>
              <a:cxn ang="0">
                <a:pos x="114" y="7"/>
              </a:cxn>
              <a:cxn ang="0">
                <a:pos x="200" y="0"/>
              </a:cxn>
              <a:cxn ang="0">
                <a:pos x="160" y="0"/>
              </a:cxn>
              <a:cxn ang="0">
                <a:pos x="120" y="0"/>
              </a:cxn>
              <a:cxn ang="0">
                <a:pos x="39" y="4"/>
              </a:cxn>
            </a:cxnLst>
            <a:rect l="0" t="0" r="r" b="b"/>
            <a:pathLst>
              <a:path w="200" h="21">
                <a:moveTo>
                  <a:pt x="39" y="4"/>
                </a:moveTo>
                <a:lnTo>
                  <a:pt x="45" y="5"/>
                </a:lnTo>
                <a:lnTo>
                  <a:pt x="55" y="6"/>
                </a:lnTo>
                <a:lnTo>
                  <a:pt x="45" y="7"/>
                </a:lnTo>
                <a:lnTo>
                  <a:pt x="50" y="7"/>
                </a:lnTo>
                <a:lnTo>
                  <a:pt x="50" y="10"/>
                </a:lnTo>
                <a:lnTo>
                  <a:pt x="15" y="11"/>
                </a:lnTo>
                <a:lnTo>
                  <a:pt x="0" y="19"/>
                </a:lnTo>
                <a:lnTo>
                  <a:pt x="45" y="19"/>
                </a:lnTo>
                <a:lnTo>
                  <a:pt x="45" y="21"/>
                </a:lnTo>
                <a:lnTo>
                  <a:pt x="69" y="19"/>
                </a:lnTo>
                <a:lnTo>
                  <a:pt x="64" y="14"/>
                </a:lnTo>
                <a:lnTo>
                  <a:pt x="74" y="14"/>
                </a:lnTo>
                <a:lnTo>
                  <a:pt x="74" y="11"/>
                </a:lnTo>
                <a:lnTo>
                  <a:pt x="89" y="11"/>
                </a:lnTo>
                <a:lnTo>
                  <a:pt x="114" y="7"/>
                </a:lnTo>
                <a:lnTo>
                  <a:pt x="200" y="0"/>
                </a:lnTo>
                <a:lnTo>
                  <a:pt x="160" y="0"/>
                </a:lnTo>
                <a:lnTo>
                  <a:pt x="120" y="0"/>
                </a:lnTo>
                <a:lnTo>
                  <a:pt x="39" y="4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88" name="Freeform 1128"/>
          <p:cNvSpPr>
            <a:spLocks/>
          </p:cNvSpPr>
          <p:nvPr/>
        </p:nvSpPr>
        <p:spPr bwMode="auto">
          <a:xfrm>
            <a:off x="3419473" y="2792415"/>
            <a:ext cx="79375" cy="7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9" y="2"/>
              </a:cxn>
              <a:cxn ang="0">
                <a:pos x="23" y="2"/>
              </a:cxn>
              <a:cxn ang="0">
                <a:pos x="23" y="5"/>
              </a:cxn>
              <a:cxn ang="0">
                <a:pos x="50" y="2"/>
              </a:cxn>
              <a:cxn ang="0">
                <a:pos x="40" y="0"/>
              </a:cxn>
              <a:cxn ang="0">
                <a:pos x="29" y="2"/>
              </a:cxn>
              <a:cxn ang="0">
                <a:pos x="26" y="2"/>
              </a:cxn>
              <a:cxn ang="0">
                <a:pos x="29" y="0"/>
              </a:cxn>
              <a:cxn ang="0">
                <a:pos x="0" y="0"/>
              </a:cxn>
            </a:cxnLst>
            <a:rect l="0" t="0" r="r" b="b"/>
            <a:pathLst>
              <a:path w="50" h="5">
                <a:moveTo>
                  <a:pt x="0" y="0"/>
                </a:moveTo>
                <a:lnTo>
                  <a:pt x="0" y="0"/>
                </a:lnTo>
                <a:lnTo>
                  <a:pt x="9" y="2"/>
                </a:lnTo>
                <a:lnTo>
                  <a:pt x="23" y="2"/>
                </a:lnTo>
                <a:lnTo>
                  <a:pt x="23" y="5"/>
                </a:lnTo>
                <a:lnTo>
                  <a:pt x="50" y="2"/>
                </a:lnTo>
                <a:lnTo>
                  <a:pt x="40" y="0"/>
                </a:lnTo>
                <a:lnTo>
                  <a:pt x="29" y="2"/>
                </a:lnTo>
                <a:lnTo>
                  <a:pt x="26" y="2"/>
                </a:lnTo>
                <a:lnTo>
                  <a:pt x="29" y="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89" name="Freeform 1129"/>
          <p:cNvSpPr>
            <a:spLocks/>
          </p:cNvSpPr>
          <p:nvPr/>
        </p:nvSpPr>
        <p:spPr bwMode="auto">
          <a:xfrm>
            <a:off x="3419473" y="2792415"/>
            <a:ext cx="79375" cy="7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9" y="2"/>
              </a:cxn>
              <a:cxn ang="0">
                <a:pos x="23" y="2"/>
              </a:cxn>
              <a:cxn ang="0">
                <a:pos x="23" y="5"/>
              </a:cxn>
              <a:cxn ang="0">
                <a:pos x="50" y="2"/>
              </a:cxn>
              <a:cxn ang="0">
                <a:pos x="40" y="0"/>
              </a:cxn>
              <a:cxn ang="0">
                <a:pos x="29" y="2"/>
              </a:cxn>
              <a:cxn ang="0">
                <a:pos x="26" y="2"/>
              </a:cxn>
              <a:cxn ang="0">
                <a:pos x="29" y="0"/>
              </a:cxn>
              <a:cxn ang="0">
                <a:pos x="0" y="0"/>
              </a:cxn>
            </a:cxnLst>
            <a:rect l="0" t="0" r="r" b="b"/>
            <a:pathLst>
              <a:path w="50" h="5">
                <a:moveTo>
                  <a:pt x="0" y="0"/>
                </a:moveTo>
                <a:lnTo>
                  <a:pt x="0" y="0"/>
                </a:lnTo>
                <a:lnTo>
                  <a:pt x="9" y="2"/>
                </a:lnTo>
                <a:lnTo>
                  <a:pt x="23" y="2"/>
                </a:lnTo>
                <a:lnTo>
                  <a:pt x="23" y="5"/>
                </a:lnTo>
                <a:lnTo>
                  <a:pt x="50" y="2"/>
                </a:lnTo>
                <a:lnTo>
                  <a:pt x="40" y="0"/>
                </a:lnTo>
                <a:lnTo>
                  <a:pt x="29" y="2"/>
                </a:lnTo>
                <a:lnTo>
                  <a:pt x="26" y="2"/>
                </a:lnTo>
                <a:lnTo>
                  <a:pt x="29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90" name="Freeform 1130"/>
          <p:cNvSpPr>
            <a:spLocks/>
          </p:cNvSpPr>
          <p:nvPr/>
        </p:nvSpPr>
        <p:spPr bwMode="auto">
          <a:xfrm>
            <a:off x="3475035" y="2795590"/>
            <a:ext cx="46037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6" y="3"/>
              </a:cxn>
              <a:cxn ang="0">
                <a:pos x="29" y="0"/>
              </a:cxn>
              <a:cxn ang="0">
                <a:pos x="0" y="3"/>
              </a:cxn>
            </a:cxnLst>
            <a:rect l="0" t="0" r="r" b="b"/>
            <a:pathLst>
              <a:path w="29" h="3">
                <a:moveTo>
                  <a:pt x="0" y="3"/>
                </a:moveTo>
                <a:lnTo>
                  <a:pt x="26" y="3"/>
                </a:lnTo>
                <a:lnTo>
                  <a:pt x="29" y="0"/>
                </a:lnTo>
                <a:lnTo>
                  <a:pt x="0" y="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91" name="Freeform 1131"/>
          <p:cNvSpPr>
            <a:spLocks/>
          </p:cNvSpPr>
          <p:nvPr/>
        </p:nvSpPr>
        <p:spPr bwMode="auto">
          <a:xfrm>
            <a:off x="3475035" y="2795590"/>
            <a:ext cx="46037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6" y="3"/>
              </a:cxn>
              <a:cxn ang="0">
                <a:pos x="29" y="0"/>
              </a:cxn>
              <a:cxn ang="0">
                <a:pos x="0" y="3"/>
              </a:cxn>
            </a:cxnLst>
            <a:rect l="0" t="0" r="r" b="b"/>
            <a:pathLst>
              <a:path w="29" h="3">
                <a:moveTo>
                  <a:pt x="0" y="3"/>
                </a:moveTo>
                <a:lnTo>
                  <a:pt x="26" y="3"/>
                </a:lnTo>
                <a:lnTo>
                  <a:pt x="29" y="0"/>
                </a:lnTo>
                <a:lnTo>
                  <a:pt x="0" y="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92" name="Freeform 1132"/>
          <p:cNvSpPr>
            <a:spLocks/>
          </p:cNvSpPr>
          <p:nvPr/>
        </p:nvSpPr>
        <p:spPr bwMode="auto">
          <a:xfrm>
            <a:off x="3381373" y="2806703"/>
            <a:ext cx="71437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3"/>
              </a:cxn>
              <a:cxn ang="0">
                <a:pos x="33" y="3"/>
              </a:cxn>
              <a:cxn ang="0">
                <a:pos x="45" y="0"/>
              </a:cxn>
              <a:cxn ang="0">
                <a:pos x="30" y="0"/>
              </a:cxn>
              <a:cxn ang="0">
                <a:pos x="19" y="2"/>
              </a:cxn>
              <a:cxn ang="0">
                <a:pos x="10" y="0"/>
              </a:cxn>
              <a:cxn ang="0">
                <a:pos x="0" y="0"/>
              </a:cxn>
            </a:cxnLst>
            <a:rect l="0" t="0" r="r" b="b"/>
            <a:pathLst>
              <a:path w="45" h="3">
                <a:moveTo>
                  <a:pt x="0" y="0"/>
                </a:moveTo>
                <a:lnTo>
                  <a:pt x="1" y="3"/>
                </a:lnTo>
                <a:lnTo>
                  <a:pt x="33" y="3"/>
                </a:lnTo>
                <a:lnTo>
                  <a:pt x="45" y="0"/>
                </a:lnTo>
                <a:lnTo>
                  <a:pt x="30" y="0"/>
                </a:lnTo>
                <a:lnTo>
                  <a:pt x="19" y="2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93" name="Freeform 1133"/>
          <p:cNvSpPr>
            <a:spLocks/>
          </p:cNvSpPr>
          <p:nvPr/>
        </p:nvSpPr>
        <p:spPr bwMode="auto">
          <a:xfrm>
            <a:off x="3381373" y="2806703"/>
            <a:ext cx="71437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3"/>
              </a:cxn>
              <a:cxn ang="0">
                <a:pos x="33" y="3"/>
              </a:cxn>
              <a:cxn ang="0">
                <a:pos x="45" y="0"/>
              </a:cxn>
              <a:cxn ang="0">
                <a:pos x="30" y="0"/>
              </a:cxn>
              <a:cxn ang="0">
                <a:pos x="19" y="2"/>
              </a:cxn>
              <a:cxn ang="0">
                <a:pos x="10" y="0"/>
              </a:cxn>
              <a:cxn ang="0">
                <a:pos x="0" y="0"/>
              </a:cxn>
            </a:cxnLst>
            <a:rect l="0" t="0" r="r" b="b"/>
            <a:pathLst>
              <a:path w="45" h="3">
                <a:moveTo>
                  <a:pt x="0" y="0"/>
                </a:moveTo>
                <a:lnTo>
                  <a:pt x="1" y="3"/>
                </a:lnTo>
                <a:lnTo>
                  <a:pt x="33" y="3"/>
                </a:lnTo>
                <a:lnTo>
                  <a:pt x="45" y="0"/>
                </a:lnTo>
                <a:lnTo>
                  <a:pt x="30" y="0"/>
                </a:lnTo>
                <a:lnTo>
                  <a:pt x="19" y="2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94" name="Freeform 1134"/>
          <p:cNvSpPr>
            <a:spLocks/>
          </p:cNvSpPr>
          <p:nvPr/>
        </p:nvSpPr>
        <p:spPr bwMode="auto">
          <a:xfrm>
            <a:off x="3354386" y="2819403"/>
            <a:ext cx="65087" cy="1270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6"/>
              </a:cxn>
              <a:cxn ang="0">
                <a:pos x="5" y="6"/>
              </a:cxn>
              <a:cxn ang="0">
                <a:pos x="10" y="8"/>
              </a:cxn>
              <a:cxn ang="0">
                <a:pos x="29" y="6"/>
              </a:cxn>
              <a:cxn ang="0">
                <a:pos x="41" y="0"/>
              </a:cxn>
              <a:cxn ang="0">
                <a:pos x="15" y="0"/>
              </a:cxn>
              <a:cxn ang="0">
                <a:pos x="15" y="1"/>
              </a:cxn>
              <a:cxn ang="0">
                <a:pos x="0" y="4"/>
              </a:cxn>
            </a:cxnLst>
            <a:rect l="0" t="0" r="r" b="b"/>
            <a:pathLst>
              <a:path w="41" h="8">
                <a:moveTo>
                  <a:pt x="0" y="4"/>
                </a:moveTo>
                <a:lnTo>
                  <a:pt x="0" y="6"/>
                </a:lnTo>
                <a:lnTo>
                  <a:pt x="5" y="6"/>
                </a:lnTo>
                <a:lnTo>
                  <a:pt x="10" y="8"/>
                </a:lnTo>
                <a:lnTo>
                  <a:pt x="29" y="6"/>
                </a:lnTo>
                <a:lnTo>
                  <a:pt x="41" y="0"/>
                </a:lnTo>
                <a:lnTo>
                  <a:pt x="15" y="0"/>
                </a:lnTo>
                <a:lnTo>
                  <a:pt x="15" y="1"/>
                </a:lnTo>
                <a:lnTo>
                  <a:pt x="0" y="4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95" name="Freeform 1135"/>
          <p:cNvSpPr>
            <a:spLocks/>
          </p:cNvSpPr>
          <p:nvPr/>
        </p:nvSpPr>
        <p:spPr bwMode="auto">
          <a:xfrm>
            <a:off x="3354386" y="2819403"/>
            <a:ext cx="65087" cy="1270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6"/>
              </a:cxn>
              <a:cxn ang="0">
                <a:pos x="5" y="6"/>
              </a:cxn>
              <a:cxn ang="0">
                <a:pos x="10" y="8"/>
              </a:cxn>
              <a:cxn ang="0">
                <a:pos x="29" y="6"/>
              </a:cxn>
              <a:cxn ang="0">
                <a:pos x="41" y="0"/>
              </a:cxn>
              <a:cxn ang="0">
                <a:pos x="15" y="0"/>
              </a:cxn>
              <a:cxn ang="0">
                <a:pos x="15" y="1"/>
              </a:cxn>
              <a:cxn ang="0">
                <a:pos x="0" y="4"/>
              </a:cxn>
            </a:cxnLst>
            <a:rect l="0" t="0" r="r" b="b"/>
            <a:pathLst>
              <a:path w="41" h="8">
                <a:moveTo>
                  <a:pt x="0" y="4"/>
                </a:moveTo>
                <a:lnTo>
                  <a:pt x="0" y="6"/>
                </a:lnTo>
                <a:lnTo>
                  <a:pt x="5" y="6"/>
                </a:lnTo>
                <a:lnTo>
                  <a:pt x="10" y="8"/>
                </a:lnTo>
                <a:lnTo>
                  <a:pt x="29" y="6"/>
                </a:lnTo>
                <a:lnTo>
                  <a:pt x="41" y="0"/>
                </a:lnTo>
                <a:lnTo>
                  <a:pt x="15" y="0"/>
                </a:lnTo>
                <a:lnTo>
                  <a:pt x="15" y="1"/>
                </a:lnTo>
                <a:lnTo>
                  <a:pt x="0" y="4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96" name="Freeform 1136"/>
          <p:cNvSpPr>
            <a:spLocks/>
          </p:cNvSpPr>
          <p:nvPr/>
        </p:nvSpPr>
        <p:spPr bwMode="auto">
          <a:xfrm>
            <a:off x="3235323" y="2809878"/>
            <a:ext cx="19050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5" y="1"/>
              </a:cxn>
              <a:cxn ang="0">
                <a:pos x="12" y="0"/>
              </a:cxn>
              <a:cxn ang="0">
                <a:pos x="0" y="1"/>
              </a:cxn>
            </a:cxnLst>
            <a:rect l="0" t="0" r="r" b="b"/>
            <a:pathLst>
              <a:path w="12" h="1">
                <a:moveTo>
                  <a:pt x="0" y="1"/>
                </a:moveTo>
                <a:lnTo>
                  <a:pt x="5" y="1"/>
                </a:lnTo>
                <a:lnTo>
                  <a:pt x="12" y="0"/>
                </a:lnTo>
                <a:lnTo>
                  <a:pt x="0" y="1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97" name="Freeform 1137"/>
          <p:cNvSpPr>
            <a:spLocks/>
          </p:cNvSpPr>
          <p:nvPr/>
        </p:nvSpPr>
        <p:spPr bwMode="auto">
          <a:xfrm>
            <a:off x="3235323" y="2809878"/>
            <a:ext cx="19050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5" y="1"/>
              </a:cxn>
              <a:cxn ang="0">
                <a:pos x="12" y="0"/>
              </a:cxn>
              <a:cxn ang="0">
                <a:pos x="0" y="1"/>
              </a:cxn>
            </a:cxnLst>
            <a:rect l="0" t="0" r="r" b="b"/>
            <a:pathLst>
              <a:path w="12" h="1">
                <a:moveTo>
                  <a:pt x="0" y="1"/>
                </a:moveTo>
                <a:lnTo>
                  <a:pt x="5" y="1"/>
                </a:lnTo>
                <a:lnTo>
                  <a:pt x="12" y="0"/>
                </a:lnTo>
                <a:lnTo>
                  <a:pt x="0" y="1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98" name="Freeform 1138"/>
          <p:cNvSpPr>
            <a:spLocks/>
          </p:cNvSpPr>
          <p:nvPr/>
        </p:nvSpPr>
        <p:spPr bwMode="auto">
          <a:xfrm>
            <a:off x="3206748" y="2797178"/>
            <a:ext cx="93662" cy="12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9" y="8"/>
              </a:cxn>
              <a:cxn ang="0">
                <a:pos x="35" y="5"/>
              </a:cxn>
              <a:cxn ang="0">
                <a:pos x="40" y="8"/>
              </a:cxn>
              <a:cxn ang="0">
                <a:pos x="59" y="0"/>
              </a:cxn>
              <a:cxn ang="0">
                <a:pos x="40" y="0"/>
              </a:cxn>
              <a:cxn ang="0">
                <a:pos x="0" y="8"/>
              </a:cxn>
            </a:cxnLst>
            <a:rect l="0" t="0" r="r" b="b"/>
            <a:pathLst>
              <a:path w="59" h="8">
                <a:moveTo>
                  <a:pt x="0" y="8"/>
                </a:moveTo>
                <a:lnTo>
                  <a:pt x="19" y="8"/>
                </a:lnTo>
                <a:lnTo>
                  <a:pt x="35" y="5"/>
                </a:lnTo>
                <a:lnTo>
                  <a:pt x="40" y="8"/>
                </a:lnTo>
                <a:lnTo>
                  <a:pt x="59" y="0"/>
                </a:lnTo>
                <a:lnTo>
                  <a:pt x="40" y="0"/>
                </a:lnTo>
                <a:lnTo>
                  <a:pt x="0" y="8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999" name="Freeform 1139"/>
          <p:cNvSpPr>
            <a:spLocks/>
          </p:cNvSpPr>
          <p:nvPr/>
        </p:nvSpPr>
        <p:spPr bwMode="auto">
          <a:xfrm>
            <a:off x="3206748" y="2797178"/>
            <a:ext cx="93662" cy="12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9" y="8"/>
              </a:cxn>
              <a:cxn ang="0">
                <a:pos x="35" y="5"/>
              </a:cxn>
              <a:cxn ang="0">
                <a:pos x="40" y="8"/>
              </a:cxn>
              <a:cxn ang="0">
                <a:pos x="59" y="0"/>
              </a:cxn>
              <a:cxn ang="0">
                <a:pos x="40" y="0"/>
              </a:cxn>
              <a:cxn ang="0">
                <a:pos x="0" y="8"/>
              </a:cxn>
            </a:cxnLst>
            <a:rect l="0" t="0" r="r" b="b"/>
            <a:pathLst>
              <a:path w="59" h="8">
                <a:moveTo>
                  <a:pt x="0" y="8"/>
                </a:moveTo>
                <a:lnTo>
                  <a:pt x="19" y="8"/>
                </a:lnTo>
                <a:lnTo>
                  <a:pt x="35" y="5"/>
                </a:lnTo>
                <a:lnTo>
                  <a:pt x="40" y="8"/>
                </a:lnTo>
                <a:lnTo>
                  <a:pt x="59" y="0"/>
                </a:lnTo>
                <a:lnTo>
                  <a:pt x="40" y="0"/>
                </a:lnTo>
                <a:lnTo>
                  <a:pt x="0" y="8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00" name="Freeform 1140"/>
          <p:cNvSpPr>
            <a:spLocks/>
          </p:cNvSpPr>
          <p:nvPr/>
        </p:nvSpPr>
        <p:spPr bwMode="auto">
          <a:xfrm>
            <a:off x="3244848" y="2806703"/>
            <a:ext cx="122237" cy="11113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9" y="5"/>
              </a:cxn>
              <a:cxn ang="0">
                <a:pos x="25" y="7"/>
              </a:cxn>
              <a:cxn ang="0">
                <a:pos x="70" y="5"/>
              </a:cxn>
              <a:cxn ang="0">
                <a:pos x="77" y="3"/>
              </a:cxn>
              <a:cxn ang="0">
                <a:pos x="70" y="3"/>
              </a:cxn>
              <a:cxn ang="0">
                <a:pos x="70" y="0"/>
              </a:cxn>
              <a:cxn ang="0">
                <a:pos x="51" y="3"/>
              </a:cxn>
              <a:cxn ang="0">
                <a:pos x="51" y="5"/>
              </a:cxn>
              <a:cxn ang="0">
                <a:pos x="45" y="5"/>
              </a:cxn>
              <a:cxn ang="0">
                <a:pos x="45" y="3"/>
              </a:cxn>
              <a:cxn ang="0">
                <a:pos x="25" y="0"/>
              </a:cxn>
              <a:cxn ang="0">
                <a:pos x="0" y="5"/>
              </a:cxn>
            </a:cxnLst>
            <a:rect l="0" t="0" r="r" b="b"/>
            <a:pathLst>
              <a:path w="77" h="7">
                <a:moveTo>
                  <a:pt x="0" y="5"/>
                </a:moveTo>
                <a:lnTo>
                  <a:pt x="19" y="5"/>
                </a:lnTo>
                <a:lnTo>
                  <a:pt x="25" y="7"/>
                </a:lnTo>
                <a:lnTo>
                  <a:pt x="70" y="5"/>
                </a:lnTo>
                <a:lnTo>
                  <a:pt x="77" y="3"/>
                </a:lnTo>
                <a:lnTo>
                  <a:pt x="70" y="3"/>
                </a:lnTo>
                <a:lnTo>
                  <a:pt x="70" y="0"/>
                </a:lnTo>
                <a:lnTo>
                  <a:pt x="51" y="3"/>
                </a:lnTo>
                <a:lnTo>
                  <a:pt x="51" y="5"/>
                </a:lnTo>
                <a:lnTo>
                  <a:pt x="45" y="5"/>
                </a:lnTo>
                <a:lnTo>
                  <a:pt x="45" y="3"/>
                </a:lnTo>
                <a:lnTo>
                  <a:pt x="25" y="0"/>
                </a:lnTo>
                <a:lnTo>
                  <a:pt x="0" y="5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01" name="Freeform 1141"/>
          <p:cNvSpPr>
            <a:spLocks/>
          </p:cNvSpPr>
          <p:nvPr/>
        </p:nvSpPr>
        <p:spPr bwMode="auto">
          <a:xfrm>
            <a:off x="3244848" y="2806703"/>
            <a:ext cx="122237" cy="11113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9" y="5"/>
              </a:cxn>
              <a:cxn ang="0">
                <a:pos x="25" y="7"/>
              </a:cxn>
              <a:cxn ang="0">
                <a:pos x="70" y="5"/>
              </a:cxn>
              <a:cxn ang="0">
                <a:pos x="77" y="3"/>
              </a:cxn>
              <a:cxn ang="0">
                <a:pos x="70" y="3"/>
              </a:cxn>
              <a:cxn ang="0">
                <a:pos x="70" y="0"/>
              </a:cxn>
              <a:cxn ang="0">
                <a:pos x="51" y="3"/>
              </a:cxn>
              <a:cxn ang="0">
                <a:pos x="51" y="5"/>
              </a:cxn>
              <a:cxn ang="0">
                <a:pos x="45" y="5"/>
              </a:cxn>
              <a:cxn ang="0">
                <a:pos x="45" y="3"/>
              </a:cxn>
              <a:cxn ang="0">
                <a:pos x="25" y="0"/>
              </a:cxn>
              <a:cxn ang="0">
                <a:pos x="0" y="5"/>
              </a:cxn>
            </a:cxnLst>
            <a:rect l="0" t="0" r="r" b="b"/>
            <a:pathLst>
              <a:path w="77" h="7">
                <a:moveTo>
                  <a:pt x="0" y="5"/>
                </a:moveTo>
                <a:lnTo>
                  <a:pt x="19" y="5"/>
                </a:lnTo>
                <a:lnTo>
                  <a:pt x="25" y="7"/>
                </a:lnTo>
                <a:lnTo>
                  <a:pt x="70" y="5"/>
                </a:lnTo>
                <a:lnTo>
                  <a:pt x="77" y="3"/>
                </a:lnTo>
                <a:lnTo>
                  <a:pt x="70" y="3"/>
                </a:lnTo>
                <a:lnTo>
                  <a:pt x="70" y="0"/>
                </a:lnTo>
                <a:lnTo>
                  <a:pt x="51" y="3"/>
                </a:lnTo>
                <a:lnTo>
                  <a:pt x="51" y="5"/>
                </a:lnTo>
                <a:lnTo>
                  <a:pt x="45" y="5"/>
                </a:lnTo>
                <a:lnTo>
                  <a:pt x="45" y="3"/>
                </a:lnTo>
                <a:lnTo>
                  <a:pt x="25" y="0"/>
                </a:lnTo>
                <a:lnTo>
                  <a:pt x="0" y="5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02" name="Freeform 1142"/>
          <p:cNvSpPr>
            <a:spLocks/>
          </p:cNvSpPr>
          <p:nvPr/>
        </p:nvSpPr>
        <p:spPr bwMode="auto">
          <a:xfrm>
            <a:off x="3165473" y="2819403"/>
            <a:ext cx="179387" cy="31750"/>
          </a:xfrm>
          <a:custGeom>
            <a:avLst/>
            <a:gdLst/>
            <a:ahLst/>
            <a:cxnLst>
              <a:cxn ang="0">
                <a:pos x="5" y="8"/>
              </a:cxn>
              <a:cxn ang="0">
                <a:pos x="5" y="13"/>
              </a:cxn>
              <a:cxn ang="0">
                <a:pos x="28" y="13"/>
              </a:cxn>
              <a:cxn ang="0">
                <a:pos x="5" y="15"/>
              </a:cxn>
              <a:cxn ang="0">
                <a:pos x="0" y="17"/>
              </a:cxn>
              <a:cxn ang="0">
                <a:pos x="16" y="17"/>
              </a:cxn>
              <a:cxn ang="0">
                <a:pos x="10" y="20"/>
              </a:cxn>
              <a:cxn ang="0">
                <a:pos x="66" y="17"/>
              </a:cxn>
              <a:cxn ang="0">
                <a:pos x="75" y="20"/>
              </a:cxn>
              <a:cxn ang="0">
                <a:pos x="85" y="20"/>
              </a:cxn>
              <a:cxn ang="0">
                <a:pos x="109" y="15"/>
              </a:cxn>
              <a:cxn ang="0">
                <a:pos x="95" y="13"/>
              </a:cxn>
              <a:cxn ang="0">
                <a:pos x="95" y="8"/>
              </a:cxn>
              <a:cxn ang="0">
                <a:pos x="101" y="8"/>
              </a:cxn>
              <a:cxn ang="0">
                <a:pos x="101" y="4"/>
              </a:cxn>
              <a:cxn ang="0">
                <a:pos x="113" y="2"/>
              </a:cxn>
              <a:cxn ang="0">
                <a:pos x="101" y="0"/>
              </a:cxn>
              <a:cxn ang="0">
                <a:pos x="85" y="4"/>
              </a:cxn>
              <a:cxn ang="0">
                <a:pos x="66" y="2"/>
              </a:cxn>
              <a:cxn ang="0">
                <a:pos x="55" y="4"/>
              </a:cxn>
              <a:cxn ang="0">
                <a:pos x="55" y="2"/>
              </a:cxn>
              <a:cxn ang="0">
                <a:pos x="49" y="2"/>
              </a:cxn>
              <a:cxn ang="0">
                <a:pos x="21" y="4"/>
              </a:cxn>
              <a:cxn ang="0">
                <a:pos x="5" y="8"/>
              </a:cxn>
            </a:cxnLst>
            <a:rect l="0" t="0" r="r" b="b"/>
            <a:pathLst>
              <a:path w="113" h="20">
                <a:moveTo>
                  <a:pt x="5" y="8"/>
                </a:moveTo>
                <a:lnTo>
                  <a:pt x="5" y="13"/>
                </a:lnTo>
                <a:lnTo>
                  <a:pt x="28" y="13"/>
                </a:lnTo>
                <a:lnTo>
                  <a:pt x="5" y="15"/>
                </a:lnTo>
                <a:lnTo>
                  <a:pt x="0" y="17"/>
                </a:lnTo>
                <a:lnTo>
                  <a:pt x="16" y="17"/>
                </a:lnTo>
                <a:lnTo>
                  <a:pt x="10" y="20"/>
                </a:lnTo>
                <a:lnTo>
                  <a:pt x="66" y="17"/>
                </a:lnTo>
                <a:lnTo>
                  <a:pt x="75" y="20"/>
                </a:lnTo>
                <a:lnTo>
                  <a:pt x="85" y="20"/>
                </a:lnTo>
                <a:lnTo>
                  <a:pt x="109" y="15"/>
                </a:lnTo>
                <a:lnTo>
                  <a:pt x="95" y="13"/>
                </a:lnTo>
                <a:lnTo>
                  <a:pt x="95" y="8"/>
                </a:lnTo>
                <a:lnTo>
                  <a:pt x="101" y="8"/>
                </a:lnTo>
                <a:lnTo>
                  <a:pt x="101" y="4"/>
                </a:lnTo>
                <a:lnTo>
                  <a:pt x="113" y="2"/>
                </a:lnTo>
                <a:lnTo>
                  <a:pt x="101" y="0"/>
                </a:lnTo>
                <a:lnTo>
                  <a:pt x="85" y="4"/>
                </a:lnTo>
                <a:lnTo>
                  <a:pt x="66" y="2"/>
                </a:lnTo>
                <a:lnTo>
                  <a:pt x="55" y="4"/>
                </a:lnTo>
                <a:lnTo>
                  <a:pt x="55" y="2"/>
                </a:lnTo>
                <a:lnTo>
                  <a:pt x="49" y="2"/>
                </a:lnTo>
                <a:lnTo>
                  <a:pt x="21" y="4"/>
                </a:lnTo>
                <a:lnTo>
                  <a:pt x="5" y="8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03" name="Freeform 1143"/>
          <p:cNvSpPr>
            <a:spLocks/>
          </p:cNvSpPr>
          <p:nvPr/>
        </p:nvSpPr>
        <p:spPr bwMode="auto">
          <a:xfrm>
            <a:off x="3165473" y="2819403"/>
            <a:ext cx="179387" cy="31750"/>
          </a:xfrm>
          <a:custGeom>
            <a:avLst/>
            <a:gdLst/>
            <a:ahLst/>
            <a:cxnLst>
              <a:cxn ang="0">
                <a:pos x="5" y="8"/>
              </a:cxn>
              <a:cxn ang="0">
                <a:pos x="5" y="13"/>
              </a:cxn>
              <a:cxn ang="0">
                <a:pos x="28" y="13"/>
              </a:cxn>
              <a:cxn ang="0">
                <a:pos x="5" y="15"/>
              </a:cxn>
              <a:cxn ang="0">
                <a:pos x="0" y="17"/>
              </a:cxn>
              <a:cxn ang="0">
                <a:pos x="16" y="17"/>
              </a:cxn>
              <a:cxn ang="0">
                <a:pos x="10" y="20"/>
              </a:cxn>
              <a:cxn ang="0">
                <a:pos x="66" y="17"/>
              </a:cxn>
              <a:cxn ang="0">
                <a:pos x="75" y="20"/>
              </a:cxn>
              <a:cxn ang="0">
                <a:pos x="85" y="20"/>
              </a:cxn>
              <a:cxn ang="0">
                <a:pos x="109" y="15"/>
              </a:cxn>
              <a:cxn ang="0">
                <a:pos x="95" y="13"/>
              </a:cxn>
              <a:cxn ang="0">
                <a:pos x="95" y="8"/>
              </a:cxn>
              <a:cxn ang="0">
                <a:pos x="101" y="8"/>
              </a:cxn>
              <a:cxn ang="0">
                <a:pos x="101" y="4"/>
              </a:cxn>
              <a:cxn ang="0">
                <a:pos x="113" y="2"/>
              </a:cxn>
              <a:cxn ang="0">
                <a:pos x="101" y="0"/>
              </a:cxn>
              <a:cxn ang="0">
                <a:pos x="85" y="4"/>
              </a:cxn>
              <a:cxn ang="0">
                <a:pos x="66" y="2"/>
              </a:cxn>
              <a:cxn ang="0">
                <a:pos x="55" y="4"/>
              </a:cxn>
              <a:cxn ang="0">
                <a:pos x="55" y="2"/>
              </a:cxn>
              <a:cxn ang="0">
                <a:pos x="49" y="2"/>
              </a:cxn>
              <a:cxn ang="0">
                <a:pos x="21" y="4"/>
              </a:cxn>
              <a:cxn ang="0">
                <a:pos x="5" y="8"/>
              </a:cxn>
            </a:cxnLst>
            <a:rect l="0" t="0" r="r" b="b"/>
            <a:pathLst>
              <a:path w="113" h="20">
                <a:moveTo>
                  <a:pt x="5" y="8"/>
                </a:moveTo>
                <a:lnTo>
                  <a:pt x="5" y="13"/>
                </a:lnTo>
                <a:lnTo>
                  <a:pt x="28" y="13"/>
                </a:lnTo>
                <a:lnTo>
                  <a:pt x="5" y="15"/>
                </a:lnTo>
                <a:lnTo>
                  <a:pt x="0" y="17"/>
                </a:lnTo>
                <a:lnTo>
                  <a:pt x="16" y="17"/>
                </a:lnTo>
                <a:lnTo>
                  <a:pt x="10" y="20"/>
                </a:lnTo>
                <a:lnTo>
                  <a:pt x="66" y="17"/>
                </a:lnTo>
                <a:lnTo>
                  <a:pt x="75" y="20"/>
                </a:lnTo>
                <a:lnTo>
                  <a:pt x="85" y="20"/>
                </a:lnTo>
                <a:lnTo>
                  <a:pt x="109" y="15"/>
                </a:lnTo>
                <a:lnTo>
                  <a:pt x="95" y="13"/>
                </a:lnTo>
                <a:lnTo>
                  <a:pt x="95" y="8"/>
                </a:lnTo>
                <a:lnTo>
                  <a:pt x="101" y="8"/>
                </a:lnTo>
                <a:lnTo>
                  <a:pt x="101" y="4"/>
                </a:lnTo>
                <a:lnTo>
                  <a:pt x="113" y="2"/>
                </a:lnTo>
                <a:lnTo>
                  <a:pt x="101" y="0"/>
                </a:lnTo>
                <a:lnTo>
                  <a:pt x="85" y="4"/>
                </a:lnTo>
                <a:lnTo>
                  <a:pt x="66" y="2"/>
                </a:lnTo>
                <a:lnTo>
                  <a:pt x="55" y="4"/>
                </a:lnTo>
                <a:lnTo>
                  <a:pt x="55" y="2"/>
                </a:lnTo>
                <a:lnTo>
                  <a:pt x="49" y="2"/>
                </a:lnTo>
                <a:lnTo>
                  <a:pt x="21" y="4"/>
                </a:lnTo>
                <a:lnTo>
                  <a:pt x="5" y="8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04" name="Freeform 1144"/>
          <p:cNvSpPr>
            <a:spLocks/>
          </p:cNvSpPr>
          <p:nvPr/>
        </p:nvSpPr>
        <p:spPr bwMode="auto">
          <a:xfrm>
            <a:off x="3109911" y="2817815"/>
            <a:ext cx="134937" cy="14288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5" y="7"/>
              </a:cxn>
              <a:cxn ang="0">
                <a:pos x="5" y="9"/>
              </a:cxn>
              <a:cxn ang="0">
                <a:pos x="26" y="9"/>
              </a:cxn>
              <a:cxn ang="0">
                <a:pos x="45" y="5"/>
              </a:cxn>
              <a:cxn ang="0">
                <a:pos x="85" y="2"/>
              </a:cxn>
              <a:cxn ang="0">
                <a:pos x="80" y="1"/>
              </a:cxn>
              <a:cxn ang="0">
                <a:pos x="56" y="0"/>
              </a:cxn>
              <a:cxn ang="0">
                <a:pos x="31" y="1"/>
              </a:cxn>
              <a:cxn ang="0">
                <a:pos x="31" y="2"/>
              </a:cxn>
              <a:cxn ang="0">
                <a:pos x="0" y="7"/>
              </a:cxn>
            </a:cxnLst>
            <a:rect l="0" t="0" r="r" b="b"/>
            <a:pathLst>
              <a:path w="85" h="9">
                <a:moveTo>
                  <a:pt x="0" y="7"/>
                </a:moveTo>
                <a:lnTo>
                  <a:pt x="5" y="7"/>
                </a:lnTo>
                <a:lnTo>
                  <a:pt x="5" y="9"/>
                </a:lnTo>
                <a:lnTo>
                  <a:pt x="26" y="9"/>
                </a:lnTo>
                <a:lnTo>
                  <a:pt x="45" y="5"/>
                </a:lnTo>
                <a:lnTo>
                  <a:pt x="85" y="2"/>
                </a:lnTo>
                <a:lnTo>
                  <a:pt x="80" y="1"/>
                </a:lnTo>
                <a:lnTo>
                  <a:pt x="56" y="0"/>
                </a:lnTo>
                <a:lnTo>
                  <a:pt x="31" y="1"/>
                </a:lnTo>
                <a:lnTo>
                  <a:pt x="31" y="2"/>
                </a:lnTo>
                <a:lnTo>
                  <a:pt x="0" y="7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05" name="Freeform 1145"/>
          <p:cNvSpPr>
            <a:spLocks/>
          </p:cNvSpPr>
          <p:nvPr/>
        </p:nvSpPr>
        <p:spPr bwMode="auto">
          <a:xfrm>
            <a:off x="3109911" y="2817815"/>
            <a:ext cx="134937" cy="14288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5" y="7"/>
              </a:cxn>
              <a:cxn ang="0">
                <a:pos x="5" y="9"/>
              </a:cxn>
              <a:cxn ang="0">
                <a:pos x="26" y="9"/>
              </a:cxn>
              <a:cxn ang="0">
                <a:pos x="45" y="5"/>
              </a:cxn>
              <a:cxn ang="0">
                <a:pos x="85" y="2"/>
              </a:cxn>
              <a:cxn ang="0">
                <a:pos x="80" y="1"/>
              </a:cxn>
              <a:cxn ang="0">
                <a:pos x="56" y="0"/>
              </a:cxn>
              <a:cxn ang="0">
                <a:pos x="31" y="1"/>
              </a:cxn>
              <a:cxn ang="0">
                <a:pos x="31" y="2"/>
              </a:cxn>
              <a:cxn ang="0">
                <a:pos x="0" y="7"/>
              </a:cxn>
            </a:cxnLst>
            <a:rect l="0" t="0" r="r" b="b"/>
            <a:pathLst>
              <a:path w="85" h="9">
                <a:moveTo>
                  <a:pt x="0" y="7"/>
                </a:moveTo>
                <a:lnTo>
                  <a:pt x="5" y="7"/>
                </a:lnTo>
                <a:lnTo>
                  <a:pt x="5" y="9"/>
                </a:lnTo>
                <a:lnTo>
                  <a:pt x="26" y="9"/>
                </a:lnTo>
                <a:lnTo>
                  <a:pt x="45" y="5"/>
                </a:lnTo>
                <a:lnTo>
                  <a:pt x="85" y="2"/>
                </a:lnTo>
                <a:lnTo>
                  <a:pt x="80" y="1"/>
                </a:lnTo>
                <a:lnTo>
                  <a:pt x="56" y="0"/>
                </a:lnTo>
                <a:lnTo>
                  <a:pt x="31" y="1"/>
                </a:lnTo>
                <a:lnTo>
                  <a:pt x="31" y="2"/>
                </a:lnTo>
                <a:lnTo>
                  <a:pt x="0" y="7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06" name="Freeform 1146"/>
          <p:cNvSpPr>
            <a:spLocks/>
          </p:cNvSpPr>
          <p:nvPr/>
        </p:nvSpPr>
        <p:spPr bwMode="auto">
          <a:xfrm>
            <a:off x="6410321" y="2879728"/>
            <a:ext cx="33337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"/>
              </a:cxn>
              <a:cxn ang="0">
                <a:pos x="21" y="3"/>
              </a:cxn>
              <a:cxn ang="0">
                <a:pos x="0" y="0"/>
              </a:cxn>
            </a:cxnLst>
            <a:rect l="0" t="0" r="r" b="b"/>
            <a:pathLst>
              <a:path w="21" h="3">
                <a:moveTo>
                  <a:pt x="0" y="0"/>
                </a:moveTo>
                <a:lnTo>
                  <a:pt x="0" y="3"/>
                </a:lnTo>
                <a:lnTo>
                  <a:pt x="21" y="3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07" name="Freeform 1147"/>
          <p:cNvSpPr>
            <a:spLocks/>
          </p:cNvSpPr>
          <p:nvPr/>
        </p:nvSpPr>
        <p:spPr bwMode="auto">
          <a:xfrm>
            <a:off x="6410321" y="2879728"/>
            <a:ext cx="33337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"/>
              </a:cxn>
              <a:cxn ang="0">
                <a:pos x="21" y="3"/>
              </a:cxn>
              <a:cxn ang="0">
                <a:pos x="0" y="0"/>
              </a:cxn>
            </a:cxnLst>
            <a:rect l="0" t="0" r="r" b="b"/>
            <a:pathLst>
              <a:path w="21" h="3">
                <a:moveTo>
                  <a:pt x="0" y="0"/>
                </a:moveTo>
                <a:lnTo>
                  <a:pt x="0" y="3"/>
                </a:lnTo>
                <a:lnTo>
                  <a:pt x="21" y="3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08" name="Freeform 1148"/>
          <p:cNvSpPr>
            <a:spLocks/>
          </p:cNvSpPr>
          <p:nvPr/>
        </p:nvSpPr>
        <p:spPr bwMode="auto">
          <a:xfrm>
            <a:off x="6410321" y="2879728"/>
            <a:ext cx="36512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"/>
              </a:cxn>
              <a:cxn ang="0">
                <a:pos x="23" y="3"/>
              </a:cxn>
            </a:cxnLst>
            <a:rect l="0" t="0" r="r" b="b"/>
            <a:pathLst>
              <a:path w="23" h="3">
                <a:moveTo>
                  <a:pt x="0" y="0"/>
                </a:moveTo>
                <a:lnTo>
                  <a:pt x="0" y="3"/>
                </a:lnTo>
                <a:lnTo>
                  <a:pt x="23" y="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09" name="Line 1149"/>
          <p:cNvSpPr>
            <a:spLocks noChangeShapeType="1"/>
          </p:cNvSpPr>
          <p:nvPr/>
        </p:nvSpPr>
        <p:spPr bwMode="auto">
          <a:xfrm flipH="1" flipV="1">
            <a:off x="6410321" y="2879728"/>
            <a:ext cx="28575" cy="4763"/>
          </a:xfrm>
          <a:prstGeom prst="line">
            <a:avLst/>
          </a:prstGeom>
          <a:noFill/>
          <a:ln w="9525" cap="rnd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10" name="Freeform 1150"/>
          <p:cNvSpPr>
            <a:spLocks/>
          </p:cNvSpPr>
          <p:nvPr/>
        </p:nvSpPr>
        <p:spPr bwMode="auto">
          <a:xfrm>
            <a:off x="2741611" y="2940053"/>
            <a:ext cx="22225" cy="1746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3"/>
              </a:cxn>
              <a:cxn ang="0">
                <a:pos x="0" y="9"/>
              </a:cxn>
              <a:cxn ang="0">
                <a:pos x="5" y="11"/>
              </a:cxn>
              <a:cxn ang="0">
                <a:pos x="5" y="9"/>
              </a:cxn>
              <a:cxn ang="0">
                <a:pos x="14" y="0"/>
              </a:cxn>
              <a:cxn ang="0">
                <a:pos x="5" y="0"/>
              </a:cxn>
            </a:cxnLst>
            <a:rect l="0" t="0" r="r" b="b"/>
            <a:pathLst>
              <a:path w="14" h="11">
                <a:moveTo>
                  <a:pt x="5" y="0"/>
                </a:moveTo>
                <a:lnTo>
                  <a:pt x="0" y="3"/>
                </a:lnTo>
                <a:lnTo>
                  <a:pt x="0" y="9"/>
                </a:lnTo>
                <a:lnTo>
                  <a:pt x="5" y="11"/>
                </a:lnTo>
                <a:lnTo>
                  <a:pt x="5" y="9"/>
                </a:lnTo>
                <a:lnTo>
                  <a:pt x="14" y="0"/>
                </a:lnTo>
                <a:lnTo>
                  <a:pt x="5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11" name="Freeform 1151"/>
          <p:cNvSpPr>
            <a:spLocks/>
          </p:cNvSpPr>
          <p:nvPr/>
        </p:nvSpPr>
        <p:spPr bwMode="auto">
          <a:xfrm>
            <a:off x="2741611" y="2940053"/>
            <a:ext cx="22225" cy="1746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3"/>
              </a:cxn>
              <a:cxn ang="0">
                <a:pos x="0" y="9"/>
              </a:cxn>
              <a:cxn ang="0">
                <a:pos x="5" y="11"/>
              </a:cxn>
              <a:cxn ang="0">
                <a:pos x="5" y="9"/>
              </a:cxn>
              <a:cxn ang="0">
                <a:pos x="14" y="0"/>
              </a:cxn>
              <a:cxn ang="0">
                <a:pos x="5" y="0"/>
              </a:cxn>
            </a:cxnLst>
            <a:rect l="0" t="0" r="r" b="b"/>
            <a:pathLst>
              <a:path w="14" h="11">
                <a:moveTo>
                  <a:pt x="5" y="0"/>
                </a:moveTo>
                <a:lnTo>
                  <a:pt x="0" y="3"/>
                </a:lnTo>
                <a:lnTo>
                  <a:pt x="0" y="9"/>
                </a:lnTo>
                <a:lnTo>
                  <a:pt x="5" y="11"/>
                </a:lnTo>
                <a:lnTo>
                  <a:pt x="5" y="9"/>
                </a:lnTo>
                <a:lnTo>
                  <a:pt x="14" y="0"/>
                </a:lnTo>
                <a:lnTo>
                  <a:pt x="5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12" name="Freeform 1152"/>
          <p:cNvSpPr>
            <a:spLocks/>
          </p:cNvSpPr>
          <p:nvPr/>
        </p:nvSpPr>
        <p:spPr bwMode="auto">
          <a:xfrm>
            <a:off x="2763836" y="2967040"/>
            <a:ext cx="39687" cy="14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"/>
              </a:cxn>
              <a:cxn ang="0">
                <a:pos x="10" y="4"/>
              </a:cxn>
              <a:cxn ang="0">
                <a:pos x="10" y="5"/>
              </a:cxn>
              <a:cxn ang="0">
                <a:pos x="15" y="5"/>
              </a:cxn>
              <a:cxn ang="0">
                <a:pos x="15" y="7"/>
              </a:cxn>
              <a:cxn ang="0">
                <a:pos x="20" y="9"/>
              </a:cxn>
              <a:cxn ang="0">
                <a:pos x="25" y="7"/>
              </a:cxn>
              <a:cxn ang="0">
                <a:pos x="20" y="1"/>
              </a:cxn>
              <a:cxn ang="0">
                <a:pos x="0" y="0"/>
              </a:cxn>
            </a:cxnLst>
            <a:rect l="0" t="0" r="r" b="b"/>
            <a:pathLst>
              <a:path w="25" h="9">
                <a:moveTo>
                  <a:pt x="0" y="0"/>
                </a:moveTo>
                <a:lnTo>
                  <a:pt x="0" y="1"/>
                </a:lnTo>
                <a:lnTo>
                  <a:pt x="10" y="4"/>
                </a:lnTo>
                <a:lnTo>
                  <a:pt x="10" y="5"/>
                </a:lnTo>
                <a:lnTo>
                  <a:pt x="15" y="5"/>
                </a:lnTo>
                <a:lnTo>
                  <a:pt x="15" y="7"/>
                </a:lnTo>
                <a:lnTo>
                  <a:pt x="20" y="9"/>
                </a:lnTo>
                <a:lnTo>
                  <a:pt x="25" y="7"/>
                </a:lnTo>
                <a:lnTo>
                  <a:pt x="20" y="1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13" name="Freeform 1153"/>
          <p:cNvSpPr>
            <a:spLocks/>
          </p:cNvSpPr>
          <p:nvPr/>
        </p:nvSpPr>
        <p:spPr bwMode="auto">
          <a:xfrm>
            <a:off x="2763836" y="2967040"/>
            <a:ext cx="39687" cy="14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"/>
              </a:cxn>
              <a:cxn ang="0">
                <a:pos x="10" y="4"/>
              </a:cxn>
              <a:cxn ang="0">
                <a:pos x="10" y="5"/>
              </a:cxn>
              <a:cxn ang="0">
                <a:pos x="15" y="5"/>
              </a:cxn>
              <a:cxn ang="0">
                <a:pos x="15" y="7"/>
              </a:cxn>
              <a:cxn ang="0">
                <a:pos x="20" y="9"/>
              </a:cxn>
              <a:cxn ang="0">
                <a:pos x="25" y="7"/>
              </a:cxn>
              <a:cxn ang="0">
                <a:pos x="20" y="1"/>
              </a:cxn>
              <a:cxn ang="0">
                <a:pos x="0" y="0"/>
              </a:cxn>
            </a:cxnLst>
            <a:rect l="0" t="0" r="r" b="b"/>
            <a:pathLst>
              <a:path w="25" h="9">
                <a:moveTo>
                  <a:pt x="0" y="0"/>
                </a:moveTo>
                <a:lnTo>
                  <a:pt x="0" y="1"/>
                </a:lnTo>
                <a:lnTo>
                  <a:pt x="10" y="4"/>
                </a:lnTo>
                <a:lnTo>
                  <a:pt x="10" y="5"/>
                </a:lnTo>
                <a:lnTo>
                  <a:pt x="15" y="5"/>
                </a:lnTo>
                <a:lnTo>
                  <a:pt x="15" y="7"/>
                </a:lnTo>
                <a:lnTo>
                  <a:pt x="20" y="9"/>
                </a:lnTo>
                <a:lnTo>
                  <a:pt x="25" y="7"/>
                </a:lnTo>
                <a:lnTo>
                  <a:pt x="20" y="1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14" name="Freeform 1154"/>
          <p:cNvSpPr>
            <a:spLocks/>
          </p:cNvSpPr>
          <p:nvPr/>
        </p:nvSpPr>
        <p:spPr bwMode="auto">
          <a:xfrm>
            <a:off x="3709985" y="2770190"/>
            <a:ext cx="566737" cy="133350"/>
          </a:xfrm>
          <a:custGeom>
            <a:avLst/>
            <a:gdLst/>
            <a:ahLst/>
            <a:cxnLst>
              <a:cxn ang="0">
                <a:pos x="11" y="15"/>
              </a:cxn>
              <a:cxn ang="0">
                <a:pos x="0" y="22"/>
              </a:cxn>
              <a:cxn ang="0">
                <a:pos x="68" y="24"/>
              </a:cxn>
              <a:cxn ang="0">
                <a:pos x="68" y="29"/>
              </a:cxn>
              <a:cxn ang="0">
                <a:pos x="64" y="35"/>
              </a:cxn>
              <a:cxn ang="0">
                <a:pos x="59" y="37"/>
              </a:cxn>
              <a:cxn ang="0">
                <a:pos x="75" y="38"/>
              </a:cxn>
              <a:cxn ang="0">
                <a:pos x="82" y="43"/>
              </a:cxn>
              <a:cxn ang="0">
                <a:pos x="54" y="48"/>
              </a:cxn>
              <a:cxn ang="0">
                <a:pos x="76" y="46"/>
              </a:cxn>
              <a:cxn ang="0">
                <a:pos x="71" y="50"/>
              </a:cxn>
              <a:cxn ang="0">
                <a:pos x="57" y="53"/>
              </a:cxn>
              <a:cxn ang="0">
                <a:pos x="52" y="61"/>
              </a:cxn>
              <a:cxn ang="0">
                <a:pos x="52" y="69"/>
              </a:cxn>
              <a:cxn ang="0">
                <a:pos x="59" y="79"/>
              </a:cxn>
              <a:cxn ang="0">
                <a:pos x="85" y="84"/>
              </a:cxn>
              <a:cxn ang="0">
                <a:pos x="106" y="75"/>
              </a:cxn>
              <a:cxn ang="0">
                <a:pos x="121" y="72"/>
              </a:cxn>
              <a:cxn ang="0">
                <a:pos x="127" y="63"/>
              </a:cxn>
              <a:cxn ang="0">
                <a:pos x="135" y="61"/>
              </a:cxn>
              <a:cxn ang="0">
                <a:pos x="196" y="53"/>
              </a:cxn>
              <a:cxn ang="0">
                <a:pos x="260" y="46"/>
              </a:cxn>
              <a:cxn ang="0">
                <a:pos x="250" y="43"/>
              </a:cxn>
              <a:cxn ang="0">
                <a:pos x="255" y="39"/>
              </a:cxn>
              <a:cxn ang="0">
                <a:pos x="274" y="37"/>
              </a:cxn>
              <a:cxn ang="0">
                <a:pos x="274" y="32"/>
              </a:cxn>
              <a:cxn ang="0">
                <a:pos x="296" y="29"/>
              </a:cxn>
              <a:cxn ang="0">
                <a:pos x="296" y="24"/>
              </a:cxn>
              <a:cxn ang="0">
                <a:pos x="290" y="22"/>
              </a:cxn>
              <a:cxn ang="0">
                <a:pos x="307" y="17"/>
              </a:cxn>
              <a:cxn ang="0">
                <a:pos x="309" y="15"/>
              </a:cxn>
              <a:cxn ang="0">
                <a:pos x="335" y="9"/>
              </a:cxn>
              <a:cxn ang="0">
                <a:pos x="331" y="4"/>
              </a:cxn>
              <a:cxn ang="0">
                <a:pos x="312" y="3"/>
              </a:cxn>
              <a:cxn ang="0">
                <a:pos x="186" y="3"/>
              </a:cxn>
              <a:cxn ang="0">
                <a:pos x="85" y="5"/>
              </a:cxn>
              <a:cxn ang="0">
                <a:pos x="71" y="7"/>
              </a:cxn>
              <a:cxn ang="0">
                <a:pos x="57" y="9"/>
              </a:cxn>
              <a:cxn ang="0">
                <a:pos x="47" y="13"/>
              </a:cxn>
              <a:cxn ang="0">
                <a:pos x="0" y="15"/>
              </a:cxn>
            </a:cxnLst>
            <a:rect l="0" t="0" r="r" b="b"/>
            <a:pathLst>
              <a:path w="357" h="84">
                <a:moveTo>
                  <a:pt x="0" y="15"/>
                </a:moveTo>
                <a:lnTo>
                  <a:pt x="11" y="15"/>
                </a:lnTo>
                <a:lnTo>
                  <a:pt x="11" y="17"/>
                </a:lnTo>
                <a:lnTo>
                  <a:pt x="0" y="22"/>
                </a:lnTo>
                <a:lnTo>
                  <a:pt x="11" y="24"/>
                </a:lnTo>
                <a:lnTo>
                  <a:pt x="68" y="24"/>
                </a:lnTo>
                <a:lnTo>
                  <a:pt x="64" y="27"/>
                </a:lnTo>
                <a:lnTo>
                  <a:pt x="68" y="29"/>
                </a:lnTo>
                <a:lnTo>
                  <a:pt x="68" y="33"/>
                </a:lnTo>
                <a:lnTo>
                  <a:pt x="64" y="35"/>
                </a:lnTo>
                <a:lnTo>
                  <a:pt x="64" y="37"/>
                </a:lnTo>
                <a:lnTo>
                  <a:pt x="59" y="37"/>
                </a:lnTo>
                <a:lnTo>
                  <a:pt x="69" y="39"/>
                </a:lnTo>
                <a:lnTo>
                  <a:pt x="75" y="38"/>
                </a:lnTo>
                <a:lnTo>
                  <a:pt x="75" y="39"/>
                </a:lnTo>
                <a:lnTo>
                  <a:pt x="82" y="43"/>
                </a:lnTo>
                <a:lnTo>
                  <a:pt x="63" y="43"/>
                </a:lnTo>
                <a:lnTo>
                  <a:pt x="54" y="48"/>
                </a:lnTo>
                <a:lnTo>
                  <a:pt x="64" y="48"/>
                </a:lnTo>
                <a:lnTo>
                  <a:pt x="76" y="46"/>
                </a:lnTo>
                <a:lnTo>
                  <a:pt x="76" y="48"/>
                </a:lnTo>
                <a:lnTo>
                  <a:pt x="71" y="50"/>
                </a:lnTo>
                <a:lnTo>
                  <a:pt x="63" y="50"/>
                </a:lnTo>
                <a:lnTo>
                  <a:pt x="57" y="53"/>
                </a:lnTo>
                <a:lnTo>
                  <a:pt x="50" y="61"/>
                </a:lnTo>
                <a:lnTo>
                  <a:pt x="52" y="61"/>
                </a:lnTo>
                <a:lnTo>
                  <a:pt x="50" y="67"/>
                </a:lnTo>
                <a:lnTo>
                  <a:pt x="52" y="69"/>
                </a:lnTo>
                <a:lnTo>
                  <a:pt x="52" y="72"/>
                </a:lnTo>
                <a:lnTo>
                  <a:pt x="59" y="79"/>
                </a:lnTo>
                <a:lnTo>
                  <a:pt x="64" y="80"/>
                </a:lnTo>
                <a:lnTo>
                  <a:pt x="85" y="84"/>
                </a:lnTo>
                <a:lnTo>
                  <a:pt x="87" y="84"/>
                </a:lnTo>
                <a:lnTo>
                  <a:pt x="106" y="75"/>
                </a:lnTo>
                <a:lnTo>
                  <a:pt x="106" y="74"/>
                </a:lnTo>
                <a:lnTo>
                  <a:pt x="121" y="72"/>
                </a:lnTo>
                <a:lnTo>
                  <a:pt x="127" y="67"/>
                </a:lnTo>
                <a:lnTo>
                  <a:pt x="127" y="63"/>
                </a:lnTo>
                <a:lnTo>
                  <a:pt x="132" y="63"/>
                </a:lnTo>
                <a:lnTo>
                  <a:pt x="135" y="61"/>
                </a:lnTo>
                <a:lnTo>
                  <a:pt x="166" y="61"/>
                </a:lnTo>
                <a:lnTo>
                  <a:pt x="196" y="53"/>
                </a:lnTo>
                <a:lnTo>
                  <a:pt x="236" y="50"/>
                </a:lnTo>
                <a:lnTo>
                  <a:pt x="260" y="46"/>
                </a:lnTo>
                <a:lnTo>
                  <a:pt x="262" y="46"/>
                </a:lnTo>
                <a:lnTo>
                  <a:pt x="250" y="43"/>
                </a:lnTo>
                <a:lnTo>
                  <a:pt x="250" y="39"/>
                </a:lnTo>
                <a:lnTo>
                  <a:pt x="255" y="39"/>
                </a:lnTo>
                <a:lnTo>
                  <a:pt x="274" y="43"/>
                </a:lnTo>
                <a:lnTo>
                  <a:pt x="274" y="37"/>
                </a:lnTo>
                <a:lnTo>
                  <a:pt x="277" y="35"/>
                </a:lnTo>
                <a:lnTo>
                  <a:pt x="274" y="32"/>
                </a:lnTo>
                <a:lnTo>
                  <a:pt x="290" y="32"/>
                </a:lnTo>
                <a:lnTo>
                  <a:pt x="296" y="29"/>
                </a:lnTo>
                <a:lnTo>
                  <a:pt x="295" y="27"/>
                </a:lnTo>
                <a:lnTo>
                  <a:pt x="296" y="24"/>
                </a:lnTo>
                <a:lnTo>
                  <a:pt x="290" y="24"/>
                </a:lnTo>
                <a:lnTo>
                  <a:pt x="290" y="22"/>
                </a:lnTo>
                <a:lnTo>
                  <a:pt x="309" y="22"/>
                </a:lnTo>
                <a:lnTo>
                  <a:pt x="307" y="17"/>
                </a:lnTo>
                <a:lnTo>
                  <a:pt x="305" y="15"/>
                </a:lnTo>
                <a:lnTo>
                  <a:pt x="309" y="15"/>
                </a:lnTo>
                <a:lnTo>
                  <a:pt x="309" y="13"/>
                </a:lnTo>
                <a:lnTo>
                  <a:pt x="335" y="9"/>
                </a:lnTo>
                <a:lnTo>
                  <a:pt x="357" y="7"/>
                </a:lnTo>
                <a:lnTo>
                  <a:pt x="331" y="4"/>
                </a:lnTo>
                <a:lnTo>
                  <a:pt x="305" y="4"/>
                </a:lnTo>
                <a:lnTo>
                  <a:pt x="312" y="3"/>
                </a:lnTo>
                <a:lnTo>
                  <a:pt x="277" y="0"/>
                </a:lnTo>
                <a:lnTo>
                  <a:pt x="186" y="3"/>
                </a:lnTo>
                <a:lnTo>
                  <a:pt x="139" y="4"/>
                </a:lnTo>
                <a:lnTo>
                  <a:pt x="85" y="5"/>
                </a:lnTo>
                <a:lnTo>
                  <a:pt x="87" y="7"/>
                </a:lnTo>
                <a:lnTo>
                  <a:pt x="71" y="7"/>
                </a:lnTo>
                <a:lnTo>
                  <a:pt x="45" y="9"/>
                </a:lnTo>
                <a:lnTo>
                  <a:pt x="57" y="9"/>
                </a:lnTo>
                <a:lnTo>
                  <a:pt x="57" y="11"/>
                </a:lnTo>
                <a:lnTo>
                  <a:pt x="47" y="13"/>
                </a:lnTo>
                <a:lnTo>
                  <a:pt x="5" y="13"/>
                </a:lnTo>
                <a:lnTo>
                  <a:pt x="0" y="15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15" name="Freeform 1155"/>
          <p:cNvSpPr>
            <a:spLocks/>
          </p:cNvSpPr>
          <p:nvPr/>
        </p:nvSpPr>
        <p:spPr bwMode="auto">
          <a:xfrm>
            <a:off x="3709985" y="2770190"/>
            <a:ext cx="566737" cy="133350"/>
          </a:xfrm>
          <a:custGeom>
            <a:avLst/>
            <a:gdLst/>
            <a:ahLst/>
            <a:cxnLst>
              <a:cxn ang="0">
                <a:pos x="11" y="15"/>
              </a:cxn>
              <a:cxn ang="0">
                <a:pos x="0" y="22"/>
              </a:cxn>
              <a:cxn ang="0">
                <a:pos x="68" y="24"/>
              </a:cxn>
              <a:cxn ang="0">
                <a:pos x="68" y="29"/>
              </a:cxn>
              <a:cxn ang="0">
                <a:pos x="64" y="35"/>
              </a:cxn>
              <a:cxn ang="0">
                <a:pos x="59" y="37"/>
              </a:cxn>
              <a:cxn ang="0">
                <a:pos x="75" y="38"/>
              </a:cxn>
              <a:cxn ang="0">
                <a:pos x="82" y="43"/>
              </a:cxn>
              <a:cxn ang="0">
                <a:pos x="54" y="48"/>
              </a:cxn>
              <a:cxn ang="0">
                <a:pos x="76" y="46"/>
              </a:cxn>
              <a:cxn ang="0">
                <a:pos x="71" y="50"/>
              </a:cxn>
              <a:cxn ang="0">
                <a:pos x="57" y="53"/>
              </a:cxn>
              <a:cxn ang="0">
                <a:pos x="52" y="61"/>
              </a:cxn>
              <a:cxn ang="0">
                <a:pos x="52" y="69"/>
              </a:cxn>
              <a:cxn ang="0">
                <a:pos x="59" y="79"/>
              </a:cxn>
              <a:cxn ang="0">
                <a:pos x="85" y="84"/>
              </a:cxn>
              <a:cxn ang="0">
                <a:pos x="106" y="75"/>
              </a:cxn>
              <a:cxn ang="0">
                <a:pos x="121" y="72"/>
              </a:cxn>
              <a:cxn ang="0">
                <a:pos x="127" y="63"/>
              </a:cxn>
              <a:cxn ang="0">
                <a:pos x="135" y="61"/>
              </a:cxn>
              <a:cxn ang="0">
                <a:pos x="196" y="53"/>
              </a:cxn>
              <a:cxn ang="0">
                <a:pos x="260" y="46"/>
              </a:cxn>
              <a:cxn ang="0">
                <a:pos x="250" y="43"/>
              </a:cxn>
              <a:cxn ang="0">
                <a:pos x="255" y="39"/>
              </a:cxn>
              <a:cxn ang="0">
                <a:pos x="274" y="37"/>
              </a:cxn>
              <a:cxn ang="0">
                <a:pos x="274" y="32"/>
              </a:cxn>
              <a:cxn ang="0">
                <a:pos x="296" y="29"/>
              </a:cxn>
              <a:cxn ang="0">
                <a:pos x="296" y="24"/>
              </a:cxn>
              <a:cxn ang="0">
                <a:pos x="290" y="22"/>
              </a:cxn>
              <a:cxn ang="0">
                <a:pos x="307" y="17"/>
              </a:cxn>
              <a:cxn ang="0">
                <a:pos x="309" y="15"/>
              </a:cxn>
              <a:cxn ang="0">
                <a:pos x="335" y="9"/>
              </a:cxn>
              <a:cxn ang="0">
                <a:pos x="331" y="4"/>
              </a:cxn>
              <a:cxn ang="0">
                <a:pos x="312" y="3"/>
              </a:cxn>
              <a:cxn ang="0">
                <a:pos x="186" y="3"/>
              </a:cxn>
              <a:cxn ang="0">
                <a:pos x="85" y="5"/>
              </a:cxn>
              <a:cxn ang="0">
                <a:pos x="71" y="7"/>
              </a:cxn>
              <a:cxn ang="0">
                <a:pos x="57" y="9"/>
              </a:cxn>
              <a:cxn ang="0">
                <a:pos x="47" y="13"/>
              </a:cxn>
              <a:cxn ang="0">
                <a:pos x="0" y="15"/>
              </a:cxn>
            </a:cxnLst>
            <a:rect l="0" t="0" r="r" b="b"/>
            <a:pathLst>
              <a:path w="357" h="84">
                <a:moveTo>
                  <a:pt x="0" y="15"/>
                </a:moveTo>
                <a:lnTo>
                  <a:pt x="11" y="15"/>
                </a:lnTo>
                <a:lnTo>
                  <a:pt x="11" y="17"/>
                </a:lnTo>
                <a:lnTo>
                  <a:pt x="0" y="22"/>
                </a:lnTo>
                <a:lnTo>
                  <a:pt x="11" y="24"/>
                </a:lnTo>
                <a:lnTo>
                  <a:pt x="68" y="24"/>
                </a:lnTo>
                <a:lnTo>
                  <a:pt x="64" y="27"/>
                </a:lnTo>
                <a:lnTo>
                  <a:pt x="68" y="29"/>
                </a:lnTo>
                <a:lnTo>
                  <a:pt x="68" y="33"/>
                </a:lnTo>
                <a:lnTo>
                  <a:pt x="64" y="35"/>
                </a:lnTo>
                <a:lnTo>
                  <a:pt x="64" y="37"/>
                </a:lnTo>
                <a:lnTo>
                  <a:pt x="59" y="37"/>
                </a:lnTo>
                <a:lnTo>
                  <a:pt x="69" y="39"/>
                </a:lnTo>
                <a:lnTo>
                  <a:pt x="75" y="38"/>
                </a:lnTo>
                <a:lnTo>
                  <a:pt x="75" y="39"/>
                </a:lnTo>
                <a:lnTo>
                  <a:pt x="82" y="43"/>
                </a:lnTo>
                <a:lnTo>
                  <a:pt x="63" y="43"/>
                </a:lnTo>
                <a:lnTo>
                  <a:pt x="54" y="48"/>
                </a:lnTo>
                <a:lnTo>
                  <a:pt x="64" y="48"/>
                </a:lnTo>
                <a:lnTo>
                  <a:pt x="76" y="46"/>
                </a:lnTo>
                <a:lnTo>
                  <a:pt x="76" y="48"/>
                </a:lnTo>
                <a:lnTo>
                  <a:pt x="71" y="50"/>
                </a:lnTo>
                <a:lnTo>
                  <a:pt x="63" y="50"/>
                </a:lnTo>
                <a:lnTo>
                  <a:pt x="57" y="53"/>
                </a:lnTo>
                <a:lnTo>
                  <a:pt x="50" y="61"/>
                </a:lnTo>
                <a:lnTo>
                  <a:pt x="52" y="61"/>
                </a:lnTo>
                <a:lnTo>
                  <a:pt x="50" y="67"/>
                </a:lnTo>
                <a:lnTo>
                  <a:pt x="52" y="69"/>
                </a:lnTo>
                <a:lnTo>
                  <a:pt x="52" y="72"/>
                </a:lnTo>
                <a:lnTo>
                  <a:pt x="59" y="79"/>
                </a:lnTo>
                <a:lnTo>
                  <a:pt x="64" y="80"/>
                </a:lnTo>
                <a:lnTo>
                  <a:pt x="85" y="84"/>
                </a:lnTo>
                <a:lnTo>
                  <a:pt x="87" y="84"/>
                </a:lnTo>
                <a:lnTo>
                  <a:pt x="106" y="75"/>
                </a:lnTo>
                <a:lnTo>
                  <a:pt x="106" y="74"/>
                </a:lnTo>
                <a:lnTo>
                  <a:pt x="121" y="72"/>
                </a:lnTo>
                <a:lnTo>
                  <a:pt x="127" y="67"/>
                </a:lnTo>
                <a:lnTo>
                  <a:pt x="127" y="63"/>
                </a:lnTo>
                <a:lnTo>
                  <a:pt x="132" y="63"/>
                </a:lnTo>
                <a:lnTo>
                  <a:pt x="135" y="61"/>
                </a:lnTo>
                <a:lnTo>
                  <a:pt x="166" y="61"/>
                </a:lnTo>
                <a:lnTo>
                  <a:pt x="196" y="53"/>
                </a:lnTo>
                <a:lnTo>
                  <a:pt x="236" y="50"/>
                </a:lnTo>
                <a:lnTo>
                  <a:pt x="260" y="46"/>
                </a:lnTo>
                <a:lnTo>
                  <a:pt x="262" y="46"/>
                </a:lnTo>
                <a:lnTo>
                  <a:pt x="250" y="43"/>
                </a:lnTo>
                <a:lnTo>
                  <a:pt x="250" y="39"/>
                </a:lnTo>
                <a:lnTo>
                  <a:pt x="255" y="39"/>
                </a:lnTo>
                <a:lnTo>
                  <a:pt x="274" y="43"/>
                </a:lnTo>
                <a:lnTo>
                  <a:pt x="274" y="37"/>
                </a:lnTo>
                <a:lnTo>
                  <a:pt x="277" y="35"/>
                </a:lnTo>
                <a:lnTo>
                  <a:pt x="274" y="32"/>
                </a:lnTo>
                <a:lnTo>
                  <a:pt x="290" y="32"/>
                </a:lnTo>
                <a:lnTo>
                  <a:pt x="296" y="29"/>
                </a:lnTo>
                <a:lnTo>
                  <a:pt x="295" y="27"/>
                </a:lnTo>
                <a:lnTo>
                  <a:pt x="296" y="24"/>
                </a:lnTo>
                <a:lnTo>
                  <a:pt x="290" y="24"/>
                </a:lnTo>
                <a:lnTo>
                  <a:pt x="290" y="22"/>
                </a:lnTo>
                <a:lnTo>
                  <a:pt x="309" y="22"/>
                </a:lnTo>
                <a:lnTo>
                  <a:pt x="307" y="17"/>
                </a:lnTo>
                <a:lnTo>
                  <a:pt x="305" y="15"/>
                </a:lnTo>
                <a:lnTo>
                  <a:pt x="309" y="15"/>
                </a:lnTo>
                <a:lnTo>
                  <a:pt x="309" y="13"/>
                </a:lnTo>
                <a:lnTo>
                  <a:pt x="335" y="9"/>
                </a:lnTo>
                <a:lnTo>
                  <a:pt x="357" y="7"/>
                </a:lnTo>
                <a:lnTo>
                  <a:pt x="331" y="4"/>
                </a:lnTo>
                <a:lnTo>
                  <a:pt x="305" y="4"/>
                </a:lnTo>
                <a:lnTo>
                  <a:pt x="312" y="3"/>
                </a:lnTo>
                <a:lnTo>
                  <a:pt x="277" y="0"/>
                </a:lnTo>
                <a:lnTo>
                  <a:pt x="186" y="3"/>
                </a:lnTo>
                <a:lnTo>
                  <a:pt x="139" y="4"/>
                </a:lnTo>
                <a:lnTo>
                  <a:pt x="85" y="5"/>
                </a:lnTo>
                <a:lnTo>
                  <a:pt x="87" y="7"/>
                </a:lnTo>
                <a:lnTo>
                  <a:pt x="71" y="7"/>
                </a:lnTo>
                <a:lnTo>
                  <a:pt x="45" y="9"/>
                </a:lnTo>
                <a:lnTo>
                  <a:pt x="57" y="9"/>
                </a:lnTo>
                <a:lnTo>
                  <a:pt x="57" y="11"/>
                </a:lnTo>
                <a:lnTo>
                  <a:pt x="47" y="13"/>
                </a:lnTo>
                <a:lnTo>
                  <a:pt x="5" y="13"/>
                </a:lnTo>
                <a:lnTo>
                  <a:pt x="0" y="15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16" name="Freeform 1156"/>
          <p:cNvSpPr>
            <a:spLocks/>
          </p:cNvSpPr>
          <p:nvPr/>
        </p:nvSpPr>
        <p:spPr bwMode="auto">
          <a:xfrm>
            <a:off x="4090985" y="2862265"/>
            <a:ext cx="112712" cy="22225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3" y="5"/>
              </a:cxn>
              <a:cxn ang="0">
                <a:pos x="0" y="9"/>
              </a:cxn>
              <a:cxn ang="0">
                <a:pos x="13" y="9"/>
              </a:cxn>
              <a:cxn ang="0">
                <a:pos x="5" y="12"/>
              </a:cxn>
              <a:cxn ang="0">
                <a:pos x="34" y="14"/>
              </a:cxn>
              <a:cxn ang="0">
                <a:pos x="61" y="9"/>
              </a:cxn>
              <a:cxn ang="0">
                <a:pos x="68" y="5"/>
              </a:cxn>
              <a:cxn ang="0">
                <a:pos x="71" y="3"/>
              </a:cxn>
              <a:cxn ang="0">
                <a:pos x="68" y="3"/>
              </a:cxn>
              <a:cxn ang="0">
                <a:pos x="66" y="0"/>
              </a:cxn>
              <a:cxn ang="0">
                <a:pos x="56" y="0"/>
              </a:cxn>
              <a:cxn ang="0">
                <a:pos x="47" y="3"/>
              </a:cxn>
              <a:cxn ang="0">
                <a:pos x="34" y="3"/>
              </a:cxn>
              <a:cxn ang="0">
                <a:pos x="34" y="0"/>
              </a:cxn>
              <a:cxn ang="0">
                <a:pos x="20" y="5"/>
              </a:cxn>
              <a:cxn ang="0">
                <a:pos x="20" y="3"/>
              </a:cxn>
              <a:cxn ang="0">
                <a:pos x="10" y="0"/>
              </a:cxn>
              <a:cxn ang="0">
                <a:pos x="0" y="3"/>
              </a:cxn>
            </a:cxnLst>
            <a:rect l="0" t="0" r="r" b="b"/>
            <a:pathLst>
              <a:path w="71" h="14">
                <a:moveTo>
                  <a:pt x="0" y="3"/>
                </a:moveTo>
                <a:lnTo>
                  <a:pt x="13" y="5"/>
                </a:lnTo>
                <a:lnTo>
                  <a:pt x="0" y="9"/>
                </a:lnTo>
                <a:lnTo>
                  <a:pt x="13" y="9"/>
                </a:lnTo>
                <a:lnTo>
                  <a:pt x="5" y="12"/>
                </a:lnTo>
                <a:lnTo>
                  <a:pt x="34" y="14"/>
                </a:lnTo>
                <a:lnTo>
                  <a:pt x="61" y="9"/>
                </a:lnTo>
                <a:lnTo>
                  <a:pt x="68" y="5"/>
                </a:lnTo>
                <a:lnTo>
                  <a:pt x="71" y="3"/>
                </a:lnTo>
                <a:lnTo>
                  <a:pt x="68" y="3"/>
                </a:lnTo>
                <a:lnTo>
                  <a:pt x="66" y="0"/>
                </a:lnTo>
                <a:lnTo>
                  <a:pt x="56" y="0"/>
                </a:lnTo>
                <a:lnTo>
                  <a:pt x="47" y="3"/>
                </a:lnTo>
                <a:lnTo>
                  <a:pt x="34" y="3"/>
                </a:lnTo>
                <a:lnTo>
                  <a:pt x="34" y="0"/>
                </a:lnTo>
                <a:lnTo>
                  <a:pt x="20" y="5"/>
                </a:lnTo>
                <a:lnTo>
                  <a:pt x="20" y="3"/>
                </a:lnTo>
                <a:lnTo>
                  <a:pt x="10" y="0"/>
                </a:lnTo>
                <a:lnTo>
                  <a:pt x="0" y="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17" name="Freeform 1157"/>
          <p:cNvSpPr>
            <a:spLocks/>
          </p:cNvSpPr>
          <p:nvPr/>
        </p:nvSpPr>
        <p:spPr bwMode="auto">
          <a:xfrm>
            <a:off x="4090985" y="2862265"/>
            <a:ext cx="112712" cy="22225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3" y="5"/>
              </a:cxn>
              <a:cxn ang="0">
                <a:pos x="0" y="9"/>
              </a:cxn>
              <a:cxn ang="0">
                <a:pos x="13" y="9"/>
              </a:cxn>
              <a:cxn ang="0">
                <a:pos x="5" y="12"/>
              </a:cxn>
              <a:cxn ang="0">
                <a:pos x="34" y="14"/>
              </a:cxn>
              <a:cxn ang="0">
                <a:pos x="61" y="9"/>
              </a:cxn>
              <a:cxn ang="0">
                <a:pos x="68" y="5"/>
              </a:cxn>
              <a:cxn ang="0">
                <a:pos x="71" y="3"/>
              </a:cxn>
              <a:cxn ang="0">
                <a:pos x="68" y="3"/>
              </a:cxn>
              <a:cxn ang="0">
                <a:pos x="66" y="0"/>
              </a:cxn>
              <a:cxn ang="0">
                <a:pos x="56" y="0"/>
              </a:cxn>
              <a:cxn ang="0">
                <a:pos x="47" y="3"/>
              </a:cxn>
              <a:cxn ang="0">
                <a:pos x="34" y="3"/>
              </a:cxn>
              <a:cxn ang="0">
                <a:pos x="34" y="0"/>
              </a:cxn>
              <a:cxn ang="0">
                <a:pos x="20" y="5"/>
              </a:cxn>
              <a:cxn ang="0">
                <a:pos x="20" y="3"/>
              </a:cxn>
              <a:cxn ang="0">
                <a:pos x="10" y="0"/>
              </a:cxn>
              <a:cxn ang="0">
                <a:pos x="0" y="3"/>
              </a:cxn>
            </a:cxnLst>
            <a:rect l="0" t="0" r="r" b="b"/>
            <a:pathLst>
              <a:path w="71" h="14">
                <a:moveTo>
                  <a:pt x="0" y="3"/>
                </a:moveTo>
                <a:lnTo>
                  <a:pt x="13" y="5"/>
                </a:lnTo>
                <a:lnTo>
                  <a:pt x="0" y="9"/>
                </a:lnTo>
                <a:lnTo>
                  <a:pt x="13" y="9"/>
                </a:lnTo>
                <a:lnTo>
                  <a:pt x="5" y="12"/>
                </a:lnTo>
                <a:lnTo>
                  <a:pt x="34" y="14"/>
                </a:lnTo>
                <a:lnTo>
                  <a:pt x="61" y="9"/>
                </a:lnTo>
                <a:lnTo>
                  <a:pt x="68" y="5"/>
                </a:lnTo>
                <a:lnTo>
                  <a:pt x="71" y="3"/>
                </a:lnTo>
                <a:lnTo>
                  <a:pt x="68" y="3"/>
                </a:lnTo>
                <a:lnTo>
                  <a:pt x="66" y="0"/>
                </a:lnTo>
                <a:lnTo>
                  <a:pt x="56" y="0"/>
                </a:lnTo>
                <a:lnTo>
                  <a:pt x="47" y="3"/>
                </a:lnTo>
                <a:lnTo>
                  <a:pt x="34" y="3"/>
                </a:lnTo>
                <a:lnTo>
                  <a:pt x="34" y="0"/>
                </a:lnTo>
                <a:lnTo>
                  <a:pt x="20" y="5"/>
                </a:lnTo>
                <a:lnTo>
                  <a:pt x="20" y="3"/>
                </a:lnTo>
                <a:lnTo>
                  <a:pt x="10" y="0"/>
                </a:lnTo>
                <a:lnTo>
                  <a:pt x="0" y="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18" name="Line 1158"/>
          <p:cNvSpPr>
            <a:spLocks noChangeShapeType="1"/>
          </p:cNvSpPr>
          <p:nvPr/>
        </p:nvSpPr>
        <p:spPr bwMode="auto">
          <a:xfrm>
            <a:off x="4184647" y="2811465"/>
            <a:ext cx="3175" cy="1588"/>
          </a:xfrm>
          <a:prstGeom prst="line">
            <a:avLst/>
          </a:prstGeom>
          <a:noFill/>
          <a:ln w="9525" cap="rnd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19" name="Freeform 1159"/>
          <p:cNvSpPr>
            <a:spLocks/>
          </p:cNvSpPr>
          <p:nvPr/>
        </p:nvSpPr>
        <p:spPr bwMode="auto">
          <a:xfrm>
            <a:off x="4921247" y="3408366"/>
            <a:ext cx="96837" cy="93663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0" y="55"/>
              </a:cxn>
              <a:cxn ang="0">
                <a:pos x="5" y="59"/>
              </a:cxn>
              <a:cxn ang="0">
                <a:pos x="10" y="59"/>
              </a:cxn>
              <a:cxn ang="0">
                <a:pos x="29" y="57"/>
              </a:cxn>
              <a:cxn ang="0">
                <a:pos x="32" y="57"/>
              </a:cxn>
              <a:cxn ang="0">
                <a:pos x="54" y="29"/>
              </a:cxn>
              <a:cxn ang="0">
                <a:pos x="56" y="16"/>
              </a:cxn>
              <a:cxn ang="0">
                <a:pos x="56" y="17"/>
              </a:cxn>
              <a:cxn ang="0">
                <a:pos x="61" y="15"/>
              </a:cxn>
              <a:cxn ang="0">
                <a:pos x="56" y="1"/>
              </a:cxn>
              <a:cxn ang="0">
                <a:pos x="51" y="0"/>
              </a:cxn>
              <a:cxn ang="0">
                <a:pos x="46" y="5"/>
              </a:cxn>
              <a:cxn ang="0">
                <a:pos x="44" y="9"/>
              </a:cxn>
              <a:cxn ang="0">
                <a:pos x="42" y="12"/>
              </a:cxn>
              <a:cxn ang="0">
                <a:pos x="8" y="17"/>
              </a:cxn>
              <a:cxn ang="0">
                <a:pos x="5" y="23"/>
              </a:cxn>
              <a:cxn ang="0">
                <a:pos x="8" y="36"/>
              </a:cxn>
              <a:cxn ang="0">
                <a:pos x="0" y="43"/>
              </a:cxn>
            </a:cxnLst>
            <a:rect l="0" t="0" r="r" b="b"/>
            <a:pathLst>
              <a:path w="61" h="59">
                <a:moveTo>
                  <a:pt x="0" y="43"/>
                </a:moveTo>
                <a:lnTo>
                  <a:pt x="0" y="55"/>
                </a:lnTo>
                <a:lnTo>
                  <a:pt x="5" y="59"/>
                </a:lnTo>
                <a:lnTo>
                  <a:pt x="10" y="59"/>
                </a:lnTo>
                <a:lnTo>
                  <a:pt x="29" y="57"/>
                </a:lnTo>
                <a:lnTo>
                  <a:pt x="32" y="57"/>
                </a:lnTo>
                <a:lnTo>
                  <a:pt x="54" y="29"/>
                </a:lnTo>
                <a:lnTo>
                  <a:pt x="56" y="16"/>
                </a:lnTo>
                <a:lnTo>
                  <a:pt x="56" y="17"/>
                </a:lnTo>
                <a:lnTo>
                  <a:pt x="61" y="15"/>
                </a:lnTo>
                <a:lnTo>
                  <a:pt x="56" y="1"/>
                </a:lnTo>
                <a:lnTo>
                  <a:pt x="51" y="0"/>
                </a:lnTo>
                <a:lnTo>
                  <a:pt x="46" y="5"/>
                </a:lnTo>
                <a:lnTo>
                  <a:pt x="44" y="9"/>
                </a:lnTo>
                <a:lnTo>
                  <a:pt x="42" y="12"/>
                </a:lnTo>
                <a:lnTo>
                  <a:pt x="8" y="17"/>
                </a:lnTo>
                <a:lnTo>
                  <a:pt x="5" y="23"/>
                </a:lnTo>
                <a:lnTo>
                  <a:pt x="8" y="36"/>
                </a:lnTo>
                <a:lnTo>
                  <a:pt x="0" y="4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20" name="Freeform 1160"/>
          <p:cNvSpPr>
            <a:spLocks/>
          </p:cNvSpPr>
          <p:nvPr/>
        </p:nvSpPr>
        <p:spPr bwMode="auto">
          <a:xfrm>
            <a:off x="4921247" y="3408366"/>
            <a:ext cx="96837" cy="93663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0" y="55"/>
              </a:cxn>
              <a:cxn ang="0">
                <a:pos x="5" y="59"/>
              </a:cxn>
              <a:cxn ang="0">
                <a:pos x="10" y="59"/>
              </a:cxn>
              <a:cxn ang="0">
                <a:pos x="29" y="57"/>
              </a:cxn>
              <a:cxn ang="0">
                <a:pos x="32" y="57"/>
              </a:cxn>
              <a:cxn ang="0">
                <a:pos x="54" y="29"/>
              </a:cxn>
              <a:cxn ang="0">
                <a:pos x="56" y="16"/>
              </a:cxn>
              <a:cxn ang="0">
                <a:pos x="56" y="17"/>
              </a:cxn>
              <a:cxn ang="0">
                <a:pos x="61" y="15"/>
              </a:cxn>
              <a:cxn ang="0">
                <a:pos x="56" y="1"/>
              </a:cxn>
              <a:cxn ang="0">
                <a:pos x="51" y="0"/>
              </a:cxn>
              <a:cxn ang="0">
                <a:pos x="46" y="5"/>
              </a:cxn>
              <a:cxn ang="0">
                <a:pos x="44" y="9"/>
              </a:cxn>
              <a:cxn ang="0">
                <a:pos x="42" y="12"/>
              </a:cxn>
              <a:cxn ang="0">
                <a:pos x="8" y="17"/>
              </a:cxn>
              <a:cxn ang="0">
                <a:pos x="5" y="23"/>
              </a:cxn>
              <a:cxn ang="0">
                <a:pos x="8" y="36"/>
              </a:cxn>
              <a:cxn ang="0">
                <a:pos x="0" y="43"/>
              </a:cxn>
            </a:cxnLst>
            <a:rect l="0" t="0" r="r" b="b"/>
            <a:pathLst>
              <a:path w="61" h="59">
                <a:moveTo>
                  <a:pt x="0" y="43"/>
                </a:moveTo>
                <a:lnTo>
                  <a:pt x="0" y="55"/>
                </a:lnTo>
                <a:lnTo>
                  <a:pt x="5" y="59"/>
                </a:lnTo>
                <a:lnTo>
                  <a:pt x="10" y="59"/>
                </a:lnTo>
                <a:lnTo>
                  <a:pt x="29" y="57"/>
                </a:lnTo>
                <a:lnTo>
                  <a:pt x="32" y="57"/>
                </a:lnTo>
                <a:lnTo>
                  <a:pt x="54" y="29"/>
                </a:lnTo>
                <a:lnTo>
                  <a:pt x="56" y="16"/>
                </a:lnTo>
                <a:lnTo>
                  <a:pt x="56" y="17"/>
                </a:lnTo>
                <a:lnTo>
                  <a:pt x="61" y="15"/>
                </a:lnTo>
                <a:lnTo>
                  <a:pt x="56" y="1"/>
                </a:lnTo>
                <a:lnTo>
                  <a:pt x="51" y="0"/>
                </a:lnTo>
                <a:lnTo>
                  <a:pt x="46" y="5"/>
                </a:lnTo>
                <a:lnTo>
                  <a:pt x="44" y="9"/>
                </a:lnTo>
                <a:lnTo>
                  <a:pt x="42" y="12"/>
                </a:lnTo>
                <a:lnTo>
                  <a:pt x="8" y="17"/>
                </a:lnTo>
                <a:lnTo>
                  <a:pt x="5" y="23"/>
                </a:lnTo>
                <a:lnTo>
                  <a:pt x="8" y="36"/>
                </a:lnTo>
                <a:lnTo>
                  <a:pt x="0" y="4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21" name="Freeform 1161"/>
          <p:cNvSpPr>
            <a:spLocks/>
          </p:cNvSpPr>
          <p:nvPr/>
        </p:nvSpPr>
        <p:spPr bwMode="auto">
          <a:xfrm>
            <a:off x="5065709" y="3235328"/>
            <a:ext cx="15875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4"/>
              </a:cxn>
              <a:cxn ang="0">
                <a:pos x="10" y="0"/>
              </a:cxn>
              <a:cxn ang="0">
                <a:pos x="0" y="0"/>
              </a:cxn>
            </a:cxnLst>
            <a:rect l="0" t="0" r="r" b="b"/>
            <a:pathLst>
              <a:path w="10" h="4">
                <a:moveTo>
                  <a:pt x="0" y="0"/>
                </a:moveTo>
                <a:lnTo>
                  <a:pt x="5" y="4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22" name="Freeform 1162"/>
          <p:cNvSpPr>
            <a:spLocks/>
          </p:cNvSpPr>
          <p:nvPr/>
        </p:nvSpPr>
        <p:spPr bwMode="auto">
          <a:xfrm>
            <a:off x="5065709" y="3235328"/>
            <a:ext cx="15875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4"/>
              </a:cxn>
              <a:cxn ang="0">
                <a:pos x="10" y="0"/>
              </a:cxn>
              <a:cxn ang="0">
                <a:pos x="0" y="0"/>
              </a:cxn>
            </a:cxnLst>
            <a:rect l="0" t="0" r="r" b="b"/>
            <a:pathLst>
              <a:path w="10" h="4">
                <a:moveTo>
                  <a:pt x="0" y="0"/>
                </a:moveTo>
                <a:lnTo>
                  <a:pt x="5" y="4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23" name="Freeform 1163"/>
          <p:cNvSpPr>
            <a:spLocks/>
          </p:cNvSpPr>
          <p:nvPr/>
        </p:nvSpPr>
        <p:spPr bwMode="auto">
          <a:xfrm>
            <a:off x="5438772" y="3252791"/>
            <a:ext cx="30162" cy="30163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5" y="19"/>
              </a:cxn>
              <a:cxn ang="0">
                <a:pos x="19" y="19"/>
              </a:cxn>
              <a:cxn ang="0">
                <a:pos x="19" y="11"/>
              </a:cxn>
              <a:cxn ang="0">
                <a:pos x="9" y="1"/>
              </a:cxn>
              <a:cxn ang="0">
                <a:pos x="5" y="0"/>
              </a:cxn>
              <a:cxn ang="0">
                <a:pos x="5" y="3"/>
              </a:cxn>
              <a:cxn ang="0">
                <a:pos x="0" y="11"/>
              </a:cxn>
            </a:cxnLst>
            <a:rect l="0" t="0" r="r" b="b"/>
            <a:pathLst>
              <a:path w="19" h="19">
                <a:moveTo>
                  <a:pt x="0" y="11"/>
                </a:moveTo>
                <a:lnTo>
                  <a:pt x="5" y="19"/>
                </a:lnTo>
                <a:lnTo>
                  <a:pt x="19" y="19"/>
                </a:lnTo>
                <a:lnTo>
                  <a:pt x="19" y="11"/>
                </a:lnTo>
                <a:lnTo>
                  <a:pt x="9" y="1"/>
                </a:lnTo>
                <a:lnTo>
                  <a:pt x="5" y="0"/>
                </a:lnTo>
                <a:lnTo>
                  <a:pt x="5" y="3"/>
                </a:lnTo>
                <a:lnTo>
                  <a:pt x="0" y="11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24" name="Freeform 1164"/>
          <p:cNvSpPr>
            <a:spLocks/>
          </p:cNvSpPr>
          <p:nvPr/>
        </p:nvSpPr>
        <p:spPr bwMode="auto">
          <a:xfrm>
            <a:off x="5438772" y="3252791"/>
            <a:ext cx="30162" cy="30163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5" y="19"/>
              </a:cxn>
              <a:cxn ang="0">
                <a:pos x="19" y="19"/>
              </a:cxn>
              <a:cxn ang="0">
                <a:pos x="19" y="11"/>
              </a:cxn>
              <a:cxn ang="0">
                <a:pos x="9" y="1"/>
              </a:cxn>
              <a:cxn ang="0">
                <a:pos x="5" y="0"/>
              </a:cxn>
              <a:cxn ang="0">
                <a:pos x="5" y="3"/>
              </a:cxn>
              <a:cxn ang="0">
                <a:pos x="0" y="11"/>
              </a:cxn>
            </a:cxnLst>
            <a:rect l="0" t="0" r="r" b="b"/>
            <a:pathLst>
              <a:path w="19" h="19">
                <a:moveTo>
                  <a:pt x="0" y="11"/>
                </a:moveTo>
                <a:lnTo>
                  <a:pt x="5" y="19"/>
                </a:lnTo>
                <a:lnTo>
                  <a:pt x="19" y="19"/>
                </a:lnTo>
                <a:lnTo>
                  <a:pt x="19" y="11"/>
                </a:lnTo>
                <a:lnTo>
                  <a:pt x="9" y="1"/>
                </a:lnTo>
                <a:lnTo>
                  <a:pt x="5" y="0"/>
                </a:lnTo>
                <a:lnTo>
                  <a:pt x="5" y="3"/>
                </a:lnTo>
                <a:lnTo>
                  <a:pt x="0" y="11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25" name="Freeform 1165"/>
          <p:cNvSpPr>
            <a:spLocks/>
          </p:cNvSpPr>
          <p:nvPr/>
        </p:nvSpPr>
        <p:spPr bwMode="auto">
          <a:xfrm>
            <a:off x="5824534" y="3182941"/>
            <a:ext cx="33337" cy="952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5" y="6"/>
              </a:cxn>
              <a:cxn ang="0">
                <a:pos x="11" y="5"/>
              </a:cxn>
              <a:cxn ang="0">
                <a:pos x="21" y="3"/>
              </a:cxn>
              <a:cxn ang="0">
                <a:pos x="21" y="0"/>
              </a:cxn>
              <a:cxn ang="0">
                <a:pos x="11" y="0"/>
              </a:cxn>
              <a:cxn ang="0">
                <a:pos x="0" y="2"/>
              </a:cxn>
            </a:cxnLst>
            <a:rect l="0" t="0" r="r" b="b"/>
            <a:pathLst>
              <a:path w="21" h="6">
                <a:moveTo>
                  <a:pt x="0" y="2"/>
                </a:moveTo>
                <a:lnTo>
                  <a:pt x="5" y="6"/>
                </a:lnTo>
                <a:lnTo>
                  <a:pt x="11" y="5"/>
                </a:lnTo>
                <a:lnTo>
                  <a:pt x="21" y="3"/>
                </a:lnTo>
                <a:lnTo>
                  <a:pt x="21" y="0"/>
                </a:lnTo>
                <a:lnTo>
                  <a:pt x="11" y="0"/>
                </a:lnTo>
                <a:lnTo>
                  <a:pt x="0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26" name="Freeform 1166"/>
          <p:cNvSpPr>
            <a:spLocks/>
          </p:cNvSpPr>
          <p:nvPr/>
        </p:nvSpPr>
        <p:spPr bwMode="auto">
          <a:xfrm>
            <a:off x="5824534" y="3182941"/>
            <a:ext cx="33337" cy="952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5" y="6"/>
              </a:cxn>
              <a:cxn ang="0">
                <a:pos x="11" y="5"/>
              </a:cxn>
              <a:cxn ang="0">
                <a:pos x="21" y="3"/>
              </a:cxn>
              <a:cxn ang="0">
                <a:pos x="21" y="0"/>
              </a:cxn>
              <a:cxn ang="0">
                <a:pos x="11" y="0"/>
              </a:cxn>
              <a:cxn ang="0">
                <a:pos x="0" y="2"/>
              </a:cxn>
            </a:cxnLst>
            <a:rect l="0" t="0" r="r" b="b"/>
            <a:pathLst>
              <a:path w="21" h="6">
                <a:moveTo>
                  <a:pt x="0" y="2"/>
                </a:moveTo>
                <a:lnTo>
                  <a:pt x="5" y="6"/>
                </a:lnTo>
                <a:lnTo>
                  <a:pt x="11" y="5"/>
                </a:lnTo>
                <a:lnTo>
                  <a:pt x="21" y="3"/>
                </a:lnTo>
                <a:lnTo>
                  <a:pt x="21" y="0"/>
                </a:lnTo>
                <a:lnTo>
                  <a:pt x="11" y="0"/>
                </a:lnTo>
                <a:lnTo>
                  <a:pt x="0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27" name="Freeform 1167"/>
          <p:cNvSpPr>
            <a:spLocks/>
          </p:cNvSpPr>
          <p:nvPr/>
        </p:nvSpPr>
        <p:spPr bwMode="auto">
          <a:xfrm>
            <a:off x="5981696" y="3144841"/>
            <a:ext cx="17462" cy="1905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5" y="12"/>
              </a:cxn>
              <a:cxn ang="0">
                <a:pos x="11" y="12"/>
              </a:cxn>
              <a:cxn ang="0">
                <a:pos x="11" y="0"/>
              </a:cxn>
              <a:cxn ang="0">
                <a:pos x="5" y="1"/>
              </a:cxn>
              <a:cxn ang="0">
                <a:pos x="0" y="6"/>
              </a:cxn>
            </a:cxnLst>
            <a:rect l="0" t="0" r="r" b="b"/>
            <a:pathLst>
              <a:path w="11" h="12">
                <a:moveTo>
                  <a:pt x="0" y="6"/>
                </a:moveTo>
                <a:lnTo>
                  <a:pt x="5" y="12"/>
                </a:lnTo>
                <a:lnTo>
                  <a:pt x="11" y="12"/>
                </a:lnTo>
                <a:lnTo>
                  <a:pt x="11" y="0"/>
                </a:lnTo>
                <a:lnTo>
                  <a:pt x="5" y="1"/>
                </a:lnTo>
                <a:lnTo>
                  <a:pt x="0" y="6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28" name="Freeform 1168"/>
          <p:cNvSpPr>
            <a:spLocks/>
          </p:cNvSpPr>
          <p:nvPr/>
        </p:nvSpPr>
        <p:spPr bwMode="auto">
          <a:xfrm>
            <a:off x="5981696" y="3144841"/>
            <a:ext cx="17462" cy="1905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5" y="12"/>
              </a:cxn>
              <a:cxn ang="0">
                <a:pos x="11" y="12"/>
              </a:cxn>
              <a:cxn ang="0">
                <a:pos x="11" y="0"/>
              </a:cxn>
              <a:cxn ang="0">
                <a:pos x="5" y="1"/>
              </a:cxn>
              <a:cxn ang="0">
                <a:pos x="0" y="6"/>
              </a:cxn>
            </a:cxnLst>
            <a:rect l="0" t="0" r="r" b="b"/>
            <a:pathLst>
              <a:path w="11" h="12">
                <a:moveTo>
                  <a:pt x="0" y="6"/>
                </a:moveTo>
                <a:lnTo>
                  <a:pt x="5" y="12"/>
                </a:lnTo>
                <a:lnTo>
                  <a:pt x="11" y="12"/>
                </a:lnTo>
                <a:lnTo>
                  <a:pt x="11" y="0"/>
                </a:lnTo>
                <a:lnTo>
                  <a:pt x="5" y="1"/>
                </a:lnTo>
                <a:lnTo>
                  <a:pt x="0" y="6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29" name="Freeform 1169"/>
          <p:cNvSpPr>
            <a:spLocks/>
          </p:cNvSpPr>
          <p:nvPr/>
        </p:nvSpPr>
        <p:spPr bwMode="auto">
          <a:xfrm>
            <a:off x="6069009" y="3082928"/>
            <a:ext cx="26987" cy="2063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5" y="4"/>
              </a:cxn>
              <a:cxn ang="0">
                <a:pos x="5" y="4"/>
              </a:cxn>
              <a:cxn ang="0">
                <a:pos x="8" y="4"/>
              </a:cxn>
              <a:cxn ang="0">
                <a:pos x="8" y="13"/>
              </a:cxn>
              <a:cxn ang="0">
                <a:pos x="13" y="13"/>
              </a:cxn>
              <a:cxn ang="0">
                <a:pos x="17" y="11"/>
              </a:cxn>
              <a:cxn ang="0">
                <a:pos x="17" y="4"/>
              </a:cxn>
              <a:cxn ang="0">
                <a:pos x="13" y="0"/>
              </a:cxn>
              <a:cxn ang="0">
                <a:pos x="5" y="0"/>
              </a:cxn>
              <a:cxn ang="0">
                <a:pos x="0" y="2"/>
              </a:cxn>
            </a:cxnLst>
            <a:rect l="0" t="0" r="r" b="b"/>
            <a:pathLst>
              <a:path w="17" h="13">
                <a:moveTo>
                  <a:pt x="0" y="2"/>
                </a:moveTo>
                <a:lnTo>
                  <a:pt x="5" y="4"/>
                </a:lnTo>
                <a:lnTo>
                  <a:pt x="5" y="4"/>
                </a:lnTo>
                <a:lnTo>
                  <a:pt x="8" y="4"/>
                </a:lnTo>
                <a:lnTo>
                  <a:pt x="8" y="13"/>
                </a:lnTo>
                <a:lnTo>
                  <a:pt x="13" y="13"/>
                </a:lnTo>
                <a:lnTo>
                  <a:pt x="17" y="11"/>
                </a:lnTo>
                <a:lnTo>
                  <a:pt x="17" y="4"/>
                </a:lnTo>
                <a:lnTo>
                  <a:pt x="13" y="0"/>
                </a:lnTo>
                <a:lnTo>
                  <a:pt x="5" y="0"/>
                </a:lnTo>
                <a:lnTo>
                  <a:pt x="0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30" name="Freeform 1170"/>
          <p:cNvSpPr>
            <a:spLocks/>
          </p:cNvSpPr>
          <p:nvPr/>
        </p:nvSpPr>
        <p:spPr bwMode="auto">
          <a:xfrm>
            <a:off x="6069009" y="3082928"/>
            <a:ext cx="26987" cy="2063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5" y="4"/>
              </a:cxn>
              <a:cxn ang="0">
                <a:pos x="5" y="4"/>
              </a:cxn>
              <a:cxn ang="0">
                <a:pos x="8" y="4"/>
              </a:cxn>
              <a:cxn ang="0">
                <a:pos x="8" y="13"/>
              </a:cxn>
              <a:cxn ang="0">
                <a:pos x="13" y="13"/>
              </a:cxn>
              <a:cxn ang="0">
                <a:pos x="17" y="11"/>
              </a:cxn>
              <a:cxn ang="0">
                <a:pos x="17" y="4"/>
              </a:cxn>
              <a:cxn ang="0">
                <a:pos x="13" y="0"/>
              </a:cxn>
              <a:cxn ang="0">
                <a:pos x="5" y="0"/>
              </a:cxn>
              <a:cxn ang="0">
                <a:pos x="0" y="2"/>
              </a:cxn>
            </a:cxnLst>
            <a:rect l="0" t="0" r="r" b="b"/>
            <a:pathLst>
              <a:path w="17" h="13">
                <a:moveTo>
                  <a:pt x="0" y="2"/>
                </a:moveTo>
                <a:lnTo>
                  <a:pt x="5" y="4"/>
                </a:lnTo>
                <a:lnTo>
                  <a:pt x="5" y="4"/>
                </a:lnTo>
                <a:lnTo>
                  <a:pt x="8" y="4"/>
                </a:lnTo>
                <a:lnTo>
                  <a:pt x="8" y="13"/>
                </a:lnTo>
                <a:lnTo>
                  <a:pt x="13" y="13"/>
                </a:lnTo>
                <a:lnTo>
                  <a:pt x="17" y="11"/>
                </a:lnTo>
                <a:lnTo>
                  <a:pt x="17" y="4"/>
                </a:lnTo>
                <a:lnTo>
                  <a:pt x="13" y="0"/>
                </a:lnTo>
                <a:lnTo>
                  <a:pt x="5" y="0"/>
                </a:lnTo>
                <a:lnTo>
                  <a:pt x="0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31" name="Freeform 1171"/>
          <p:cNvSpPr>
            <a:spLocks/>
          </p:cNvSpPr>
          <p:nvPr/>
        </p:nvSpPr>
        <p:spPr bwMode="auto">
          <a:xfrm>
            <a:off x="6095996" y="3081340"/>
            <a:ext cx="36512" cy="635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9" y="4"/>
              </a:cxn>
              <a:cxn ang="0">
                <a:pos x="9" y="1"/>
              </a:cxn>
              <a:cxn ang="0">
                <a:pos x="17" y="3"/>
              </a:cxn>
              <a:cxn ang="0">
                <a:pos x="23" y="1"/>
              </a:cxn>
              <a:cxn ang="0">
                <a:pos x="14" y="0"/>
              </a:cxn>
              <a:cxn ang="0">
                <a:pos x="9" y="0"/>
              </a:cxn>
              <a:cxn ang="0">
                <a:pos x="9" y="1"/>
              </a:cxn>
              <a:cxn ang="0">
                <a:pos x="7" y="0"/>
              </a:cxn>
              <a:cxn ang="0">
                <a:pos x="0" y="3"/>
              </a:cxn>
            </a:cxnLst>
            <a:rect l="0" t="0" r="r" b="b"/>
            <a:pathLst>
              <a:path w="23" h="4">
                <a:moveTo>
                  <a:pt x="0" y="3"/>
                </a:moveTo>
                <a:lnTo>
                  <a:pt x="9" y="4"/>
                </a:lnTo>
                <a:lnTo>
                  <a:pt x="9" y="1"/>
                </a:lnTo>
                <a:lnTo>
                  <a:pt x="17" y="3"/>
                </a:lnTo>
                <a:lnTo>
                  <a:pt x="23" y="1"/>
                </a:lnTo>
                <a:lnTo>
                  <a:pt x="14" y="0"/>
                </a:lnTo>
                <a:lnTo>
                  <a:pt x="9" y="0"/>
                </a:lnTo>
                <a:lnTo>
                  <a:pt x="9" y="1"/>
                </a:lnTo>
                <a:lnTo>
                  <a:pt x="7" y="0"/>
                </a:lnTo>
                <a:lnTo>
                  <a:pt x="0" y="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32" name="Freeform 1172"/>
          <p:cNvSpPr>
            <a:spLocks/>
          </p:cNvSpPr>
          <p:nvPr/>
        </p:nvSpPr>
        <p:spPr bwMode="auto">
          <a:xfrm>
            <a:off x="6095996" y="3081340"/>
            <a:ext cx="36512" cy="635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9" y="4"/>
              </a:cxn>
              <a:cxn ang="0">
                <a:pos x="9" y="1"/>
              </a:cxn>
              <a:cxn ang="0">
                <a:pos x="17" y="3"/>
              </a:cxn>
              <a:cxn ang="0">
                <a:pos x="23" y="1"/>
              </a:cxn>
              <a:cxn ang="0">
                <a:pos x="14" y="0"/>
              </a:cxn>
              <a:cxn ang="0">
                <a:pos x="9" y="0"/>
              </a:cxn>
              <a:cxn ang="0">
                <a:pos x="9" y="1"/>
              </a:cxn>
              <a:cxn ang="0">
                <a:pos x="7" y="0"/>
              </a:cxn>
              <a:cxn ang="0">
                <a:pos x="0" y="3"/>
              </a:cxn>
            </a:cxnLst>
            <a:rect l="0" t="0" r="r" b="b"/>
            <a:pathLst>
              <a:path w="23" h="4">
                <a:moveTo>
                  <a:pt x="0" y="3"/>
                </a:moveTo>
                <a:lnTo>
                  <a:pt x="9" y="4"/>
                </a:lnTo>
                <a:lnTo>
                  <a:pt x="9" y="1"/>
                </a:lnTo>
                <a:lnTo>
                  <a:pt x="17" y="3"/>
                </a:lnTo>
                <a:lnTo>
                  <a:pt x="23" y="1"/>
                </a:lnTo>
                <a:lnTo>
                  <a:pt x="14" y="0"/>
                </a:lnTo>
                <a:lnTo>
                  <a:pt x="9" y="0"/>
                </a:lnTo>
                <a:lnTo>
                  <a:pt x="9" y="1"/>
                </a:lnTo>
                <a:lnTo>
                  <a:pt x="7" y="0"/>
                </a:lnTo>
                <a:lnTo>
                  <a:pt x="0" y="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33" name="Freeform 1173"/>
          <p:cNvSpPr>
            <a:spLocks/>
          </p:cNvSpPr>
          <p:nvPr/>
        </p:nvSpPr>
        <p:spPr bwMode="auto">
          <a:xfrm>
            <a:off x="6078534" y="3030540"/>
            <a:ext cx="119062" cy="55563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4" y="33"/>
              </a:cxn>
              <a:cxn ang="0">
                <a:pos x="9" y="33"/>
              </a:cxn>
              <a:cxn ang="0">
                <a:pos x="14" y="31"/>
              </a:cxn>
              <a:cxn ang="0">
                <a:pos x="29" y="29"/>
              </a:cxn>
              <a:cxn ang="0">
                <a:pos x="34" y="29"/>
              </a:cxn>
              <a:cxn ang="0">
                <a:pos x="34" y="33"/>
              </a:cxn>
              <a:cxn ang="0">
                <a:pos x="46" y="35"/>
              </a:cxn>
              <a:cxn ang="0">
                <a:pos x="51" y="31"/>
              </a:cxn>
              <a:cxn ang="0">
                <a:pos x="46" y="29"/>
              </a:cxn>
              <a:cxn ang="0">
                <a:pos x="58" y="29"/>
              </a:cxn>
              <a:cxn ang="0">
                <a:pos x="60" y="27"/>
              </a:cxn>
              <a:cxn ang="0">
                <a:pos x="65" y="29"/>
              </a:cxn>
              <a:cxn ang="0">
                <a:pos x="68" y="27"/>
              </a:cxn>
              <a:cxn ang="0">
                <a:pos x="70" y="29"/>
              </a:cxn>
              <a:cxn ang="0">
                <a:pos x="75" y="26"/>
              </a:cxn>
              <a:cxn ang="0">
                <a:pos x="75" y="24"/>
              </a:cxn>
              <a:cxn ang="0">
                <a:pos x="65" y="13"/>
              </a:cxn>
              <a:cxn ang="0">
                <a:pos x="68" y="11"/>
              </a:cxn>
              <a:cxn ang="0">
                <a:pos x="70" y="11"/>
              </a:cxn>
              <a:cxn ang="0">
                <a:pos x="65" y="9"/>
              </a:cxn>
              <a:cxn ang="0">
                <a:pos x="51" y="0"/>
              </a:cxn>
              <a:cxn ang="0">
                <a:pos x="51" y="1"/>
              </a:cxn>
              <a:cxn ang="0">
                <a:pos x="46" y="1"/>
              </a:cxn>
              <a:cxn ang="0">
                <a:pos x="51" y="10"/>
              </a:cxn>
              <a:cxn ang="0">
                <a:pos x="51" y="18"/>
              </a:cxn>
              <a:cxn ang="0">
                <a:pos x="43" y="20"/>
              </a:cxn>
              <a:cxn ang="0">
                <a:pos x="41" y="18"/>
              </a:cxn>
              <a:cxn ang="0">
                <a:pos x="34" y="18"/>
              </a:cxn>
              <a:cxn ang="0">
                <a:pos x="31" y="26"/>
              </a:cxn>
              <a:cxn ang="0">
                <a:pos x="26" y="24"/>
              </a:cxn>
              <a:cxn ang="0">
                <a:pos x="9" y="27"/>
              </a:cxn>
              <a:cxn ang="0">
                <a:pos x="0" y="31"/>
              </a:cxn>
            </a:cxnLst>
            <a:rect l="0" t="0" r="r" b="b"/>
            <a:pathLst>
              <a:path w="75" h="35">
                <a:moveTo>
                  <a:pt x="0" y="31"/>
                </a:moveTo>
                <a:lnTo>
                  <a:pt x="4" y="33"/>
                </a:lnTo>
                <a:lnTo>
                  <a:pt x="9" y="33"/>
                </a:lnTo>
                <a:lnTo>
                  <a:pt x="14" y="31"/>
                </a:lnTo>
                <a:lnTo>
                  <a:pt x="29" y="29"/>
                </a:lnTo>
                <a:lnTo>
                  <a:pt x="34" y="29"/>
                </a:lnTo>
                <a:lnTo>
                  <a:pt x="34" y="33"/>
                </a:lnTo>
                <a:lnTo>
                  <a:pt x="46" y="35"/>
                </a:lnTo>
                <a:lnTo>
                  <a:pt x="51" y="31"/>
                </a:lnTo>
                <a:lnTo>
                  <a:pt x="46" y="29"/>
                </a:lnTo>
                <a:lnTo>
                  <a:pt x="58" y="29"/>
                </a:lnTo>
                <a:lnTo>
                  <a:pt x="60" y="27"/>
                </a:lnTo>
                <a:lnTo>
                  <a:pt x="65" y="29"/>
                </a:lnTo>
                <a:lnTo>
                  <a:pt x="68" y="27"/>
                </a:lnTo>
                <a:lnTo>
                  <a:pt x="70" y="29"/>
                </a:lnTo>
                <a:lnTo>
                  <a:pt x="75" y="26"/>
                </a:lnTo>
                <a:lnTo>
                  <a:pt x="75" y="24"/>
                </a:lnTo>
                <a:lnTo>
                  <a:pt x="65" y="13"/>
                </a:lnTo>
                <a:lnTo>
                  <a:pt x="68" y="11"/>
                </a:lnTo>
                <a:lnTo>
                  <a:pt x="70" y="11"/>
                </a:lnTo>
                <a:lnTo>
                  <a:pt x="65" y="9"/>
                </a:lnTo>
                <a:lnTo>
                  <a:pt x="51" y="0"/>
                </a:lnTo>
                <a:lnTo>
                  <a:pt x="51" y="1"/>
                </a:lnTo>
                <a:lnTo>
                  <a:pt x="46" y="1"/>
                </a:lnTo>
                <a:lnTo>
                  <a:pt x="51" y="10"/>
                </a:lnTo>
                <a:lnTo>
                  <a:pt x="51" y="18"/>
                </a:lnTo>
                <a:lnTo>
                  <a:pt x="43" y="20"/>
                </a:lnTo>
                <a:lnTo>
                  <a:pt x="41" y="18"/>
                </a:lnTo>
                <a:lnTo>
                  <a:pt x="34" y="18"/>
                </a:lnTo>
                <a:lnTo>
                  <a:pt x="31" y="26"/>
                </a:lnTo>
                <a:lnTo>
                  <a:pt x="26" y="24"/>
                </a:lnTo>
                <a:lnTo>
                  <a:pt x="9" y="27"/>
                </a:lnTo>
                <a:lnTo>
                  <a:pt x="0" y="31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34" name="Freeform 1174"/>
          <p:cNvSpPr>
            <a:spLocks/>
          </p:cNvSpPr>
          <p:nvPr/>
        </p:nvSpPr>
        <p:spPr bwMode="auto">
          <a:xfrm>
            <a:off x="6078534" y="3030540"/>
            <a:ext cx="119062" cy="55563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4" y="33"/>
              </a:cxn>
              <a:cxn ang="0">
                <a:pos x="9" y="33"/>
              </a:cxn>
              <a:cxn ang="0">
                <a:pos x="14" y="31"/>
              </a:cxn>
              <a:cxn ang="0">
                <a:pos x="29" y="29"/>
              </a:cxn>
              <a:cxn ang="0">
                <a:pos x="34" y="29"/>
              </a:cxn>
              <a:cxn ang="0">
                <a:pos x="34" y="33"/>
              </a:cxn>
              <a:cxn ang="0">
                <a:pos x="46" y="35"/>
              </a:cxn>
              <a:cxn ang="0">
                <a:pos x="51" y="31"/>
              </a:cxn>
              <a:cxn ang="0">
                <a:pos x="46" y="29"/>
              </a:cxn>
              <a:cxn ang="0">
                <a:pos x="58" y="29"/>
              </a:cxn>
              <a:cxn ang="0">
                <a:pos x="60" y="27"/>
              </a:cxn>
              <a:cxn ang="0">
                <a:pos x="65" y="29"/>
              </a:cxn>
              <a:cxn ang="0">
                <a:pos x="68" y="27"/>
              </a:cxn>
              <a:cxn ang="0">
                <a:pos x="70" y="29"/>
              </a:cxn>
              <a:cxn ang="0">
                <a:pos x="75" y="26"/>
              </a:cxn>
              <a:cxn ang="0">
                <a:pos x="75" y="24"/>
              </a:cxn>
              <a:cxn ang="0">
                <a:pos x="65" y="13"/>
              </a:cxn>
              <a:cxn ang="0">
                <a:pos x="68" y="11"/>
              </a:cxn>
              <a:cxn ang="0">
                <a:pos x="70" y="11"/>
              </a:cxn>
              <a:cxn ang="0">
                <a:pos x="65" y="9"/>
              </a:cxn>
              <a:cxn ang="0">
                <a:pos x="51" y="0"/>
              </a:cxn>
              <a:cxn ang="0">
                <a:pos x="51" y="1"/>
              </a:cxn>
              <a:cxn ang="0">
                <a:pos x="46" y="1"/>
              </a:cxn>
              <a:cxn ang="0">
                <a:pos x="51" y="10"/>
              </a:cxn>
              <a:cxn ang="0">
                <a:pos x="51" y="18"/>
              </a:cxn>
              <a:cxn ang="0">
                <a:pos x="43" y="20"/>
              </a:cxn>
              <a:cxn ang="0">
                <a:pos x="41" y="18"/>
              </a:cxn>
              <a:cxn ang="0">
                <a:pos x="34" y="18"/>
              </a:cxn>
              <a:cxn ang="0">
                <a:pos x="31" y="26"/>
              </a:cxn>
              <a:cxn ang="0">
                <a:pos x="26" y="24"/>
              </a:cxn>
              <a:cxn ang="0">
                <a:pos x="9" y="27"/>
              </a:cxn>
              <a:cxn ang="0">
                <a:pos x="0" y="31"/>
              </a:cxn>
            </a:cxnLst>
            <a:rect l="0" t="0" r="r" b="b"/>
            <a:pathLst>
              <a:path w="75" h="35">
                <a:moveTo>
                  <a:pt x="0" y="31"/>
                </a:moveTo>
                <a:lnTo>
                  <a:pt x="4" y="33"/>
                </a:lnTo>
                <a:lnTo>
                  <a:pt x="9" y="33"/>
                </a:lnTo>
                <a:lnTo>
                  <a:pt x="14" y="31"/>
                </a:lnTo>
                <a:lnTo>
                  <a:pt x="29" y="29"/>
                </a:lnTo>
                <a:lnTo>
                  <a:pt x="34" y="29"/>
                </a:lnTo>
                <a:lnTo>
                  <a:pt x="34" y="33"/>
                </a:lnTo>
                <a:lnTo>
                  <a:pt x="46" y="35"/>
                </a:lnTo>
                <a:lnTo>
                  <a:pt x="51" y="31"/>
                </a:lnTo>
                <a:lnTo>
                  <a:pt x="46" y="29"/>
                </a:lnTo>
                <a:lnTo>
                  <a:pt x="58" y="29"/>
                </a:lnTo>
                <a:lnTo>
                  <a:pt x="60" y="27"/>
                </a:lnTo>
                <a:lnTo>
                  <a:pt x="65" y="29"/>
                </a:lnTo>
                <a:lnTo>
                  <a:pt x="68" y="27"/>
                </a:lnTo>
                <a:lnTo>
                  <a:pt x="70" y="29"/>
                </a:lnTo>
                <a:lnTo>
                  <a:pt x="75" y="26"/>
                </a:lnTo>
                <a:lnTo>
                  <a:pt x="75" y="24"/>
                </a:lnTo>
                <a:lnTo>
                  <a:pt x="65" y="13"/>
                </a:lnTo>
                <a:lnTo>
                  <a:pt x="68" y="11"/>
                </a:lnTo>
                <a:lnTo>
                  <a:pt x="70" y="11"/>
                </a:lnTo>
                <a:lnTo>
                  <a:pt x="65" y="9"/>
                </a:lnTo>
                <a:lnTo>
                  <a:pt x="51" y="0"/>
                </a:lnTo>
                <a:lnTo>
                  <a:pt x="51" y="1"/>
                </a:lnTo>
                <a:lnTo>
                  <a:pt x="46" y="1"/>
                </a:lnTo>
                <a:lnTo>
                  <a:pt x="51" y="10"/>
                </a:lnTo>
                <a:lnTo>
                  <a:pt x="51" y="18"/>
                </a:lnTo>
                <a:lnTo>
                  <a:pt x="43" y="20"/>
                </a:lnTo>
                <a:lnTo>
                  <a:pt x="41" y="18"/>
                </a:lnTo>
                <a:lnTo>
                  <a:pt x="34" y="18"/>
                </a:lnTo>
                <a:lnTo>
                  <a:pt x="31" y="26"/>
                </a:lnTo>
                <a:lnTo>
                  <a:pt x="26" y="24"/>
                </a:lnTo>
                <a:lnTo>
                  <a:pt x="9" y="27"/>
                </a:lnTo>
                <a:lnTo>
                  <a:pt x="0" y="31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35" name="Freeform 1175"/>
          <p:cNvSpPr>
            <a:spLocks/>
          </p:cNvSpPr>
          <p:nvPr/>
        </p:nvSpPr>
        <p:spPr bwMode="auto">
          <a:xfrm>
            <a:off x="6124571" y="3003553"/>
            <a:ext cx="73025" cy="28575"/>
          </a:xfrm>
          <a:custGeom>
            <a:avLst/>
            <a:gdLst/>
            <a:ahLst/>
            <a:cxnLst>
              <a:cxn ang="0">
                <a:pos x="5" y="10"/>
              </a:cxn>
              <a:cxn ang="0">
                <a:pos x="14" y="18"/>
              </a:cxn>
              <a:cxn ang="0">
                <a:pos x="17" y="17"/>
              </a:cxn>
              <a:cxn ang="0">
                <a:pos x="14" y="10"/>
              </a:cxn>
              <a:cxn ang="0">
                <a:pos x="17" y="15"/>
              </a:cxn>
              <a:cxn ang="0">
                <a:pos x="24" y="10"/>
              </a:cxn>
              <a:cxn ang="0">
                <a:pos x="31" y="15"/>
              </a:cxn>
              <a:cxn ang="0">
                <a:pos x="39" y="10"/>
              </a:cxn>
              <a:cxn ang="0">
                <a:pos x="41" y="10"/>
              </a:cxn>
              <a:cxn ang="0">
                <a:pos x="46" y="8"/>
              </a:cxn>
              <a:cxn ang="0">
                <a:pos x="41" y="8"/>
              </a:cxn>
              <a:cxn ang="0">
                <a:pos x="36" y="5"/>
              </a:cxn>
              <a:cxn ang="0">
                <a:pos x="36" y="3"/>
              </a:cxn>
              <a:cxn ang="0">
                <a:pos x="31" y="5"/>
              </a:cxn>
              <a:cxn ang="0">
                <a:pos x="25" y="3"/>
              </a:cxn>
              <a:cxn ang="0">
                <a:pos x="0" y="0"/>
              </a:cxn>
              <a:cxn ang="0">
                <a:pos x="5" y="2"/>
              </a:cxn>
              <a:cxn ang="0">
                <a:pos x="12" y="8"/>
              </a:cxn>
              <a:cxn ang="0">
                <a:pos x="5" y="8"/>
              </a:cxn>
              <a:cxn ang="0">
                <a:pos x="5" y="10"/>
              </a:cxn>
            </a:cxnLst>
            <a:rect l="0" t="0" r="r" b="b"/>
            <a:pathLst>
              <a:path w="46" h="18">
                <a:moveTo>
                  <a:pt x="5" y="10"/>
                </a:moveTo>
                <a:lnTo>
                  <a:pt x="14" y="18"/>
                </a:lnTo>
                <a:lnTo>
                  <a:pt x="17" y="17"/>
                </a:lnTo>
                <a:lnTo>
                  <a:pt x="14" y="10"/>
                </a:lnTo>
                <a:lnTo>
                  <a:pt x="17" y="15"/>
                </a:lnTo>
                <a:lnTo>
                  <a:pt x="24" y="10"/>
                </a:lnTo>
                <a:lnTo>
                  <a:pt x="31" y="15"/>
                </a:lnTo>
                <a:lnTo>
                  <a:pt x="39" y="10"/>
                </a:lnTo>
                <a:lnTo>
                  <a:pt x="41" y="10"/>
                </a:lnTo>
                <a:lnTo>
                  <a:pt x="46" y="8"/>
                </a:lnTo>
                <a:lnTo>
                  <a:pt x="41" y="8"/>
                </a:lnTo>
                <a:lnTo>
                  <a:pt x="36" y="5"/>
                </a:lnTo>
                <a:lnTo>
                  <a:pt x="36" y="3"/>
                </a:lnTo>
                <a:lnTo>
                  <a:pt x="31" y="5"/>
                </a:lnTo>
                <a:lnTo>
                  <a:pt x="25" y="3"/>
                </a:lnTo>
                <a:lnTo>
                  <a:pt x="0" y="0"/>
                </a:lnTo>
                <a:lnTo>
                  <a:pt x="5" y="2"/>
                </a:lnTo>
                <a:lnTo>
                  <a:pt x="12" y="8"/>
                </a:lnTo>
                <a:lnTo>
                  <a:pt x="5" y="8"/>
                </a:lnTo>
                <a:lnTo>
                  <a:pt x="5" y="1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36" name="Freeform 1176"/>
          <p:cNvSpPr>
            <a:spLocks/>
          </p:cNvSpPr>
          <p:nvPr/>
        </p:nvSpPr>
        <p:spPr bwMode="auto">
          <a:xfrm>
            <a:off x="6124571" y="3003553"/>
            <a:ext cx="73025" cy="28575"/>
          </a:xfrm>
          <a:custGeom>
            <a:avLst/>
            <a:gdLst/>
            <a:ahLst/>
            <a:cxnLst>
              <a:cxn ang="0">
                <a:pos x="5" y="10"/>
              </a:cxn>
              <a:cxn ang="0">
                <a:pos x="14" y="18"/>
              </a:cxn>
              <a:cxn ang="0">
                <a:pos x="17" y="17"/>
              </a:cxn>
              <a:cxn ang="0">
                <a:pos x="14" y="10"/>
              </a:cxn>
              <a:cxn ang="0">
                <a:pos x="17" y="15"/>
              </a:cxn>
              <a:cxn ang="0">
                <a:pos x="24" y="10"/>
              </a:cxn>
              <a:cxn ang="0">
                <a:pos x="31" y="15"/>
              </a:cxn>
              <a:cxn ang="0">
                <a:pos x="39" y="10"/>
              </a:cxn>
              <a:cxn ang="0">
                <a:pos x="41" y="10"/>
              </a:cxn>
              <a:cxn ang="0">
                <a:pos x="46" y="8"/>
              </a:cxn>
              <a:cxn ang="0">
                <a:pos x="41" y="8"/>
              </a:cxn>
              <a:cxn ang="0">
                <a:pos x="36" y="5"/>
              </a:cxn>
              <a:cxn ang="0">
                <a:pos x="36" y="3"/>
              </a:cxn>
              <a:cxn ang="0">
                <a:pos x="31" y="5"/>
              </a:cxn>
              <a:cxn ang="0">
                <a:pos x="25" y="3"/>
              </a:cxn>
              <a:cxn ang="0">
                <a:pos x="0" y="0"/>
              </a:cxn>
              <a:cxn ang="0">
                <a:pos x="5" y="2"/>
              </a:cxn>
              <a:cxn ang="0">
                <a:pos x="12" y="8"/>
              </a:cxn>
              <a:cxn ang="0">
                <a:pos x="5" y="8"/>
              </a:cxn>
              <a:cxn ang="0">
                <a:pos x="5" y="10"/>
              </a:cxn>
            </a:cxnLst>
            <a:rect l="0" t="0" r="r" b="b"/>
            <a:pathLst>
              <a:path w="46" h="18">
                <a:moveTo>
                  <a:pt x="5" y="10"/>
                </a:moveTo>
                <a:lnTo>
                  <a:pt x="14" y="18"/>
                </a:lnTo>
                <a:lnTo>
                  <a:pt x="17" y="17"/>
                </a:lnTo>
                <a:lnTo>
                  <a:pt x="14" y="10"/>
                </a:lnTo>
                <a:lnTo>
                  <a:pt x="17" y="15"/>
                </a:lnTo>
                <a:lnTo>
                  <a:pt x="24" y="10"/>
                </a:lnTo>
                <a:lnTo>
                  <a:pt x="31" y="15"/>
                </a:lnTo>
                <a:lnTo>
                  <a:pt x="39" y="10"/>
                </a:lnTo>
                <a:lnTo>
                  <a:pt x="41" y="10"/>
                </a:lnTo>
                <a:lnTo>
                  <a:pt x="46" y="8"/>
                </a:lnTo>
                <a:lnTo>
                  <a:pt x="41" y="8"/>
                </a:lnTo>
                <a:lnTo>
                  <a:pt x="36" y="5"/>
                </a:lnTo>
                <a:lnTo>
                  <a:pt x="36" y="3"/>
                </a:lnTo>
                <a:lnTo>
                  <a:pt x="31" y="5"/>
                </a:lnTo>
                <a:lnTo>
                  <a:pt x="25" y="3"/>
                </a:lnTo>
                <a:lnTo>
                  <a:pt x="0" y="0"/>
                </a:lnTo>
                <a:lnTo>
                  <a:pt x="5" y="2"/>
                </a:lnTo>
                <a:lnTo>
                  <a:pt x="12" y="8"/>
                </a:lnTo>
                <a:lnTo>
                  <a:pt x="5" y="8"/>
                </a:lnTo>
                <a:lnTo>
                  <a:pt x="5" y="1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37" name="Freeform 1177"/>
          <p:cNvSpPr>
            <a:spLocks/>
          </p:cNvSpPr>
          <p:nvPr/>
        </p:nvSpPr>
        <p:spPr bwMode="auto">
          <a:xfrm>
            <a:off x="6197596" y="3003553"/>
            <a:ext cx="17462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1" y="0"/>
              </a:cxn>
              <a:cxn ang="0">
                <a:pos x="5" y="0"/>
              </a:cxn>
              <a:cxn ang="0">
                <a:pos x="0" y="2"/>
              </a:cxn>
            </a:cxnLst>
            <a:rect l="0" t="0" r="r" b="b"/>
            <a:pathLst>
              <a:path w="11" h="2">
                <a:moveTo>
                  <a:pt x="0" y="2"/>
                </a:moveTo>
                <a:lnTo>
                  <a:pt x="11" y="0"/>
                </a:lnTo>
                <a:lnTo>
                  <a:pt x="5" y="0"/>
                </a:lnTo>
                <a:lnTo>
                  <a:pt x="0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38" name="Freeform 1178"/>
          <p:cNvSpPr>
            <a:spLocks/>
          </p:cNvSpPr>
          <p:nvPr/>
        </p:nvSpPr>
        <p:spPr bwMode="auto">
          <a:xfrm>
            <a:off x="6197596" y="3003553"/>
            <a:ext cx="17462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1" y="0"/>
              </a:cxn>
              <a:cxn ang="0">
                <a:pos x="5" y="0"/>
              </a:cxn>
              <a:cxn ang="0">
                <a:pos x="0" y="2"/>
              </a:cxn>
            </a:cxnLst>
            <a:rect l="0" t="0" r="r" b="b"/>
            <a:pathLst>
              <a:path w="11" h="2">
                <a:moveTo>
                  <a:pt x="0" y="2"/>
                </a:moveTo>
                <a:lnTo>
                  <a:pt x="11" y="0"/>
                </a:lnTo>
                <a:lnTo>
                  <a:pt x="5" y="0"/>
                </a:lnTo>
                <a:lnTo>
                  <a:pt x="0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39" name="Freeform 1179"/>
          <p:cNvSpPr>
            <a:spLocks/>
          </p:cNvSpPr>
          <p:nvPr/>
        </p:nvSpPr>
        <p:spPr bwMode="auto">
          <a:xfrm>
            <a:off x="6245221" y="2967040"/>
            <a:ext cx="7937" cy="3175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0" y="2"/>
              </a:cxn>
              <a:cxn ang="0">
                <a:pos x="5" y="1"/>
              </a:cxn>
              <a:cxn ang="0">
                <a:pos x="0" y="0"/>
              </a:cxn>
              <a:cxn ang="0">
                <a:pos x="0" y="1"/>
              </a:cxn>
            </a:cxnLst>
            <a:rect l="0" t="0" r="r" b="b"/>
            <a:pathLst>
              <a:path w="5" h="2">
                <a:moveTo>
                  <a:pt x="0" y="1"/>
                </a:moveTo>
                <a:lnTo>
                  <a:pt x="0" y="2"/>
                </a:lnTo>
                <a:lnTo>
                  <a:pt x="5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40" name="Freeform 1180"/>
          <p:cNvSpPr>
            <a:spLocks/>
          </p:cNvSpPr>
          <p:nvPr/>
        </p:nvSpPr>
        <p:spPr bwMode="auto">
          <a:xfrm>
            <a:off x="6245221" y="2967040"/>
            <a:ext cx="7937" cy="3175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0" y="2"/>
              </a:cxn>
              <a:cxn ang="0">
                <a:pos x="5" y="1"/>
              </a:cxn>
              <a:cxn ang="0">
                <a:pos x="0" y="0"/>
              </a:cxn>
              <a:cxn ang="0">
                <a:pos x="0" y="1"/>
              </a:cxn>
            </a:cxnLst>
            <a:rect l="0" t="0" r="r" b="b"/>
            <a:pathLst>
              <a:path w="5" h="2">
                <a:moveTo>
                  <a:pt x="0" y="1"/>
                </a:moveTo>
                <a:lnTo>
                  <a:pt x="0" y="2"/>
                </a:lnTo>
                <a:lnTo>
                  <a:pt x="5" y="1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41" name="Line 1181"/>
          <p:cNvSpPr>
            <a:spLocks noChangeShapeType="1"/>
          </p:cNvSpPr>
          <p:nvPr/>
        </p:nvSpPr>
        <p:spPr bwMode="auto">
          <a:xfrm>
            <a:off x="6157909" y="2832103"/>
            <a:ext cx="12700" cy="6350"/>
          </a:xfrm>
          <a:prstGeom prst="line">
            <a:avLst/>
          </a:prstGeom>
          <a:noFill/>
          <a:ln w="9525" cap="rnd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42" name="Freeform 1182"/>
          <p:cNvSpPr>
            <a:spLocks/>
          </p:cNvSpPr>
          <p:nvPr/>
        </p:nvSpPr>
        <p:spPr bwMode="auto">
          <a:xfrm>
            <a:off x="6164259" y="2832103"/>
            <a:ext cx="25400" cy="6350"/>
          </a:xfrm>
          <a:custGeom>
            <a:avLst/>
            <a:gdLst/>
            <a:ahLst/>
            <a:cxnLst>
              <a:cxn ang="0">
                <a:pos x="4" y="4"/>
              </a:cxn>
              <a:cxn ang="0">
                <a:pos x="16" y="0"/>
              </a:cxn>
              <a:cxn ang="0">
                <a:pos x="0" y="0"/>
              </a:cxn>
              <a:cxn ang="0">
                <a:pos x="4" y="4"/>
              </a:cxn>
            </a:cxnLst>
            <a:rect l="0" t="0" r="r" b="b"/>
            <a:pathLst>
              <a:path w="16" h="4">
                <a:moveTo>
                  <a:pt x="4" y="4"/>
                </a:moveTo>
                <a:lnTo>
                  <a:pt x="16" y="0"/>
                </a:lnTo>
                <a:lnTo>
                  <a:pt x="0" y="0"/>
                </a:lnTo>
                <a:lnTo>
                  <a:pt x="4" y="4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43" name="Freeform 1183"/>
          <p:cNvSpPr>
            <a:spLocks/>
          </p:cNvSpPr>
          <p:nvPr/>
        </p:nvSpPr>
        <p:spPr bwMode="auto">
          <a:xfrm>
            <a:off x="6164259" y="2832103"/>
            <a:ext cx="25400" cy="6350"/>
          </a:xfrm>
          <a:custGeom>
            <a:avLst/>
            <a:gdLst/>
            <a:ahLst/>
            <a:cxnLst>
              <a:cxn ang="0">
                <a:pos x="4" y="4"/>
              </a:cxn>
              <a:cxn ang="0">
                <a:pos x="16" y="0"/>
              </a:cxn>
              <a:cxn ang="0">
                <a:pos x="0" y="0"/>
              </a:cxn>
              <a:cxn ang="0">
                <a:pos x="4" y="4"/>
              </a:cxn>
            </a:cxnLst>
            <a:rect l="0" t="0" r="r" b="b"/>
            <a:pathLst>
              <a:path w="16" h="4">
                <a:moveTo>
                  <a:pt x="4" y="4"/>
                </a:moveTo>
                <a:lnTo>
                  <a:pt x="16" y="0"/>
                </a:lnTo>
                <a:lnTo>
                  <a:pt x="0" y="0"/>
                </a:lnTo>
                <a:lnTo>
                  <a:pt x="4" y="4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44" name="Freeform 1184"/>
          <p:cNvSpPr>
            <a:spLocks/>
          </p:cNvSpPr>
          <p:nvPr/>
        </p:nvSpPr>
        <p:spPr bwMode="auto">
          <a:xfrm>
            <a:off x="6157909" y="2832103"/>
            <a:ext cx="31750" cy="6350"/>
          </a:xfrm>
          <a:custGeom>
            <a:avLst/>
            <a:gdLst/>
            <a:ahLst/>
            <a:cxnLst>
              <a:cxn ang="0">
                <a:pos x="8" y="4"/>
              </a:cxn>
              <a:cxn ang="0">
                <a:pos x="20" y="0"/>
              </a:cxn>
              <a:cxn ang="0">
                <a:pos x="0" y="0"/>
              </a:cxn>
            </a:cxnLst>
            <a:rect l="0" t="0" r="r" b="b"/>
            <a:pathLst>
              <a:path w="20" h="4">
                <a:moveTo>
                  <a:pt x="8" y="4"/>
                </a:moveTo>
                <a:lnTo>
                  <a:pt x="20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45" name="Freeform 1185"/>
          <p:cNvSpPr>
            <a:spLocks/>
          </p:cNvSpPr>
          <p:nvPr/>
        </p:nvSpPr>
        <p:spPr bwMode="auto">
          <a:xfrm>
            <a:off x="5735634" y="2819403"/>
            <a:ext cx="34925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22" y="1"/>
              </a:cxn>
              <a:cxn ang="0">
                <a:pos x="3" y="0"/>
              </a:cxn>
              <a:cxn ang="0">
                <a:pos x="0" y="0"/>
              </a:cxn>
              <a:cxn ang="0">
                <a:pos x="0" y="1"/>
              </a:cxn>
            </a:cxnLst>
            <a:rect l="0" t="0" r="r" b="b"/>
            <a:pathLst>
              <a:path w="22" h="1">
                <a:moveTo>
                  <a:pt x="0" y="1"/>
                </a:moveTo>
                <a:lnTo>
                  <a:pt x="22" y="1"/>
                </a:lnTo>
                <a:lnTo>
                  <a:pt x="3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46" name="Freeform 1186"/>
          <p:cNvSpPr>
            <a:spLocks/>
          </p:cNvSpPr>
          <p:nvPr/>
        </p:nvSpPr>
        <p:spPr bwMode="auto">
          <a:xfrm>
            <a:off x="5735634" y="2819403"/>
            <a:ext cx="34925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22" y="1"/>
              </a:cxn>
              <a:cxn ang="0">
                <a:pos x="3" y="0"/>
              </a:cxn>
              <a:cxn ang="0">
                <a:pos x="0" y="0"/>
              </a:cxn>
              <a:cxn ang="0">
                <a:pos x="0" y="1"/>
              </a:cxn>
            </a:cxnLst>
            <a:rect l="0" t="0" r="r" b="b"/>
            <a:pathLst>
              <a:path w="22" h="1">
                <a:moveTo>
                  <a:pt x="0" y="1"/>
                </a:moveTo>
                <a:lnTo>
                  <a:pt x="22" y="1"/>
                </a:lnTo>
                <a:lnTo>
                  <a:pt x="3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47" name="Rectangle 1187"/>
          <p:cNvSpPr>
            <a:spLocks noChangeArrowheads="1"/>
          </p:cNvSpPr>
          <p:nvPr/>
        </p:nvSpPr>
        <p:spPr bwMode="auto">
          <a:xfrm>
            <a:off x="5751509" y="2811465"/>
            <a:ext cx="50800" cy="1588"/>
          </a:xfrm>
          <a:prstGeom prst="rect">
            <a:avLst/>
          </a:prstGeom>
          <a:noFill/>
          <a:ln w="9525" cap="rnd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48" name="Freeform 1188"/>
          <p:cNvSpPr>
            <a:spLocks/>
          </p:cNvSpPr>
          <p:nvPr/>
        </p:nvSpPr>
        <p:spPr bwMode="auto">
          <a:xfrm>
            <a:off x="5751509" y="2811465"/>
            <a:ext cx="508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" y="0"/>
              </a:cxn>
              <a:cxn ang="0">
                <a:pos x="32" y="0"/>
              </a:cxn>
              <a:cxn ang="0">
                <a:pos x="0" y="0"/>
              </a:cxn>
            </a:cxnLst>
            <a:rect l="0" t="0" r="r" b="b"/>
            <a:pathLst>
              <a:path w="32">
                <a:moveTo>
                  <a:pt x="0" y="0"/>
                </a:moveTo>
                <a:lnTo>
                  <a:pt x="32" y="0"/>
                </a:lnTo>
                <a:lnTo>
                  <a:pt x="32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49" name="Freeform 1189"/>
          <p:cNvSpPr>
            <a:spLocks/>
          </p:cNvSpPr>
          <p:nvPr/>
        </p:nvSpPr>
        <p:spPr bwMode="auto">
          <a:xfrm>
            <a:off x="5657846" y="2809878"/>
            <a:ext cx="80962" cy="7938"/>
          </a:xfrm>
          <a:custGeom>
            <a:avLst/>
            <a:gdLst/>
            <a:ahLst/>
            <a:cxnLst>
              <a:cxn ang="0">
                <a:pos x="5" y="2"/>
              </a:cxn>
              <a:cxn ang="0">
                <a:pos x="29" y="5"/>
              </a:cxn>
              <a:cxn ang="0">
                <a:pos x="48" y="3"/>
              </a:cxn>
              <a:cxn ang="0">
                <a:pos x="51" y="2"/>
              </a:cxn>
              <a:cxn ang="0">
                <a:pos x="26" y="0"/>
              </a:cxn>
              <a:cxn ang="0">
                <a:pos x="0" y="0"/>
              </a:cxn>
              <a:cxn ang="0">
                <a:pos x="5" y="2"/>
              </a:cxn>
            </a:cxnLst>
            <a:rect l="0" t="0" r="r" b="b"/>
            <a:pathLst>
              <a:path w="51" h="5">
                <a:moveTo>
                  <a:pt x="5" y="2"/>
                </a:moveTo>
                <a:lnTo>
                  <a:pt x="29" y="5"/>
                </a:lnTo>
                <a:lnTo>
                  <a:pt x="48" y="3"/>
                </a:lnTo>
                <a:lnTo>
                  <a:pt x="51" y="2"/>
                </a:lnTo>
                <a:lnTo>
                  <a:pt x="26" y="0"/>
                </a:lnTo>
                <a:lnTo>
                  <a:pt x="0" y="0"/>
                </a:lnTo>
                <a:lnTo>
                  <a:pt x="5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50" name="Freeform 1190"/>
          <p:cNvSpPr>
            <a:spLocks/>
          </p:cNvSpPr>
          <p:nvPr/>
        </p:nvSpPr>
        <p:spPr bwMode="auto">
          <a:xfrm>
            <a:off x="5657846" y="2809878"/>
            <a:ext cx="80962" cy="7938"/>
          </a:xfrm>
          <a:custGeom>
            <a:avLst/>
            <a:gdLst/>
            <a:ahLst/>
            <a:cxnLst>
              <a:cxn ang="0">
                <a:pos x="5" y="2"/>
              </a:cxn>
              <a:cxn ang="0">
                <a:pos x="29" y="5"/>
              </a:cxn>
              <a:cxn ang="0">
                <a:pos x="48" y="3"/>
              </a:cxn>
              <a:cxn ang="0">
                <a:pos x="51" y="2"/>
              </a:cxn>
              <a:cxn ang="0">
                <a:pos x="26" y="0"/>
              </a:cxn>
              <a:cxn ang="0">
                <a:pos x="0" y="0"/>
              </a:cxn>
              <a:cxn ang="0">
                <a:pos x="5" y="2"/>
              </a:cxn>
            </a:cxnLst>
            <a:rect l="0" t="0" r="r" b="b"/>
            <a:pathLst>
              <a:path w="51" h="5">
                <a:moveTo>
                  <a:pt x="5" y="2"/>
                </a:moveTo>
                <a:lnTo>
                  <a:pt x="29" y="5"/>
                </a:lnTo>
                <a:lnTo>
                  <a:pt x="48" y="3"/>
                </a:lnTo>
                <a:lnTo>
                  <a:pt x="51" y="2"/>
                </a:lnTo>
                <a:lnTo>
                  <a:pt x="26" y="0"/>
                </a:lnTo>
                <a:lnTo>
                  <a:pt x="0" y="0"/>
                </a:lnTo>
                <a:lnTo>
                  <a:pt x="5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51" name="Freeform 1191"/>
          <p:cNvSpPr>
            <a:spLocks/>
          </p:cNvSpPr>
          <p:nvPr/>
        </p:nvSpPr>
        <p:spPr bwMode="auto">
          <a:xfrm>
            <a:off x="5276847" y="2787653"/>
            <a:ext cx="46037" cy="79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29" y="5"/>
              </a:cxn>
              <a:cxn ang="0">
                <a:pos x="22" y="3"/>
              </a:cxn>
              <a:cxn ang="0">
                <a:pos x="3" y="0"/>
              </a:cxn>
              <a:cxn ang="0">
                <a:pos x="0" y="0"/>
              </a:cxn>
              <a:cxn ang="0">
                <a:pos x="0" y="5"/>
              </a:cxn>
            </a:cxnLst>
            <a:rect l="0" t="0" r="r" b="b"/>
            <a:pathLst>
              <a:path w="29" h="5">
                <a:moveTo>
                  <a:pt x="0" y="5"/>
                </a:moveTo>
                <a:lnTo>
                  <a:pt x="29" y="5"/>
                </a:lnTo>
                <a:lnTo>
                  <a:pt x="22" y="3"/>
                </a:lnTo>
                <a:lnTo>
                  <a:pt x="3" y="0"/>
                </a:lnTo>
                <a:lnTo>
                  <a:pt x="0" y="0"/>
                </a:lnTo>
                <a:lnTo>
                  <a:pt x="0" y="5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52" name="Freeform 1192"/>
          <p:cNvSpPr>
            <a:spLocks/>
          </p:cNvSpPr>
          <p:nvPr/>
        </p:nvSpPr>
        <p:spPr bwMode="auto">
          <a:xfrm>
            <a:off x="5276847" y="2787653"/>
            <a:ext cx="46037" cy="79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29" y="5"/>
              </a:cxn>
              <a:cxn ang="0">
                <a:pos x="22" y="3"/>
              </a:cxn>
              <a:cxn ang="0">
                <a:pos x="3" y="0"/>
              </a:cxn>
              <a:cxn ang="0">
                <a:pos x="0" y="0"/>
              </a:cxn>
              <a:cxn ang="0">
                <a:pos x="0" y="5"/>
              </a:cxn>
            </a:cxnLst>
            <a:rect l="0" t="0" r="r" b="b"/>
            <a:pathLst>
              <a:path w="29" h="5">
                <a:moveTo>
                  <a:pt x="0" y="5"/>
                </a:moveTo>
                <a:lnTo>
                  <a:pt x="29" y="5"/>
                </a:lnTo>
                <a:lnTo>
                  <a:pt x="22" y="3"/>
                </a:lnTo>
                <a:lnTo>
                  <a:pt x="3" y="0"/>
                </a:lnTo>
                <a:lnTo>
                  <a:pt x="0" y="0"/>
                </a:lnTo>
                <a:lnTo>
                  <a:pt x="0" y="5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53" name="Freeform 1193"/>
          <p:cNvSpPr>
            <a:spLocks/>
          </p:cNvSpPr>
          <p:nvPr/>
        </p:nvSpPr>
        <p:spPr bwMode="auto">
          <a:xfrm>
            <a:off x="5175247" y="2781303"/>
            <a:ext cx="92075" cy="11113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4" y="7"/>
              </a:cxn>
              <a:cxn ang="0">
                <a:pos x="58" y="7"/>
              </a:cxn>
              <a:cxn ang="0">
                <a:pos x="51" y="4"/>
              </a:cxn>
              <a:cxn ang="0">
                <a:pos x="12" y="0"/>
              </a:cxn>
              <a:cxn ang="0">
                <a:pos x="5" y="0"/>
              </a:cxn>
              <a:cxn ang="0">
                <a:pos x="5" y="2"/>
              </a:cxn>
              <a:cxn ang="0">
                <a:pos x="0" y="2"/>
              </a:cxn>
            </a:cxnLst>
            <a:rect l="0" t="0" r="r" b="b"/>
            <a:pathLst>
              <a:path w="58" h="7">
                <a:moveTo>
                  <a:pt x="0" y="2"/>
                </a:moveTo>
                <a:lnTo>
                  <a:pt x="24" y="7"/>
                </a:lnTo>
                <a:lnTo>
                  <a:pt x="58" y="7"/>
                </a:lnTo>
                <a:lnTo>
                  <a:pt x="51" y="4"/>
                </a:lnTo>
                <a:lnTo>
                  <a:pt x="12" y="0"/>
                </a:lnTo>
                <a:lnTo>
                  <a:pt x="5" y="0"/>
                </a:lnTo>
                <a:lnTo>
                  <a:pt x="5" y="2"/>
                </a:lnTo>
                <a:lnTo>
                  <a:pt x="0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54" name="Freeform 1194"/>
          <p:cNvSpPr>
            <a:spLocks/>
          </p:cNvSpPr>
          <p:nvPr/>
        </p:nvSpPr>
        <p:spPr bwMode="auto">
          <a:xfrm>
            <a:off x="5175247" y="2781303"/>
            <a:ext cx="92075" cy="11113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4" y="7"/>
              </a:cxn>
              <a:cxn ang="0">
                <a:pos x="58" y="7"/>
              </a:cxn>
              <a:cxn ang="0">
                <a:pos x="51" y="4"/>
              </a:cxn>
              <a:cxn ang="0">
                <a:pos x="12" y="0"/>
              </a:cxn>
              <a:cxn ang="0">
                <a:pos x="5" y="0"/>
              </a:cxn>
              <a:cxn ang="0">
                <a:pos x="5" y="2"/>
              </a:cxn>
              <a:cxn ang="0">
                <a:pos x="0" y="2"/>
              </a:cxn>
            </a:cxnLst>
            <a:rect l="0" t="0" r="r" b="b"/>
            <a:pathLst>
              <a:path w="58" h="7">
                <a:moveTo>
                  <a:pt x="0" y="2"/>
                </a:moveTo>
                <a:lnTo>
                  <a:pt x="24" y="7"/>
                </a:lnTo>
                <a:lnTo>
                  <a:pt x="58" y="7"/>
                </a:lnTo>
                <a:lnTo>
                  <a:pt x="51" y="4"/>
                </a:lnTo>
                <a:lnTo>
                  <a:pt x="12" y="0"/>
                </a:lnTo>
                <a:lnTo>
                  <a:pt x="5" y="0"/>
                </a:lnTo>
                <a:lnTo>
                  <a:pt x="5" y="2"/>
                </a:lnTo>
                <a:lnTo>
                  <a:pt x="0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55" name="Freeform 1195"/>
          <p:cNvSpPr>
            <a:spLocks/>
          </p:cNvSpPr>
          <p:nvPr/>
        </p:nvSpPr>
        <p:spPr bwMode="auto">
          <a:xfrm>
            <a:off x="4865684" y="2806703"/>
            <a:ext cx="144462" cy="31750"/>
          </a:xfrm>
          <a:custGeom>
            <a:avLst/>
            <a:gdLst/>
            <a:ahLst/>
            <a:cxnLst>
              <a:cxn ang="0">
                <a:pos x="10" y="16"/>
              </a:cxn>
              <a:cxn ang="0">
                <a:pos x="26" y="20"/>
              </a:cxn>
              <a:cxn ang="0">
                <a:pos x="43" y="20"/>
              </a:cxn>
              <a:cxn ang="0">
                <a:pos x="33" y="16"/>
              </a:cxn>
              <a:cxn ang="0">
                <a:pos x="29" y="12"/>
              </a:cxn>
              <a:cxn ang="0">
                <a:pos x="50" y="5"/>
              </a:cxn>
              <a:cxn ang="0">
                <a:pos x="91" y="3"/>
              </a:cxn>
              <a:cxn ang="0">
                <a:pos x="86" y="0"/>
              </a:cxn>
              <a:cxn ang="0">
                <a:pos x="72" y="0"/>
              </a:cxn>
              <a:cxn ang="0">
                <a:pos x="34" y="3"/>
              </a:cxn>
              <a:cxn ang="0">
                <a:pos x="20" y="5"/>
              </a:cxn>
              <a:cxn ang="0">
                <a:pos x="20" y="9"/>
              </a:cxn>
              <a:cxn ang="0">
                <a:pos x="15" y="9"/>
              </a:cxn>
              <a:cxn ang="0">
                <a:pos x="20" y="10"/>
              </a:cxn>
              <a:cxn ang="0">
                <a:pos x="10" y="12"/>
              </a:cxn>
              <a:cxn ang="0">
                <a:pos x="12" y="12"/>
              </a:cxn>
              <a:cxn ang="0">
                <a:pos x="0" y="14"/>
              </a:cxn>
              <a:cxn ang="0">
                <a:pos x="10" y="16"/>
              </a:cxn>
            </a:cxnLst>
            <a:rect l="0" t="0" r="r" b="b"/>
            <a:pathLst>
              <a:path w="91" h="20">
                <a:moveTo>
                  <a:pt x="10" y="16"/>
                </a:moveTo>
                <a:lnTo>
                  <a:pt x="26" y="20"/>
                </a:lnTo>
                <a:lnTo>
                  <a:pt x="43" y="20"/>
                </a:lnTo>
                <a:lnTo>
                  <a:pt x="33" y="16"/>
                </a:lnTo>
                <a:lnTo>
                  <a:pt x="29" y="12"/>
                </a:lnTo>
                <a:lnTo>
                  <a:pt x="50" y="5"/>
                </a:lnTo>
                <a:lnTo>
                  <a:pt x="91" y="3"/>
                </a:lnTo>
                <a:lnTo>
                  <a:pt x="86" y="0"/>
                </a:lnTo>
                <a:lnTo>
                  <a:pt x="72" y="0"/>
                </a:lnTo>
                <a:lnTo>
                  <a:pt x="34" y="3"/>
                </a:lnTo>
                <a:lnTo>
                  <a:pt x="20" y="5"/>
                </a:lnTo>
                <a:lnTo>
                  <a:pt x="20" y="9"/>
                </a:lnTo>
                <a:lnTo>
                  <a:pt x="15" y="9"/>
                </a:lnTo>
                <a:lnTo>
                  <a:pt x="20" y="10"/>
                </a:lnTo>
                <a:lnTo>
                  <a:pt x="10" y="12"/>
                </a:lnTo>
                <a:lnTo>
                  <a:pt x="12" y="12"/>
                </a:lnTo>
                <a:lnTo>
                  <a:pt x="0" y="14"/>
                </a:lnTo>
                <a:lnTo>
                  <a:pt x="10" y="16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56" name="Freeform 1196"/>
          <p:cNvSpPr>
            <a:spLocks/>
          </p:cNvSpPr>
          <p:nvPr/>
        </p:nvSpPr>
        <p:spPr bwMode="auto">
          <a:xfrm>
            <a:off x="4865684" y="2806703"/>
            <a:ext cx="144462" cy="31750"/>
          </a:xfrm>
          <a:custGeom>
            <a:avLst/>
            <a:gdLst/>
            <a:ahLst/>
            <a:cxnLst>
              <a:cxn ang="0">
                <a:pos x="10" y="16"/>
              </a:cxn>
              <a:cxn ang="0">
                <a:pos x="26" y="20"/>
              </a:cxn>
              <a:cxn ang="0">
                <a:pos x="43" y="20"/>
              </a:cxn>
              <a:cxn ang="0">
                <a:pos x="33" y="16"/>
              </a:cxn>
              <a:cxn ang="0">
                <a:pos x="29" y="12"/>
              </a:cxn>
              <a:cxn ang="0">
                <a:pos x="50" y="5"/>
              </a:cxn>
              <a:cxn ang="0">
                <a:pos x="91" y="3"/>
              </a:cxn>
              <a:cxn ang="0">
                <a:pos x="86" y="0"/>
              </a:cxn>
              <a:cxn ang="0">
                <a:pos x="72" y="0"/>
              </a:cxn>
              <a:cxn ang="0">
                <a:pos x="34" y="3"/>
              </a:cxn>
              <a:cxn ang="0">
                <a:pos x="20" y="5"/>
              </a:cxn>
              <a:cxn ang="0">
                <a:pos x="20" y="9"/>
              </a:cxn>
              <a:cxn ang="0">
                <a:pos x="15" y="9"/>
              </a:cxn>
              <a:cxn ang="0">
                <a:pos x="20" y="10"/>
              </a:cxn>
              <a:cxn ang="0">
                <a:pos x="10" y="12"/>
              </a:cxn>
              <a:cxn ang="0">
                <a:pos x="12" y="12"/>
              </a:cxn>
              <a:cxn ang="0">
                <a:pos x="0" y="14"/>
              </a:cxn>
              <a:cxn ang="0">
                <a:pos x="10" y="16"/>
              </a:cxn>
            </a:cxnLst>
            <a:rect l="0" t="0" r="r" b="b"/>
            <a:pathLst>
              <a:path w="91" h="20">
                <a:moveTo>
                  <a:pt x="10" y="16"/>
                </a:moveTo>
                <a:lnTo>
                  <a:pt x="26" y="20"/>
                </a:lnTo>
                <a:lnTo>
                  <a:pt x="43" y="20"/>
                </a:lnTo>
                <a:lnTo>
                  <a:pt x="33" y="16"/>
                </a:lnTo>
                <a:lnTo>
                  <a:pt x="29" y="12"/>
                </a:lnTo>
                <a:lnTo>
                  <a:pt x="50" y="5"/>
                </a:lnTo>
                <a:lnTo>
                  <a:pt x="91" y="3"/>
                </a:lnTo>
                <a:lnTo>
                  <a:pt x="86" y="0"/>
                </a:lnTo>
                <a:lnTo>
                  <a:pt x="72" y="0"/>
                </a:lnTo>
                <a:lnTo>
                  <a:pt x="34" y="3"/>
                </a:lnTo>
                <a:lnTo>
                  <a:pt x="20" y="5"/>
                </a:lnTo>
                <a:lnTo>
                  <a:pt x="20" y="9"/>
                </a:lnTo>
                <a:lnTo>
                  <a:pt x="15" y="9"/>
                </a:lnTo>
                <a:lnTo>
                  <a:pt x="20" y="10"/>
                </a:lnTo>
                <a:lnTo>
                  <a:pt x="10" y="12"/>
                </a:lnTo>
                <a:lnTo>
                  <a:pt x="12" y="12"/>
                </a:lnTo>
                <a:lnTo>
                  <a:pt x="0" y="14"/>
                </a:lnTo>
                <a:lnTo>
                  <a:pt x="10" y="16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57" name="Freeform 1197"/>
          <p:cNvSpPr>
            <a:spLocks/>
          </p:cNvSpPr>
          <p:nvPr/>
        </p:nvSpPr>
        <p:spPr bwMode="auto">
          <a:xfrm>
            <a:off x="4857747" y="2847978"/>
            <a:ext cx="22225" cy="3175"/>
          </a:xfrm>
          <a:custGeom>
            <a:avLst/>
            <a:gdLst/>
            <a:ahLst/>
            <a:cxnLst>
              <a:cxn ang="0">
                <a:pos x="5" y="2"/>
              </a:cxn>
              <a:cxn ang="0">
                <a:pos x="14" y="0"/>
              </a:cxn>
              <a:cxn ang="0">
                <a:pos x="0" y="0"/>
              </a:cxn>
              <a:cxn ang="0">
                <a:pos x="5" y="2"/>
              </a:cxn>
            </a:cxnLst>
            <a:rect l="0" t="0" r="r" b="b"/>
            <a:pathLst>
              <a:path w="14" h="2">
                <a:moveTo>
                  <a:pt x="5" y="2"/>
                </a:moveTo>
                <a:lnTo>
                  <a:pt x="14" y="0"/>
                </a:lnTo>
                <a:lnTo>
                  <a:pt x="0" y="0"/>
                </a:lnTo>
                <a:lnTo>
                  <a:pt x="5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58" name="Freeform 1198"/>
          <p:cNvSpPr>
            <a:spLocks/>
          </p:cNvSpPr>
          <p:nvPr/>
        </p:nvSpPr>
        <p:spPr bwMode="auto">
          <a:xfrm>
            <a:off x="4857747" y="2847978"/>
            <a:ext cx="22225" cy="3175"/>
          </a:xfrm>
          <a:custGeom>
            <a:avLst/>
            <a:gdLst/>
            <a:ahLst/>
            <a:cxnLst>
              <a:cxn ang="0">
                <a:pos x="5" y="2"/>
              </a:cxn>
              <a:cxn ang="0">
                <a:pos x="14" y="0"/>
              </a:cxn>
              <a:cxn ang="0">
                <a:pos x="0" y="0"/>
              </a:cxn>
              <a:cxn ang="0">
                <a:pos x="5" y="2"/>
              </a:cxn>
            </a:cxnLst>
            <a:rect l="0" t="0" r="r" b="b"/>
            <a:pathLst>
              <a:path w="14" h="2">
                <a:moveTo>
                  <a:pt x="5" y="2"/>
                </a:moveTo>
                <a:lnTo>
                  <a:pt x="14" y="0"/>
                </a:lnTo>
                <a:lnTo>
                  <a:pt x="0" y="0"/>
                </a:lnTo>
                <a:lnTo>
                  <a:pt x="5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59" name="Freeform 1199"/>
          <p:cNvSpPr>
            <a:spLocks/>
          </p:cNvSpPr>
          <p:nvPr/>
        </p:nvSpPr>
        <p:spPr bwMode="auto">
          <a:xfrm>
            <a:off x="4865684" y="2781303"/>
            <a:ext cx="60325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33" y="1"/>
              </a:cxn>
              <a:cxn ang="0">
                <a:pos x="29" y="0"/>
              </a:cxn>
              <a:cxn ang="0">
                <a:pos x="38" y="0"/>
              </a:cxn>
              <a:cxn ang="0">
                <a:pos x="0" y="1"/>
              </a:cxn>
            </a:cxnLst>
            <a:rect l="0" t="0" r="r" b="b"/>
            <a:pathLst>
              <a:path w="38" h="1">
                <a:moveTo>
                  <a:pt x="0" y="1"/>
                </a:moveTo>
                <a:lnTo>
                  <a:pt x="33" y="1"/>
                </a:lnTo>
                <a:lnTo>
                  <a:pt x="29" y="0"/>
                </a:lnTo>
                <a:lnTo>
                  <a:pt x="38" y="0"/>
                </a:lnTo>
                <a:lnTo>
                  <a:pt x="0" y="1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60" name="Freeform 1200"/>
          <p:cNvSpPr>
            <a:spLocks/>
          </p:cNvSpPr>
          <p:nvPr/>
        </p:nvSpPr>
        <p:spPr bwMode="auto">
          <a:xfrm>
            <a:off x="4865684" y="2781303"/>
            <a:ext cx="60325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33" y="1"/>
              </a:cxn>
              <a:cxn ang="0">
                <a:pos x="29" y="0"/>
              </a:cxn>
              <a:cxn ang="0">
                <a:pos x="38" y="0"/>
              </a:cxn>
              <a:cxn ang="0">
                <a:pos x="0" y="1"/>
              </a:cxn>
            </a:cxnLst>
            <a:rect l="0" t="0" r="r" b="b"/>
            <a:pathLst>
              <a:path w="38" h="1">
                <a:moveTo>
                  <a:pt x="0" y="1"/>
                </a:moveTo>
                <a:lnTo>
                  <a:pt x="33" y="1"/>
                </a:lnTo>
                <a:lnTo>
                  <a:pt x="29" y="0"/>
                </a:lnTo>
                <a:lnTo>
                  <a:pt x="38" y="0"/>
                </a:lnTo>
                <a:lnTo>
                  <a:pt x="0" y="1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61" name="Freeform 1201"/>
          <p:cNvSpPr>
            <a:spLocks/>
          </p:cNvSpPr>
          <p:nvPr/>
        </p:nvSpPr>
        <p:spPr bwMode="auto">
          <a:xfrm>
            <a:off x="4843459" y="2778128"/>
            <a:ext cx="38100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4" y="2"/>
              </a:cxn>
              <a:cxn ang="0">
                <a:pos x="23" y="0"/>
              </a:cxn>
              <a:cxn ang="0">
                <a:pos x="12" y="2"/>
              </a:cxn>
              <a:cxn ang="0">
                <a:pos x="0" y="2"/>
              </a:cxn>
            </a:cxnLst>
            <a:rect l="0" t="0" r="r" b="b"/>
            <a:pathLst>
              <a:path w="24" h="2">
                <a:moveTo>
                  <a:pt x="0" y="2"/>
                </a:moveTo>
                <a:lnTo>
                  <a:pt x="24" y="2"/>
                </a:lnTo>
                <a:lnTo>
                  <a:pt x="23" y="0"/>
                </a:lnTo>
                <a:lnTo>
                  <a:pt x="12" y="2"/>
                </a:lnTo>
                <a:lnTo>
                  <a:pt x="0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62" name="Freeform 1202"/>
          <p:cNvSpPr>
            <a:spLocks/>
          </p:cNvSpPr>
          <p:nvPr/>
        </p:nvSpPr>
        <p:spPr bwMode="auto">
          <a:xfrm>
            <a:off x="4843459" y="2778128"/>
            <a:ext cx="38100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4" y="2"/>
              </a:cxn>
              <a:cxn ang="0">
                <a:pos x="23" y="0"/>
              </a:cxn>
              <a:cxn ang="0">
                <a:pos x="12" y="2"/>
              </a:cxn>
              <a:cxn ang="0">
                <a:pos x="0" y="2"/>
              </a:cxn>
            </a:cxnLst>
            <a:rect l="0" t="0" r="r" b="b"/>
            <a:pathLst>
              <a:path w="24" h="2">
                <a:moveTo>
                  <a:pt x="0" y="2"/>
                </a:moveTo>
                <a:lnTo>
                  <a:pt x="24" y="2"/>
                </a:lnTo>
                <a:lnTo>
                  <a:pt x="23" y="0"/>
                </a:lnTo>
                <a:lnTo>
                  <a:pt x="12" y="2"/>
                </a:lnTo>
                <a:lnTo>
                  <a:pt x="0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63" name="Line 1203"/>
          <p:cNvSpPr>
            <a:spLocks noChangeShapeType="1"/>
          </p:cNvSpPr>
          <p:nvPr/>
        </p:nvSpPr>
        <p:spPr bwMode="auto">
          <a:xfrm>
            <a:off x="4835522" y="2782890"/>
            <a:ext cx="22225" cy="3175"/>
          </a:xfrm>
          <a:prstGeom prst="line">
            <a:avLst/>
          </a:prstGeom>
          <a:noFill/>
          <a:ln w="9525" cap="rnd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64" name="Freeform 1204"/>
          <p:cNvSpPr>
            <a:spLocks/>
          </p:cNvSpPr>
          <p:nvPr/>
        </p:nvSpPr>
        <p:spPr bwMode="auto">
          <a:xfrm>
            <a:off x="4756147" y="2781303"/>
            <a:ext cx="63500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40" y="1"/>
              </a:cxn>
              <a:cxn ang="0">
                <a:pos x="21" y="0"/>
              </a:cxn>
              <a:cxn ang="0">
                <a:pos x="0" y="1"/>
              </a:cxn>
            </a:cxnLst>
            <a:rect l="0" t="0" r="r" b="b"/>
            <a:pathLst>
              <a:path w="40" h="1">
                <a:moveTo>
                  <a:pt x="0" y="1"/>
                </a:moveTo>
                <a:lnTo>
                  <a:pt x="40" y="1"/>
                </a:lnTo>
                <a:lnTo>
                  <a:pt x="21" y="0"/>
                </a:lnTo>
                <a:lnTo>
                  <a:pt x="0" y="1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65" name="Freeform 1205"/>
          <p:cNvSpPr>
            <a:spLocks/>
          </p:cNvSpPr>
          <p:nvPr/>
        </p:nvSpPr>
        <p:spPr bwMode="auto">
          <a:xfrm>
            <a:off x="4756147" y="2781303"/>
            <a:ext cx="63500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40" y="1"/>
              </a:cxn>
              <a:cxn ang="0">
                <a:pos x="21" y="0"/>
              </a:cxn>
              <a:cxn ang="0">
                <a:pos x="0" y="1"/>
              </a:cxn>
            </a:cxnLst>
            <a:rect l="0" t="0" r="r" b="b"/>
            <a:pathLst>
              <a:path w="40" h="1">
                <a:moveTo>
                  <a:pt x="0" y="1"/>
                </a:moveTo>
                <a:lnTo>
                  <a:pt x="40" y="1"/>
                </a:lnTo>
                <a:lnTo>
                  <a:pt x="21" y="0"/>
                </a:lnTo>
                <a:lnTo>
                  <a:pt x="0" y="1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66" name="Freeform 1206"/>
          <p:cNvSpPr>
            <a:spLocks/>
          </p:cNvSpPr>
          <p:nvPr/>
        </p:nvSpPr>
        <p:spPr bwMode="auto">
          <a:xfrm>
            <a:off x="4470397" y="2782890"/>
            <a:ext cx="146050" cy="2381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0" y="7"/>
              </a:cxn>
              <a:cxn ang="0">
                <a:pos x="16" y="7"/>
              </a:cxn>
              <a:cxn ang="0">
                <a:pos x="16" y="10"/>
              </a:cxn>
              <a:cxn ang="0">
                <a:pos x="35" y="15"/>
              </a:cxn>
              <a:cxn ang="0">
                <a:pos x="45" y="7"/>
              </a:cxn>
              <a:cxn ang="0">
                <a:pos x="54" y="7"/>
              </a:cxn>
              <a:cxn ang="0">
                <a:pos x="54" y="10"/>
              </a:cxn>
              <a:cxn ang="0">
                <a:pos x="81" y="10"/>
              </a:cxn>
              <a:cxn ang="0">
                <a:pos x="45" y="6"/>
              </a:cxn>
              <a:cxn ang="0">
                <a:pos x="45" y="3"/>
              </a:cxn>
              <a:cxn ang="0">
                <a:pos x="69" y="6"/>
              </a:cxn>
              <a:cxn ang="0">
                <a:pos x="92" y="3"/>
              </a:cxn>
              <a:cxn ang="0">
                <a:pos x="87" y="0"/>
              </a:cxn>
              <a:cxn ang="0">
                <a:pos x="47" y="1"/>
              </a:cxn>
              <a:cxn ang="0">
                <a:pos x="28" y="3"/>
              </a:cxn>
              <a:cxn ang="0">
                <a:pos x="0" y="3"/>
              </a:cxn>
            </a:cxnLst>
            <a:rect l="0" t="0" r="r" b="b"/>
            <a:pathLst>
              <a:path w="92" h="15">
                <a:moveTo>
                  <a:pt x="0" y="3"/>
                </a:moveTo>
                <a:lnTo>
                  <a:pt x="10" y="7"/>
                </a:lnTo>
                <a:lnTo>
                  <a:pt x="16" y="7"/>
                </a:lnTo>
                <a:lnTo>
                  <a:pt x="16" y="10"/>
                </a:lnTo>
                <a:lnTo>
                  <a:pt x="35" y="15"/>
                </a:lnTo>
                <a:lnTo>
                  <a:pt x="45" y="7"/>
                </a:lnTo>
                <a:lnTo>
                  <a:pt x="54" y="7"/>
                </a:lnTo>
                <a:lnTo>
                  <a:pt x="54" y="10"/>
                </a:lnTo>
                <a:lnTo>
                  <a:pt x="81" y="10"/>
                </a:lnTo>
                <a:lnTo>
                  <a:pt x="45" y="6"/>
                </a:lnTo>
                <a:lnTo>
                  <a:pt x="45" y="3"/>
                </a:lnTo>
                <a:lnTo>
                  <a:pt x="69" y="6"/>
                </a:lnTo>
                <a:lnTo>
                  <a:pt x="92" y="3"/>
                </a:lnTo>
                <a:lnTo>
                  <a:pt x="87" y="0"/>
                </a:lnTo>
                <a:lnTo>
                  <a:pt x="47" y="1"/>
                </a:lnTo>
                <a:lnTo>
                  <a:pt x="28" y="3"/>
                </a:lnTo>
                <a:lnTo>
                  <a:pt x="0" y="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67" name="Freeform 1207"/>
          <p:cNvSpPr>
            <a:spLocks/>
          </p:cNvSpPr>
          <p:nvPr/>
        </p:nvSpPr>
        <p:spPr bwMode="auto">
          <a:xfrm>
            <a:off x="4470397" y="2782890"/>
            <a:ext cx="146050" cy="2381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0" y="7"/>
              </a:cxn>
              <a:cxn ang="0">
                <a:pos x="16" y="7"/>
              </a:cxn>
              <a:cxn ang="0">
                <a:pos x="16" y="10"/>
              </a:cxn>
              <a:cxn ang="0">
                <a:pos x="35" y="15"/>
              </a:cxn>
              <a:cxn ang="0">
                <a:pos x="45" y="7"/>
              </a:cxn>
              <a:cxn ang="0">
                <a:pos x="54" y="7"/>
              </a:cxn>
              <a:cxn ang="0">
                <a:pos x="54" y="10"/>
              </a:cxn>
              <a:cxn ang="0">
                <a:pos x="81" y="10"/>
              </a:cxn>
              <a:cxn ang="0">
                <a:pos x="45" y="6"/>
              </a:cxn>
              <a:cxn ang="0">
                <a:pos x="45" y="3"/>
              </a:cxn>
              <a:cxn ang="0">
                <a:pos x="69" y="6"/>
              </a:cxn>
              <a:cxn ang="0">
                <a:pos x="92" y="3"/>
              </a:cxn>
              <a:cxn ang="0">
                <a:pos x="87" y="0"/>
              </a:cxn>
              <a:cxn ang="0">
                <a:pos x="47" y="1"/>
              </a:cxn>
              <a:cxn ang="0">
                <a:pos x="28" y="3"/>
              </a:cxn>
              <a:cxn ang="0">
                <a:pos x="0" y="3"/>
              </a:cxn>
            </a:cxnLst>
            <a:rect l="0" t="0" r="r" b="b"/>
            <a:pathLst>
              <a:path w="92" h="15">
                <a:moveTo>
                  <a:pt x="0" y="3"/>
                </a:moveTo>
                <a:lnTo>
                  <a:pt x="10" y="7"/>
                </a:lnTo>
                <a:lnTo>
                  <a:pt x="16" y="7"/>
                </a:lnTo>
                <a:lnTo>
                  <a:pt x="16" y="10"/>
                </a:lnTo>
                <a:lnTo>
                  <a:pt x="35" y="15"/>
                </a:lnTo>
                <a:lnTo>
                  <a:pt x="45" y="7"/>
                </a:lnTo>
                <a:lnTo>
                  <a:pt x="54" y="7"/>
                </a:lnTo>
                <a:lnTo>
                  <a:pt x="54" y="10"/>
                </a:lnTo>
                <a:lnTo>
                  <a:pt x="81" y="10"/>
                </a:lnTo>
                <a:lnTo>
                  <a:pt x="45" y="6"/>
                </a:lnTo>
                <a:lnTo>
                  <a:pt x="45" y="3"/>
                </a:lnTo>
                <a:lnTo>
                  <a:pt x="69" y="6"/>
                </a:lnTo>
                <a:lnTo>
                  <a:pt x="92" y="3"/>
                </a:lnTo>
                <a:lnTo>
                  <a:pt x="87" y="0"/>
                </a:lnTo>
                <a:lnTo>
                  <a:pt x="47" y="1"/>
                </a:lnTo>
                <a:lnTo>
                  <a:pt x="28" y="3"/>
                </a:lnTo>
                <a:lnTo>
                  <a:pt x="0" y="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68" name="Line 1208"/>
          <p:cNvSpPr>
            <a:spLocks noChangeShapeType="1"/>
          </p:cNvSpPr>
          <p:nvPr/>
        </p:nvSpPr>
        <p:spPr bwMode="auto">
          <a:xfrm>
            <a:off x="4305297" y="2906715"/>
            <a:ext cx="3175" cy="7938"/>
          </a:xfrm>
          <a:prstGeom prst="line">
            <a:avLst/>
          </a:prstGeom>
          <a:noFill/>
          <a:ln w="9525" cap="rnd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69" name="Freeform 1209"/>
          <p:cNvSpPr>
            <a:spLocks/>
          </p:cNvSpPr>
          <p:nvPr/>
        </p:nvSpPr>
        <p:spPr bwMode="auto">
          <a:xfrm>
            <a:off x="4259260" y="2914653"/>
            <a:ext cx="17462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6" y="4"/>
              </a:cxn>
              <a:cxn ang="0">
                <a:pos x="11" y="0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w="11" h="4">
                <a:moveTo>
                  <a:pt x="0" y="4"/>
                </a:moveTo>
                <a:lnTo>
                  <a:pt x="6" y="4"/>
                </a:lnTo>
                <a:lnTo>
                  <a:pt x="11" y="0"/>
                </a:lnTo>
                <a:lnTo>
                  <a:pt x="0" y="2"/>
                </a:lnTo>
                <a:lnTo>
                  <a:pt x="0" y="4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0" name="Freeform 1210"/>
          <p:cNvSpPr>
            <a:spLocks/>
          </p:cNvSpPr>
          <p:nvPr/>
        </p:nvSpPr>
        <p:spPr bwMode="auto">
          <a:xfrm>
            <a:off x="4259260" y="2914653"/>
            <a:ext cx="17462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6" y="4"/>
              </a:cxn>
              <a:cxn ang="0">
                <a:pos x="11" y="0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w="11" h="4">
                <a:moveTo>
                  <a:pt x="0" y="4"/>
                </a:moveTo>
                <a:lnTo>
                  <a:pt x="6" y="4"/>
                </a:lnTo>
                <a:lnTo>
                  <a:pt x="11" y="0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1" name="Freeform 1211"/>
          <p:cNvSpPr>
            <a:spLocks/>
          </p:cNvSpPr>
          <p:nvPr/>
        </p:nvSpPr>
        <p:spPr bwMode="auto">
          <a:xfrm>
            <a:off x="4267197" y="2914653"/>
            <a:ext cx="95250" cy="52388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14" y="33"/>
              </a:cxn>
              <a:cxn ang="0">
                <a:pos x="19" y="32"/>
              </a:cxn>
              <a:cxn ang="0">
                <a:pos x="25" y="33"/>
              </a:cxn>
              <a:cxn ang="0">
                <a:pos x="49" y="32"/>
              </a:cxn>
              <a:cxn ang="0">
                <a:pos x="54" y="30"/>
              </a:cxn>
              <a:cxn ang="0">
                <a:pos x="49" y="30"/>
              </a:cxn>
              <a:cxn ang="0">
                <a:pos x="60" y="25"/>
              </a:cxn>
              <a:cxn ang="0">
                <a:pos x="54" y="23"/>
              </a:cxn>
              <a:cxn ang="0">
                <a:pos x="49" y="23"/>
              </a:cxn>
              <a:cxn ang="0">
                <a:pos x="44" y="17"/>
              </a:cxn>
              <a:cxn ang="0">
                <a:pos x="30" y="10"/>
              </a:cxn>
              <a:cxn ang="0">
                <a:pos x="19" y="10"/>
              </a:cxn>
              <a:cxn ang="0">
                <a:pos x="30" y="4"/>
              </a:cxn>
              <a:cxn ang="0">
                <a:pos x="17" y="4"/>
              </a:cxn>
              <a:cxn ang="0">
                <a:pos x="25" y="2"/>
              </a:cxn>
              <a:cxn ang="0">
                <a:pos x="25" y="0"/>
              </a:cxn>
              <a:cxn ang="0">
                <a:pos x="9" y="0"/>
              </a:cxn>
              <a:cxn ang="0">
                <a:pos x="5" y="4"/>
              </a:cxn>
              <a:cxn ang="0">
                <a:pos x="5" y="7"/>
              </a:cxn>
              <a:cxn ang="0">
                <a:pos x="0" y="9"/>
              </a:cxn>
              <a:cxn ang="0">
                <a:pos x="5" y="9"/>
              </a:cxn>
              <a:cxn ang="0">
                <a:pos x="5" y="10"/>
              </a:cxn>
              <a:cxn ang="0">
                <a:pos x="5" y="11"/>
              </a:cxn>
              <a:cxn ang="0">
                <a:pos x="5" y="12"/>
              </a:cxn>
              <a:cxn ang="0">
                <a:pos x="9" y="11"/>
              </a:cxn>
              <a:cxn ang="0">
                <a:pos x="9" y="14"/>
              </a:cxn>
              <a:cxn ang="0">
                <a:pos x="7" y="14"/>
              </a:cxn>
              <a:cxn ang="0">
                <a:pos x="17" y="14"/>
              </a:cxn>
              <a:cxn ang="0">
                <a:pos x="25" y="17"/>
              </a:cxn>
              <a:cxn ang="0">
                <a:pos x="19" y="23"/>
              </a:cxn>
              <a:cxn ang="0">
                <a:pos x="9" y="23"/>
              </a:cxn>
              <a:cxn ang="0">
                <a:pos x="9" y="25"/>
              </a:cxn>
              <a:cxn ang="0">
                <a:pos x="5" y="28"/>
              </a:cxn>
              <a:cxn ang="0">
                <a:pos x="7" y="30"/>
              </a:cxn>
              <a:cxn ang="0">
                <a:pos x="9" y="30"/>
              </a:cxn>
              <a:cxn ang="0">
                <a:pos x="0" y="33"/>
              </a:cxn>
            </a:cxnLst>
            <a:rect l="0" t="0" r="r" b="b"/>
            <a:pathLst>
              <a:path w="60" h="33">
                <a:moveTo>
                  <a:pt x="0" y="33"/>
                </a:moveTo>
                <a:lnTo>
                  <a:pt x="14" y="33"/>
                </a:lnTo>
                <a:lnTo>
                  <a:pt x="19" y="32"/>
                </a:lnTo>
                <a:lnTo>
                  <a:pt x="25" y="33"/>
                </a:lnTo>
                <a:lnTo>
                  <a:pt x="49" y="32"/>
                </a:lnTo>
                <a:lnTo>
                  <a:pt x="54" y="30"/>
                </a:lnTo>
                <a:lnTo>
                  <a:pt x="49" y="30"/>
                </a:lnTo>
                <a:lnTo>
                  <a:pt x="60" y="25"/>
                </a:lnTo>
                <a:lnTo>
                  <a:pt x="54" y="23"/>
                </a:lnTo>
                <a:lnTo>
                  <a:pt x="49" y="23"/>
                </a:lnTo>
                <a:lnTo>
                  <a:pt x="44" y="17"/>
                </a:lnTo>
                <a:lnTo>
                  <a:pt x="30" y="10"/>
                </a:lnTo>
                <a:lnTo>
                  <a:pt x="19" y="10"/>
                </a:lnTo>
                <a:lnTo>
                  <a:pt x="30" y="4"/>
                </a:lnTo>
                <a:lnTo>
                  <a:pt x="17" y="4"/>
                </a:lnTo>
                <a:lnTo>
                  <a:pt x="25" y="2"/>
                </a:lnTo>
                <a:lnTo>
                  <a:pt x="25" y="0"/>
                </a:lnTo>
                <a:lnTo>
                  <a:pt x="9" y="0"/>
                </a:lnTo>
                <a:lnTo>
                  <a:pt x="5" y="4"/>
                </a:lnTo>
                <a:lnTo>
                  <a:pt x="5" y="7"/>
                </a:lnTo>
                <a:lnTo>
                  <a:pt x="0" y="9"/>
                </a:lnTo>
                <a:lnTo>
                  <a:pt x="5" y="9"/>
                </a:lnTo>
                <a:lnTo>
                  <a:pt x="5" y="10"/>
                </a:lnTo>
                <a:lnTo>
                  <a:pt x="5" y="11"/>
                </a:lnTo>
                <a:lnTo>
                  <a:pt x="5" y="12"/>
                </a:lnTo>
                <a:lnTo>
                  <a:pt x="9" y="11"/>
                </a:lnTo>
                <a:lnTo>
                  <a:pt x="9" y="14"/>
                </a:lnTo>
                <a:lnTo>
                  <a:pt x="7" y="14"/>
                </a:lnTo>
                <a:lnTo>
                  <a:pt x="17" y="14"/>
                </a:lnTo>
                <a:lnTo>
                  <a:pt x="25" y="17"/>
                </a:lnTo>
                <a:lnTo>
                  <a:pt x="19" y="23"/>
                </a:lnTo>
                <a:lnTo>
                  <a:pt x="9" y="23"/>
                </a:lnTo>
                <a:lnTo>
                  <a:pt x="9" y="25"/>
                </a:lnTo>
                <a:lnTo>
                  <a:pt x="5" y="28"/>
                </a:lnTo>
                <a:lnTo>
                  <a:pt x="7" y="30"/>
                </a:lnTo>
                <a:lnTo>
                  <a:pt x="9" y="30"/>
                </a:lnTo>
                <a:lnTo>
                  <a:pt x="0" y="3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2" name="Freeform 1212"/>
          <p:cNvSpPr>
            <a:spLocks/>
          </p:cNvSpPr>
          <p:nvPr/>
        </p:nvSpPr>
        <p:spPr bwMode="auto">
          <a:xfrm>
            <a:off x="4267197" y="2914653"/>
            <a:ext cx="95250" cy="52388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14" y="33"/>
              </a:cxn>
              <a:cxn ang="0">
                <a:pos x="19" y="32"/>
              </a:cxn>
              <a:cxn ang="0">
                <a:pos x="25" y="33"/>
              </a:cxn>
              <a:cxn ang="0">
                <a:pos x="49" y="32"/>
              </a:cxn>
              <a:cxn ang="0">
                <a:pos x="54" y="30"/>
              </a:cxn>
              <a:cxn ang="0">
                <a:pos x="49" y="30"/>
              </a:cxn>
              <a:cxn ang="0">
                <a:pos x="60" y="25"/>
              </a:cxn>
              <a:cxn ang="0">
                <a:pos x="54" y="23"/>
              </a:cxn>
              <a:cxn ang="0">
                <a:pos x="49" y="23"/>
              </a:cxn>
              <a:cxn ang="0">
                <a:pos x="44" y="17"/>
              </a:cxn>
              <a:cxn ang="0">
                <a:pos x="30" y="10"/>
              </a:cxn>
              <a:cxn ang="0">
                <a:pos x="19" y="10"/>
              </a:cxn>
              <a:cxn ang="0">
                <a:pos x="30" y="4"/>
              </a:cxn>
              <a:cxn ang="0">
                <a:pos x="17" y="4"/>
              </a:cxn>
              <a:cxn ang="0">
                <a:pos x="25" y="2"/>
              </a:cxn>
              <a:cxn ang="0">
                <a:pos x="25" y="0"/>
              </a:cxn>
              <a:cxn ang="0">
                <a:pos x="9" y="0"/>
              </a:cxn>
              <a:cxn ang="0">
                <a:pos x="5" y="4"/>
              </a:cxn>
              <a:cxn ang="0">
                <a:pos x="5" y="7"/>
              </a:cxn>
              <a:cxn ang="0">
                <a:pos x="0" y="9"/>
              </a:cxn>
              <a:cxn ang="0">
                <a:pos x="5" y="9"/>
              </a:cxn>
              <a:cxn ang="0">
                <a:pos x="5" y="10"/>
              </a:cxn>
              <a:cxn ang="0">
                <a:pos x="5" y="11"/>
              </a:cxn>
              <a:cxn ang="0">
                <a:pos x="5" y="12"/>
              </a:cxn>
              <a:cxn ang="0">
                <a:pos x="9" y="11"/>
              </a:cxn>
              <a:cxn ang="0">
                <a:pos x="9" y="14"/>
              </a:cxn>
              <a:cxn ang="0">
                <a:pos x="7" y="14"/>
              </a:cxn>
              <a:cxn ang="0">
                <a:pos x="17" y="14"/>
              </a:cxn>
              <a:cxn ang="0">
                <a:pos x="25" y="17"/>
              </a:cxn>
              <a:cxn ang="0">
                <a:pos x="19" y="23"/>
              </a:cxn>
              <a:cxn ang="0">
                <a:pos x="9" y="23"/>
              </a:cxn>
              <a:cxn ang="0">
                <a:pos x="9" y="25"/>
              </a:cxn>
              <a:cxn ang="0">
                <a:pos x="5" y="28"/>
              </a:cxn>
              <a:cxn ang="0">
                <a:pos x="7" y="30"/>
              </a:cxn>
              <a:cxn ang="0">
                <a:pos x="9" y="30"/>
              </a:cxn>
              <a:cxn ang="0">
                <a:pos x="0" y="33"/>
              </a:cxn>
            </a:cxnLst>
            <a:rect l="0" t="0" r="r" b="b"/>
            <a:pathLst>
              <a:path w="60" h="33">
                <a:moveTo>
                  <a:pt x="0" y="33"/>
                </a:moveTo>
                <a:lnTo>
                  <a:pt x="14" y="33"/>
                </a:lnTo>
                <a:lnTo>
                  <a:pt x="19" y="32"/>
                </a:lnTo>
                <a:lnTo>
                  <a:pt x="25" y="33"/>
                </a:lnTo>
                <a:lnTo>
                  <a:pt x="49" y="32"/>
                </a:lnTo>
                <a:lnTo>
                  <a:pt x="54" y="30"/>
                </a:lnTo>
                <a:lnTo>
                  <a:pt x="49" y="30"/>
                </a:lnTo>
                <a:lnTo>
                  <a:pt x="60" y="25"/>
                </a:lnTo>
                <a:lnTo>
                  <a:pt x="54" y="23"/>
                </a:lnTo>
                <a:lnTo>
                  <a:pt x="49" y="23"/>
                </a:lnTo>
                <a:lnTo>
                  <a:pt x="44" y="17"/>
                </a:lnTo>
                <a:lnTo>
                  <a:pt x="30" y="10"/>
                </a:lnTo>
                <a:lnTo>
                  <a:pt x="19" y="10"/>
                </a:lnTo>
                <a:lnTo>
                  <a:pt x="30" y="4"/>
                </a:lnTo>
                <a:lnTo>
                  <a:pt x="17" y="4"/>
                </a:lnTo>
                <a:lnTo>
                  <a:pt x="25" y="2"/>
                </a:lnTo>
                <a:lnTo>
                  <a:pt x="25" y="0"/>
                </a:lnTo>
                <a:lnTo>
                  <a:pt x="9" y="0"/>
                </a:lnTo>
                <a:lnTo>
                  <a:pt x="5" y="4"/>
                </a:lnTo>
                <a:lnTo>
                  <a:pt x="5" y="7"/>
                </a:lnTo>
                <a:lnTo>
                  <a:pt x="0" y="9"/>
                </a:lnTo>
                <a:lnTo>
                  <a:pt x="5" y="9"/>
                </a:lnTo>
                <a:lnTo>
                  <a:pt x="5" y="10"/>
                </a:lnTo>
                <a:lnTo>
                  <a:pt x="5" y="11"/>
                </a:lnTo>
                <a:lnTo>
                  <a:pt x="5" y="12"/>
                </a:lnTo>
                <a:lnTo>
                  <a:pt x="9" y="11"/>
                </a:lnTo>
                <a:lnTo>
                  <a:pt x="9" y="14"/>
                </a:lnTo>
                <a:lnTo>
                  <a:pt x="7" y="14"/>
                </a:lnTo>
                <a:lnTo>
                  <a:pt x="17" y="14"/>
                </a:lnTo>
                <a:lnTo>
                  <a:pt x="25" y="17"/>
                </a:lnTo>
                <a:lnTo>
                  <a:pt x="19" y="23"/>
                </a:lnTo>
                <a:lnTo>
                  <a:pt x="9" y="23"/>
                </a:lnTo>
                <a:lnTo>
                  <a:pt x="9" y="25"/>
                </a:lnTo>
                <a:lnTo>
                  <a:pt x="5" y="28"/>
                </a:lnTo>
                <a:lnTo>
                  <a:pt x="7" y="30"/>
                </a:lnTo>
                <a:lnTo>
                  <a:pt x="9" y="30"/>
                </a:lnTo>
                <a:lnTo>
                  <a:pt x="0" y="3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3" name="Freeform 1213"/>
          <p:cNvSpPr>
            <a:spLocks/>
          </p:cNvSpPr>
          <p:nvPr/>
        </p:nvSpPr>
        <p:spPr bwMode="auto">
          <a:xfrm>
            <a:off x="4441822" y="3017840"/>
            <a:ext cx="4762" cy="14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"/>
              </a:cxn>
              <a:cxn ang="0">
                <a:pos x="3" y="9"/>
              </a:cxn>
              <a:cxn ang="0">
                <a:pos x="3" y="0"/>
              </a:cxn>
              <a:cxn ang="0">
                <a:pos x="0" y="0"/>
              </a:cxn>
            </a:cxnLst>
            <a:rect l="0" t="0" r="r" b="b"/>
            <a:pathLst>
              <a:path w="3" h="9">
                <a:moveTo>
                  <a:pt x="0" y="0"/>
                </a:moveTo>
                <a:lnTo>
                  <a:pt x="0" y="8"/>
                </a:lnTo>
                <a:lnTo>
                  <a:pt x="3" y="9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4" name="Freeform 1214"/>
          <p:cNvSpPr>
            <a:spLocks/>
          </p:cNvSpPr>
          <p:nvPr/>
        </p:nvSpPr>
        <p:spPr bwMode="auto">
          <a:xfrm>
            <a:off x="4441822" y="3017840"/>
            <a:ext cx="4762" cy="14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"/>
              </a:cxn>
              <a:cxn ang="0">
                <a:pos x="3" y="9"/>
              </a:cxn>
              <a:cxn ang="0">
                <a:pos x="3" y="0"/>
              </a:cxn>
              <a:cxn ang="0">
                <a:pos x="0" y="0"/>
              </a:cxn>
            </a:cxnLst>
            <a:rect l="0" t="0" r="r" b="b"/>
            <a:pathLst>
              <a:path w="3" h="9">
                <a:moveTo>
                  <a:pt x="0" y="0"/>
                </a:moveTo>
                <a:lnTo>
                  <a:pt x="0" y="8"/>
                </a:lnTo>
                <a:lnTo>
                  <a:pt x="3" y="9"/>
                </a:lnTo>
                <a:lnTo>
                  <a:pt x="3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5" name="Freeform 1215"/>
          <p:cNvSpPr>
            <a:spLocks/>
          </p:cNvSpPr>
          <p:nvPr/>
        </p:nvSpPr>
        <p:spPr bwMode="auto">
          <a:xfrm>
            <a:off x="4432297" y="3032128"/>
            <a:ext cx="20637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8"/>
              </a:cxn>
              <a:cxn ang="0">
                <a:pos x="13" y="8"/>
              </a:cxn>
              <a:cxn ang="0">
                <a:pos x="13" y="2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13" h="8">
                <a:moveTo>
                  <a:pt x="0" y="0"/>
                </a:moveTo>
                <a:lnTo>
                  <a:pt x="5" y="8"/>
                </a:lnTo>
                <a:lnTo>
                  <a:pt x="13" y="8"/>
                </a:lnTo>
                <a:lnTo>
                  <a:pt x="13" y="2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6" name="Freeform 1216"/>
          <p:cNvSpPr>
            <a:spLocks/>
          </p:cNvSpPr>
          <p:nvPr/>
        </p:nvSpPr>
        <p:spPr bwMode="auto">
          <a:xfrm>
            <a:off x="4432297" y="3032128"/>
            <a:ext cx="20637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8"/>
              </a:cxn>
              <a:cxn ang="0">
                <a:pos x="13" y="8"/>
              </a:cxn>
              <a:cxn ang="0">
                <a:pos x="13" y="2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13" h="8">
                <a:moveTo>
                  <a:pt x="0" y="0"/>
                </a:moveTo>
                <a:lnTo>
                  <a:pt x="5" y="8"/>
                </a:lnTo>
                <a:lnTo>
                  <a:pt x="13" y="8"/>
                </a:lnTo>
                <a:lnTo>
                  <a:pt x="13" y="2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7" name="Freeform 1217"/>
          <p:cNvSpPr>
            <a:spLocks/>
          </p:cNvSpPr>
          <p:nvPr/>
        </p:nvSpPr>
        <p:spPr bwMode="auto">
          <a:xfrm>
            <a:off x="4487860" y="3046415"/>
            <a:ext cx="46037" cy="174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8"/>
              </a:cxn>
              <a:cxn ang="0">
                <a:pos x="24" y="11"/>
              </a:cxn>
              <a:cxn ang="0">
                <a:pos x="29" y="0"/>
              </a:cxn>
              <a:cxn ang="0">
                <a:pos x="19" y="3"/>
              </a:cxn>
              <a:cxn ang="0">
                <a:pos x="0" y="3"/>
              </a:cxn>
            </a:cxnLst>
            <a:rect l="0" t="0" r="r" b="b"/>
            <a:pathLst>
              <a:path w="29" h="11">
                <a:moveTo>
                  <a:pt x="0" y="3"/>
                </a:moveTo>
                <a:lnTo>
                  <a:pt x="0" y="8"/>
                </a:lnTo>
                <a:lnTo>
                  <a:pt x="24" y="11"/>
                </a:lnTo>
                <a:lnTo>
                  <a:pt x="29" y="0"/>
                </a:lnTo>
                <a:lnTo>
                  <a:pt x="19" y="3"/>
                </a:lnTo>
                <a:lnTo>
                  <a:pt x="0" y="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8" name="Freeform 1218"/>
          <p:cNvSpPr>
            <a:spLocks/>
          </p:cNvSpPr>
          <p:nvPr/>
        </p:nvSpPr>
        <p:spPr bwMode="auto">
          <a:xfrm>
            <a:off x="4487860" y="3046415"/>
            <a:ext cx="46037" cy="174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8"/>
              </a:cxn>
              <a:cxn ang="0">
                <a:pos x="24" y="11"/>
              </a:cxn>
              <a:cxn ang="0">
                <a:pos x="29" y="0"/>
              </a:cxn>
              <a:cxn ang="0">
                <a:pos x="19" y="3"/>
              </a:cxn>
              <a:cxn ang="0">
                <a:pos x="0" y="3"/>
              </a:cxn>
            </a:cxnLst>
            <a:rect l="0" t="0" r="r" b="b"/>
            <a:pathLst>
              <a:path w="29" h="11">
                <a:moveTo>
                  <a:pt x="0" y="3"/>
                </a:moveTo>
                <a:lnTo>
                  <a:pt x="0" y="8"/>
                </a:lnTo>
                <a:lnTo>
                  <a:pt x="24" y="11"/>
                </a:lnTo>
                <a:lnTo>
                  <a:pt x="29" y="0"/>
                </a:lnTo>
                <a:lnTo>
                  <a:pt x="19" y="3"/>
                </a:lnTo>
                <a:lnTo>
                  <a:pt x="0" y="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79" name="Freeform 1219"/>
          <p:cNvSpPr>
            <a:spLocks/>
          </p:cNvSpPr>
          <p:nvPr/>
        </p:nvSpPr>
        <p:spPr bwMode="auto">
          <a:xfrm>
            <a:off x="4608510" y="3046415"/>
            <a:ext cx="23812" cy="20638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8"/>
              </a:cxn>
              <a:cxn ang="0">
                <a:pos x="10" y="13"/>
              </a:cxn>
              <a:cxn ang="0">
                <a:pos x="10" y="10"/>
              </a:cxn>
              <a:cxn ang="0">
                <a:pos x="15" y="13"/>
              </a:cxn>
              <a:cxn ang="0">
                <a:pos x="10" y="8"/>
              </a:cxn>
              <a:cxn ang="0">
                <a:pos x="15" y="8"/>
              </a:cxn>
              <a:cxn ang="0">
                <a:pos x="10" y="3"/>
              </a:cxn>
              <a:cxn ang="0">
                <a:pos x="5" y="0"/>
              </a:cxn>
              <a:cxn ang="0">
                <a:pos x="0" y="3"/>
              </a:cxn>
            </a:cxnLst>
            <a:rect l="0" t="0" r="r" b="b"/>
            <a:pathLst>
              <a:path w="15" h="13">
                <a:moveTo>
                  <a:pt x="0" y="3"/>
                </a:moveTo>
                <a:lnTo>
                  <a:pt x="2" y="8"/>
                </a:lnTo>
                <a:lnTo>
                  <a:pt x="10" y="13"/>
                </a:lnTo>
                <a:lnTo>
                  <a:pt x="10" y="10"/>
                </a:lnTo>
                <a:lnTo>
                  <a:pt x="15" y="13"/>
                </a:lnTo>
                <a:lnTo>
                  <a:pt x="10" y="8"/>
                </a:lnTo>
                <a:lnTo>
                  <a:pt x="15" y="8"/>
                </a:lnTo>
                <a:lnTo>
                  <a:pt x="10" y="3"/>
                </a:lnTo>
                <a:lnTo>
                  <a:pt x="5" y="0"/>
                </a:lnTo>
                <a:lnTo>
                  <a:pt x="0" y="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80" name="Freeform 1220"/>
          <p:cNvSpPr>
            <a:spLocks/>
          </p:cNvSpPr>
          <p:nvPr/>
        </p:nvSpPr>
        <p:spPr bwMode="auto">
          <a:xfrm>
            <a:off x="4608510" y="3046415"/>
            <a:ext cx="23812" cy="20638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8"/>
              </a:cxn>
              <a:cxn ang="0">
                <a:pos x="10" y="13"/>
              </a:cxn>
              <a:cxn ang="0">
                <a:pos x="10" y="10"/>
              </a:cxn>
              <a:cxn ang="0">
                <a:pos x="15" y="13"/>
              </a:cxn>
              <a:cxn ang="0">
                <a:pos x="10" y="8"/>
              </a:cxn>
              <a:cxn ang="0">
                <a:pos x="15" y="8"/>
              </a:cxn>
              <a:cxn ang="0">
                <a:pos x="10" y="3"/>
              </a:cxn>
              <a:cxn ang="0">
                <a:pos x="5" y="0"/>
              </a:cxn>
              <a:cxn ang="0">
                <a:pos x="0" y="3"/>
              </a:cxn>
            </a:cxnLst>
            <a:rect l="0" t="0" r="r" b="b"/>
            <a:pathLst>
              <a:path w="15" h="13">
                <a:moveTo>
                  <a:pt x="0" y="3"/>
                </a:moveTo>
                <a:lnTo>
                  <a:pt x="2" y="8"/>
                </a:lnTo>
                <a:lnTo>
                  <a:pt x="10" y="13"/>
                </a:lnTo>
                <a:lnTo>
                  <a:pt x="10" y="10"/>
                </a:lnTo>
                <a:lnTo>
                  <a:pt x="15" y="13"/>
                </a:lnTo>
                <a:lnTo>
                  <a:pt x="10" y="8"/>
                </a:lnTo>
                <a:lnTo>
                  <a:pt x="15" y="8"/>
                </a:lnTo>
                <a:lnTo>
                  <a:pt x="10" y="3"/>
                </a:lnTo>
                <a:lnTo>
                  <a:pt x="5" y="0"/>
                </a:lnTo>
                <a:lnTo>
                  <a:pt x="0" y="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81" name="Freeform 1221"/>
          <p:cNvSpPr>
            <a:spLocks/>
          </p:cNvSpPr>
          <p:nvPr/>
        </p:nvSpPr>
        <p:spPr bwMode="auto">
          <a:xfrm>
            <a:off x="4637085" y="3068640"/>
            <a:ext cx="41275" cy="9525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4" y="6"/>
              </a:cxn>
              <a:cxn ang="0">
                <a:pos x="26" y="6"/>
              </a:cxn>
              <a:cxn ang="0">
                <a:pos x="26" y="3"/>
              </a:cxn>
              <a:cxn ang="0">
                <a:pos x="16" y="2"/>
              </a:cxn>
              <a:cxn ang="0">
                <a:pos x="0" y="0"/>
              </a:cxn>
              <a:cxn ang="0">
                <a:pos x="0" y="3"/>
              </a:cxn>
            </a:cxnLst>
            <a:rect l="0" t="0" r="r" b="b"/>
            <a:pathLst>
              <a:path w="26" h="6">
                <a:moveTo>
                  <a:pt x="0" y="3"/>
                </a:moveTo>
                <a:lnTo>
                  <a:pt x="14" y="6"/>
                </a:lnTo>
                <a:lnTo>
                  <a:pt x="26" y="6"/>
                </a:lnTo>
                <a:lnTo>
                  <a:pt x="26" y="3"/>
                </a:lnTo>
                <a:lnTo>
                  <a:pt x="16" y="2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82" name="Freeform 1222"/>
          <p:cNvSpPr>
            <a:spLocks/>
          </p:cNvSpPr>
          <p:nvPr/>
        </p:nvSpPr>
        <p:spPr bwMode="auto">
          <a:xfrm>
            <a:off x="4637085" y="3068640"/>
            <a:ext cx="41275" cy="9525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4" y="6"/>
              </a:cxn>
              <a:cxn ang="0">
                <a:pos x="26" y="6"/>
              </a:cxn>
              <a:cxn ang="0">
                <a:pos x="26" y="3"/>
              </a:cxn>
              <a:cxn ang="0">
                <a:pos x="16" y="2"/>
              </a:cxn>
              <a:cxn ang="0">
                <a:pos x="0" y="0"/>
              </a:cxn>
              <a:cxn ang="0">
                <a:pos x="0" y="3"/>
              </a:cxn>
            </a:cxnLst>
            <a:rect l="0" t="0" r="r" b="b"/>
            <a:pathLst>
              <a:path w="26" h="6">
                <a:moveTo>
                  <a:pt x="0" y="3"/>
                </a:moveTo>
                <a:lnTo>
                  <a:pt x="14" y="6"/>
                </a:lnTo>
                <a:lnTo>
                  <a:pt x="26" y="6"/>
                </a:lnTo>
                <a:lnTo>
                  <a:pt x="26" y="3"/>
                </a:lnTo>
                <a:lnTo>
                  <a:pt x="16" y="2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83" name="Freeform 1223"/>
          <p:cNvSpPr>
            <a:spLocks/>
          </p:cNvSpPr>
          <p:nvPr/>
        </p:nvSpPr>
        <p:spPr bwMode="auto">
          <a:xfrm>
            <a:off x="4746622" y="3068640"/>
            <a:ext cx="41275" cy="95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1" y="6"/>
              </a:cxn>
              <a:cxn ang="0">
                <a:pos x="21" y="2"/>
              </a:cxn>
              <a:cxn ang="0">
                <a:pos x="26" y="0"/>
              </a:cxn>
              <a:cxn ang="0">
                <a:pos x="0" y="6"/>
              </a:cxn>
            </a:cxnLst>
            <a:rect l="0" t="0" r="r" b="b"/>
            <a:pathLst>
              <a:path w="26" h="6">
                <a:moveTo>
                  <a:pt x="0" y="6"/>
                </a:moveTo>
                <a:lnTo>
                  <a:pt x="21" y="6"/>
                </a:lnTo>
                <a:lnTo>
                  <a:pt x="21" y="2"/>
                </a:lnTo>
                <a:lnTo>
                  <a:pt x="26" y="0"/>
                </a:lnTo>
                <a:lnTo>
                  <a:pt x="0" y="6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84" name="Freeform 1224"/>
          <p:cNvSpPr>
            <a:spLocks/>
          </p:cNvSpPr>
          <p:nvPr/>
        </p:nvSpPr>
        <p:spPr bwMode="auto">
          <a:xfrm>
            <a:off x="4746622" y="3068640"/>
            <a:ext cx="41275" cy="95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1" y="6"/>
              </a:cxn>
              <a:cxn ang="0">
                <a:pos x="21" y="2"/>
              </a:cxn>
              <a:cxn ang="0">
                <a:pos x="26" y="0"/>
              </a:cxn>
              <a:cxn ang="0">
                <a:pos x="0" y="6"/>
              </a:cxn>
            </a:cxnLst>
            <a:rect l="0" t="0" r="r" b="b"/>
            <a:pathLst>
              <a:path w="26" h="6">
                <a:moveTo>
                  <a:pt x="0" y="6"/>
                </a:moveTo>
                <a:lnTo>
                  <a:pt x="21" y="6"/>
                </a:lnTo>
                <a:lnTo>
                  <a:pt x="21" y="2"/>
                </a:lnTo>
                <a:lnTo>
                  <a:pt x="26" y="0"/>
                </a:lnTo>
                <a:lnTo>
                  <a:pt x="0" y="6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85" name="Freeform 1225"/>
          <p:cNvSpPr>
            <a:spLocks/>
          </p:cNvSpPr>
          <p:nvPr/>
        </p:nvSpPr>
        <p:spPr bwMode="auto">
          <a:xfrm>
            <a:off x="4351335" y="3040065"/>
            <a:ext cx="17462" cy="47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11" y="3"/>
              </a:cxn>
              <a:cxn ang="0">
                <a:pos x="11" y="1"/>
              </a:cxn>
              <a:cxn ang="0">
                <a:pos x="6" y="0"/>
              </a:cxn>
              <a:cxn ang="0">
                <a:pos x="0" y="1"/>
              </a:cxn>
            </a:cxnLst>
            <a:rect l="0" t="0" r="r" b="b"/>
            <a:pathLst>
              <a:path w="11" h="3">
                <a:moveTo>
                  <a:pt x="0" y="1"/>
                </a:moveTo>
                <a:lnTo>
                  <a:pt x="11" y="3"/>
                </a:lnTo>
                <a:lnTo>
                  <a:pt x="11" y="1"/>
                </a:lnTo>
                <a:lnTo>
                  <a:pt x="6" y="0"/>
                </a:lnTo>
                <a:lnTo>
                  <a:pt x="0" y="1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86" name="Freeform 1226"/>
          <p:cNvSpPr>
            <a:spLocks/>
          </p:cNvSpPr>
          <p:nvPr/>
        </p:nvSpPr>
        <p:spPr bwMode="auto">
          <a:xfrm>
            <a:off x="4351335" y="3040065"/>
            <a:ext cx="17462" cy="47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11" y="3"/>
              </a:cxn>
              <a:cxn ang="0">
                <a:pos x="11" y="1"/>
              </a:cxn>
              <a:cxn ang="0">
                <a:pos x="6" y="0"/>
              </a:cxn>
              <a:cxn ang="0">
                <a:pos x="0" y="1"/>
              </a:cxn>
            </a:cxnLst>
            <a:rect l="0" t="0" r="r" b="b"/>
            <a:pathLst>
              <a:path w="11" h="3">
                <a:moveTo>
                  <a:pt x="0" y="1"/>
                </a:moveTo>
                <a:lnTo>
                  <a:pt x="11" y="3"/>
                </a:lnTo>
                <a:lnTo>
                  <a:pt x="11" y="1"/>
                </a:lnTo>
                <a:lnTo>
                  <a:pt x="6" y="0"/>
                </a:lnTo>
                <a:lnTo>
                  <a:pt x="0" y="1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87" name="Freeform 1227"/>
          <p:cNvSpPr>
            <a:spLocks/>
          </p:cNvSpPr>
          <p:nvPr/>
        </p:nvSpPr>
        <p:spPr bwMode="auto">
          <a:xfrm>
            <a:off x="4090985" y="3122615"/>
            <a:ext cx="63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"/>
              </a:cxn>
              <a:cxn ang="0">
                <a:pos x="4" y="0"/>
              </a:cxn>
              <a:cxn ang="0">
                <a:pos x="0" y="0"/>
              </a:cxn>
            </a:cxnLst>
            <a:rect l="0" t="0" r="r" b="b"/>
            <a:pathLst>
              <a:path w="4" h="1">
                <a:moveTo>
                  <a:pt x="0" y="0"/>
                </a:moveTo>
                <a:lnTo>
                  <a:pt x="0" y="1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88" name="Freeform 1228"/>
          <p:cNvSpPr>
            <a:spLocks/>
          </p:cNvSpPr>
          <p:nvPr/>
        </p:nvSpPr>
        <p:spPr bwMode="auto">
          <a:xfrm>
            <a:off x="4090985" y="3122615"/>
            <a:ext cx="63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"/>
              </a:cxn>
              <a:cxn ang="0">
                <a:pos x="4" y="0"/>
              </a:cxn>
              <a:cxn ang="0">
                <a:pos x="0" y="0"/>
              </a:cxn>
            </a:cxnLst>
            <a:rect l="0" t="0" r="r" b="b"/>
            <a:pathLst>
              <a:path w="4" h="1">
                <a:moveTo>
                  <a:pt x="0" y="0"/>
                </a:moveTo>
                <a:lnTo>
                  <a:pt x="0" y="1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89" name="Freeform 1229"/>
          <p:cNvSpPr>
            <a:spLocks/>
          </p:cNvSpPr>
          <p:nvPr/>
        </p:nvSpPr>
        <p:spPr bwMode="auto">
          <a:xfrm>
            <a:off x="4121147" y="3117853"/>
            <a:ext cx="22225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6" y="1"/>
              </a:cxn>
              <a:cxn ang="0">
                <a:pos x="6" y="0"/>
              </a:cxn>
              <a:cxn ang="0">
                <a:pos x="14" y="0"/>
              </a:cxn>
              <a:cxn ang="0">
                <a:pos x="0" y="4"/>
              </a:cxn>
            </a:cxnLst>
            <a:rect l="0" t="0" r="r" b="b"/>
            <a:pathLst>
              <a:path w="14" h="4">
                <a:moveTo>
                  <a:pt x="0" y="4"/>
                </a:moveTo>
                <a:lnTo>
                  <a:pt x="6" y="1"/>
                </a:lnTo>
                <a:lnTo>
                  <a:pt x="6" y="0"/>
                </a:lnTo>
                <a:lnTo>
                  <a:pt x="14" y="0"/>
                </a:lnTo>
                <a:lnTo>
                  <a:pt x="0" y="4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90" name="Freeform 1230"/>
          <p:cNvSpPr>
            <a:spLocks/>
          </p:cNvSpPr>
          <p:nvPr/>
        </p:nvSpPr>
        <p:spPr bwMode="auto">
          <a:xfrm>
            <a:off x="4121147" y="3117853"/>
            <a:ext cx="22225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6" y="1"/>
              </a:cxn>
              <a:cxn ang="0">
                <a:pos x="6" y="0"/>
              </a:cxn>
              <a:cxn ang="0">
                <a:pos x="14" y="0"/>
              </a:cxn>
              <a:cxn ang="0">
                <a:pos x="0" y="4"/>
              </a:cxn>
            </a:cxnLst>
            <a:rect l="0" t="0" r="r" b="b"/>
            <a:pathLst>
              <a:path w="14" h="4">
                <a:moveTo>
                  <a:pt x="0" y="4"/>
                </a:moveTo>
                <a:lnTo>
                  <a:pt x="6" y="1"/>
                </a:lnTo>
                <a:lnTo>
                  <a:pt x="6" y="0"/>
                </a:lnTo>
                <a:lnTo>
                  <a:pt x="14" y="0"/>
                </a:lnTo>
                <a:lnTo>
                  <a:pt x="0" y="4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91" name="Freeform 1231"/>
          <p:cNvSpPr>
            <a:spLocks/>
          </p:cNvSpPr>
          <p:nvPr/>
        </p:nvSpPr>
        <p:spPr bwMode="auto">
          <a:xfrm>
            <a:off x="5872159" y="3398841"/>
            <a:ext cx="552450" cy="200025"/>
          </a:xfrm>
          <a:custGeom>
            <a:avLst/>
            <a:gdLst/>
            <a:ahLst/>
            <a:cxnLst>
              <a:cxn ang="0">
                <a:pos x="6" y="107"/>
              </a:cxn>
              <a:cxn ang="0">
                <a:pos x="40" y="104"/>
              </a:cxn>
              <a:cxn ang="0">
                <a:pos x="74" y="99"/>
              </a:cxn>
              <a:cxn ang="0">
                <a:pos x="143" y="93"/>
              </a:cxn>
              <a:cxn ang="0">
                <a:pos x="164" y="107"/>
              </a:cxn>
              <a:cxn ang="0">
                <a:pos x="178" y="109"/>
              </a:cxn>
              <a:cxn ang="0">
                <a:pos x="190" y="107"/>
              </a:cxn>
              <a:cxn ang="0">
                <a:pos x="190" y="109"/>
              </a:cxn>
              <a:cxn ang="0">
                <a:pos x="195" y="114"/>
              </a:cxn>
              <a:cxn ang="0">
                <a:pos x="198" y="122"/>
              </a:cxn>
              <a:cxn ang="0">
                <a:pos x="229" y="119"/>
              </a:cxn>
              <a:cxn ang="0">
                <a:pos x="235" y="122"/>
              </a:cxn>
              <a:cxn ang="0">
                <a:pos x="271" y="117"/>
              </a:cxn>
              <a:cxn ang="0">
                <a:pos x="348" y="80"/>
              </a:cxn>
              <a:cxn ang="0">
                <a:pos x="338" y="58"/>
              </a:cxn>
              <a:cxn ang="0">
                <a:pos x="328" y="51"/>
              </a:cxn>
              <a:cxn ang="0">
                <a:pos x="314" y="40"/>
              </a:cxn>
              <a:cxn ang="0">
                <a:pos x="309" y="29"/>
              </a:cxn>
              <a:cxn ang="0">
                <a:pos x="303" y="19"/>
              </a:cxn>
              <a:cxn ang="0">
                <a:pos x="293" y="17"/>
              </a:cxn>
              <a:cxn ang="0">
                <a:pos x="285" y="0"/>
              </a:cxn>
              <a:cxn ang="0">
                <a:pos x="269" y="24"/>
              </a:cxn>
              <a:cxn ang="0">
                <a:pos x="253" y="30"/>
              </a:cxn>
              <a:cxn ang="0">
                <a:pos x="245" y="27"/>
              </a:cxn>
              <a:cxn ang="0">
                <a:pos x="224" y="24"/>
              </a:cxn>
              <a:cxn ang="0">
                <a:pos x="216" y="19"/>
              </a:cxn>
              <a:cxn ang="0">
                <a:pos x="224" y="12"/>
              </a:cxn>
              <a:cxn ang="0">
                <a:pos x="235" y="6"/>
              </a:cxn>
              <a:cxn ang="0">
                <a:pos x="224" y="8"/>
              </a:cxn>
              <a:cxn ang="0">
                <a:pos x="216" y="6"/>
              </a:cxn>
              <a:cxn ang="0">
                <a:pos x="195" y="4"/>
              </a:cxn>
              <a:cxn ang="0">
                <a:pos x="181" y="7"/>
              </a:cxn>
              <a:cxn ang="0">
                <a:pos x="176" y="14"/>
              </a:cxn>
              <a:cxn ang="0">
                <a:pos x="164" y="17"/>
              </a:cxn>
              <a:cxn ang="0">
                <a:pos x="164" y="21"/>
              </a:cxn>
              <a:cxn ang="0">
                <a:pos x="150" y="21"/>
              </a:cxn>
              <a:cxn ang="0">
                <a:pos x="149" y="14"/>
              </a:cxn>
              <a:cxn ang="0">
                <a:pos x="131" y="19"/>
              </a:cxn>
              <a:cxn ang="0">
                <a:pos x="116" y="25"/>
              </a:cxn>
              <a:cxn ang="0">
                <a:pos x="114" y="28"/>
              </a:cxn>
              <a:cxn ang="0">
                <a:pos x="104" y="25"/>
              </a:cxn>
              <a:cxn ang="0">
                <a:pos x="95" y="32"/>
              </a:cxn>
              <a:cxn ang="0">
                <a:pos x="35" y="44"/>
              </a:cxn>
              <a:cxn ang="0">
                <a:pos x="21" y="49"/>
              </a:cxn>
              <a:cxn ang="0">
                <a:pos x="16" y="58"/>
              </a:cxn>
              <a:cxn ang="0">
                <a:pos x="11" y="70"/>
              </a:cxn>
              <a:cxn ang="0">
                <a:pos x="6" y="70"/>
              </a:cxn>
              <a:cxn ang="0">
                <a:pos x="11" y="93"/>
              </a:cxn>
              <a:cxn ang="0">
                <a:pos x="0" y="99"/>
              </a:cxn>
            </a:cxnLst>
            <a:rect l="0" t="0" r="r" b="b"/>
            <a:pathLst>
              <a:path w="348" h="126">
                <a:moveTo>
                  <a:pt x="0" y="106"/>
                </a:moveTo>
                <a:lnTo>
                  <a:pt x="6" y="107"/>
                </a:lnTo>
                <a:lnTo>
                  <a:pt x="21" y="107"/>
                </a:lnTo>
                <a:lnTo>
                  <a:pt x="40" y="104"/>
                </a:lnTo>
                <a:lnTo>
                  <a:pt x="69" y="103"/>
                </a:lnTo>
                <a:lnTo>
                  <a:pt x="74" y="99"/>
                </a:lnTo>
                <a:lnTo>
                  <a:pt x="99" y="96"/>
                </a:lnTo>
                <a:lnTo>
                  <a:pt x="143" y="93"/>
                </a:lnTo>
                <a:lnTo>
                  <a:pt x="164" y="99"/>
                </a:lnTo>
                <a:lnTo>
                  <a:pt x="164" y="107"/>
                </a:lnTo>
                <a:lnTo>
                  <a:pt x="190" y="99"/>
                </a:lnTo>
                <a:lnTo>
                  <a:pt x="178" y="109"/>
                </a:lnTo>
                <a:lnTo>
                  <a:pt x="190" y="106"/>
                </a:lnTo>
                <a:lnTo>
                  <a:pt x="190" y="107"/>
                </a:lnTo>
                <a:lnTo>
                  <a:pt x="188" y="109"/>
                </a:lnTo>
                <a:lnTo>
                  <a:pt x="190" y="109"/>
                </a:lnTo>
                <a:lnTo>
                  <a:pt x="190" y="112"/>
                </a:lnTo>
                <a:lnTo>
                  <a:pt x="195" y="114"/>
                </a:lnTo>
                <a:lnTo>
                  <a:pt x="190" y="116"/>
                </a:lnTo>
                <a:lnTo>
                  <a:pt x="198" y="122"/>
                </a:lnTo>
                <a:lnTo>
                  <a:pt x="210" y="122"/>
                </a:lnTo>
                <a:lnTo>
                  <a:pt x="229" y="119"/>
                </a:lnTo>
                <a:lnTo>
                  <a:pt x="229" y="122"/>
                </a:lnTo>
                <a:lnTo>
                  <a:pt x="235" y="122"/>
                </a:lnTo>
                <a:lnTo>
                  <a:pt x="235" y="126"/>
                </a:lnTo>
                <a:lnTo>
                  <a:pt x="271" y="117"/>
                </a:lnTo>
                <a:lnTo>
                  <a:pt x="288" y="112"/>
                </a:lnTo>
                <a:lnTo>
                  <a:pt x="348" y="80"/>
                </a:lnTo>
                <a:lnTo>
                  <a:pt x="348" y="68"/>
                </a:lnTo>
                <a:lnTo>
                  <a:pt x="338" y="58"/>
                </a:lnTo>
                <a:lnTo>
                  <a:pt x="338" y="52"/>
                </a:lnTo>
                <a:lnTo>
                  <a:pt x="328" y="51"/>
                </a:lnTo>
                <a:lnTo>
                  <a:pt x="322" y="42"/>
                </a:lnTo>
                <a:lnTo>
                  <a:pt x="314" y="40"/>
                </a:lnTo>
                <a:lnTo>
                  <a:pt x="309" y="37"/>
                </a:lnTo>
                <a:lnTo>
                  <a:pt x="309" y="29"/>
                </a:lnTo>
                <a:lnTo>
                  <a:pt x="303" y="25"/>
                </a:lnTo>
                <a:lnTo>
                  <a:pt x="303" y="19"/>
                </a:lnTo>
                <a:lnTo>
                  <a:pt x="298" y="17"/>
                </a:lnTo>
                <a:lnTo>
                  <a:pt x="293" y="17"/>
                </a:lnTo>
                <a:lnTo>
                  <a:pt x="288" y="2"/>
                </a:lnTo>
                <a:lnTo>
                  <a:pt x="285" y="0"/>
                </a:lnTo>
                <a:lnTo>
                  <a:pt x="285" y="2"/>
                </a:lnTo>
                <a:lnTo>
                  <a:pt x="269" y="24"/>
                </a:lnTo>
                <a:lnTo>
                  <a:pt x="259" y="30"/>
                </a:lnTo>
                <a:lnTo>
                  <a:pt x="253" y="30"/>
                </a:lnTo>
                <a:lnTo>
                  <a:pt x="250" y="32"/>
                </a:lnTo>
                <a:lnTo>
                  <a:pt x="245" y="27"/>
                </a:lnTo>
                <a:lnTo>
                  <a:pt x="235" y="24"/>
                </a:lnTo>
                <a:lnTo>
                  <a:pt x="224" y="24"/>
                </a:lnTo>
                <a:lnTo>
                  <a:pt x="224" y="21"/>
                </a:lnTo>
                <a:lnTo>
                  <a:pt x="216" y="19"/>
                </a:lnTo>
                <a:lnTo>
                  <a:pt x="224" y="17"/>
                </a:lnTo>
                <a:lnTo>
                  <a:pt x="224" y="12"/>
                </a:lnTo>
                <a:lnTo>
                  <a:pt x="229" y="12"/>
                </a:lnTo>
                <a:lnTo>
                  <a:pt x="235" y="6"/>
                </a:lnTo>
                <a:lnTo>
                  <a:pt x="229" y="7"/>
                </a:lnTo>
                <a:lnTo>
                  <a:pt x="224" y="8"/>
                </a:lnTo>
                <a:lnTo>
                  <a:pt x="224" y="6"/>
                </a:lnTo>
                <a:lnTo>
                  <a:pt x="216" y="6"/>
                </a:lnTo>
                <a:lnTo>
                  <a:pt x="195" y="2"/>
                </a:lnTo>
                <a:lnTo>
                  <a:pt x="195" y="4"/>
                </a:lnTo>
                <a:lnTo>
                  <a:pt x="190" y="6"/>
                </a:lnTo>
                <a:lnTo>
                  <a:pt x="181" y="7"/>
                </a:lnTo>
                <a:lnTo>
                  <a:pt x="176" y="9"/>
                </a:lnTo>
                <a:lnTo>
                  <a:pt x="176" y="14"/>
                </a:lnTo>
                <a:lnTo>
                  <a:pt x="171" y="14"/>
                </a:lnTo>
                <a:lnTo>
                  <a:pt x="164" y="17"/>
                </a:lnTo>
                <a:lnTo>
                  <a:pt x="171" y="19"/>
                </a:lnTo>
                <a:lnTo>
                  <a:pt x="164" y="21"/>
                </a:lnTo>
                <a:lnTo>
                  <a:pt x="155" y="19"/>
                </a:lnTo>
                <a:lnTo>
                  <a:pt x="150" y="21"/>
                </a:lnTo>
                <a:lnTo>
                  <a:pt x="149" y="17"/>
                </a:lnTo>
                <a:lnTo>
                  <a:pt x="149" y="14"/>
                </a:lnTo>
                <a:lnTo>
                  <a:pt x="142" y="14"/>
                </a:lnTo>
                <a:lnTo>
                  <a:pt x="131" y="19"/>
                </a:lnTo>
                <a:lnTo>
                  <a:pt x="130" y="19"/>
                </a:lnTo>
                <a:lnTo>
                  <a:pt x="116" y="25"/>
                </a:lnTo>
                <a:lnTo>
                  <a:pt x="114" y="24"/>
                </a:lnTo>
                <a:lnTo>
                  <a:pt x="114" y="28"/>
                </a:lnTo>
                <a:lnTo>
                  <a:pt x="104" y="29"/>
                </a:lnTo>
                <a:lnTo>
                  <a:pt x="104" y="25"/>
                </a:lnTo>
                <a:lnTo>
                  <a:pt x="95" y="30"/>
                </a:lnTo>
                <a:lnTo>
                  <a:pt x="95" y="32"/>
                </a:lnTo>
                <a:lnTo>
                  <a:pt x="80" y="40"/>
                </a:lnTo>
                <a:lnTo>
                  <a:pt x="35" y="44"/>
                </a:lnTo>
                <a:lnTo>
                  <a:pt x="21" y="51"/>
                </a:lnTo>
                <a:lnTo>
                  <a:pt x="21" y="49"/>
                </a:lnTo>
                <a:lnTo>
                  <a:pt x="16" y="53"/>
                </a:lnTo>
                <a:lnTo>
                  <a:pt x="16" y="58"/>
                </a:lnTo>
                <a:lnTo>
                  <a:pt x="11" y="58"/>
                </a:lnTo>
                <a:lnTo>
                  <a:pt x="11" y="70"/>
                </a:lnTo>
                <a:lnTo>
                  <a:pt x="6" y="65"/>
                </a:lnTo>
                <a:lnTo>
                  <a:pt x="6" y="70"/>
                </a:lnTo>
                <a:lnTo>
                  <a:pt x="11" y="83"/>
                </a:lnTo>
                <a:lnTo>
                  <a:pt x="11" y="93"/>
                </a:lnTo>
                <a:lnTo>
                  <a:pt x="6" y="99"/>
                </a:lnTo>
                <a:lnTo>
                  <a:pt x="0" y="99"/>
                </a:lnTo>
                <a:lnTo>
                  <a:pt x="0" y="106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92" name="Freeform 1232"/>
          <p:cNvSpPr>
            <a:spLocks/>
          </p:cNvSpPr>
          <p:nvPr/>
        </p:nvSpPr>
        <p:spPr bwMode="auto">
          <a:xfrm>
            <a:off x="5872159" y="3398841"/>
            <a:ext cx="552450" cy="200025"/>
          </a:xfrm>
          <a:custGeom>
            <a:avLst/>
            <a:gdLst/>
            <a:ahLst/>
            <a:cxnLst>
              <a:cxn ang="0">
                <a:pos x="6" y="107"/>
              </a:cxn>
              <a:cxn ang="0">
                <a:pos x="40" y="104"/>
              </a:cxn>
              <a:cxn ang="0">
                <a:pos x="74" y="99"/>
              </a:cxn>
              <a:cxn ang="0">
                <a:pos x="143" y="93"/>
              </a:cxn>
              <a:cxn ang="0">
                <a:pos x="164" y="107"/>
              </a:cxn>
              <a:cxn ang="0">
                <a:pos x="178" y="109"/>
              </a:cxn>
              <a:cxn ang="0">
                <a:pos x="190" y="107"/>
              </a:cxn>
              <a:cxn ang="0">
                <a:pos x="190" y="109"/>
              </a:cxn>
              <a:cxn ang="0">
                <a:pos x="195" y="114"/>
              </a:cxn>
              <a:cxn ang="0">
                <a:pos x="198" y="122"/>
              </a:cxn>
              <a:cxn ang="0">
                <a:pos x="229" y="119"/>
              </a:cxn>
              <a:cxn ang="0">
                <a:pos x="235" y="122"/>
              </a:cxn>
              <a:cxn ang="0">
                <a:pos x="271" y="117"/>
              </a:cxn>
              <a:cxn ang="0">
                <a:pos x="348" y="80"/>
              </a:cxn>
              <a:cxn ang="0">
                <a:pos x="338" y="58"/>
              </a:cxn>
              <a:cxn ang="0">
                <a:pos x="328" y="51"/>
              </a:cxn>
              <a:cxn ang="0">
                <a:pos x="314" y="40"/>
              </a:cxn>
              <a:cxn ang="0">
                <a:pos x="309" y="29"/>
              </a:cxn>
              <a:cxn ang="0">
                <a:pos x="303" y="19"/>
              </a:cxn>
              <a:cxn ang="0">
                <a:pos x="293" y="17"/>
              </a:cxn>
              <a:cxn ang="0">
                <a:pos x="285" y="0"/>
              </a:cxn>
              <a:cxn ang="0">
                <a:pos x="269" y="24"/>
              </a:cxn>
              <a:cxn ang="0">
                <a:pos x="253" y="30"/>
              </a:cxn>
              <a:cxn ang="0">
                <a:pos x="245" y="27"/>
              </a:cxn>
              <a:cxn ang="0">
                <a:pos x="224" y="24"/>
              </a:cxn>
              <a:cxn ang="0">
                <a:pos x="216" y="19"/>
              </a:cxn>
              <a:cxn ang="0">
                <a:pos x="224" y="12"/>
              </a:cxn>
              <a:cxn ang="0">
                <a:pos x="235" y="6"/>
              </a:cxn>
              <a:cxn ang="0">
                <a:pos x="224" y="8"/>
              </a:cxn>
              <a:cxn ang="0">
                <a:pos x="216" y="6"/>
              </a:cxn>
              <a:cxn ang="0">
                <a:pos x="195" y="4"/>
              </a:cxn>
              <a:cxn ang="0">
                <a:pos x="181" y="7"/>
              </a:cxn>
              <a:cxn ang="0">
                <a:pos x="176" y="14"/>
              </a:cxn>
              <a:cxn ang="0">
                <a:pos x="164" y="17"/>
              </a:cxn>
              <a:cxn ang="0">
                <a:pos x="164" y="21"/>
              </a:cxn>
              <a:cxn ang="0">
                <a:pos x="150" y="21"/>
              </a:cxn>
              <a:cxn ang="0">
                <a:pos x="149" y="14"/>
              </a:cxn>
              <a:cxn ang="0">
                <a:pos x="131" y="19"/>
              </a:cxn>
              <a:cxn ang="0">
                <a:pos x="116" y="25"/>
              </a:cxn>
              <a:cxn ang="0">
                <a:pos x="114" y="28"/>
              </a:cxn>
              <a:cxn ang="0">
                <a:pos x="104" y="25"/>
              </a:cxn>
              <a:cxn ang="0">
                <a:pos x="95" y="32"/>
              </a:cxn>
              <a:cxn ang="0">
                <a:pos x="35" y="44"/>
              </a:cxn>
              <a:cxn ang="0">
                <a:pos x="21" y="49"/>
              </a:cxn>
              <a:cxn ang="0">
                <a:pos x="16" y="58"/>
              </a:cxn>
              <a:cxn ang="0">
                <a:pos x="11" y="70"/>
              </a:cxn>
              <a:cxn ang="0">
                <a:pos x="6" y="70"/>
              </a:cxn>
              <a:cxn ang="0">
                <a:pos x="11" y="93"/>
              </a:cxn>
              <a:cxn ang="0">
                <a:pos x="0" y="99"/>
              </a:cxn>
            </a:cxnLst>
            <a:rect l="0" t="0" r="r" b="b"/>
            <a:pathLst>
              <a:path w="348" h="126">
                <a:moveTo>
                  <a:pt x="0" y="106"/>
                </a:moveTo>
                <a:lnTo>
                  <a:pt x="6" y="107"/>
                </a:lnTo>
                <a:lnTo>
                  <a:pt x="21" y="107"/>
                </a:lnTo>
                <a:lnTo>
                  <a:pt x="40" y="104"/>
                </a:lnTo>
                <a:lnTo>
                  <a:pt x="69" y="103"/>
                </a:lnTo>
                <a:lnTo>
                  <a:pt x="74" y="99"/>
                </a:lnTo>
                <a:lnTo>
                  <a:pt x="99" y="96"/>
                </a:lnTo>
                <a:lnTo>
                  <a:pt x="143" y="93"/>
                </a:lnTo>
                <a:lnTo>
                  <a:pt x="164" y="99"/>
                </a:lnTo>
                <a:lnTo>
                  <a:pt x="164" y="107"/>
                </a:lnTo>
                <a:lnTo>
                  <a:pt x="190" y="99"/>
                </a:lnTo>
                <a:lnTo>
                  <a:pt x="178" y="109"/>
                </a:lnTo>
                <a:lnTo>
                  <a:pt x="190" y="106"/>
                </a:lnTo>
                <a:lnTo>
                  <a:pt x="190" y="107"/>
                </a:lnTo>
                <a:lnTo>
                  <a:pt x="188" y="109"/>
                </a:lnTo>
                <a:lnTo>
                  <a:pt x="190" y="109"/>
                </a:lnTo>
                <a:lnTo>
                  <a:pt x="190" y="112"/>
                </a:lnTo>
                <a:lnTo>
                  <a:pt x="195" y="114"/>
                </a:lnTo>
                <a:lnTo>
                  <a:pt x="190" y="116"/>
                </a:lnTo>
                <a:lnTo>
                  <a:pt x="198" y="122"/>
                </a:lnTo>
                <a:lnTo>
                  <a:pt x="210" y="122"/>
                </a:lnTo>
                <a:lnTo>
                  <a:pt x="229" y="119"/>
                </a:lnTo>
                <a:lnTo>
                  <a:pt x="229" y="122"/>
                </a:lnTo>
                <a:lnTo>
                  <a:pt x="235" y="122"/>
                </a:lnTo>
                <a:lnTo>
                  <a:pt x="235" y="126"/>
                </a:lnTo>
                <a:lnTo>
                  <a:pt x="271" y="117"/>
                </a:lnTo>
                <a:lnTo>
                  <a:pt x="288" y="112"/>
                </a:lnTo>
                <a:lnTo>
                  <a:pt x="348" y="80"/>
                </a:lnTo>
                <a:lnTo>
                  <a:pt x="348" y="68"/>
                </a:lnTo>
                <a:lnTo>
                  <a:pt x="338" y="58"/>
                </a:lnTo>
                <a:lnTo>
                  <a:pt x="338" y="52"/>
                </a:lnTo>
                <a:lnTo>
                  <a:pt x="328" y="51"/>
                </a:lnTo>
                <a:lnTo>
                  <a:pt x="322" y="42"/>
                </a:lnTo>
                <a:lnTo>
                  <a:pt x="314" y="40"/>
                </a:lnTo>
                <a:lnTo>
                  <a:pt x="309" y="37"/>
                </a:lnTo>
                <a:lnTo>
                  <a:pt x="309" y="29"/>
                </a:lnTo>
                <a:lnTo>
                  <a:pt x="303" y="25"/>
                </a:lnTo>
                <a:lnTo>
                  <a:pt x="303" y="19"/>
                </a:lnTo>
                <a:lnTo>
                  <a:pt x="298" y="17"/>
                </a:lnTo>
                <a:lnTo>
                  <a:pt x="293" y="17"/>
                </a:lnTo>
                <a:lnTo>
                  <a:pt x="288" y="2"/>
                </a:lnTo>
                <a:lnTo>
                  <a:pt x="285" y="0"/>
                </a:lnTo>
                <a:lnTo>
                  <a:pt x="285" y="2"/>
                </a:lnTo>
                <a:lnTo>
                  <a:pt x="269" y="24"/>
                </a:lnTo>
                <a:lnTo>
                  <a:pt x="259" y="30"/>
                </a:lnTo>
                <a:lnTo>
                  <a:pt x="253" y="30"/>
                </a:lnTo>
                <a:lnTo>
                  <a:pt x="250" y="32"/>
                </a:lnTo>
                <a:lnTo>
                  <a:pt x="245" y="27"/>
                </a:lnTo>
                <a:lnTo>
                  <a:pt x="235" y="24"/>
                </a:lnTo>
                <a:lnTo>
                  <a:pt x="224" y="24"/>
                </a:lnTo>
                <a:lnTo>
                  <a:pt x="224" y="21"/>
                </a:lnTo>
                <a:lnTo>
                  <a:pt x="216" y="19"/>
                </a:lnTo>
                <a:lnTo>
                  <a:pt x="224" y="17"/>
                </a:lnTo>
                <a:lnTo>
                  <a:pt x="224" y="12"/>
                </a:lnTo>
                <a:lnTo>
                  <a:pt x="229" y="12"/>
                </a:lnTo>
                <a:lnTo>
                  <a:pt x="235" y="6"/>
                </a:lnTo>
                <a:lnTo>
                  <a:pt x="229" y="7"/>
                </a:lnTo>
                <a:lnTo>
                  <a:pt x="224" y="8"/>
                </a:lnTo>
                <a:lnTo>
                  <a:pt x="224" y="6"/>
                </a:lnTo>
                <a:lnTo>
                  <a:pt x="216" y="6"/>
                </a:lnTo>
                <a:lnTo>
                  <a:pt x="195" y="2"/>
                </a:lnTo>
                <a:lnTo>
                  <a:pt x="195" y="4"/>
                </a:lnTo>
                <a:lnTo>
                  <a:pt x="190" y="6"/>
                </a:lnTo>
                <a:lnTo>
                  <a:pt x="181" y="7"/>
                </a:lnTo>
                <a:lnTo>
                  <a:pt x="176" y="9"/>
                </a:lnTo>
                <a:lnTo>
                  <a:pt x="176" y="14"/>
                </a:lnTo>
                <a:lnTo>
                  <a:pt x="171" y="14"/>
                </a:lnTo>
                <a:lnTo>
                  <a:pt x="164" y="17"/>
                </a:lnTo>
                <a:lnTo>
                  <a:pt x="171" y="19"/>
                </a:lnTo>
                <a:lnTo>
                  <a:pt x="164" y="21"/>
                </a:lnTo>
                <a:lnTo>
                  <a:pt x="155" y="19"/>
                </a:lnTo>
                <a:lnTo>
                  <a:pt x="150" y="21"/>
                </a:lnTo>
                <a:lnTo>
                  <a:pt x="149" y="17"/>
                </a:lnTo>
                <a:lnTo>
                  <a:pt x="149" y="14"/>
                </a:lnTo>
                <a:lnTo>
                  <a:pt x="142" y="14"/>
                </a:lnTo>
                <a:lnTo>
                  <a:pt x="131" y="19"/>
                </a:lnTo>
                <a:lnTo>
                  <a:pt x="130" y="19"/>
                </a:lnTo>
                <a:lnTo>
                  <a:pt x="116" y="25"/>
                </a:lnTo>
                <a:lnTo>
                  <a:pt x="114" y="24"/>
                </a:lnTo>
                <a:lnTo>
                  <a:pt x="114" y="28"/>
                </a:lnTo>
                <a:lnTo>
                  <a:pt x="104" y="29"/>
                </a:lnTo>
                <a:lnTo>
                  <a:pt x="104" y="25"/>
                </a:lnTo>
                <a:lnTo>
                  <a:pt x="95" y="30"/>
                </a:lnTo>
                <a:lnTo>
                  <a:pt x="95" y="32"/>
                </a:lnTo>
                <a:lnTo>
                  <a:pt x="80" y="40"/>
                </a:lnTo>
                <a:lnTo>
                  <a:pt x="35" y="44"/>
                </a:lnTo>
                <a:lnTo>
                  <a:pt x="21" y="51"/>
                </a:lnTo>
                <a:lnTo>
                  <a:pt x="21" y="49"/>
                </a:lnTo>
                <a:lnTo>
                  <a:pt x="16" y="53"/>
                </a:lnTo>
                <a:lnTo>
                  <a:pt x="16" y="58"/>
                </a:lnTo>
                <a:lnTo>
                  <a:pt x="11" y="58"/>
                </a:lnTo>
                <a:lnTo>
                  <a:pt x="11" y="70"/>
                </a:lnTo>
                <a:lnTo>
                  <a:pt x="6" y="65"/>
                </a:lnTo>
                <a:lnTo>
                  <a:pt x="6" y="70"/>
                </a:lnTo>
                <a:lnTo>
                  <a:pt x="11" y="83"/>
                </a:lnTo>
                <a:lnTo>
                  <a:pt x="11" y="93"/>
                </a:lnTo>
                <a:lnTo>
                  <a:pt x="6" y="99"/>
                </a:lnTo>
                <a:lnTo>
                  <a:pt x="0" y="99"/>
                </a:lnTo>
                <a:lnTo>
                  <a:pt x="0" y="106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93" name="Freeform 1233"/>
          <p:cNvSpPr>
            <a:spLocks/>
          </p:cNvSpPr>
          <p:nvPr/>
        </p:nvSpPr>
        <p:spPr bwMode="auto">
          <a:xfrm>
            <a:off x="6146796" y="3573466"/>
            <a:ext cx="11112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7" y="3"/>
              </a:cxn>
              <a:cxn ang="0">
                <a:pos x="7" y="0"/>
              </a:cxn>
              <a:cxn ang="0">
                <a:pos x="0" y="3"/>
              </a:cxn>
            </a:cxnLst>
            <a:rect l="0" t="0" r="r" b="b"/>
            <a:pathLst>
              <a:path w="7" h="3">
                <a:moveTo>
                  <a:pt x="0" y="3"/>
                </a:moveTo>
                <a:lnTo>
                  <a:pt x="7" y="3"/>
                </a:lnTo>
                <a:lnTo>
                  <a:pt x="7" y="0"/>
                </a:lnTo>
                <a:lnTo>
                  <a:pt x="0" y="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94" name="Freeform 1234"/>
          <p:cNvSpPr>
            <a:spLocks/>
          </p:cNvSpPr>
          <p:nvPr/>
        </p:nvSpPr>
        <p:spPr bwMode="auto">
          <a:xfrm>
            <a:off x="6146796" y="3573466"/>
            <a:ext cx="11112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7" y="3"/>
              </a:cxn>
              <a:cxn ang="0">
                <a:pos x="7" y="0"/>
              </a:cxn>
              <a:cxn ang="0">
                <a:pos x="0" y="3"/>
              </a:cxn>
            </a:cxnLst>
            <a:rect l="0" t="0" r="r" b="b"/>
            <a:pathLst>
              <a:path w="7" h="3">
                <a:moveTo>
                  <a:pt x="0" y="3"/>
                </a:moveTo>
                <a:lnTo>
                  <a:pt x="7" y="3"/>
                </a:lnTo>
                <a:lnTo>
                  <a:pt x="7" y="0"/>
                </a:lnTo>
                <a:lnTo>
                  <a:pt x="0" y="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95" name="Freeform 1235"/>
          <p:cNvSpPr>
            <a:spLocks/>
          </p:cNvSpPr>
          <p:nvPr/>
        </p:nvSpPr>
        <p:spPr bwMode="auto">
          <a:xfrm>
            <a:off x="6197596" y="3608391"/>
            <a:ext cx="55562" cy="25400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13"/>
              </a:cxn>
              <a:cxn ang="0">
                <a:pos x="2" y="16"/>
              </a:cxn>
              <a:cxn ang="0">
                <a:pos x="5" y="16"/>
              </a:cxn>
              <a:cxn ang="0">
                <a:pos x="19" y="11"/>
              </a:cxn>
              <a:cxn ang="0">
                <a:pos x="35" y="0"/>
              </a:cxn>
              <a:cxn ang="0">
                <a:pos x="19" y="3"/>
              </a:cxn>
              <a:cxn ang="0">
                <a:pos x="5" y="0"/>
              </a:cxn>
            </a:cxnLst>
            <a:rect l="0" t="0" r="r" b="b"/>
            <a:pathLst>
              <a:path w="35" h="16">
                <a:moveTo>
                  <a:pt x="5" y="0"/>
                </a:moveTo>
                <a:lnTo>
                  <a:pt x="0" y="13"/>
                </a:lnTo>
                <a:lnTo>
                  <a:pt x="2" y="16"/>
                </a:lnTo>
                <a:lnTo>
                  <a:pt x="5" y="16"/>
                </a:lnTo>
                <a:lnTo>
                  <a:pt x="19" y="11"/>
                </a:lnTo>
                <a:lnTo>
                  <a:pt x="35" y="0"/>
                </a:lnTo>
                <a:lnTo>
                  <a:pt x="19" y="3"/>
                </a:lnTo>
                <a:lnTo>
                  <a:pt x="5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96" name="Freeform 1236"/>
          <p:cNvSpPr>
            <a:spLocks/>
          </p:cNvSpPr>
          <p:nvPr/>
        </p:nvSpPr>
        <p:spPr bwMode="auto">
          <a:xfrm>
            <a:off x="6197596" y="3608391"/>
            <a:ext cx="55562" cy="25400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13"/>
              </a:cxn>
              <a:cxn ang="0">
                <a:pos x="2" y="16"/>
              </a:cxn>
              <a:cxn ang="0">
                <a:pos x="5" y="16"/>
              </a:cxn>
              <a:cxn ang="0">
                <a:pos x="19" y="11"/>
              </a:cxn>
              <a:cxn ang="0">
                <a:pos x="35" y="0"/>
              </a:cxn>
              <a:cxn ang="0">
                <a:pos x="19" y="3"/>
              </a:cxn>
              <a:cxn ang="0">
                <a:pos x="5" y="0"/>
              </a:cxn>
            </a:cxnLst>
            <a:rect l="0" t="0" r="r" b="b"/>
            <a:pathLst>
              <a:path w="35" h="16">
                <a:moveTo>
                  <a:pt x="5" y="0"/>
                </a:moveTo>
                <a:lnTo>
                  <a:pt x="0" y="13"/>
                </a:lnTo>
                <a:lnTo>
                  <a:pt x="2" y="16"/>
                </a:lnTo>
                <a:lnTo>
                  <a:pt x="5" y="16"/>
                </a:lnTo>
                <a:lnTo>
                  <a:pt x="19" y="11"/>
                </a:lnTo>
                <a:lnTo>
                  <a:pt x="35" y="0"/>
                </a:lnTo>
                <a:lnTo>
                  <a:pt x="19" y="3"/>
                </a:lnTo>
                <a:lnTo>
                  <a:pt x="5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97" name="Freeform 1237"/>
          <p:cNvSpPr>
            <a:spLocks/>
          </p:cNvSpPr>
          <p:nvPr/>
        </p:nvSpPr>
        <p:spPr bwMode="auto">
          <a:xfrm>
            <a:off x="6602408" y="3565529"/>
            <a:ext cx="84137" cy="47625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10" y="27"/>
              </a:cxn>
              <a:cxn ang="0">
                <a:pos x="0" y="30"/>
              </a:cxn>
              <a:cxn ang="0">
                <a:pos x="5" y="30"/>
              </a:cxn>
              <a:cxn ang="0">
                <a:pos x="32" y="22"/>
              </a:cxn>
              <a:cxn ang="0">
                <a:pos x="41" y="17"/>
              </a:cxn>
              <a:cxn ang="0">
                <a:pos x="53" y="14"/>
              </a:cxn>
              <a:cxn ang="0">
                <a:pos x="50" y="14"/>
              </a:cxn>
              <a:cxn ang="0">
                <a:pos x="34" y="17"/>
              </a:cxn>
              <a:cxn ang="0">
                <a:pos x="29" y="14"/>
              </a:cxn>
              <a:cxn ang="0">
                <a:pos x="34" y="9"/>
              </a:cxn>
              <a:cxn ang="0">
                <a:pos x="29" y="9"/>
              </a:cxn>
              <a:cxn ang="0">
                <a:pos x="29" y="11"/>
              </a:cxn>
              <a:cxn ang="0">
                <a:pos x="24" y="11"/>
              </a:cxn>
              <a:cxn ang="0">
                <a:pos x="29" y="4"/>
              </a:cxn>
              <a:cxn ang="0">
                <a:pos x="29" y="2"/>
              </a:cxn>
              <a:cxn ang="0">
                <a:pos x="24" y="2"/>
              </a:cxn>
              <a:cxn ang="0">
                <a:pos x="19" y="0"/>
              </a:cxn>
              <a:cxn ang="0">
                <a:pos x="19" y="11"/>
              </a:cxn>
              <a:cxn ang="0">
                <a:pos x="24" y="11"/>
              </a:cxn>
              <a:cxn ang="0">
                <a:pos x="0" y="22"/>
              </a:cxn>
            </a:cxnLst>
            <a:rect l="0" t="0" r="r" b="b"/>
            <a:pathLst>
              <a:path w="53" h="30">
                <a:moveTo>
                  <a:pt x="0" y="22"/>
                </a:moveTo>
                <a:lnTo>
                  <a:pt x="10" y="27"/>
                </a:lnTo>
                <a:lnTo>
                  <a:pt x="0" y="30"/>
                </a:lnTo>
                <a:lnTo>
                  <a:pt x="5" y="30"/>
                </a:lnTo>
                <a:lnTo>
                  <a:pt x="32" y="22"/>
                </a:lnTo>
                <a:lnTo>
                  <a:pt x="41" y="17"/>
                </a:lnTo>
                <a:lnTo>
                  <a:pt x="53" y="14"/>
                </a:lnTo>
                <a:lnTo>
                  <a:pt x="50" y="14"/>
                </a:lnTo>
                <a:lnTo>
                  <a:pt x="34" y="17"/>
                </a:lnTo>
                <a:lnTo>
                  <a:pt x="29" y="14"/>
                </a:lnTo>
                <a:lnTo>
                  <a:pt x="34" y="9"/>
                </a:lnTo>
                <a:lnTo>
                  <a:pt x="29" y="9"/>
                </a:lnTo>
                <a:lnTo>
                  <a:pt x="29" y="11"/>
                </a:lnTo>
                <a:lnTo>
                  <a:pt x="24" y="11"/>
                </a:lnTo>
                <a:lnTo>
                  <a:pt x="29" y="4"/>
                </a:lnTo>
                <a:lnTo>
                  <a:pt x="29" y="2"/>
                </a:lnTo>
                <a:lnTo>
                  <a:pt x="24" y="2"/>
                </a:lnTo>
                <a:lnTo>
                  <a:pt x="19" y="0"/>
                </a:lnTo>
                <a:lnTo>
                  <a:pt x="19" y="11"/>
                </a:lnTo>
                <a:lnTo>
                  <a:pt x="24" y="11"/>
                </a:lnTo>
                <a:lnTo>
                  <a:pt x="0" y="2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98" name="Freeform 1238"/>
          <p:cNvSpPr>
            <a:spLocks/>
          </p:cNvSpPr>
          <p:nvPr/>
        </p:nvSpPr>
        <p:spPr bwMode="auto">
          <a:xfrm>
            <a:off x="6602408" y="3565529"/>
            <a:ext cx="84137" cy="47625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10" y="27"/>
              </a:cxn>
              <a:cxn ang="0">
                <a:pos x="0" y="30"/>
              </a:cxn>
              <a:cxn ang="0">
                <a:pos x="5" y="30"/>
              </a:cxn>
              <a:cxn ang="0">
                <a:pos x="32" y="22"/>
              </a:cxn>
              <a:cxn ang="0">
                <a:pos x="41" y="17"/>
              </a:cxn>
              <a:cxn ang="0">
                <a:pos x="53" y="14"/>
              </a:cxn>
              <a:cxn ang="0">
                <a:pos x="50" y="14"/>
              </a:cxn>
              <a:cxn ang="0">
                <a:pos x="34" y="17"/>
              </a:cxn>
              <a:cxn ang="0">
                <a:pos x="29" y="14"/>
              </a:cxn>
              <a:cxn ang="0">
                <a:pos x="34" y="9"/>
              </a:cxn>
              <a:cxn ang="0">
                <a:pos x="29" y="9"/>
              </a:cxn>
              <a:cxn ang="0">
                <a:pos x="29" y="11"/>
              </a:cxn>
              <a:cxn ang="0">
                <a:pos x="24" y="11"/>
              </a:cxn>
              <a:cxn ang="0">
                <a:pos x="29" y="4"/>
              </a:cxn>
              <a:cxn ang="0">
                <a:pos x="29" y="2"/>
              </a:cxn>
              <a:cxn ang="0">
                <a:pos x="24" y="2"/>
              </a:cxn>
              <a:cxn ang="0">
                <a:pos x="19" y="0"/>
              </a:cxn>
              <a:cxn ang="0">
                <a:pos x="19" y="11"/>
              </a:cxn>
              <a:cxn ang="0">
                <a:pos x="24" y="11"/>
              </a:cxn>
              <a:cxn ang="0">
                <a:pos x="0" y="22"/>
              </a:cxn>
            </a:cxnLst>
            <a:rect l="0" t="0" r="r" b="b"/>
            <a:pathLst>
              <a:path w="53" h="30">
                <a:moveTo>
                  <a:pt x="0" y="22"/>
                </a:moveTo>
                <a:lnTo>
                  <a:pt x="10" y="27"/>
                </a:lnTo>
                <a:lnTo>
                  <a:pt x="0" y="30"/>
                </a:lnTo>
                <a:lnTo>
                  <a:pt x="5" y="30"/>
                </a:lnTo>
                <a:lnTo>
                  <a:pt x="32" y="22"/>
                </a:lnTo>
                <a:lnTo>
                  <a:pt x="41" y="17"/>
                </a:lnTo>
                <a:lnTo>
                  <a:pt x="53" y="14"/>
                </a:lnTo>
                <a:lnTo>
                  <a:pt x="50" y="14"/>
                </a:lnTo>
                <a:lnTo>
                  <a:pt x="34" y="17"/>
                </a:lnTo>
                <a:lnTo>
                  <a:pt x="29" y="14"/>
                </a:lnTo>
                <a:lnTo>
                  <a:pt x="34" y="9"/>
                </a:lnTo>
                <a:lnTo>
                  <a:pt x="29" y="9"/>
                </a:lnTo>
                <a:lnTo>
                  <a:pt x="29" y="11"/>
                </a:lnTo>
                <a:lnTo>
                  <a:pt x="24" y="11"/>
                </a:lnTo>
                <a:lnTo>
                  <a:pt x="29" y="4"/>
                </a:lnTo>
                <a:lnTo>
                  <a:pt x="29" y="2"/>
                </a:lnTo>
                <a:lnTo>
                  <a:pt x="24" y="2"/>
                </a:lnTo>
                <a:lnTo>
                  <a:pt x="19" y="0"/>
                </a:lnTo>
                <a:lnTo>
                  <a:pt x="19" y="11"/>
                </a:lnTo>
                <a:lnTo>
                  <a:pt x="24" y="11"/>
                </a:lnTo>
                <a:lnTo>
                  <a:pt x="0" y="2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099" name="Freeform 1239"/>
          <p:cNvSpPr>
            <a:spLocks/>
          </p:cNvSpPr>
          <p:nvPr/>
        </p:nvSpPr>
        <p:spPr bwMode="auto">
          <a:xfrm>
            <a:off x="6438896" y="3608391"/>
            <a:ext cx="146050" cy="41275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6" y="24"/>
              </a:cxn>
              <a:cxn ang="0">
                <a:pos x="6" y="26"/>
              </a:cxn>
              <a:cxn ang="0">
                <a:pos x="11" y="26"/>
              </a:cxn>
              <a:cxn ang="0">
                <a:pos x="26" y="24"/>
              </a:cxn>
              <a:cxn ang="0">
                <a:pos x="50" y="18"/>
              </a:cxn>
              <a:cxn ang="0">
                <a:pos x="68" y="15"/>
              </a:cxn>
              <a:cxn ang="0">
                <a:pos x="68" y="11"/>
              </a:cxn>
              <a:cxn ang="0">
                <a:pos x="90" y="4"/>
              </a:cxn>
              <a:cxn ang="0">
                <a:pos x="92" y="3"/>
              </a:cxn>
              <a:cxn ang="0">
                <a:pos x="90" y="3"/>
              </a:cxn>
              <a:cxn ang="0">
                <a:pos x="87" y="3"/>
              </a:cxn>
              <a:cxn ang="0">
                <a:pos x="87" y="0"/>
              </a:cxn>
              <a:cxn ang="0">
                <a:pos x="78" y="0"/>
              </a:cxn>
              <a:cxn ang="0">
                <a:pos x="57" y="12"/>
              </a:cxn>
              <a:cxn ang="0">
                <a:pos x="23" y="16"/>
              </a:cxn>
              <a:cxn ang="0">
                <a:pos x="0" y="24"/>
              </a:cxn>
            </a:cxnLst>
            <a:rect l="0" t="0" r="r" b="b"/>
            <a:pathLst>
              <a:path w="92" h="26">
                <a:moveTo>
                  <a:pt x="0" y="24"/>
                </a:moveTo>
                <a:lnTo>
                  <a:pt x="6" y="24"/>
                </a:lnTo>
                <a:lnTo>
                  <a:pt x="6" y="26"/>
                </a:lnTo>
                <a:lnTo>
                  <a:pt x="11" y="26"/>
                </a:lnTo>
                <a:lnTo>
                  <a:pt x="26" y="24"/>
                </a:lnTo>
                <a:lnTo>
                  <a:pt x="50" y="18"/>
                </a:lnTo>
                <a:lnTo>
                  <a:pt x="68" y="15"/>
                </a:lnTo>
                <a:lnTo>
                  <a:pt x="68" y="11"/>
                </a:lnTo>
                <a:lnTo>
                  <a:pt x="90" y="4"/>
                </a:lnTo>
                <a:lnTo>
                  <a:pt x="92" y="3"/>
                </a:lnTo>
                <a:lnTo>
                  <a:pt x="90" y="3"/>
                </a:lnTo>
                <a:lnTo>
                  <a:pt x="87" y="3"/>
                </a:lnTo>
                <a:lnTo>
                  <a:pt x="87" y="0"/>
                </a:lnTo>
                <a:lnTo>
                  <a:pt x="78" y="0"/>
                </a:lnTo>
                <a:lnTo>
                  <a:pt x="57" y="12"/>
                </a:lnTo>
                <a:lnTo>
                  <a:pt x="23" y="16"/>
                </a:lnTo>
                <a:lnTo>
                  <a:pt x="0" y="24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00" name="Freeform 1240"/>
          <p:cNvSpPr>
            <a:spLocks/>
          </p:cNvSpPr>
          <p:nvPr/>
        </p:nvSpPr>
        <p:spPr bwMode="auto">
          <a:xfrm>
            <a:off x="6438896" y="3608391"/>
            <a:ext cx="146050" cy="41275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6" y="24"/>
              </a:cxn>
              <a:cxn ang="0">
                <a:pos x="6" y="26"/>
              </a:cxn>
              <a:cxn ang="0">
                <a:pos x="11" y="26"/>
              </a:cxn>
              <a:cxn ang="0">
                <a:pos x="26" y="24"/>
              </a:cxn>
              <a:cxn ang="0">
                <a:pos x="50" y="18"/>
              </a:cxn>
              <a:cxn ang="0">
                <a:pos x="68" y="15"/>
              </a:cxn>
              <a:cxn ang="0">
                <a:pos x="68" y="11"/>
              </a:cxn>
              <a:cxn ang="0">
                <a:pos x="90" y="4"/>
              </a:cxn>
              <a:cxn ang="0">
                <a:pos x="92" y="3"/>
              </a:cxn>
              <a:cxn ang="0">
                <a:pos x="90" y="3"/>
              </a:cxn>
              <a:cxn ang="0">
                <a:pos x="87" y="3"/>
              </a:cxn>
              <a:cxn ang="0">
                <a:pos x="87" y="0"/>
              </a:cxn>
              <a:cxn ang="0">
                <a:pos x="78" y="0"/>
              </a:cxn>
              <a:cxn ang="0">
                <a:pos x="57" y="12"/>
              </a:cxn>
              <a:cxn ang="0">
                <a:pos x="23" y="16"/>
              </a:cxn>
              <a:cxn ang="0">
                <a:pos x="0" y="24"/>
              </a:cxn>
            </a:cxnLst>
            <a:rect l="0" t="0" r="r" b="b"/>
            <a:pathLst>
              <a:path w="92" h="26">
                <a:moveTo>
                  <a:pt x="0" y="24"/>
                </a:moveTo>
                <a:lnTo>
                  <a:pt x="6" y="24"/>
                </a:lnTo>
                <a:lnTo>
                  <a:pt x="6" y="26"/>
                </a:lnTo>
                <a:lnTo>
                  <a:pt x="11" y="26"/>
                </a:lnTo>
                <a:lnTo>
                  <a:pt x="26" y="24"/>
                </a:lnTo>
                <a:lnTo>
                  <a:pt x="50" y="18"/>
                </a:lnTo>
                <a:lnTo>
                  <a:pt x="68" y="15"/>
                </a:lnTo>
                <a:lnTo>
                  <a:pt x="68" y="11"/>
                </a:lnTo>
                <a:lnTo>
                  <a:pt x="90" y="4"/>
                </a:lnTo>
                <a:lnTo>
                  <a:pt x="92" y="3"/>
                </a:lnTo>
                <a:lnTo>
                  <a:pt x="90" y="3"/>
                </a:lnTo>
                <a:lnTo>
                  <a:pt x="87" y="3"/>
                </a:lnTo>
                <a:lnTo>
                  <a:pt x="87" y="0"/>
                </a:lnTo>
                <a:lnTo>
                  <a:pt x="78" y="0"/>
                </a:lnTo>
                <a:lnTo>
                  <a:pt x="57" y="12"/>
                </a:lnTo>
                <a:lnTo>
                  <a:pt x="23" y="16"/>
                </a:lnTo>
                <a:lnTo>
                  <a:pt x="0" y="24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01" name="Freeform 1241"/>
          <p:cNvSpPr>
            <a:spLocks/>
          </p:cNvSpPr>
          <p:nvPr/>
        </p:nvSpPr>
        <p:spPr bwMode="auto">
          <a:xfrm>
            <a:off x="6434133" y="3649666"/>
            <a:ext cx="12700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8" y="3"/>
              </a:cxn>
              <a:cxn ang="0">
                <a:pos x="8" y="0"/>
              </a:cxn>
              <a:cxn ang="0">
                <a:pos x="0" y="3"/>
              </a:cxn>
            </a:cxnLst>
            <a:rect l="0" t="0" r="r" b="b"/>
            <a:pathLst>
              <a:path w="8" h="3">
                <a:moveTo>
                  <a:pt x="0" y="3"/>
                </a:moveTo>
                <a:lnTo>
                  <a:pt x="8" y="3"/>
                </a:lnTo>
                <a:lnTo>
                  <a:pt x="8" y="0"/>
                </a:lnTo>
                <a:lnTo>
                  <a:pt x="0" y="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02" name="Freeform 1242"/>
          <p:cNvSpPr>
            <a:spLocks/>
          </p:cNvSpPr>
          <p:nvPr/>
        </p:nvSpPr>
        <p:spPr bwMode="auto">
          <a:xfrm>
            <a:off x="6434133" y="3649666"/>
            <a:ext cx="12700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8" y="3"/>
              </a:cxn>
              <a:cxn ang="0">
                <a:pos x="8" y="0"/>
              </a:cxn>
              <a:cxn ang="0">
                <a:pos x="0" y="3"/>
              </a:cxn>
            </a:cxnLst>
            <a:rect l="0" t="0" r="r" b="b"/>
            <a:pathLst>
              <a:path w="8" h="3">
                <a:moveTo>
                  <a:pt x="0" y="3"/>
                </a:moveTo>
                <a:lnTo>
                  <a:pt x="8" y="3"/>
                </a:lnTo>
                <a:lnTo>
                  <a:pt x="8" y="0"/>
                </a:lnTo>
                <a:lnTo>
                  <a:pt x="0" y="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03" name="Freeform 1243"/>
          <p:cNvSpPr>
            <a:spLocks/>
          </p:cNvSpPr>
          <p:nvPr/>
        </p:nvSpPr>
        <p:spPr bwMode="auto">
          <a:xfrm>
            <a:off x="5667371" y="3282953"/>
            <a:ext cx="149225" cy="79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"/>
              </a:cxn>
              <a:cxn ang="0">
                <a:pos x="14" y="9"/>
              </a:cxn>
              <a:cxn ang="0">
                <a:pos x="34" y="16"/>
              </a:cxn>
              <a:cxn ang="0">
                <a:pos x="34" y="22"/>
              </a:cxn>
              <a:cxn ang="0">
                <a:pos x="43" y="27"/>
              </a:cxn>
              <a:cxn ang="0">
                <a:pos x="53" y="39"/>
              </a:cxn>
              <a:cxn ang="0">
                <a:pos x="81" y="47"/>
              </a:cxn>
              <a:cxn ang="0">
                <a:pos x="81" y="50"/>
              </a:cxn>
              <a:cxn ang="0">
                <a:pos x="86" y="47"/>
              </a:cxn>
              <a:cxn ang="0">
                <a:pos x="89" y="50"/>
              </a:cxn>
              <a:cxn ang="0">
                <a:pos x="94" y="39"/>
              </a:cxn>
              <a:cxn ang="0">
                <a:pos x="89" y="34"/>
              </a:cxn>
              <a:cxn ang="0">
                <a:pos x="86" y="32"/>
              </a:cxn>
              <a:cxn ang="0">
                <a:pos x="81" y="29"/>
              </a:cxn>
              <a:cxn ang="0">
                <a:pos x="75" y="29"/>
              </a:cxn>
              <a:cxn ang="0">
                <a:pos x="70" y="27"/>
              </a:cxn>
              <a:cxn ang="0">
                <a:pos x="75" y="25"/>
              </a:cxn>
              <a:cxn ang="0">
                <a:pos x="70" y="22"/>
              </a:cxn>
              <a:cxn ang="0">
                <a:pos x="70" y="21"/>
              </a:cxn>
              <a:cxn ang="0">
                <a:pos x="51" y="16"/>
              </a:cxn>
              <a:cxn ang="0">
                <a:pos x="46" y="16"/>
              </a:cxn>
              <a:cxn ang="0">
                <a:pos x="17" y="2"/>
              </a:cxn>
              <a:cxn ang="0">
                <a:pos x="0" y="0"/>
              </a:cxn>
            </a:cxnLst>
            <a:rect l="0" t="0" r="r" b="b"/>
            <a:pathLst>
              <a:path w="94" h="50">
                <a:moveTo>
                  <a:pt x="0" y="0"/>
                </a:moveTo>
                <a:lnTo>
                  <a:pt x="0" y="4"/>
                </a:lnTo>
                <a:lnTo>
                  <a:pt x="14" y="9"/>
                </a:lnTo>
                <a:lnTo>
                  <a:pt x="34" y="16"/>
                </a:lnTo>
                <a:lnTo>
                  <a:pt x="34" y="22"/>
                </a:lnTo>
                <a:lnTo>
                  <a:pt x="43" y="27"/>
                </a:lnTo>
                <a:lnTo>
                  <a:pt x="53" y="39"/>
                </a:lnTo>
                <a:lnTo>
                  <a:pt x="81" y="47"/>
                </a:lnTo>
                <a:lnTo>
                  <a:pt x="81" y="50"/>
                </a:lnTo>
                <a:lnTo>
                  <a:pt x="86" y="47"/>
                </a:lnTo>
                <a:lnTo>
                  <a:pt x="89" y="50"/>
                </a:lnTo>
                <a:lnTo>
                  <a:pt x="94" y="39"/>
                </a:lnTo>
                <a:lnTo>
                  <a:pt x="89" y="34"/>
                </a:lnTo>
                <a:lnTo>
                  <a:pt x="86" y="32"/>
                </a:lnTo>
                <a:lnTo>
                  <a:pt x="81" y="29"/>
                </a:lnTo>
                <a:lnTo>
                  <a:pt x="75" y="29"/>
                </a:lnTo>
                <a:lnTo>
                  <a:pt x="70" y="27"/>
                </a:lnTo>
                <a:lnTo>
                  <a:pt x="75" y="25"/>
                </a:lnTo>
                <a:lnTo>
                  <a:pt x="70" y="22"/>
                </a:lnTo>
                <a:lnTo>
                  <a:pt x="70" y="21"/>
                </a:lnTo>
                <a:lnTo>
                  <a:pt x="51" y="16"/>
                </a:lnTo>
                <a:lnTo>
                  <a:pt x="46" y="16"/>
                </a:lnTo>
                <a:lnTo>
                  <a:pt x="17" y="2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04" name="Freeform 1244"/>
          <p:cNvSpPr>
            <a:spLocks/>
          </p:cNvSpPr>
          <p:nvPr/>
        </p:nvSpPr>
        <p:spPr bwMode="auto">
          <a:xfrm>
            <a:off x="5667371" y="3282953"/>
            <a:ext cx="149225" cy="79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"/>
              </a:cxn>
              <a:cxn ang="0">
                <a:pos x="14" y="9"/>
              </a:cxn>
              <a:cxn ang="0">
                <a:pos x="34" y="16"/>
              </a:cxn>
              <a:cxn ang="0">
                <a:pos x="34" y="22"/>
              </a:cxn>
              <a:cxn ang="0">
                <a:pos x="43" y="27"/>
              </a:cxn>
              <a:cxn ang="0">
                <a:pos x="53" y="39"/>
              </a:cxn>
              <a:cxn ang="0">
                <a:pos x="81" y="47"/>
              </a:cxn>
              <a:cxn ang="0">
                <a:pos x="81" y="50"/>
              </a:cxn>
              <a:cxn ang="0">
                <a:pos x="86" y="47"/>
              </a:cxn>
              <a:cxn ang="0">
                <a:pos x="89" y="50"/>
              </a:cxn>
              <a:cxn ang="0">
                <a:pos x="94" y="39"/>
              </a:cxn>
              <a:cxn ang="0">
                <a:pos x="89" y="34"/>
              </a:cxn>
              <a:cxn ang="0">
                <a:pos x="86" y="32"/>
              </a:cxn>
              <a:cxn ang="0">
                <a:pos x="81" y="29"/>
              </a:cxn>
              <a:cxn ang="0">
                <a:pos x="75" y="29"/>
              </a:cxn>
              <a:cxn ang="0">
                <a:pos x="70" y="27"/>
              </a:cxn>
              <a:cxn ang="0">
                <a:pos x="75" y="25"/>
              </a:cxn>
              <a:cxn ang="0">
                <a:pos x="70" y="22"/>
              </a:cxn>
              <a:cxn ang="0">
                <a:pos x="70" y="21"/>
              </a:cxn>
              <a:cxn ang="0">
                <a:pos x="51" y="16"/>
              </a:cxn>
              <a:cxn ang="0">
                <a:pos x="46" y="16"/>
              </a:cxn>
              <a:cxn ang="0">
                <a:pos x="17" y="2"/>
              </a:cxn>
              <a:cxn ang="0">
                <a:pos x="0" y="0"/>
              </a:cxn>
            </a:cxnLst>
            <a:rect l="0" t="0" r="r" b="b"/>
            <a:pathLst>
              <a:path w="94" h="50">
                <a:moveTo>
                  <a:pt x="0" y="0"/>
                </a:moveTo>
                <a:lnTo>
                  <a:pt x="0" y="4"/>
                </a:lnTo>
                <a:lnTo>
                  <a:pt x="14" y="9"/>
                </a:lnTo>
                <a:lnTo>
                  <a:pt x="34" y="16"/>
                </a:lnTo>
                <a:lnTo>
                  <a:pt x="34" y="22"/>
                </a:lnTo>
                <a:lnTo>
                  <a:pt x="43" y="27"/>
                </a:lnTo>
                <a:lnTo>
                  <a:pt x="53" y="39"/>
                </a:lnTo>
                <a:lnTo>
                  <a:pt x="81" y="47"/>
                </a:lnTo>
                <a:lnTo>
                  <a:pt x="81" y="50"/>
                </a:lnTo>
                <a:lnTo>
                  <a:pt x="86" y="47"/>
                </a:lnTo>
                <a:lnTo>
                  <a:pt x="89" y="50"/>
                </a:lnTo>
                <a:lnTo>
                  <a:pt x="94" y="39"/>
                </a:lnTo>
                <a:lnTo>
                  <a:pt x="89" y="34"/>
                </a:lnTo>
                <a:lnTo>
                  <a:pt x="86" y="32"/>
                </a:lnTo>
                <a:lnTo>
                  <a:pt x="81" y="29"/>
                </a:lnTo>
                <a:lnTo>
                  <a:pt x="75" y="29"/>
                </a:lnTo>
                <a:lnTo>
                  <a:pt x="70" y="27"/>
                </a:lnTo>
                <a:lnTo>
                  <a:pt x="75" y="25"/>
                </a:lnTo>
                <a:lnTo>
                  <a:pt x="70" y="22"/>
                </a:lnTo>
                <a:lnTo>
                  <a:pt x="70" y="21"/>
                </a:lnTo>
                <a:lnTo>
                  <a:pt x="51" y="16"/>
                </a:lnTo>
                <a:lnTo>
                  <a:pt x="46" y="16"/>
                </a:lnTo>
                <a:lnTo>
                  <a:pt x="17" y="2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05" name="Freeform 1245"/>
          <p:cNvSpPr>
            <a:spLocks/>
          </p:cNvSpPr>
          <p:nvPr/>
        </p:nvSpPr>
        <p:spPr bwMode="auto">
          <a:xfrm>
            <a:off x="5802309" y="3362328"/>
            <a:ext cx="123825" cy="2222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6" y="8"/>
              </a:cxn>
              <a:cxn ang="0">
                <a:pos x="35" y="8"/>
              </a:cxn>
              <a:cxn ang="0">
                <a:pos x="64" y="14"/>
              </a:cxn>
              <a:cxn ang="0">
                <a:pos x="69" y="11"/>
              </a:cxn>
              <a:cxn ang="0">
                <a:pos x="78" y="14"/>
              </a:cxn>
              <a:cxn ang="0">
                <a:pos x="78" y="8"/>
              </a:cxn>
              <a:cxn ang="0">
                <a:pos x="69" y="6"/>
              </a:cxn>
              <a:cxn ang="0">
                <a:pos x="64" y="4"/>
              </a:cxn>
              <a:cxn ang="0">
                <a:pos x="49" y="2"/>
              </a:cxn>
              <a:cxn ang="0">
                <a:pos x="49" y="4"/>
              </a:cxn>
              <a:cxn ang="0">
                <a:pos x="30" y="4"/>
              </a:cxn>
              <a:cxn ang="0">
                <a:pos x="19" y="0"/>
              </a:cxn>
              <a:cxn ang="0">
                <a:pos x="9" y="0"/>
              </a:cxn>
              <a:cxn ang="0">
                <a:pos x="0" y="2"/>
              </a:cxn>
            </a:cxnLst>
            <a:rect l="0" t="0" r="r" b="b"/>
            <a:pathLst>
              <a:path w="78" h="14">
                <a:moveTo>
                  <a:pt x="0" y="2"/>
                </a:moveTo>
                <a:lnTo>
                  <a:pt x="26" y="8"/>
                </a:lnTo>
                <a:lnTo>
                  <a:pt x="35" y="8"/>
                </a:lnTo>
                <a:lnTo>
                  <a:pt x="64" y="14"/>
                </a:lnTo>
                <a:lnTo>
                  <a:pt x="69" y="11"/>
                </a:lnTo>
                <a:lnTo>
                  <a:pt x="78" y="14"/>
                </a:lnTo>
                <a:lnTo>
                  <a:pt x="78" y="8"/>
                </a:lnTo>
                <a:lnTo>
                  <a:pt x="69" y="6"/>
                </a:lnTo>
                <a:lnTo>
                  <a:pt x="64" y="4"/>
                </a:lnTo>
                <a:lnTo>
                  <a:pt x="49" y="2"/>
                </a:lnTo>
                <a:lnTo>
                  <a:pt x="49" y="4"/>
                </a:lnTo>
                <a:lnTo>
                  <a:pt x="30" y="4"/>
                </a:lnTo>
                <a:lnTo>
                  <a:pt x="19" y="0"/>
                </a:lnTo>
                <a:lnTo>
                  <a:pt x="9" y="0"/>
                </a:lnTo>
                <a:lnTo>
                  <a:pt x="0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06" name="Freeform 1246"/>
          <p:cNvSpPr>
            <a:spLocks/>
          </p:cNvSpPr>
          <p:nvPr/>
        </p:nvSpPr>
        <p:spPr bwMode="auto">
          <a:xfrm>
            <a:off x="5802309" y="3362328"/>
            <a:ext cx="123825" cy="2222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6" y="8"/>
              </a:cxn>
              <a:cxn ang="0">
                <a:pos x="35" y="8"/>
              </a:cxn>
              <a:cxn ang="0">
                <a:pos x="64" y="14"/>
              </a:cxn>
              <a:cxn ang="0">
                <a:pos x="69" y="11"/>
              </a:cxn>
              <a:cxn ang="0">
                <a:pos x="78" y="14"/>
              </a:cxn>
              <a:cxn ang="0">
                <a:pos x="78" y="8"/>
              </a:cxn>
              <a:cxn ang="0">
                <a:pos x="69" y="6"/>
              </a:cxn>
              <a:cxn ang="0">
                <a:pos x="64" y="4"/>
              </a:cxn>
              <a:cxn ang="0">
                <a:pos x="49" y="2"/>
              </a:cxn>
              <a:cxn ang="0">
                <a:pos x="49" y="4"/>
              </a:cxn>
              <a:cxn ang="0">
                <a:pos x="30" y="4"/>
              </a:cxn>
              <a:cxn ang="0">
                <a:pos x="19" y="0"/>
              </a:cxn>
              <a:cxn ang="0">
                <a:pos x="9" y="0"/>
              </a:cxn>
              <a:cxn ang="0">
                <a:pos x="0" y="2"/>
              </a:cxn>
            </a:cxnLst>
            <a:rect l="0" t="0" r="r" b="b"/>
            <a:pathLst>
              <a:path w="78" h="14">
                <a:moveTo>
                  <a:pt x="0" y="2"/>
                </a:moveTo>
                <a:lnTo>
                  <a:pt x="26" y="8"/>
                </a:lnTo>
                <a:lnTo>
                  <a:pt x="35" y="8"/>
                </a:lnTo>
                <a:lnTo>
                  <a:pt x="64" y="14"/>
                </a:lnTo>
                <a:lnTo>
                  <a:pt x="69" y="11"/>
                </a:lnTo>
                <a:lnTo>
                  <a:pt x="78" y="14"/>
                </a:lnTo>
                <a:lnTo>
                  <a:pt x="78" y="8"/>
                </a:lnTo>
                <a:lnTo>
                  <a:pt x="69" y="6"/>
                </a:lnTo>
                <a:lnTo>
                  <a:pt x="64" y="4"/>
                </a:lnTo>
                <a:lnTo>
                  <a:pt x="49" y="2"/>
                </a:lnTo>
                <a:lnTo>
                  <a:pt x="49" y="4"/>
                </a:lnTo>
                <a:lnTo>
                  <a:pt x="30" y="4"/>
                </a:lnTo>
                <a:lnTo>
                  <a:pt x="19" y="0"/>
                </a:lnTo>
                <a:lnTo>
                  <a:pt x="9" y="0"/>
                </a:lnTo>
                <a:lnTo>
                  <a:pt x="0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07" name="Freeform 1247"/>
          <p:cNvSpPr>
            <a:spLocks/>
          </p:cNvSpPr>
          <p:nvPr/>
        </p:nvSpPr>
        <p:spPr bwMode="auto">
          <a:xfrm>
            <a:off x="5926134" y="3381378"/>
            <a:ext cx="23812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2"/>
              </a:cxn>
              <a:cxn ang="0">
                <a:pos x="15" y="0"/>
              </a:cxn>
              <a:cxn ang="0">
                <a:pos x="0" y="0"/>
              </a:cxn>
            </a:cxnLst>
            <a:rect l="0" t="0" r="r" b="b"/>
            <a:pathLst>
              <a:path w="15" h="2">
                <a:moveTo>
                  <a:pt x="0" y="0"/>
                </a:moveTo>
                <a:lnTo>
                  <a:pt x="5" y="2"/>
                </a:lnTo>
                <a:lnTo>
                  <a:pt x="15" y="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08" name="Freeform 1248"/>
          <p:cNvSpPr>
            <a:spLocks/>
          </p:cNvSpPr>
          <p:nvPr/>
        </p:nvSpPr>
        <p:spPr bwMode="auto">
          <a:xfrm>
            <a:off x="5926134" y="3381378"/>
            <a:ext cx="23812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2"/>
              </a:cxn>
              <a:cxn ang="0">
                <a:pos x="15" y="0"/>
              </a:cxn>
              <a:cxn ang="0">
                <a:pos x="0" y="0"/>
              </a:cxn>
            </a:cxnLst>
            <a:rect l="0" t="0" r="r" b="b"/>
            <a:pathLst>
              <a:path w="15" h="2">
                <a:moveTo>
                  <a:pt x="0" y="0"/>
                </a:moveTo>
                <a:lnTo>
                  <a:pt x="5" y="2"/>
                </a:lnTo>
                <a:lnTo>
                  <a:pt x="15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09" name="Freeform 1249"/>
          <p:cNvSpPr>
            <a:spLocks/>
          </p:cNvSpPr>
          <p:nvPr/>
        </p:nvSpPr>
        <p:spPr bwMode="auto">
          <a:xfrm>
            <a:off x="5949946" y="3381378"/>
            <a:ext cx="119062" cy="79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4" y="5"/>
              </a:cxn>
              <a:cxn ang="0">
                <a:pos x="35" y="2"/>
              </a:cxn>
              <a:cxn ang="0">
                <a:pos x="54" y="5"/>
              </a:cxn>
              <a:cxn ang="0">
                <a:pos x="75" y="2"/>
              </a:cxn>
              <a:cxn ang="0">
                <a:pos x="65" y="0"/>
              </a:cxn>
              <a:cxn ang="0">
                <a:pos x="54" y="2"/>
              </a:cxn>
              <a:cxn ang="0">
                <a:pos x="40" y="0"/>
              </a:cxn>
              <a:cxn ang="0">
                <a:pos x="35" y="2"/>
              </a:cxn>
              <a:cxn ang="0">
                <a:pos x="19" y="0"/>
              </a:cxn>
              <a:cxn ang="0">
                <a:pos x="19" y="2"/>
              </a:cxn>
              <a:cxn ang="0">
                <a:pos x="11" y="0"/>
              </a:cxn>
              <a:cxn ang="0">
                <a:pos x="0" y="2"/>
              </a:cxn>
              <a:cxn ang="0">
                <a:pos x="0" y="5"/>
              </a:cxn>
            </a:cxnLst>
            <a:rect l="0" t="0" r="r" b="b"/>
            <a:pathLst>
              <a:path w="75" h="5">
                <a:moveTo>
                  <a:pt x="0" y="5"/>
                </a:moveTo>
                <a:lnTo>
                  <a:pt x="14" y="5"/>
                </a:lnTo>
                <a:lnTo>
                  <a:pt x="35" y="2"/>
                </a:lnTo>
                <a:lnTo>
                  <a:pt x="54" y="5"/>
                </a:lnTo>
                <a:lnTo>
                  <a:pt x="75" y="2"/>
                </a:lnTo>
                <a:lnTo>
                  <a:pt x="65" y="0"/>
                </a:lnTo>
                <a:lnTo>
                  <a:pt x="54" y="2"/>
                </a:lnTo>
                <a:lnTo>
                  <a:pt x="40" y="0"/>
                </a:lnTo>
                <a:lnTo>
                  <a:pt x="35" y="2"/>
                </a:lnTo>
                <a:lnTo>
                  <a:pt x="19" y="0"/>
                </a:lnTo>
                <a:lnTo>
                  <a:pt x="19" y="2"/>
                </a:lnTo>
                <a:lnTo>
                  <a:pt x="11" y="0"/>
                </a:lnTo>
                <a:lnTo>
                  <a:pt x="0" y="2"/>
                </a:lnTo>
                <a:lnTo>
                  <a:pt x="0" y="5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10" name="Freeform 1250"/>
          <p:cNvSpPr>
            <a:spLocks/>
          </p:cNvSpPr>
          <p:nvPr/>
        </p:nvSpPr>
        <p:spPr bwMode="auto">
          <a:xfrm>
            <a:off x="5949946" y="3381378"/>
            <a:ext cx="119062" cy="79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4" y="5"/>
              </a:cxn>
              <a:cxn ang="0">
                <a:pos x="35" y="2"/>
              </a:cxn>
              <a:cxn ang="0">
                <a:pos x="54" y="5"/>
              </a:cxn>
              <a:cxn ang="0">
                <a:pos x="75" y="2"/>
              </a:cxn>
              <a:cxn ang="0">
                <a:pos x="65" y="0"/>
              </a:cxn>
              <a:cxn ang="0">
                <a:pos x="54" y="2"/>
              </a:cxn>
              <a:cxn ang="0">
                <a:pos x="40" y="0"/>
              </a:cxn>
              <a:cxn ang="0">
                <a:pos x="35" y="2"/>
              </a:cxn>
              <a:cxn ang="0">
                <a:pos x="19" y="0"/>
              </a:cxn>
              <a:cxn ang="0">
                <a:pos x="19" y="2"/>
              </a:cxn>
              <a:cxn ang="0">
                <a:pos x="11" y="0"/>
              </a:cxn>
              <a:cxn ang="0">
                <a:pos x="0" y="2"/>
              </a:cxn>
              <a:cxn ang="0">
                <a:pos x="0" y="5"/>
              </a:cxn>
            </a:cxnLst>
            <a:rect l="0" t="0" r="r" b="b"/>
            <a:pathLst>
              <a:path w="75" h="5">
                <a:moveTo>
                  <a:pt x="0" y="5"/>
                </a:moveTo>
                <a:lnTo>
                  <a:pt x="14" y="5"/>
                </a:lnTo>
                <a:lnTo>
                  <a:pt x="35" y="2"/>
                </a:lnTo>
                <a:lnTo>
                  <a:pt x="54" y="5"/>
                </a:lnTo>
                <a:lnTo>
                  <a:pt x="75" y="2"/>
                </a:lnTo>
                <a:lnTo>
                  <a:pt x="65" y="0"/>
                </a:lnTo>
                <a:lnTo>
                  <a:pt x="54" y="2"/>
                </a:lnTo>
                <a:lnTo>
                  <a:pt x="40" y="0"/>
                </a:lnTo>
                <a:lnTo>
                  <a:pt x="35" y="2"/>
                </a:lnTo>
                <a:lnTo>
                  <a:pt x="19" y="0"/>
                </a:lnTo>
                <a:lnTo>
                  <a:pt x="19" y="2"/>
                </a:lnTo>
                <a:lnTo>
                  <a:pt x="11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11" name="Freeform 1251"/>
          <p:cNvSpPr>
            <a:spLocks/>
          </p:cNvSpPr>
          <p:nvPr/>
        </p:nvSpPr>
        <p:spPr bwMode="auto">
          <a:xfrm>
            <a:off x="6078534" y="338137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12" name="Freeform 1252"/>
          <p:cNvSpPr>
            <a:spLocks/>
          </p:cNvSpPr>
          <p:nvPr/>
        </p:nvSpPr>
        <p:spPr bwMode="auto">
          <a:xfrm>
            <a:off x="6078534" y="338137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13" name="Freeform 1253"/>
          <p:cNvSpPr>
            <a:spLocks/>
          </p:cNvSpPr>
          <p:nvPr/>
        </p:nvSpPr>
        <p:spPr bwMode="auto">
          <a:xfrm>
            <a:off x="6091234" y="3373441"/>
            <a:ext cx="14287" cy="79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5" y="5"/>
              </a:cxn>
              <a:cxn ang="0">
                <a:pos x="9" y="0"/>
              </a:cxn>
              <a:cxn ang="0">
                <a:pos x="3" y="0"/>
              </a:cxn>
              <a:cxn ang="0">
                <a:pos x="0" y="5"/>
              </a:cxn>
            </a:cxnLst>
            <a:rect l="0" t="0" r="r" b="b"/>
            <a:pathLst>
              <a:path w="9" h="5">
                <a:moveTo>
                  <a:pt x="0" y="5"/>
                </a:moveTo>
                <a:lnTo>
                  <a:pt x="5" y="5"/>
                </a:lnTo>
                <a:lnTo>
                  <a:pt x="9" y="0"/>
                </a:lnTo>
                <a:lnTo>
                  <a:pt x="3" y="0"/>
                </a:lnTo>
                <a:lnTo>
                  <a:pt x="0" y="5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14" name="Freeform 1254"/>
          <p:cNvSpPr>
            <a:spLocks/>
          </p:cNvSpPr>
          <p:nvPr/>
        </p:nvSpPr>
        <p:spPr bwMode="auto">
          <a:xfrm>
            <a:off x="6091234" y="3373441"/>
            <a:ext cx="14287" cy="79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5" y="5"/>
              </a:cxn>
              <a:cxn ang="0">
                <a:pos x="9" y="0"/>
              </a:cxn>
              <a:cxn ang="0">
                <a:pos x="3" y="0"/>
              </a:cxn>
              <a:cxn ang="0">
                <a:pos x="0" y="5"/>
              </a:cxn>
            </a:cxnLst>
            <a:rect l="0" t="0" r="r" b="b"/>
            <a:pathLst>
              <a:path w="9" h="5">
                <a:moveTo>
                  <a:pt x="0" y="5"/>
                </a:moveTo>
                <a:lnTo>
                  <a:pt x="5" y="5"/>
                </a:lnTo>
                <a:lnTo>
                  <a:pt x="9" y="0"/>
                </a:lnTo>
                <a:lnTo>
                  <a:pt x="3" y="0"/>
                </a:lnTo>
                <a:lnTo>
                  <a:pt x="0" y="5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15" name="Freeform 1255"/>
          <p:cNvSpPr>
            <a:spLocks/>
          </p:cNvSpPr>
          <p:nvPr/>
        </p:nvSpPr>
        <p:spPr bwMode="auto">
          <a:xfrm>
            <a:off x="5999159" y="3390903"/>
            <a:ext cx="19050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3"/>
              </a:cxn>
              <a:cxn ang="0">
                <a:pos x="12" y="3"/>
              </a:cxn>
              <a:cxn ang="0">
                <a:pos x="2" y="0"/>
              </a:cxn>
              <a:cxn ang="0">
                <a:pos x="0" y="0"/>
              </a:cxn>
            </a:cxnLst>
            <a:rect l="0" t="0" r="r" b="b"/>
            <a:pathLst>
              <a:path w="12" h="3">
                <a:moveTo>
                  <a:pt x="0" y="0"/>
                </a:moveTo>
                <a:lnTo>
                  <a:pt x="10" y="3"/>
                </a:lnTo>
                <a:lnTo>
                  <a:pt x="12" y="3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16" name="Freeform 1256"/>
          <p:cNvSpPr>
            <a:spLocks/>
          </p:cNvSpPr>
          <p:nvPr/>
        </p:nvSpPr>
        <p:spPr bwMode="auto">
          <a:xfrm>
            <a:off x="5999159" y="3390903"/>
            <a:ext cx="19050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3"/>
              </a:cxn>
              <a:cxn ang="0">
                <a:pos x="12" y="3"/>
              </a:cxn>
              <a:cxn ang="0">
                <a:pos x="2" y="0"/>
              </a:cxn>
              <a:cxn ang="0">
                <a:pos x="0" y="0"/>
              </a:cxn>
            </a:cxnLst>
            <a:rect l="0" t="0" r="r" b="b"/>
            <a:pathLst>
              <a:path w="12" h="3">
                <a:moveTo>
                  <a:pt x="0" y="0"/>
                </a:moveTo>
                <a:lnTo>
                  <a:pt x="10" y="3"/>
                </a:lnTo>
                <a:lnTo>
                  <a:pt x="12" y="3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17" name="Freeform 1257"/>
          <p:cNvSpPr>
            <a:spLocks/>
          </p:cNvSpPr>
          <p:nvPr/>
        </p:nvSpPr>
        <p:spPr bwMode="auto">
          <a:xfrm>
            <a:off x="6170609" y="3371853"/>
            <a:ext cx="3175" cy="95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" y="1"/>
              </a:cxn>
              <a:cxn ang="0">
                <a:pos x="2" y="0"/>
              </a:cxn>
              <a:cxn ang="0">
                <a:pos x="0" y="6"/>
              </a:cxn>
            </a:cxnLst>
            <a:rect l="0" t="0" r="r" b="b"/>
            <a:pathLst>
              <a:path w="2" h="6">
                <a:moveTo>
                  <a:pt x="0" y="6"/>
                </a:moveTo>
                <a:lnTo>
                  <a:pt x="2" y="1"/>
                </a:lnTo>
                <a:lnTo>
                  <a:pt x="2" y="0"/>
                </a:lnTo>
                <a:lnTo>
                  <a:pt x="0" y="6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18" name="Freeform 1258"/>
          <p:cNvSpPr>
            <a:spLocks/>
          </p:cNvSpPr>
          <p:nvPr/>
        </p:nvSpPr>
        <p:spPr bwMode="auto">
          <a:xfrm>
            <a:off x="6170609" y="3371853"/>
            <a:ext cx="3175" cy="95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" y="1"/>
              </a:cxn>
              <a:cxn ang="0">
                <a:pos x="2" y="0"/>
              </a:cxn>
              <a:cxn ang="0">
                <a:pos x="0" y="6"/>
              </a:cxn>
            </a:cxnLst>
            <a:rect l="0" t="0" r="r" b="b"/>
            <a:pathLst>
              <a:path w="2" h="6">
                <a:moveTo>
                  <a:pt x="0" y="6"/>
                </a:moveTo>
                <a:lnTo>
                  <a:pt x="2" y="1"/>
                </a:lnTo>
                <a:lnTo>
                  <a:pt x="2" y="0"/>
                </a:lnTo>
                <a:lnTo>
                  <a:pt x="0" y="6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19" name="Freeform 1259"/>
          <p:cNvSpPr>
            <a:spLocks/>
          </p:cNvSpPr>
          <p:nvPr/>
        </p:nvSpPr>
        <p:spPr bwMode="auto">
          <a:xfrm>
            <a:off x="6207121" y="3359153"/>
            <a:ext cx="7937" cy="95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5" y="3"/>
              </a:cxn>
              <a:cxn ang="0">
                <a:pos x="5" y="0"/>
              </a:cxn>
              <a:cxn ang="0">
                <a:pos x="0" y="6"/>
              </a:cxn>
            </a:cxnLst>
            <a:rect l="0" t="0" r="r" b="b"/>
            <a:pathLst>
              <a:path w="5" h="6">
                <a:moveTo>
                  <a:pt x="0" y="6"/>
                </a:moveTo>
                <a:lnTo>
                  <a:pt x="5" y="3"/>
                </a:lnTo>
                <a:lnTo>
                  <a:pt x="5" y="0"/>
                </a:lnTo>
                <a:lnTo>
                  <a:pt x="0" y="6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20" name="Freeform 1260"/>
          <p:cNvSpPr>
            <a:spLocks/>
          </p:cNvSpPr>
          <p:nvPr/>
        </p:nvSpPr>
        <p:spPr bwMode="auto">
          <a:xfrm>
            <a:off x="6207121" y="3359153"/>
            <a:ext cx="7937" cy="95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5" y="3"/>
              </a:cxn>
              <a:cxn ang="0">
                <a:pos x="5" y="0"/>
              </a:cxn>
              <a:cxn ang="0">
                <a:pos x="0" y="6"/>
              </a:cxn>
            </a:cxnLst>
            <a:rect l="0" t="0" r="r" b="b"/>
            <a:pathLst>
              <a:path w="5" h="6">
                <a:moveTo>
                  <a:pt x="0" y="6"/>
                </a:moveTo>
                <a:lnTo>
                  <a:pt x="5" y="3"/>
                </a:lnTo>
                <a:lnTo>
                  <a:pt x="5" y="0"/>
                </a:lnTo>
                <a:lnTo>
                  <a:pt x="0" y="6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21" name="Freeform 1261"/>
          <p:cNvSpPr>
            <a:spLocks/>
          </p:cNvSpPr>
          <p:nvPr/>
        </p:nvSpPr>
        <p:spPr bwMode="auto">
          <a:xfrm>
            <a:off x="5802309" y="3333753"/>
            <a:ext cx="22225" cy="14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2"/>
              </a:cxn>
              <a:cxn ang="0">
                <a:pos x="7" y="6"/>
              </a:cxn>
              <a:cxn ang="0">
                <a:pos x="14" y="9"/>
              </a:cxn>
              <a:cxn ang="0">
                <a:pos x="14" y="6"/>
              </a:cxn>
              <a:cxn ang="0">
                <a:pos x="9" y="0"/>
              </a:cxn>
              <a:cxn ang="0">
                <a:pos x="9" y="0"/>
              </a:cxn>
              <a:cxn ang="0">
                <a:pos x="0" y="0"/>
              </a:cxn>
            </a:cxnLst>
            <a:rect l="0" t="0" r="r" b="b"/>
            <a:pathLst>
              <a:path w="14" h="9">
                <a:moveTo>
                  <a:pt x="0" y="0"/>
                </a:moveTo>
                <a:lnTo>
                  <a:pt x="4" y="2"/>
                </a:lnTo>
                <a:lnTo>
                  <a:pt x="7" y="6"/>
                </a:lnTo>
                <a:lnTo>
                  <a:pt x="14" y="9"/>
                </a:lnTo>
                <a:lnTo>
                  <a:pt x="14" y="6"/>
                </a:lnTo>
                <a:lnTo>
                  <a:pt x="9" y="0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22" name="Freeform 1262"/>
          <p:cNvSpPr>
            <a:spLocks/>
          </p:cNvSpPr>
          <p:nvPr/>
        </p:nvSpPr>
        <p:spPr bwMode="auto">
          <a:xfrm>
            <a:off x="5802309" y="3333753"/>
            <a:ext cx="22225" cy="14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2"/>
              </a:cxn>
              <a:cxn ang="0">
                <a:pos x="7" y="6"/>
              </a:cxn>
              <a:cxn ang="0">
                <a:pos x="14" y="9"/>
              </a:cxn>
              <a:cxn ang="0">
                <a:pos x="14" y="6"/>
              </a:cxn>
              <a:cxn ang="0">
                <a:pos x="9" y="0"/>
              </a:cxn>
              <a:cxn ang="0">
                <a:pos x="9" y="0"/>
              </a:cxn>
              <a:cxn ang="0">
                <a:pos x="0" y="0"/>
              </a:cxn>
            </a:cxnLst>
            <a:rect l="0" t="0" r="r" b="b"/>
            <a:pathLst>
              <a:path w="14" h="9">
                <a:moveTo>
                  <a:pt x="0" y="0"/>
                </a:moveTo>
                <a:lnTo>
                  <a:pt x="4" y="2"/>
                </a:lnTo>
                <a:lnTo>
                  <a:pt x="7" y="6"/>
                </a:lnTo>
                <a:lnTo>
                  <a:pt x="14" y="9"/>
                </a:lnTo>
                <a:lnTo>
                  <a:pt x="14" y="6"/>
                </a:lnTo>
                <a:lnTo>
                  <a:pt x="9" y="0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23" name="Freeform 1263"/>
          <p:cNvSpPr>
            <a:spLocks/>
          </p:cNvSpPr>
          <p:nvPr/>
        </p:nvSpPr>
        <p:spPr bwMode="auto">
          <a:xfrm>
            <a:off x="5999159" y="3313116"/>
            <a:ext cx="92075" cy="49213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0" y="20"/>
              </a:cxn>
              <a:cxn ang="0">
                <a:pos x="5" y="20"/>
              </a:cxn>
              <a:cxn ang="0">
                <a:pos x="5" y="29"/>
              </a:cxn>
              <a:cxn ang="0">
                <a:pos x="10" y="29"/>
              </a:cxn>
              <a:cxn ang="0">
                <a:pos x="10" y="20"/>
              </a:cxn>
              <a:cxn ang="0">
                <a:pos x="15" y="18"/>
              </a:cxn>
              <a:cxn ang="0">
                <a:pos x="19" y="18"/>
              </a:cxn>
              <a:cxn ang="0">
                <a:pos x="15" y="20"/>
              </a:cxn>
              <a:cxn ang="0">
                <a:pos x="24" y="25"/>
              </a:cxn>
              <a:cxn ang="0">
                <a:pos x="24" y="27"/>
              </a:cxn>
              <a:cxn ang="0">
                <a:pos x="34" y="27"/>
              </a:cxn>
              <a:cxn ang="0">
                <a:pos x="34" y="31"/>
              </a:cxn>
              <a:cxn ang="0">
                <a:pos x="39" y="29"/>
              </a:cxn>
              <a:cxn ang="0">
                <a:pos x="36" y="27"/>
              </a:cxn>
              <a:cxn ang="0">
                <a:pos x="24" y="20"/>
              </a:cxn>
              <a:cxn ang="0">
                <a:pos x="34" y="20"/>
              </a:cxn>
              <a:cxn ang="0">
                <a:pos x="24" y="13"/>
              </a:cxn>
              <a:cxn ang="0">
                <a:pos x="39" y="11"/>
              </a:cxn>
              <a:cxn ang="0">
                <a:pos x="44" y="11"/>
              </a:cxn>
              <a:cxn ang="0">
                <a:pos x="36" y="9"/>
              </a:cxn>
              <a:cxn ang="0">
                <a:pos x="15" y="11"/>
              </a:cxn>
              <a:cxn ang="0">
                <a:pos x="10" y="9"/>
              </a:cxn>
              <a:cxn ang="0">
                <a:pos x="10" y="6"/>
              </a:cxn>
              <a:cxn ang="0">
                <a:pos x="15" y="4"/>
              </a:cxn>
              <a:cxn ang="0">
                <a:pos x="53" y="4"/>
              </a:cxn>
              <a:cxn ang="0">
                <a:pos x="58" y="0"/>
              </a:cxn>
              <a:cxn ang="0">
                <a:pos x="51" y="0"/>
              </a:cxn>
              <a:cxn ang="0">
                <a:pos x="49" y="2"/>
              </a:cxn>
              <a:cxn ang="0">
                <a:pos x="36" y="2"/>
              </a:cxn>
              <a:cxn ang="0">
                <a:pos x="19" y="0"/>
              </a:cxn>
              <a:cxn ang="0">
                <a:pos x="12" y="2"/>
              </a:cxn>
              <a:cxn ang="0">
                <a:pos x="10" y="2"/>
              </a:cxn>
              <a:cxn ang="0">
                <a:pos x="10" y="9"/>
              </a:cxn>
              <a:cxn ang="0">
                <a:pos x="0" y="18"/>
              </a:cxn>
            </a:cxnLst>
            <a:rect l="0" t="0" r="r" b="b"/>
            <a:pathLst>
              <a:path w="58" h="31">
                <a:moveTo>
                  <a:pt x="0" y="18"/>
                </a:moveTo>
                <a:lnTo>
                  <a:pt x="0" y="20"/>
                </a:lnTo>
                <a:lnTo>
                  <a:pt x="5" y="20"/>
                </a:lnTo>
                <a:lnTo>
                  <a:pt x="5" y="29"/>
                </a:lnTo>
                <a:lnTo>
                  <a:pt x="10" y="29"/>
                </a:lnTo>
                <a:lnTo>
                  <a:pt x="10" y="20"/>
                </a:lnTo>
                <a:lnTo>
                  <a:pt x="15" y="18"/>
                </a:lnTo>
                <a:lnTo>
                  <a:pt x="19" y="18"/>
                </a:lnTo>
                <a:lnTo>
                  <a:pt x="15" y="20"/>
                </a:lnTo>
                <a:lnTo>
                  <a:pt x="24" y="25"/>
                </a:lnTo>
                <a:lnTo>
                  <a:pt x="24" y="27"/>
                </a:lnTo>
                <a:lnTo>
                  <a:pt x="34" y="27"/>
                </a:lnTo>
                <a:lnTo>
                  <a:pt x="34" y="31"/>
                </a:lnTo>
                <a:lnTo>
                  <a:pt x="39" y="29"/>
                </a:lnTo>
                <a:lnTo>
                  <a:pt x="36" y="27"/>
                </a:lnTo>
                <a:lnTo>
                  <a:pt x="24" y="20"/>
                </a:lnTo>
                <a:lnTo>
                  <a:pt x="34" y="20"/>
                </a:lnTo>
                <a:lnTo>
                  <a:pt x="24" y="13"/>
                </a:lnTo>
                <a:lnTo>
                  <a:pt x="39" y="11"/>
                </a:lnTo>
                <a:lnTo>
                  <a:pt x="44" y="11"/>
                </a:lnTo>
                <a:lnTo>
                  <a:pt x="36" y="9"/>
                </a:lnTo>
                <a:lnTo>
                  <a:pt x="15" y="11"/>
                </a:lnTo>
                <a:lnTo>
                  <a:pt x="10" y="9"/>
                </a:lnTo>
                <a:lnTo>
                  <a:pt x="10" y="6"/>
                </a:lnTo>
                <a:lnTo>
                  <a:pt x="15" y="4"/>
                </a:lnTo>
                <a:lnTo>
                  <a:pt x="53" y="4"/>
                </a:lnTo>
                <a:lnTo>
                  <a:pt x="58" y="0"/>
                </a:lnTo>
                <a:lnTo>
                  <a:pt x="51" y="0"/>
                </a:lnTo>
                <a:lnTo>
                  <a:pt x="49" y="2"/>
                </a:lnTo>
                <a:lnTo>
                  <a:pt x="36" y="2"/>
                </a:lnTo>
                <a:lnTo>
                  <a:pt x="19" y="0"/>
                </a:lnTo>
                <a:lnTo>
                  <a:pt x="12" y="2"/>
                </a:lnTo>
                <a:lnTo>
                  <a:pt x="10" y="2"/>
                </a:lnTo>
                <a:lnTo>
                  <a:pt x="10" y="9"/>
                </a:lnTo>
                <a:lnTo>
                  <a:pt x="0" y="18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24" name="Freeform 1264"/>
          <p:cNvSpPr>
            <a:spLocks/>
          </p:cNvSpPr>
          <p:nvPr/>
        </p:nvSpPr>
        <p:spPr bwMode="auto">
          <a:xfrm>
            <a:off x="5999159" y="3313116"/>
            <a:ext cx="92075" cy="49213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0" y="20"/>
              </a:cxn>
              <a:cxn ang="0">
                <a:pos x="5" y="20"/>
              </a:cxn>
              <a:cxn ang="0">
                <a:pos x="5" y="29"/>
              </a:cxn>
              <a:cxn ang="0">
                <a:pos x="10" y="29"/>
              </a:cxn>
              <a:cxn ang="0">
                <a:pos x="10" y="20"/>
              </a:cxn>
              <a:cxn ang="0">
                <a:pos x="15" y="18"/>
              </a:cxn>
              <a:cxn ang="0">
                <a:pos x="19" y="18"/>
              </a:cxn>
              <a:cxn ang="0">
                <a:pos x="15" y="20"/>
              </a:cxn>
              <a:cxn ang="0">
                <a:pos x="24" y="25"/>
              </a:cxn>
              <a:cxn ang="0">
                <a:pos x="24" y="27"/>
              </a:cxn>
              <a:cxn ang="0">
                <a:pos x="34" y="27"/>
              </a:cxn>
              <a:cxn ang="0">
                <a:pos x="34" y="31"/>
              </a:cxn>
              <a:cxn ang="0">
                <a:pos x="39" y="29"/>
              </a:cxn>
              <a:cxn ang="0">
                <a:pos x="36" y="27"/>
              </a:cxn>
              <a:cxn ang="0">
                <a:pos x="24" y="20"/>
              </a:cxn>
              <a:cxn ang="0">
                <a:pos x="34" y="20"/>
              </a:cxn>
              <a:cxn ang="0">
                <a:pos x="24" y="13"/>
              </a:cxn>
              <a:cxn ang="0">
                <a:pos x="39" y="11"/>
              </a:cxn>
              <a:cxn ang="0">
                <a:pos x="44" y="11"/>
              </a:cxn>
              <a:cxn ang="0">
                <a:pos x="36" y="9"/>
              </a:cxn>
              <a:cxn ang="0">
                <a:pos x="15" y="11"/>
              </a:cxn>
              <a:cxn ang="0">
                <a:pos x="10" y="9"/>
              </a:cxn>
              <a:cxn ang="0">
                <a:pos x="10" y="6"/>
              </a:cxn>
              <a:cxn ang="0">
                <a:pos x="15" y="4"/>
              </a:cxn>
              <a:cxn ang="0">
                <a:pos x="53" y="4"/>
              </a:cxn>
              <a:cxn ang="0">
                <a:pos x="58" y="0"/>
              </a:cxn>
              <a:cxn ang="0">
                <a:pos x="51" y="0"/>
              </a:cxn>
              <a:cxn ang="0">
                <a:pos x="49" y="2"/>
              </a:cxn>
              <a:cxn ang="0">
                <a:pos x="36" y="2"/>
              </a:cxn>
              <a:cxn ang="0">
                <a:pos x="19" y="0"/>
              </a:cxn>
              <a:cxn ang="0">
                <a:pos x="12" y="2"/>
              </a:cxn>
              <a:cxn ang="0">
                <a:pos x="10" y="2"/>
              </a:cxn>
              <a:cxn ang="0">
                <a:pos x="10" y="9"/>
              </a:cxn>
              <a:cxn ang="0">
                <a:pos x="0" y="18"/>
              </a:cxn>
            </a:cxnLst>
            <a:rect l="0" t="0" r="r" b="b"/>
            <a:pathLst>
              <a:path w="58" h="31">
                <a:moveTo>
                  <a:pt x="0" y="18"/>
                </a:moveTo>
                <a:lnTo>
                  <a:pt x="0" y="20"/>
                </a:lnTo>
                <a:lnTo>
                  <a:pt x="5" y="20"/>
                </a:lnTo>
                <a:lnTo>
                  <a:pt x="5" y="29"/>
                </a:lnTo>
                <a:lnTo>
                  <a:pt x="10" y="29"/>
                </a:lnTo>
                <a:lnTo>
                  <a:pt x="10" y="20"/>
                </a:lnTo>
                <a:lnTo>
                  <a:pt x="15" y="18"/>
                </a:lnTo>
                <a:lnTo>
                  <a:pt x="19" y="18"/>
                </a:lnTo>
                <a:lnTo>
                  <a:pt x="15" y="20"/>
                </a:lnTo>
                <a:lnTo>
                  <a:pt x="24" y="25"/>
                </a:lnTo>
                <a:lnTo>
                  <a:pt x="24" y="27"/>
                </a:lnTo>
                <a:lnTo>
                  <a:pt x="34" y="27"/>
                </a:lnTo>
                <a:lnTo>
                  <a:pt x="34" y="31"/>
                </a:lnTo>
                <a:lnTo>
                  <a:pt x="39" y="29"/>
                </a:lnTo>
                <a:lnTo>
                  <a:pt x="36" y="27"/>
                </a:lnTo>
                <a:lnTo>
                  <a:pt x="24" y="20"/>
                </a:lnTo>
                <a:lnTo>
                  <a:pt x="34" y="20"/>
                </a:lnTo>
                <a:lnTo>
                  <a:pt x="24" y="13"/>
                </a:lnTo>
                <a:lnTo>
                  <a:pt x="39" y="11"/>
                </a:lnTo>
                <a:lnTo>
                  <a:pt x="44" y="11"/>
                </a:lnTo>
                <a:lnTo>
                  <a:pt x="36" y="9"/>
                </a:lnTo>
                <a:lnTo>
                  <a:pt x="15" y="11"/>
                </a:lnTo>
                <a:lnTo>
                  <a:pt x="10" y="9"/>
                </a:lnTo>
                <a:lnTo>
                  <a:pt x="10" y="6"/>
                </a:lnTo>
                <a:lnTo>
                  <a:pt x="15" y="4"/>
                </a:lnTo>
                <a:lnTo>
                  <a:pt x="53" y="4"/>
                </a:lnTo>
                <a:lnTo>
                  <a:pt x="58" y="0"/>
                </a:lnTo>
                <a:lnTo>
                  <a:pt x="51" y="0"/>
                </a:lnTo>
                <a:lnTo>
                  <a:pt x="49" y="2"/>
                </a:lnTo>
                <a:lnTo>
                  <a:pt x="36" y="2"/>
                </a:lnTo>
                <a:lnTo>
                  <a:pt x="19" y="0"/>
                </a:lnTo>
                <a:lnTo>
                  <a:pt x="12" y="2"/>
                </a:lnTo>
                <a:lnTo>
                  <a:pt x="10" y="2"/>
                </a:lnTo>
                <a:lnTo>
                  <a:pt x="10" y="9"/>
                </a:lnTo>
                <a:lnTo>
                  <a:pt x="0" y="18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25" name="Freeform 1265"/>
          <p:cNvSpPr>
            <a:spLocks/>
          </p:cNvSpPr>
          <p:nvPr/>
        </p:nvSpPr>
        <p:spPr bwMode="auto">
          <a:xfrm>
            <a:off x="6110284" y="3311528"/>
            <a:ext cx="36512" cy="1111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9" y="7"/>
              </a:cxn>
              <a:cxn ang="0">
                <a:pos x="9" y="5"/>
              </a:cxn>
              <a:cxn ang="0">
                <a:pos x="14" y="5"/>
              </a:cxn>
              <a:cxn ang="0">
                <a:pos x="14" y="4"/>
              </a:cxn>
              <a:cxn ang="0">
                <a:pos x="23" y="4"/>
              </a:cxn>
              <a:cxn ang="0">
                <a:pos x="21" y="2"/>
              </a:cxn>
              <a:cxn ang="0">
                <a:pos x="14" y="2"/>
              </a:cxn>
              <a:cxn ang="0">
                <a:pos x="5" y="0"/>
              </a:cxn>
              <a:cxn ang="0">
                <a:pos x="0" y="4"/>
              </a:cxn>
            </a:cxnLst>
            <a:rect l="0" t="0" r="r" b="b"/>
            <a:pathLst>
              <a:path w="23" h="7">
                <a:moveTo>
                  <a:pt x="0" y="4"/>
                </a:moveTo>
                <a:lnTo>
                  <a:pt x="9" y="7"/>
                </a:lnTo>
                <a:lnTo>
                  <a:pt x="9" y="5"/>
                </a:lnTo>
                <a:lnTo>
                  <a:pt x="14" y="5"/>
                </a:lnTo>
                <a:lnTo>
                  <a:pt x="14" y="4"/>
                </a:lnTo>
                <a:lnTo>
                  <a:pt x="23" y="4"/>
                </a:lnTo>
                <a:lnTo>
                  <a:pt x="21" y="2"/>
                </a:lnTo>
                <a:lnTo>
                  <a:pt x="14" y="2"/>
                </a:lnTo>
                <a:lnTo>
                  <a:pt x="5" y="0"/>
                </a:lnTo>
                <a:lnTo>
                  <a:pt x="0" y="4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26" name="Freeform 1266"/>
          <p:cNvSpPr>
            <a:spLocks/>
          </p:cNvSpPr>
          <p:nvPr/>
        </p:nvSpPr>
        <p:spPr bwMode="auto">
          <a:xfrm>
            <a:off x="6110284" y="3311528"/>
            <a:ext cx="36512" cy="1111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9" y="7"/>
              </a:cxn>
              <a:cxn ang="0">
                <a:pos x="9" y="5"/>
              </a:cxn>
              <a:cxn ang="0">
                <a:pos x="14" y="5"/>
              </a:cxn>
              <a:cxn ang="0">
                <a:pos x="14" y="4"/>
              </a:cxn>
              <a:cxn ang="0">
                <a:pos x="23" y="4"/>
              </a:cxn>
              <a:cxn ang="0">
                <a:pos x="21" y="2"/>
              </a:cxn>
              <a:cxn ang="0">
                <a:pos x="14" y="2"/>
              </a:cxn>
              <a:cxn ang="0">
                <a:pos x="5" y="0"/>
              </a:cxn>
              <a:cxn ang="0">
                <a:pos x="0" y="4"/>
              </a:cxn>
            </a:cxnLst>
            <a:rect l="0" t="0" r="r" b="b"/>
            <a:pathLst>
              <a:path w="23" h="7">
                <a:moveTo>
                  <a:pt x="0" y="4"/>
                </a:moveTo>
                <a:lnTo>
                  <a:pt x="9" y="7"/>
                </a:lnTo>
                <a:lnTo>
                  <a:pt x="9" y="5"/>
                </a:lnTo>
                <a:lnTo>
                  <a:pt x="14" y="5"/>
                </a:lnTo>
                <a:lnTo>
                  <a:pt x="14" y="4"/>
                </a:lnTo>
                <a:lnTo>
                  <a:pt x="23" y="4"/>
                </a:lnTo>
                <a:lnTo>
                  <a:pt x="21" y="2"/>
                </a:lnTo>
                <a:lnTo>
                  <a:pt x="14" y="2"/>
                </a:lnTo>
                <a:lnTo>
                  <a:pt x="5" y="0"/>
                </a:lnTo>
                <a:lnTo>
                  <a:pt x="0" y="4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27" name="Freeform 1267"/>
          <p:cNvSpPr>
            <a:spLocks/>
          </p:cNvSpPr>
          <p:nvPr/>
        </p:nvSpPr>
        <p:spPr bwMode="auto">
          <a:xfrm>
            <a:off x="6095996" y="3348041"/>
            <a:ext cx="14287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1"/>
              </a:cxn>
              <a:cxn ang="0">
                <a:pos x="9" y="1"/>
              </a:cxn>
              <a:cxn ang="0">
                <a:pos x="9" y="0"/>
              </a:cxn>
              <a:cxn ang="0">
                <a:pos x="0" y="0"/>
              </a:cxn>
            </a:cxnLst>
            <a:rect l="0" t="0" r="r" b="b"/>
            <a:pathLst>
              <a:path w="9" h="1">
                <a:moveTo>
                  <a:pt x="0" y="0"/>
                </a:moveTo>
                <a:lnTo>
                  <a:pt x="7" y="1"/>
                </a:lnTo>
                <a:lnTo>
                  <a:pt x="9" y="1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28" name="Freeform 1268"/>
          <p:cNvSpPr>
            <a:spLocks/>
          </p:cNvSpPr>
          <p:nvPr/>
        </p:nvSpPr>
        <p:spPr bwMode="auto">
          <a:xfrm>
            <a:off x="6095996" y="3348041"/>
            <a:ext cx="14287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1"/>
              </a:cxn>
              <a:cxn ang="0">
                <a:pos x="9" y="1"/>
              </a:cxn>
              <a:cxn ang="0">
                <a:pos x="9" y="0"/>
              </a:cxn>
              <a:cxn ang="0">
                <a:pos x="0" y="0"/>
              </a:cxn>
            </a:cxnLst>
            <a:rect l="0" t="0" r="r" b="b"/>
            <a:pathLst>
              <a:path w="9" h="1">
                <a:moveTo>
                  <a:pt x="0" y="0"/>
                </a:moveTo>
                <a:lnTo>
                  <a:pt x="7" y="1"/>
                </a:lnTo>
                <a:lnTo>
                  <a:pt x="9" y="1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29" name="Freeform 1269"/>
          <p:cNvSpPr>
            <a:spLocks/>
          </p:cNvSpPr>
          <p:nvPr/>
        </p:nvSpPr>
        <p:spPr bwMode="auto">
          <a:xfrm>
            <a:off x="6124571" y="3343278"/>
            <a:ext cx="41275" cy="635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6" y="4"/>
              </a:cxn>
              <a:cxn ang="0">
                <a:pos x="17" y="0"/>
              </a:cxn>
              <a:cxn ang="0">
                <a:pos x="5" y="0"/>
              </a:cxn>
              <a:cxn ang="0">
                <a:pos x="0" y="2"/>
              </a:cxn>
            </a:cxnLst>
            <a:rect l="0" t="0" r="r" b="b"/>
            <a:pathLst>
              <a:path w="26" h="4">
                <a:moveTo>
                  <a:pt x="0" y="2"/>
                </a:moveTo>
                <a:lnTo>
                  <a:pt x="26" y="4"/>
                </a:lnTo>
                <a:lnTo>
                  <a:pt x="17" y="0"/>
                </a:lnTo>
                <a:lnTo>
                  <a:pt x="5" y="0"/>
                </a:lnTo>
                <a:lnTo>
                  <a:pt x="0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30" name="Freeform 1270"/>
          <p:cNvSpPr>
            <a:spLocks/>
          </p:cNvSpPr>
          <p:nvPr/>
        </p:nvSpPr>
        <p:spPr bwMode="auto">
          <a:xfrm>
            <a:off x="6124571" y="3343278"/>
            <a:ext cx="41275" cy="635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6" y="4"/>
              </a:cxn>
              <a:cxn ang="0">
                <a:pos x="17" y="0"/>
              </a:cxn>
              <a:cxn ang="0">
                <a:pos x="5" y="0"/>
              </a:cxn>
              <a:cxn ang="0">
                <a:pos x="0" y="2"/>
              </a:cxn>
            </a:cxnLst>
            <a:rect l="0" t="0" r="r" b="b"/>
            <a:pathLst>
              <a:path w="26" h="4">
                <a:moveTo>
                  <a:pt x="0" y="2"/>
                </a:moveTo>
                <a:lnTo>
                  <a:pt x="26" y="4"/>
                </a:lnTo>
                <a:lnTo>
                  <a:pt x="17" y="0"/>
                </a:lnTo>
                <a:lnTo>
                  <a:pt x="5" y="0"/>
                </a:lnTo>
                <a:lnTo>
                  <a:pt x="0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31" name="Freeform 1271"/>
          <p:cNvSpPr>
            <a:spLocks/>
          </p:cNvSpPr>
          <p:nvPr/>
        </p:nvSpPr>
        <p:spPr bwMode="auto">
          <a:xfrm>
            <a:off x="6110284" y="3330578"/>
            <a:ext cx="17462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1" y="2"/>
              </a:cxn>
              <a:cxn ang="0">
                <a:pos x="5" y="0"/>
              </a:cxn>
              <a:cxn ang="0">
                <a:pos x="0" y="2"/>
              </a:cxn>
            </a:cxnLst>
            <a:rect l="0" t="0" r="r" b="b"/>
            <a:pathLst>
              <a:path w="11" h="2">
                <a:moveTo>
                  <a:pt x="0" y="2"/>
                </a:moveTo>
                <a:lnTo>
                  <a:pt x="11" y="2"/>
                </a:lnTo>
                <a:lnTo>
                  <a:pt x="5" y="0"/>
                </a:lnTo>
                <a:lnTo>
                  <a:pt x="0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32" name="Freeform 1272"/>
          <p:cNvSpPr>
            <a:spLocks/>
          </p:cNvSpPr>
          <p:nvPr/>
        </p:nvSpPr>
        <p:spPr bwMode="auto">
          <a:xfrm>
            <a:off x="6110284" y="3330578"/>
            <a:ext cx="17462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1" y="2"/>
              </a:cxn>
              <a:cxn ang="0">
                <a:pos x="5" y="0"/>
              </a:cxn>
              <a:cxn ang="0">
                <a:pos x="0" y="2"/>
              </a:cxn>
            </a:cxnLst>
            <a:rect l="0" t="0" r="r" b="b"/>
            <a:pathLst>
              <a:path w="11" h="2">
                <a:moveTo>
                  <a:pt x="0" y="2"/>
                </a:moveTo>
                <a:lnTo>
                  <a:pt x="11" y="2"/>
                </a:lnTo>
                <a:lnTo>
                  <a:pt x="5" y="0"/>
                </a:lnTo>
                <a:lnTo>
                  <a:pt x="0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33" name="Freeform 1273"/>
          <p:cNvSpPr>
            <a:spLocks/>
          </p:cNvSpPr>
          <p:nvPr/>
        </p:nvSpPr>
        <p:spPr bwMode="auto">
          <a:xfrm>
            <a:off x="6157909" y="3322641"/>
            <a:ext cx="158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2"/>
              </a:cxn>
              <a:cxn ang="0">
                <a:pos x="10" y="0"/>
              </a:cxn>
              <a:cxn ang="0">
                <a:pos x="0" y="0"/>
              </a:cxn>
            </a:cxnLst>
            <a:rect l="0" t="0" r="r" b="b"/>
            <a:pathLst>
              <a:path w="10" h="2">
                <a:moveTo>
                  <a:pt x="0" y="0"/>
                </a:moveTo>
                <a:lnTo>
                  <a:pt x="8" y="2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34" name="Freeform 1274"/>
          <p:cNvSpPr>
            <a:spLocks/>
          </p:cNvSpPr>
          <p:nvPr/>
        </p:nvSpPr>
        <p:spPr bwMode="auto">
          <a:xfrm>
            <a:off x="6157909" y="3322641"/>
            <a:ext cx="158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2"/>
              </a:cxn>
              <a:cxn ang="0">
                <a:pos x="10" y="0"/>
              </a:cxn>
              <a:cxn ang="0">
                <a:pos x="0" y="0"/>
              </a:cxn>
            </a:cxnLst>
            <a:rect l="0" t="0" r="r" b="b"/>
            <a:pathLst>
              <a:path w="10" h="2">
                <a:moveTo>
                  <a:pt x="0" y="0"/>
                </a:moveTo>
                <a:lnTo>
                  <a:pt x="8" y="2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35" name="Freeform 1275"/>
          <p:cNvSpPr>
            <a:spLocks/>
          </p:cNvSpPr>
          <p:nvPr/>
        </p:nvSpPr>
        <p:spPr bwMode="auto">
          <a:xfrm>
            <a:off x="6235696" y="3325816"/>
            <a:ext cx="95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1"/>
              </a:cxn>
              <a:cxn ang="0">
                <a:pos x="6" y="0"/>
              </a:cxn>
              <a:cxn ang="0">
                <a:pos x="0" y="0"/>
              </a:cxn>
            </a:cxnLst>
            <a:rect l="0" t="0" r="r" b="b"/>
            <a:pathLst>
              <a:path w="6" h="1">
                <a:moveTo>
                  <a:pt x="0" y="0"/>
                </a:moveTo>
                <a:lnTo>
                  <a:pt x="6" y="1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36" name="Freeform 1276"/>
          <p:cNvSpPr>
            <a:spLocks/>
          </p:cNvSpPr>
          <p:nvPr/>
        </p:nvSpPr>
        <p:spPr bwMode="auto">
          <a:xfrm>
            <a:off x="6235696" y="3325816"/>
            <a:ext cx="95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1"/>
              </a:cxn>
              <a:cxn ang="0">
                <a:pos x="6" y="0"/>
              </a:cxn>
              <a:cxn ang="0">
                <a:pos x="0" y="0"/>
              </a:cxn>
            </a:cxnLst>
            <a:rect l="0" t="0" r="r" b="b"/>
            <a:pathLst>
              <a:path w="6" h="1">
                <a:moveTo>
                  <a:pt x="0" y="0"/>
                </a:moveTo>
                <a:lnTo>
                  <a:pt x="6" y="1"/>
                </a:lnTo>
                <a:lnTo>
                  <a:pt x="6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37" name="Freeform 1277"/>
          <p:cNvSpPr>
            <a:spLocks/>
          </p:cNvSpPr>
          <p:nvPr/>
        </p:nvSpPr>
        <p:spPr bwMode="auto">
          <a:xfrm>
            <a:off x="5999159" y="3192466"/>
            <a:ext cx="69850" cy="36513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0" y="17"/>
              </a:cxn>
              <a:cxn ang="0">
                <a:pos x="10" y="17"/>
              </a:cxn>
              <a:cxn ang="0">
                <a:pos x="10" y="21"/>
              </a:cxn>
              <a:cxn ang="0">
                <a:pos x="15" y="22"/>
              </a:cxn>
              <a:cxn ang="0">
                <a:pos x="24" y="23"/>
              </a:cxn>
              <a:cxn ang="0">
                <a:pos x="24" y="22"/>
              </a:cxn>
              <a:cxn ang="0">
                <a:pos x="34" y="23"/>
              </a:cxn>
              <a:cxn ang="0">
                <a:pos x="44" y="23"/>
              </a:cxn>
              <a:cxn ang="0">
                <a:pos x="35" y="21"/>
              </a:cxn>
              <a:cxn ang="0">
                <a:pos x="24" y="20"/>
              </a:cxn>
              <a:cxn ang="0">
                <a:pos x="18" y="21"/>
              </a:cxn>
              <a:cxn ang="0">
                <a:pos x="18" y="18"/>
              </a:cxn>
              <a:cxn ang="0">
                <a:pos x="15" y="15"/>
              </a:cxn>
              <a:cxn ang="0">
                <a:pos x="18" y="8"/>
              </a:cxn>
              <a:cxn ang="0">
                <a:pos x="15" y="6"/>
              </a:cxn>
              <a:cxn ang="0">
                <a:pos x="15" y="0"/>
              </a:cxn>
              <a:cxn ang="0">
                <a:pos x="0" y="0"/>
              </a:cxn>
              <a:cxn ang="0">
                <a:pos x="5" y="10"/>
              </a:cxn>
              <a:cxn ang="0">
                <a:pos x="0" y="10"/>
              </a:cxn>
            </a:cxnLst>
            <a:rect l="0" t="0" r="r" b="b"/>
            <a:pathLst>
              <a:path w="44" h="23">
                <a:moveTo>
                  <a:pt x="0" y="10"/>
                </a:moveTo>
                <a:lnTo>
                  <a:pt x="0" y="17"/>
                </a:lnTo>
                <a:lnTo>
                  <a:pt x="10" y="17"/>
                </a:lnTo>
                <a:lnTo>
                  <a:pt x="10" y="21"/>
                </a:lnTo>
                <a:lnTo>
                  <a:pt x="15" y="22"/>
                </a:lnTo>
                <a:lnTo>
                  <a:pt x="24" y="23"/>
                </a:lnTo>
                <a:lnTo>
                  <a:pt x="24" y="22"/>
                </a:lnTo>
                <a:lnTo>
                  <a:pt x="34" y="23"/>
                </a:lnTo>
                <a:lnTo>
                  <a:pt x="44" y="23"/>
                </a:lnTo>
                <a:lnTo>
                  <a:pt x="35" y="21"/>
                </a:lnTo>
                <a:lnTo>
                  <a:pt x="24" y="20"/>
                </a:lnTo>
                <a:lnTo>
                  <a:pt x="18" y="21"/>
                </a:lnTo>
                <a:lnTo>
                  <a:pt x="18" y="18"/>
                </a:lnTo>
                <a:lnTo>
                  <a:pt x="15" y="15"/>
                </a:lnTo>
                <a:lnTo>
                  <a:pt x="18" y="8"/>
                </a:lnTo>
                <a:lnTo>
                  <a:pt x="15" y="6"/>
                </a:lnTo>
                <a:lnTo>
                  <a:pt x="15" y="0"/>
                </a:lnTo>
                <a:lnTo>
                  <a:pt x="0" y="0"/>
                </a:lnTo>
                <a:lnTo>
                  <a:pt x="5" y="10"/>
                </a:lnTo>
                <a:lnTo>
                  <a:pt x="0" y="1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38" name="Freeform 1278"/>
          <p:cNvSpPr>
            <a:spLocks/>
          </p:cNvSpPr>
          <p:nvPr/>
        </p:nvSpPr>
        <p:spPr bwMode="auto">
          <a:xfrm>
            <a:off x="5999159" y="3192466"/>
            <a:ext cx="69850" cy="36513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0" y="17"/>
              </a:cxn>
              <a:cxn ang="0">
                <a:pos x="10" y="17"/>
              </a:cxn>
              <a:cxn ang="0">
                <a:pos x="10" y="21"/>
              </a:cxn>
              <a:cxn ang="0">
                <a:pos x="15" y="22"/>
              </a:cxn>
              <a:cxn ang="0">
                <a:pos x="24" y="23"/>
              </a:cxn>
              <a:cxn ang="0">
                <a:pos x="24" y="22"/>
              </a:cxn>
              <a:cxn ang="0">
                <a:pos x="34" y="23"/>
              </a:cxn>
              <a:cxn ang="0">
                <a:pos x="44" y="23"/>
              </a:cxn>
              <a:cxn ang="0">
                <a:pos x="35" y="21"/>
              </a:cxn>
              <a:cxn ang="0">
                <a:pos x="24" y="20"/>
              </a:cxn>
              <a:cxn ang="0">
                <a:pos x="18" y="21"/>
              </a:cxn>
              <a:cxn ang="0">
                <a:pos x="18" y="18"/>
              </a:cxn>
              <a:cxn ang="0">
                <a:pos x="15" y="15"/>
              </a:cxn>
              <a:cxn ang="0">
                <a:pos x="18" y="8"/>
              </a:cxn>
              <a:cxn ang="0">
                <a:pos x="15" y="6"/>
              </a:cxn>
              <a:cxn ang="0">
                <a:pos x="15" y="0"/>
              </a:cxn>
              <a:cxn ang="0">
                <a:pos x="0" y="0"/>
              </a:cxn>
              <a:cxn ang="0">
                <a:pos x="5" y="10"/>
              </a:cxn>
              <a:cxn ang="0">
                <a:pos x="0" y="10"/>
              </a:cxn>
            </a:cxnLst>
            <a:rect l="0" t="0" r="r" b="b"/>
            <a:pathLst>
              <a:path w="44" h="23">
                <a:moveTo>
                  <a:pt x="0" y="10"/>
                </a:moveTo>
                <a:lnTo>
                  <a:pt x="0" y="17"/>
                </a:lnTo>
                <a:lnTo>
                  <a:pt x="10" y="17"/>
                </a:lnTo>
                <a:lnTo>
                  <a:pt x="10" y="21"/>
                </a:lnTo>
                <a:lnTo>
                  <a:pt x="15" y="22"/>
                </a:lnTo>
                <a:lnTo>
                  <a:pt x="24" y="23"/>
                </a:lnTo>
                <a:lnTo>
                  <a:pt x="24" y="22"/>
                </a:lnTo>
                <a:lnTo>
                  <a:pt x="34" y="23"/>
                </a:lnTo>
                <a:lnTo>
                  <a:pt x="44" y="23"/>
                </a:lnTo>
                <a:lnTo>
                  <a:pt x="35" y="21"/>
                </a:lnTo>
                <a:lnTo>
                  <a:pt x="24" y="20"/>
                </a:lnTo>
                <a:lnTo>
                  <a:pt x="18" y="21"/>
                </a:lnTo>
                <a:lnTo>
                  <a:pt x="18" y="18"/>
                </a:lnTo>
                <a:lnTo>
                  <a:pt x="15" y="15"/>
                </a:lnTo>
                <a:lnTo>
                  <a:pt x="18" y="8"/>
                </a:lnTo>
                <a:lnTo>
                  <a:pt x="15" y="6"/>
                </a:lnTo>
                <a:lnTo>
                  <a:pt x="15" y="0"/>
                </a:lnTo>
                <a:lnTo>
                  <a:pt x="0" y="0"/>
                </a:lnTo>
                <a:lnTo>
                  <a:pt x="5" y="10"/>
                </a:lnTo>
                <a:lnTo>
                  <a:pt x="0" y="1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39" name="Freeform 1279"/>
          <p:cNvSpPr>
            <a:spLocks/>
          </p:cNvSpPr>
          <p:nvPr/>
        </p:nvSpPr>
        <p:spPr bwMode="auto">
          <a:xfrm>
            <a:off x="5972171" y="3243266"/>
            <a:ext cx="33337" cy="1905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1" y="3"/>
              </a:cxn>
              <a:cxn ang="0">
                <a:pos x="16" y="0"/>
              </a:cxn>
              <a:cxn ang="0">
                <a:pos x="16" y="3"/>
              </a:cxn>
              <a:cxn ang="0">
                <a:pos x="0" y="12"/>
              </a:cxn>
            </a:cxnLst>
            <a:rect l="0" t="0" r="r" b="b"/>
            <a:pathLst>
              <a:path w="21" h="12">
                <a:moveTo>
                  <a:pt x="0" y="12"/>
                </a:moveTo>
                <a:lnTo>
                  <a:pt x="21" y="3"/>
                </a:lnTo>
                <a:lnTo>
                  <a:pt x="16" y="0"/>
                </a:lnTo>
                <a:lnTo>
                  <a:pt x="16" y="3"/>
                </a:lnTo>
                <a:lnTo>
                  <a:pt x="0" y="1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40" name="Freeform 1280"/>
          <p:cNvSpPr>
            <a:spLocks/>
          </p:cNvSpPr>
          <p:nvPr/>
        </p:nvSpPr>
        <p:spPr bwMode="auto">
          <a:xfrm>
            <a:off x="5972171" y="3243266"/>
            <a:ext cx="33337" cy="1905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1" y="3"/>
              </a:cxn>
              <a:cxn ang="0">
                <a:pos x="16" y="0"/>
              </a:cxn>
              <a:cxn ang="0">
                <a:pos x="16" y="3"/>
              </a:cxn>
              <a:cxn ang="0">
                <a:pos x="0" y="12"/>
              </a:cxn>
            </a:cxnLst>
            <a:rect l="0" t="0" r="r" b="b"/>
            <a:pathLst>
              <a:path w="21" h="12">
                <a:moveTo>
                  <a:pt x="0" y="12"/>
                </a:moveTo>
                <a:lnTo>
                  <a:pt x="21" y="3"/>
                </a:lnTo>
                <a:lnTo>
                  <a:pt x="16" y="0"/>
                </a:lnTo>
                <a:lnTo>
                  <a:pt x="16" y="3"/>
                </a:lnTo>
                <a:lnTo>
                  <a:pt x="0" y="1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41" name="Freeform 1281"/>
          <p:cNvSpPr>
            <a:spLocks/>
          </p:cNvSpPr>
          <p:nvPr/>
        </p:nvSpPr>
        <p:spPr bwMode="auto">
          <a:xfrm>
            <a:off x="6005509" y="3224216"/>
            <a:ext cx="17462" cy="17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" y="11"/>
              </a:cxn>
              <a:cxn ang="0">
                <a:pos x="11" y="2"/>
              </a:cxn>
              <a:cxn ang="0">
                <a:pos x="0" y="0"/>
              </a:cxn>
            </a:cxnLst>
            <a:rect l="0" t="0" r="r" b="b"/>
            <a:pathLst>
              <a:path w="11" h="11">
                <a:moveTo>
                  <a:pt x="0" y="0"/>
                </a:moveTo>
                <a:lnTo>
                  <a:pt x="11" y="11"/>
                </a:lnTo>
                <a:lnTo>
                  <a:pt x="11" y="2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42" name="Freeform 1282"/>
          <p:cNvSpPr>
            <a:spLocks/>
          </p:cNvSpPr>
          <p:nvPr/>
        </p:nvSpPr>
        <p:spPr bwMode="auto">
          <a:xfrm>
            <a:off x="6005509" y="3224216"/>
            <a:ext cx="17462" cy="17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" y="11"/>
              </a:cxn>
              <a:cxn ang="0">
                <a:pos x="11" y="2"/>
              </a:cxn>
              <a:cxn ang="0">
                <a:pos x="0" y="0"/>
              </a:cxn>
            </a:cxnLst>
            <a:rect l="0" t="0" r="r" b="b"/>
            <a:pathLst>
              <a:path w="11" h="11">
                <a:moveTo>
                  <a:pt x="0" y="0"/>
                </a:moveTo>
                <a:lnTo>
                  <a:pt x="11" y="11"/>
                </a:lnTo>
                <a:lnTo>
                  <a:pt x="11" y="2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43" name="Freeform 1283"/>
          <p:cNvSpPr>
            <a:spLocks/>
          </p:cNvSpPr>
          <p:nvPr/>
        </p:nvSpPr>
        <p:spPr bwMode="auto">
          <a:xfrm>
            <a:off x="6069009" y="3235328"/>
            <a:ext cx="14287" cy="17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4"/>
              </a:cxn>
              <a:cxn ang="0">
                <a:pos x="0" y="4"/>
              </a:cxn>
              <a:cxn ang="0">
                <a:pos x="0" y="7"/>
              </a:cxn>
              <a:cxn ang="0">
                <a:pos x="6" y="7"/>
              </a:cxn>
              <a:cxn ang="0">
                <a:pos x="6" y="11"/>
              </a:cxn>
              <a:cxn ang="0">
                <a:pos x="7" y="9"/>
              </a:cxn>
              <a:cxn ang="0">
                <a:pos x="6" y="7"/>
              </a:cxn>
              <a:cxn ang="0">
                <a:pos x="9" y="7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9" h="11">
                <a:moveTo>
                  <a:pt x="0" y="0"/>
                </a:moveTo>
                <a:lnTo>
                  <a:pt x="6" y="4"/>
                </a:lnTo>
                <a:lnTo>
                  <a:pt x="0" y="4"/>
                </a:lnTo>
                <a:lnTo>
                  <a:pt x="0" y="7"/>
                </a:lnTo>
                <a:lnTo>
                  <a:pt x="6" y="7"/>
                </a:lnTo>
                <a:lnTo>
                  <a:pt x="6" y="11"/>
                </a:lnTo>
                <a:lnTo>
                  <a:pt x="7" y="9"/>
                </a:lnTo>
                <a:lnTo>
                  <a:pt x="6" y="7"/>
                </a:lnTo>
                <a:lnTo>
                  <a:pt x="9" y="7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44" name="Freeform 1284"/>
          <p:cNvSpPr>
            <a:spLocks/>
          </p:cNvSpPr>
          <p:nvPr/>
        </p:nvSpPr>
        <p:spPr bwMode="auto">
          <a:xfrm>
            <a:off x="6069009" y="3235328"/>
            <a:ext cx="14287" cy="17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4"/>
              </a:cxn>
              <a:cxn ang="0">
                <a:pos x="0" y="4"/>
              </a:cxn>
              <a:cxn ang="0">
                <a:pos x="0" y="7"/>
              </a:cxn>
              <a:cxn ang="0">
                <a:pos x="6" y="7"/>
              </a:cxn>
              <a:cxn ang="0">
                <a:pos x="6" y="11"/>
              </a:cxn>
              <a:cxn ang="0">
                <a:pos x="7" y="9"/>
              </a:cxn>
              <a:cxn ang="0">
                <a:pos x="6" y="7"/>
              </a:cxn>
              <a:cxn ang="0">
                <a:pos x="9" y="7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9" h="11">
                <a:moveTo>
                  <a:pt x="0" y="0"/>
                </a:moveTo>
                <a:lnTo>
                  <a:pt x="6" y="4"/>
                </a:lnTo>
                <a:lnTo>
                  <a:pt x="0" y="4"/>
                </a:lnTo>
                <a:lnTo>
                  <a:pt x="0" y="7"/>
                </a:lnTo>
                <a:lnTo>
                  <a:pt x="6" y="7"/>
                </a:lnTo>
                <a:lnTo>
                  <a:pt x="6" y="11"/>
                </a:lnTo>
                <a:lnTo>
                  <a:pt x="7" y="9"/>
                </a:lnTo>
                <a:lnTo>
                  <a:pt x="6" y="7"/>
                </a:lnTo>
                <a:lnTo>
                  <a:pt x="9" y="7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45" name="Freeform 1285"/>
          <p:cNvSpPr>
            <a:spLocks/>
          </p:cNvSpPr>
          <p:nvPr/>
        </p:nvSpPr>
        <p:spPr bwMode="auto">
          <a:xfrm>
            <a:off x="6027734" y="3241678"/>
            <a:ext cx="50800" cy="19050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6" y="5"/>
              </a:cxn>
              <a:cxn ang="0">
                <a:pos x="16" y="7"/>
              </a:cxn>
              <a:cxn ang="0">
                <a:pos x="5" y="7"/>
              </a:cxn>
              <a:cxn ang="0">
                <a:pos x="16" y="12"/>
              </a:cxn>
              <a:cxn ang="0">
                <a:pos x="21" y="8"/>
              </a:cxn>
              <a:cxn ang="0">
                <a:pos x="27" y="7"/>
              </a:cxn>
              <a:cxn ang="0">
                <a:pos x="27" y="10"/>
              </a:cxn>
              <a:cxn ang="0">
                <a:pos x="32" y="8"/>
              </a:cxn>
              <a:cxn ang="0">
                <a:pos x="32" y="7"/>
              </a:cxn>
              <a:cxn ang="0">
                <a:pos x="27" y="7"/>
              </a:cxn>
              <a:cxn ang="0">
                <a:pos x="27" y="3"/>
              </a:cxn>
              <a:cxn ang="0">
                <a:pos x="18" y="5"/>
              </a:cxn>
              <a:cxn ang="0">
                <a:pos x="16" y="1"/>
              </a:cxn>
              <a:cxn ang="0">
                <a:pos x="5" y="1"/>
              </a:cxn>
              <a:cxn ang="0">
                <a:pos x="0" y="0"/>
              </a:cxn>
              <a:cxn ang="0">
                <a:pos x="0" y="5"/>
              </a:cxn>
            </a:cxnLst>
            <a:rect l="0" t="0" r="r" b="b"/>
            <a:pathLst>
              <a:path w="32" h="12">
                <a:moveTo>
                  <a:pt x="0" y="5"/>
                </a:moveTo>
                <a:lnTo>
                  <a:pt x="16" y="5"/>
                </a:lnTo>
                <a:lnTo>
                  <a:pt x="16" y="7"/>
                </a:lnTo>
                <a:lnTo>
                  <a:pt x="5" y="7"/>
                </a:lnTo>
                <a:lnTo>
                  <a:pt x="16" y="12"/>
                </a:lnTo>
                <a:lnTo>
                  <a:pt x="21" y="8"/>
                </a:lnTo>
                <a:lnTo>
                  <a:pt x="27" y="7"/>
                </a:lnTo>
                <a:lnTo>
                  <a:pt x="27" y="10"/>
                </a:lnTo>
                <a:lnTo>
                  <a:pt x="32" y="8"/>
                </a:lnTo>
                <a:lnTo>
                  <a:pt x="32" y="7"/>
                </a:lnTo>
                <a:lnTo>
                  <a:pt x="27" y="7"/>
                </a:lnTo>
                <a:lnTo>
                  <a:pt x="27" y="3"/>
                </a:lnTo>
                <a:lnTo>
                  <a:pt x="18" y="5"/>
                </a:lnTo>
                <a:lnTo>
                  <a:pt x="16" y="1"/>
                </a:lnTo>
                <a:lnTo>
                  <a:pt x="5" y="1"/>
                </a:lnTo>
                <a:lnTo>
                  <a:pt x="0" y="0"/>
                </a:lnTo>
                <a:lnTo>
                  <a:pt x="0" y="5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46" name="Freeform 1286"/>
          <p:cNvSpPr>
            <a:spLocks/>
          </p:cNvSpPr>
          <p:nvPr/>
        </p:nvSpPr>
        <p:spPr bwMode="auto">
          <a:xfrm>
            <a:off x="6027734" y="3241678"/>
            <a:ext cx="50800" cy="19050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6" y="5"/>
              </a:cxn>
              <a:cxn ang="0">
                <a:pos x="16" y="7"/>
              </a:cxn>
              <a:cxn ang="0">
                <a:pos x="5" y="7"/>
              </a:cxn>
              <a:cxn ang="0">
                <a:pos x="16" y="12"/>
              </a:cxn>
              <a:cxn ang="0">
                <a:pos x="21" y="8"/>
              </a:cxn>
              <a:cxn ang="0">
                <a:pos x="27" y="7"/>
              </a:cxn>
              <a:cxn ang="0">
                <a:pos x="27" y="10"/>
              </a:cxn>
              <a:cxn ang="0">
                <a:pos x="32" y="8"/>
              </a:cxn>
              <a:cxn ang="0">
                <a:pos x="32" y="7"/>
              </a:cxn>
              <a:cxn ang="0">
                <a:pos x="27" y="7"/>
              </a:cxn>
              <a:cxn ang="0">
                <a:pos x="27" y="3"/>
              </a:cxn>
              <a:cxn ang="0">
                <a:pos x="18" y="5"/>
              </a:cxn>
              <a:cxn ang="0">
                <a:pos x="16" y="1"/>
              </a:cxn>
              <a:cxn ang="0">
                <a:pos x="5" y="1"/>
              </a:cxn>
              <a:cxn ang="0">
                <a:pos x="0" y="0"/>
              </a:cxn>
              <a:cxn ang="0">
                <a:pos x="0" y="5"/>
              </a:cxn>
            </a:cxnLst>
            <a:rect l="0" t="0" r="r" b="b"/>
            <a:pathLst>
              <a:path w="32" h="12">
                <a:moveTo>
                  <a:pt x="0" y="5"/>
                </a:moveTo>
                <a:lnTo>
                  <a:pt x="16" y="5"/>
                </a:lnTo>
                <a:lnTo>
                  <a:pt x="16" y="7"/>
                </a:lnTo>
                <a:lnTo>
                  <a:pt x="5" y="7"/>
                </a:lnTo>
                <a:lnTo>
                  <a:pt x="16" y="12"/>
                </a:lnTo>
                <a:lnTo>
                  <a:pt x="21" y="8"/>
                </a:lnTo>
                <a:lnTo>
                  <a:pt x="27" y="7"/>
                </a:lnTo>
                <a:lnTo>
                  <a:pt x="27" y="10"/>
                </a:lnTo>
                <a:lnTo>
                  <a:pt x="32" y="8"/>
                </a:lnTo>
                <a:lnTo>
                  <a:pt x="32" y="7"/>
                </a:lnTo>
                <a:lnTo>
                  <a:pt x="27" y="7"/>
                </a:lnTo>
                <a:lnTo>
                  <a:pt x="27" y="3"/>
                </a:lnTo>
                <a:lnTo>
                  <a:pt x="18" y="5"/>
                </a:lnTo>
                <a:lnTo>
                  <a:pt x="16" y="1"/>
                </a:lnTo>
                <a:lnTo>
                  <a:pt x="5" y="1"/>
                </a:lnTo>
                <a:lnTo>
                  <a:pt x="0" y="0"/>
                </a:lnTo>
                <a:lnTo>
                  <a:pt x="0" y="5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47" name="Freeform 1287"/>
          <p:cNvSpPr>
            <a:spLocks/>
          </p:cNvSpPr>
          <p:nvPr/>
        </p:nvSpPr>
        <p:spPr bwMode="auto">
          <a:xfrm>
            <a:off x="6037259" y="3252791"/>
            <a:ext cx="69850" cy="30163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0" y="15"/>
              </a:cxn>
              <a:cxn ang="0">
                <a:pos x="10" y="11"/>
              </a:cxn>
              <a:cxn ang="0">
                <a:pos x="10" y="12"/>
              </a:cxn>
              <a:cxn ang="0">
                <a:pos x="21" y="11"/>
              </a:cxn>
              <a:cxn ang="0">
                <a:pos x="26" y="12"/>
              </a:cxn>
              <a:cxn ang="0">
                <a:pos x="21" y="17"/>
              </a:cxn>
              <a:cxn ang="0">
                <a:pos x="34" y="19"/>
              </a:cxn>
              <a:cxn ang="0">
                <a:pos x="34" y="12"/>
              </a:cxn>
              <a:cxn ang="0">
                <a:pos x="39" y="17"/>
              </a:cxn>
              <a:cxn ang="0">
                <a:pos x="44" y="12"/>
              </a:cxn>
              <a:cxn ang="0">
                <a:pos x="38" y="5"/>
              </a:cxn>
              <a:cxn ang="0">
                <a:pos x="29" y="0"/>
              </a:cxn>
              <a:cxn ang="0">
                <a:pos x="34" y="5"/>
              </a:cxn>
              <a:cxn ang="0">
                <a:pos x="26" y="5"/>
              </a:cxn>
              <a:cxn ang="0">
                <a:pos x="26" y="7"/>
              </a:cxn>
              <a:cxn ang="0">
                <a:pos x="21" y="10"/>
              </a:cxn>
              <a:cxn ang="0">
                <a:pos x="21" y="7"/>
              </a:cxn>
              <a:cxn ang="0">
                <a:pos x="12" y="7"/>
              </a:cxn>
              <a:cxn ang="0">
                <a:pos x="0" y="11"/>
              </a:cxn>
              <a:cxn ang="0">
                <a:pos x="0" y="12"/>
              </a:cxn>
            </a:cxnLst>
            <a:rect l="0" t="0" r="r" b="b"/>
            <a:pathLst>
              <a:path w="44" h="19">
                <a:moveTo>
                  <a:pt x="0" y="12"/>
                </a:moveTo>
                <a:lnTo>
                  <a:pt x="0" y="15"/>
                </a:lnTo>
                <a:lnTo>
                  <a:pt x="10" y="11"/>
                </a:lnTo>
                <a:lnTo>
                  <a:pt x="10" y="12"/>
                </a:lnTo>
                <a:lnTo>
                  <a:pt x="21" y="11"/>
                </a:lnTo>
                <a:lnTo>
                  <a:pt x="26" y="12"/>
                </a:lnTo>
                <a:lnTo>
                  <a:pt x="21" y="17"/>
                </a:lnTo>
                <a:lnTo>
                  <a:pt x="34" y="19"/>
                </a:lnTo>
                <a:lnTo>
                  <a:pt x="34" y="12"/>
                </a:lnTo>
                <a:lnTo>
                  <a:pt x="39" y="17"/>
                </a:lnTo>
                <a:lnTo>
                  <a:pt x="44" y="12"/>
                </a:lnTo>
                <a:lnTo>
                  <a:pt x="38" y="5"/>
                </a:lnTo>
                <a:lnTo>
                  <a:pt x="29" y="0"/>
                </a:lnTo>
                <a:lnTo>
                  <a:pt x="34" y="5"/>
                </a:lnTo>
                <a:lnTo>
                  <a:pt x="26" y="5"/>
                </a:lnTo>
                <a:lnTo>
                  <a:pt x="26" y="7"/>
                </a:lnTo>
                <a:lnTo>
                  <a:pt x="21" y="10"/>
                </a:lnTo>
                <a:lnTo>
                  <a:pt x="21" y="7"/>
                </a:lnTo>
                <a:lnTo>
                  <a:pt x="12" y="7"/>
                </a:lnTo>
                <a:lnTo>
                  <a:pt x="0" y="11"/>
                </a:lnTo>
                <a:lnTo>
                  <a:pt x="0" y="1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48" name="Freeform 1288"/>
          <p:cNvSpPr>
            <a:spLocks/>
          </p:cNvSpPr>
          <p:nvPr/>
        </p:nvSpPr>
        <p:spPr bwMode="auto">
          <a:xfrm>
            <a:off x="6037259" y="3252791"/>
            <a:ext cx="69850" cy="30163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0" y="15"/>
              </a:cxn>
              <a:cxn ang="0">
                <a:pos x="10" y="11"/>
              </a:cxn>
              <a:cxn ang="0">
                <a:pos x="10" y="12"/>
              </a:cxn>
              <a:cxn ang="0">
                <a:pos x="21" y="11"/>
              </a:cxn>
              <a:cxn ang="0">
                <a:pos x="26" y="12"/>
              </a:cxn>
              <a:cxn ang="0">
                <a:pos x="21" y="17"/>
              </a:cxn>
              <a:cxn ang="0">
                <a:pos x="34" y="19"/>
              </a:cxn>
              <a:cxn ang="0">
                <a:pos x="34" y="12"/>
              </a:cxn>
              <a:cxn ang="0">
                <a:pos x="39" y="17"/>
              </a:cxn>
              <a:cxn ang="0">
                <a:pos x="44" y="12"/>
              </a:cxn>
              <a:cxn ang="0">
                <a:pos x="38" y="5"/>
              </a:cxn>
              <a:cxn ang="0">
                <a:pos x="29" y="0"/>
              </a:cxn>
              <a:cxn ang="0">
                <a:pos x="34" y="5"/>
              </a:cxn>
              <a:cxn ang="0">
                <a:pos x="26" y="5"/>
              </a:cxn>
              <a:cxn ang="0">
                <a:pos x="26" y="7"/>
              </a:cxn>
              <a:cxn ang="0">
                <a:pos x="21" y="10"/>
              </a:cxn>
              <a:cxn ang="0">
                <a:pos x="21" y="7"/>
              </a:cxn>
              <a:cxn ang="0">
                <a:pos x="12" y="7"/>
              </a:cxn>
              <a:cxn ang="0">
                <a:pos x="0" y="11"/>
              </a:cxn>
              <a:cxn ang="0">
                <a:pos x="0" y="12"/>
              </a:cxn>
            </a:cxnLst>
            <a:rect l="0" t="0" r="r" b="b"/>
            <a:pathLst>
              <a:path w="44" h="19">
                <a:moveTo>
                  <a:pt x="0" y="12"/>
                </a:moveTo>
                <a:lnTo>
                  <a:pt x="0" y="15"/>
                </a:lnTo>
                <a:lnTo>
                  <a:pt x="10" y="11"/>
                </a:lnTo>
                <a:lnTo>
                  <a:pt x="10" y="12"/>
                </a:lnTo>
                <a:lnTo>
                  <a:pt x="21" y="11"/>
                </a:lnTo>
                <a:lnTo>
                  <a:pt x="26" y="12"/>
                </a:lnTo>
                <a:lnTo>
                  <a:pt x="21" y="17"/>
                </a:lnTo>
                <a:lnTo>
                  <a:pt x="34" y="19"/>
                </a:lnTo>
                <a:lnTo>
                  <a:pt x="34" y="12"/>
                </a:lnTo>
                <a:lnTo>
                  <a:pt x="39" y="17"/>
                </a:lnTo>
                <a:lnTo>
                  <a:pt x="44" y="12"/>
                </a:lnTo>
                <a:lnTo>
                  <a:pt x="38" y="5"/>
                </a:lnTo>
                <a:lnTo>
                  <a:pt x="29" y="0"/>
                </a:lnTo>
                <a:lnTo>
                  <a:pt x="34" y="5"/>
                </a:lnTo>
                <a:lnTo>
                  <a:pt x="26" y="5"/>
                </a:lnTo>
                <a:lnTo>
                  <a:pt x="26" y="7"/>
                </a:lnTo>
                <a:lnTo>
                  <a:pt x="21" y="10"/>
                </a:lnTo>
                <a:lnTo>
                  <a:pt x="21" y="7"/>
                </a:lnTo>
                <a:lnTo>
                  <a:pt x="12" y="7"/>
                </a:lnTo>
                <a:lnTo>
                  <a:pt x="0" y="11"/>
                </a:lnTo>
                <a:lnTo>
                  <a:pt x="0" y="1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49" name="Freeform 1289"/>
          <p:cNvSpPr>
            <a:spLocks/>
          </p:cNvSpPr>
          <p:nvPr/>
        </p:nvSpPr>
        <p:spPr bwMode="auto">
          <a:xfrm>
            <a:off x="6410321" y="3354391"/>
            <a:ext cx="63500" cy="1270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0" y="8"/>
              </a:cxn>
              <a:cxn ang="0">
                <a:pos x="24" y="8"/>
              </a:cxn>
              <a:cxn ang="0">
                <a:pos x="40" y="2"/>
              </a:cxn>
              <a:cxn ang="0">
                <a:pos x="36" y="0"/>
              </a:cxn>
              <a:cxn ang="0">
                <a:pos x="35" y="0"/>
              </a:cxn>
              <a:cxn ang="0">
                <a:pos x="35" y="2"/>
              </a:cxn>
              <a:cxn ang="0">
                <a:pos x="28" y="2"/>
              </a:cxn>
              <a:cxn ang="0">
                <a:pos x="24" y="4"/>
              </a:cxn>
              <a:cxn ang="0">
                <a:pos x="0" y="4"/>
              </a:cxn>
            </a:cxnLst>
            <a:rect l="0" t="0" r="r" b="b"/>
            <a:pathLst>
              <a:path w="40" h="8">
                <a:moveTo>
                  <a:pt x="0" y="4"/>
                </a:moveTo>
                <a:lnTo>
                  <a:pt x="10" y="8"/>
                </a:lnTo>
                <a:lnTo>
                  <a:pt x="24" y="8"/>
                </a:lnTo>
                <a:lnTo>
                  <a:pt x="40" y="2"/>
                </a:lnTo>
                <a:lnTo>
                  <a:pt x="36" y="0"/>
                </a:lnTo>
                <a:lnTo>
                  <a:pt x="35" y="0"/>
                </a:lnTo>
                <a:lnTo>
                  <a:pt x="35" y="2"/>
                </a:lnTo>
                <a:lnTo>
                  <a:pt x="28" y="2"/>
                </a:lnTo>
                <a:lnTo>
                  <a:pt x="24" y="4"/>
                </a:lnTo>
                <a:lnTo>
                  <a:pt x="0" y="4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50" name="Freeform 1290"/>
          <p:cNvSpPr>
            <a:spLocks/>
          </p:cNvSpPr>
          <p:nvPr/>
        </p:nvSpPr>
        <p:spPr bwMode="auto">
          <a:xfrm>
            <a:off x="6410321" y="3354391"/>
            <a:ext cx="63500" cy="1270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0" y="8"/>
              </a:cxn>
              <a:cxn ang="0">
                <a:pos x="24" y="8"/>
              </a:cxn>
              <a:cxn ang="0">
                <a:pos x="40" y="2"/>
              </a:cxn>
              <a:cxn ang="0">
                <a:pos x="36" y="0"/>
              </a:cxn>
              <a:cxn ang="0">
                <a:pos x="35" y="0"/>
              </a:cxn>
              <a:cxn ang="0">
                <a:pos x="35" y="2"/>
              </a:cxn>
              <a:cxn ang="0">
                <a:pos x="28" y="2"/>
              </a:cxn>
              <a:cxn ang="0">
                <a:pos x="24" y="4"/>
              </a:cxn>
              <a:cxn ang="0">
                <a:pos x="0" y="4"/>
              </a:cxn>
            </a:cxnLst>
            <a:rect l="0" t="0" r="r" b="b"/>
            <a:pathLst>
              <a:path w="40" h="8">
                <a:moveTo>
                  <a:pt x="0" y="4"/>
                </a:moveTo>
                <a:lnTo>
                  <a:pt x="10" y="8"/>
                </a:lnTo>
                <a:lnTo>
                  <a:pt x="24" y="8"/>
                </a:lnTo>
                <a:lnTo>
                  <a:pt x="40" y="2"/>
                </a:lnTo>
                <a:lnTo>
                  <a:pt x="36" y="0"/>
                </a:lnTo>
                <a:lnTo>
                  <a:pt x="35" y="0"/>
                </a:lnTo>
                <a:lnTo>
                  <a:pt x="35" y="2"/>
                </a:lnTo>
                <a:lnTo>
                  <a:pt x="28" y="2"/>
                </a:lnTo>
                <a:lnTo>
                  <a:pt x="24" y="4"/>
                </a:lnTo>
                <a:lnTo>
                  <a:pt x="0" y="4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51" name="Freeform 1291"/>
          <p:cNvSpPr>
            <a:spLocks/>
          </p:cNvSpPr>
          <p:nvPr/>
        </p:nvSpPr>
        <p:spPr bwMode="auto">
          <a:xfrm>
            <a:off x="6456358" y="3343278"/>
            <a:ext cx="23812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5"/>
              </a:cxn>
              <a:cxn ang="0">
                <a:pos x="15" y="10"/>
              </a:cxn>
              <a:cxn ang="0">
                <a:pos x="15" y="5"/>
              </a:cxn>
              <a:cxn ang="0">
                <a:pos x="5" y="0"/>
              </a:cxn>
              <a:cxn ang="0">
                <a:pos x="0" y="0"/>
              </a:cxn>
            </a:cxnLst>
            <a:rect l="0" t="0" r="r" b="b"/>
            <a:pathLst>
              <a:path w="15" h="10">
                <a:moveTo>
                  <a:pt x="0" y="0"/>
                </a:moveTo>
                <a:lnTo>
                  <a:pt x="10" y="5"/>
                </a:lnTo>
                <a:lnTo>
                  <a:pt x="15" y="10"/>
                </a:lnTo>
                <a:lnTo>
                  <a:pt x="15" y="5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52" name="Freeform 1292"/>
          <p:cNvSpPr>
            <a:spLocks/>
          </p:cNvSpPr>
          <p:nvPr/>
        </p:nvSpPr>
        <p:spPr bwMode="auto">
          <a:xfrm>
            <a:off x="6456358" y="3343278"/>
            <a:ext cx="23812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5"/>
              </a:cxn>
              <a:cxn ang="0">
                <a:pos x="15" y="10"/>
              </a:cxn>
              <a:cxn ang="0">
                <a:pos x="15" y="5"/>
              </a:cxn>
              <a:cxn ang="0">
                <a:pos x="5" y="0"/>
              </a:cxn>
              <a:cxn ang="0">
                <a:pos x="0" y="0"/>
              </a:cxn>
            </a:cxnLst>
            <a:rect l="0" t="0" r="r" b="b"/>
            <a:pathLst>
              <a:path w="15" h="10">
                <a:moveTo>
                  <a:pt x="0" y="0"/>
                </a:moveTo>
                <a:lnTo>
                  <a:pt x="10" y="5"/>
                </a:lnTo>
                <a:lnTo>
                  <a:pt x="15" y="10"/>
                </a:lnTo>
                <a:lnTo>
                  <a:pt x="15" y="5"/>
                </a:lnTo>
                <a:lnTo>
                  <a:pt x="5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53" name="Freeform 1293"/>
          <p:cNvSpPr>
            <a:spLocks/>
          </p:cNvSpPr>
          <p:nvPr/>
        </p:nvSpPr>
        <p:spPr bwMode="auto">
          <a:xfrm>
            <a:off x="6507158" y="3359153"/>
            <a:ext cx="14287" cy="9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6"/>
              </a:cxn>
              <a:cxn ang="0">
                <a:pos x="9" y="5"/>
              </a:cxn>
              <a:cxn ang="0">
                <a:pos x="0" y="0"/>
              </a:cxn>
            </a:cxnLst>
            <a:rect l="0" t="0" r="r" b="b"/>
            <a:pathLst>
              <a:path w="9" h="6">
                <a:moveTo>
                  <a:pt x="0" y="0"/>
                </a:moveTo>
                <a:lnTo>
                  <a:pt x="7" y="6"/>
                </a:lnTo>
                <a:lnTo>
                  <a:pt x="9" y="5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54" name="Freeform 1294"/>
          <p:cNvSpPr>
            <a:spLocks/>
          </p:cNvSpPr>
          <p:nvPr/>
        </p:nvSpPr>
        <p:spPr bwMode="auto">
          <a:xfrm>
            <a:off x="6507158" y="3359153"/>
            <a:ext cx="14287" cy="9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6"/>
              </a:cxn>
              <a:cxn ang="0">
                <a:pos x="9" y="5"/>
              </a:cxn>
              <a:cxn ang="0">
                <a:pos x="0" y="0"/>
              </a:cxn>
            </a:cxnLst>
            <a:rect l="0" t="0" r="r" b="b"/>
            <a:pathLst>
              <a:path w="9" h="6">
                <a:moveTo>
                  <a:pt x="0" y="0"/>
                </a:moveTo>
                <a:lnTo>
                  <a:pt x="7" y="6"/>
                </a:lnTo>
                <a:lnTo>
                  <a:pt x="9" y="5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55" name="Line 1295"/>
          <p:cNvSpPr>
            <a:spLocks noChangeShapeType="1"/>
          </p:cNvSpPr>
          <p:nvPr/>
        </p:nvSpPr>
        <p:spPr bwMode="auto">
          <a:xfrm>
            <a:off x="6521446" y="3367091"/>
            <a:ext cx="22225" cy="6350"/>
          </a:xfrm>
          <a:prstGeom prst="line">
            <a:avLst/>
          </a:prstGeom>
          <a:noFill/>
          <a:ln w="9525" cap="rnd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56" name="Freeform 1296"/>
          <p:cNvSpPr>
            <a:spLocks/>
          </p:cNvSpPr>
          <p:nvPr/>
        </p:nvSpPr>
        <p:spPr bwMode="auto">
          <a:xfrm>
            <a:off x="6562721" y="3389316"/>
            <a:ext cx="14287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9" y="4"/>
              </a:cxn>
              <a:cxn ang="0">
                <a:pos x="9" y="2"/>
              </a:cxn>
              <a:cxn ang="0">
                <a:pos x="0" y="0"/>
              </a:cxn>
            </a:cxnLst>
            <a:rect l="0" t="0" r="r" b="b"/>
            <a:pathLst>
              <a:path w="9" h="4">
                <a:moveTo>
                  <a:pt x="0" y="0"/>
                </a:moveTo>
                <a:lnTo>
                  <a:pt x="0" y="2"/>
                </a:lnTo>
                <a:lnTo>
                  <a:pt x="9" y="4"/>
                </a:lnTo>
                <a:lnTo>
                  <a:pt x="9" y="2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57" name="Freeform 1297"/>
          <p:cNvSpPr>
            <a:spLocks/>
          </p:cNvSpPr>
          <p:nvPr/>
        </p:nvSpPr>
        <p:spPr bwMode="auto">
          <a:xfrm>
            <a:off x="6562721" y="3389316"/>
            <a:ext cx="14287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9" y="4"/>
              </a:cxn>
              <a:cxn ang="0">
                <a:pos x="9" y="2"/>
              </a:cxn>
              <a:cxn ang="0">
                <a:pos x="0" y="0"/>
              </a:cxn>
            </a:cxnLst>
            <a:rect l="0" t="0" r="r" b="b"/>
            <a:pathLst>
              <a:path w="9" h="4">
                <a:moveTo>
                  <a:pt x="0" y="0"/>
                </a:moveTo>
                <a:lnTo>
                  <a:pt x="0" y="2"/>
                </a:lnTo>
                <a:lnTo>
                  <a:pt x="9" y="4"/>
                </a:lnTo>
                <a:lnTo>
                  <a:pt x="9" y="2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58" name="Freeform 1298"/>
          <p:cNvSpPr>
            <a:spLocks/>
          </p:cNvSpPr>
          <p:nvPr/>
        </p:nvSpPr>
        <p:spPr bwMode="auto">
          <a:xfrm>
            <a:off x="6584946" y="3395666"/>
            <a:ext cx="23812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2"/>
              </a:cxn>
              <a:cxn ang="0">
                <a:pos x="15" y="2"/>
              </a:cxn>
              <a:cxn ang="0">
                <a:pos x="10" y="0"/>
              </a:cxn>
              <a:cxn ang="0">
                <a:pos x="0" y="0"/>
              </a:cxn>
            </a:cxnLst>
            <a:rect l="0" t="0" r="r" b="b"/>
            <a:pathLst>
              <a:path w="15" h="2">
                <a:moveTo>
                  <a:pt x="0" y="0"/>
                </a:moveTo>
                <a:lnTo>
                  <a:pt x="10" y="2"/>
                </a:lnTo>
                <a:lnTo>
                  <a:pt x="15" y="2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59" name="Freeform 1299"/>
          <p:cNvSpPr>
            <a:spLocks/>
          </p:cNvSpPr>
          <p:nvPr/>
        </p:nvSpPr>
        <p:spPr bwMode="auto">
          <a:xfrm>
            <a:off x="6584946" y="3395666"/>
            <a:ext cx="23812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2"/>
              </a:cxn>
              <a:cxn ang="0">
                <a:pos x="15" y="2"/>
              </a:cxn>
              <a:cxn ang="0">
                <a:pos x="10" y="0"/>
              </a:cxn>
              <a:cxn ang="0">
                <a:pos x="0" y="0"/>
              </a:cxn>
            </a:cxnLst>
            <a:rect l="0" t="0" r="r" b="b"/>
            <a:pathLst>
              <a:path w="15" h="2">
                <a:moveTo>
                  <a:pt x="0" y="0"/>
                </a:moveTo>
                <a:lnTo>
                  <a:pt x="10" y="2"/>
                </a:lnTo>
                <a:lnTo>
                  <a:pt x="15" y="2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60" name="Freeform 1300"/>
          <p:cNvSpPr>
            <a:spLocks/>
          </p:cNvSpPr>
          <p:nvPr/>
        </p:nvSpPr>
        <p:spPr bwMode="auto">
          <a:xfrm>
            <a:off x="6654796" y="3436941"/>
            <a:ext cx="952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6" y="2"/>
              </a:cxn>
              <a:cxn ang="0">
                <a:pos x="0" y="0"/>
              </a:cxn>
            </a:cxnLst>
            <a:rect l="0" t="0" r="r" b="b"/>
            <a:pathLst>
              <a:path w="6" h="2">
                <a:moveTo>
                  <a:pt x="0" y="0"/>
                </a:moveTo>
                <a:lnTo>
                  <a:pt x="0" y="2"/>
                </a:lnTo>
                <a:lnTo>
                  <a:pt x="6" y="2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61" name="Freeform 1301"/>
          <p:cNvSpPr>
            <a:spLocks/>
          </p:cNvSpPr>
          <p:nvPr/>
        </p:nvSpPr>
        <p:spPr bwMode="auto">
          <a:xfrm>
            <a:off x="6654796" y="3436941"/>
            <a:ext cx="952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6" y="2"/>
              </a:cxn>
              <a:cxn ang="0">
                <a:pos x="0" y="0"/>
              </a:cxn>
            </a:cxnLst>
            <a:rect l="0" t="0" r="r" b="b"/>
            <a:pathLst>
              <a:path w="6" h="2">
                <a:moveTo>
                  <a:pt x="0" y="0"/>
                </a:moveTo>
                <a:lnTo>
                  <a:pt x="0" y="2"/>
                </a:lnTo>
                <a:lnTo>
                  <a:pt x="6" y="2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62" name="Freeform 1302"/>
          <p:cNvSpPr>
            <a:spLocks/>
          </p:cNvSpPr>
          <p:nvPr/>
        </p:nvSpPr>
        <p:spPr bwMode="auto">
          <a:xfrm>
            <a:off x="6602408" y="3465516"/>
            <a:ext cx="28575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5"/>
              </a:cxn>
              <a:cxn ang="0">
                <a:pos x="15" y="8"/>
              </a:cxn>
              <a:cxn ang="0">
                <a:pos x="18" y="8"/>
              </a:cxn>
              <a:cxn ang="0">
                <a:pos x="10" y="2"/>
              </a:cxn>
              <a:cxn ang="0">
                <a:pos x="0" y="0"/>
              </a:cxn>
            </a:cxnLst>
            <a:rect l="0" t="0" r="r" b="b"/>
            <a:pathLst>
              <a:path w="18" h="8">
                <a:moveTo>
                  <a:pt x="0" y="0"/>
                </a:moveTo>
                <a:lnTo>
                  <a:pt x="6" y="5"/>
                </a:lnTo>
                <a:lnTo>
                  <a:pt x="15" y="8"/>
                </a:lnTo>
                <a:lnTo>
                  <a:pt x="18" y="8"/>
                </a:lnTo>
                <a:lnTo>
                  <a:pt x="10" y="2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63" name="Freeform 1303"/>
          <p:cNvSpPr>
            <a:spLocks/>
          </p:cNvSpPr>
          <p:nvPr/>
        </p:nvSpPr>
        <p:spPr bwMode="auto">
          <a:xfrm>
            <a:off x="6602408" y="3465516"/>
            <a:ext cx="28575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5"/>
              </a:cxn>
              <a:cxn ang="0">
                <a:pos x="15" y="8"/>
              </a:cxn>
              <a:cxn ang="0">
                <a:pos x="18" y="8"/>
              </a:cxn>
              <a:cxn ang="0">
                <a:pos x="10" y="2"/>
              </a:cxn>
              <a:cxn ang="0">
                <a:pos x="0" y="0"/>
              </a:cxn>
            </a:cxnLst>
            <a:rect l="0" t="0" r="r" b="b"/>
            <a:pathLst>
              <a:path w="18" h="8">
                <a:moveTo>
                  <a:pt x="0" y="0"/>
                </a:moveTo>
                <a:lnTo>
                  <a:pt x="6" y="5"/>
                </a:lnTo>
                <a:lnTo>
                  <a:pt x="15" y="8"/>
                </a:lnTo>
                <a:lnTo>
                  <a:pt x="18" y="8"/>
                </a:lnTo>
                <a:lnTo>
                  <a:pt x="10" y="2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64" name="Freeform 1304"/>
          <p:cNvSpPr>
            <a:spLocks/>
          </p:cNvSpPr>
          <p:nvPr/>
        </p:nvSpPr>
        <p:spPr bwMode="auto">
          <a:xfrm>
            <a:off x="6796083" y="3444878"/>
            <a:ext cx="158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0" y="2"/>
              </a:cxn>
              <a:cxn ang="0">
                <a:pos x="10" y="0"/>
              </a:cxn>
              <a:cxn ang="0">
                <a:pos x="5" y="0"/>
              </a:cxn>
              <a:cxn ang="0">
                <a:pos x="0" y="3"/>
              </a:cxn>
            </a:cxnLst>
            <a:rect l="0" t="0" r="r" b="b"/>
            <a:pathLst>
              <a:path w="10" h="3">
                <a:moveTo>
                  <a:pt x="0" y="3"/>
                </a:moveTo>
                <a:lnTo>
                  <a:pt x="10" y="2"/>
                </a:lnTo>
                <a:lnTo>
                  <a:pt x="10" y="0"/>
                </a:lnTo>
                <a:lnTo>
                  <a:pt x="5" y="0"/>
                </a:lnTo>
                <a:lnTo>
                  <a:pt x="0" y="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65" name="Freeform 1305"/>
          <p:cNvSpPr>
            <a:spLocks/>
          </p:cNvSpPr>
          <p:nvPr/>
        </p:nvSpPr>
        <p:spPr bwMode="auto">
          <a:xfrm>
            <a:off x="6796083" y="3444878"/>
            <a:ext cx="158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0" y="2"/>
              </a:cxn>
              <a:cxn ang="0">
                <a:pos x="10" y="0"/>
              </a:cxn>
              <a:cxn ang="0">
                <a:pos x="5" y="0"/>
              </a:cxn>
              <a:cxn ang="0">
                <a:pos x="0" y="3"/>
              </a:cxn>
            </a:cxnLst>
            <a:rect l="0" t="0" r="r" b="b"/>
            <a:pathLst>
              <a:path w="10" h="3">
                <a:moveTo>
                  <a:pt x="0" y="3"/>
                </a:moveTo>
                <a:lnTo>
                  <a:pt x="10" y="2"/>
                </a:lnTo>
                <a:lnTo>
                  <a:pt x="10" y="0"/>
                </a:lnTo>
                <a:lnTo>
                  <a:pt x="5" y="0"/>
                </a:lnTo>
                <a:lnTo>
                  <a:pt x="0" y="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66" name="Freeform 1306"/>
          <p:cNvSpPr>
            <a:spLocks/>
          </p:cNvSpPr>
          <p:nvPr/>
        </p:nvSpPr>
        <p:spPr bwMode="auto">
          <a:xfrm>
            <a:off x="6819896" y="3436941"/>
            <a:ext cx="12700" cy="47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0" y="3"/>
              </a:cxn>
              <a:cxn ang="0">
                <a:pos x="8" y="1"/>
              </a:cxn>
              <a:cxn ang="0">
                <a:pos x="6" y="1"/>
              </a:cxn>
              <a:cxn ang="0">
                <a:pos x="8" y="0"/>
              </a:cxn>
              <a:cxn ang="0">
                <a:pos x="0" y="1"/>
              </a:cxn>
            </a:cxnLst>
            <a:rect l="0" t="0" r="r" b="b"/>
            <a:pathLst>
              <a:path w="8" h="3">
                <a:moveTo>
                  <a:pt x="0" y="1"/>
                </a:moveTo>
                <a:lnTo>
                  <a:pt x="0" y="3"/>
                </a:lnTo>
                <a:lnTo>
                  <a:pt x="8" y="1"/>
                </a:lnTo>
                <a:lnTo>
                  <a:pt x="6" y="1"/>
                </a:lnTo>
                <a:lnTo>
                  <a:pt x="8" y="0"/>
                </a:lnTo>
                <a:lnTo>
                  <a:pt x="0" y="1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67" name="Freeform 1307"/>
          <p:cNvSpPr>
            <a:spLocks/>
          </p:cNvSpPr>
          <p:nvPr/>
        </p:nvSpPr>
        <p:spPr bwMode="auto">
          <a:xfrm>
            <a:off x="6819896" y="3436941"/>
            <a:ext cx="12700" cy="47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0" y="3"/>
              </a:cxn>
              <a:cxn ang="0">
                <a:pos x="8" y="1"/>
              </a:cxn>
              <a:cxn ang="0">
                <a:pos x="6" y="1"/>
              </a:cxn>
              <a:cxn ang="0">
                <a:pos x="8" y="0"/>
              </a:cxn>
              <a:cxn ang="0">
                <a:pos x="0" y="1"/>
              </a:cxn>
            </a:cxnLst>
            <a:rect l="0" t="0" r="r" b="b"/>
            <a:pathLst>
              <a:path w="8" h="3">
                <a:moveTo>
                  <a:pt x="0" y="1"/>
                </a:moveTo>
                <a:lnTo>
                  <a:pt x="0" y="3"/>
                </a:lnTo>
                <a:lnTo>
                  <a:pt x="8" y="1"/>
                </a:lnTo>
                <a:lnTo>
                  <a:pt x="6" y="1"/>
                </a:lnTo>
                <a:lnTo>
                  <a:pt x="8" y="0"/>
                </a:lnTo>
                <a:lnTo>
                  <a:pt x="0" y="1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68" name="Freeform 1308"/>
          <p:cNvSpPr>
            <a:spLocks/>
          </p:cNvSpPr>
          <p:nvPr/>
        </p:nvSpPr>
        <p:spPr bwMode="auto">
          <a:xfrm>
            <a:off x="6940546" y="3417891"/>
            <a:ext cx="23812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"/>
              </a:cxn>
              <a:cxn ang="0">
                <a:pos x="15" y="1"/>
              </a:cxn>
              <a:cxn ang="0">
                <a:pos x="0" y="0"/>
              </a:cxn>
            </a:cxnLst>
            <a:rect l="0" t="0" r="r" b="b"/>
            <a:pathLst>
              <a:path w="15" h="1">
                <a:moveTo>
                  <a:pt x="0" y="0"/>
                </a:moveTo>
                <a:lnTo>
                  <a:pt x="4" y="1"/>
                </a:lnTo>
                <a:lnTo>
                  <a:pt x="15" y="1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69" name="Freeform 1309"/>
          <p:cNvSpPr>
            <a:spLocks/>
          </p:cNvSpPr>
          <p:nvPr/>
        </p:nvSpPr>
        <p:spPr bwMode="auto">
          <a:xfrm>
            <a:off x="6940546" y="3417891"/>
            <a:ext cx="23812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"/>
              </a:cxn>
              <a:cxn ang="0">
                <a:pos x="15" y="1"/>
              </a:cxn>
              <a:cxn ang="0">
                <a:pos x="0" y="0"/>
              </a:cxn>
            </a:cxnLst>
            <a:rect l="0" t="0" r="r" b="b"/>
            <a:pathLst>
              <a:path w="15" h="1">
                <a:moveTo>
                  <a:pt x="0" y="0"/>
                </a:moveTo>
                <a:lnTo>
                  <a:pt x="4" y="1"/>
                </a:lnTo>
                <a:lnTo>
                  <a:pt x="15" y="1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70" name="Freeform 1310"/>
          <p:cNvSpPr>
            <a:spLocks/>
          </p:cNvSpPr>
          <p:nvPr/>
        </p:nvSpPr>
        <p:spPr bwMode="auto">
          <a:xfrm>
            <a:off x="6027734" y="2940053"/>
            <a:ext cx="115887" cy="58738"/>
          </a:xfrm>
          <a:custGeom>
            <a:avLst/>
            <a:gdLst/>
            <a:ahLst/>
            <a:cxnLst>
              <a:cxn ang="0">
                <a:pos x="5" y="7"/>
              </a:cxn>
              <a:cxn ang="0">
                <a:pos x="51" y="27"/>
              </a:cxn>
              <a:cxn ang="0">
                <a:pos x="56" y="35"/>
              </a:cxn>
              <a:cxn ang="0">
                <a:pos x="61" y="37"/>
              </a:cxn>
              <a:cxn ang="0">
                <a:pos x="61" y="35"/>
              </a:cxn>
              <a:cxn ang="0">
                <a:pos x="73" y="35"/>
              </a:cxn>
              <a:cxn ang="0">
                <a:pos x="51" y="27"/>
              </a:cxn>
              <a:cxn ang="0">
                <a:pos x="51" y="22"/>
              </a:cxn>
              <a:cxn ang="0">
                <a:pos x="58" y="22"/>
              </a:cxn>
              <a:cxn ang="0">
                <a:pos x="16" y="0"/>
              </a:cxn>
              <a:cxn ang="0">
                <a:pos x="0" y="0"/>
              </a:cxn>
              <a:cxn ang="0">
                <a:pos x="5" y="3"/>
              </a:cxn>
              <a:cxn ang="0">
                <a:pos x="5" y="7"/>
              </a:cxn>
            </a:cxnLst>
            <a:rect l="0" t="0" r="r" b="b"/>
            <a:pathLst>
              <a:path w="73" h="37">
                <a:moveTo>
                  <a:pt x="5" y="7"/>
                </a:moveTo>
                <a:lnTo>
                  <a:pt x="51" y="27"/>
                </a:lnTo>
                <a:lnTo>
                  <a:pt x="56" y="35"/>
                </a:lnTo>
                <a:lnTo>
                  <a:pt x="61" y="37"/>
                </a:lnTo>
                <a:lnTo>
                  <a:pt x="61" y="35"/>
                </a:lnTo>
                <a:lnTo>
                  <a:pt x="73" y="35"/>
                </a:lnTo>
                <a:lnTo>
                  <a:pt x="51" y="27"/>
                </a:lnTo>
                <a:lnTo>
                  <a:pt x="51" y="22"/>
                </a:lnTo>
                <a:lnTo>
                  <a:pt x="58" y="22"/>
                </a:lnTo>
                <a:lnTo>
                  <a:pt x="16" y="0"/>
                </a:lnTo>
                <a:lnTo>
                  <a:pt x="0" y="0"/>
                </a:lnTo>
                <a:lnTo>
                  <a:pt x="5" y="3"/>
                </a:lnTo>
                <a:lnTo>
                  <a:pt x="5" y="7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71" name="Freeform 1311"/>
          <p:cNvSpPr>
            <a:spLocks/>
          </p:cNvSpPr>
          <p:nvPr/>
        </p:nvSpPr>
        <p:spPr bwMode="auto">
          <a:xfrm>
            <a:off x="6027734" y="2940053"/>
            <a:ext cx="115887" cy="58738"/>
          </a:xfrm>
          <a:custGeom>
            <a:avLst/>
            <a:gdLst/>
            <a:ahLst/>
            <a:cxnLst>
              <a:cxn ang="0">
                <a:pos x="5" y="7"/>
              </a:cxn>
              <a:cxn ang="0">
                <a:pos x="51" y="27"/>
              </a:cxn>
              <a:cxn ang="0">
                <a:pos x="56" y="35"/>
              </a:cxn>
              <a:cxn ang="0">
                <a:pos x="61" y="37"/>
              </a:cxn>
              <a:cxn ang="0">
                <a:pos x="61" y="35"/>
              </a:cxn>
              <a:cxn ang="0">
                <a:pos x="73" y="35"/>
              </a:cxn>
              <a:cxn ang="0">
                <a:pos x="51" y="27"/>
              </a:cxn>
              <a:cxn ang="0">
                <a:pos x="51" y="22"/>
              </a:cxn>
              <a:cxn ang="0">
                <a:pos x="58" y="22"/>
              </a:cxn>
              <a:cxn ang="0">
                <a:pos x="16" y="0"/>
              </a:cxn>
              <a:cxn ang="0">
                <a:pos x="0" y="0"/>
              </a:cxn>
              <a:cxn ang="0">
                <a:pos x="5" y="3"/>
              </a:cxn>
              <a:cxn ang="0">
                <a:pos x="5" y="7"/>
              </a:cxn>
            </a:cxnLst>
            <a:rect l="0" t="0" r="r" b="b"/>
            <a:pathLst>
              <a:path w="73" h="37">
                <a:moveTo>
                  <a:pt x="5" y="7"/>
                </a:moveTo>
                <a:lnTo>
                  <a:pt x="51" y="27"/>
                </a:lnTo>
                <a:lnTo>
                  <a:pt x="56" y="35"/>
                </a:lnTo>
                <a:lnTo>
                  <a:pt x="61" y="37"/>
                </a:lnTo>
                <a:lnTo>
                  <a:pt x="61" y="35"/>
                </a:lnTo>
                <a:lnTo>
                  <a:pt x="73" y="35"/>
                </a:lnTo>
                <a:lnTo>
                  <a:pt x="51" y="27"/>
                </a:lnTo>
                <a:lnTo>
                  <a:pt x="51" y="22"/>
                </a:lnTo>
                <a:lnTo>
                  <a:pt x="58" y="22"/>
                </a:lnTo>
                <a:lnTo>
                  <a:pt x="16" y="0"/>
                </a:lnTo>
                <a:lnTo>
                  <a:pt x="0" y="0"/>
                </a:lnTo>
                <a:lnTo>
                  <a:pt x="5" y="3"/>
                </a:lnTo>
                <a:lnTo>
                  <a:pt x="5" y="7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72" name="Freeform 1312"/>
          <p:cNvSpPr>
            <a:spLocks/>
          </p:cNvSpPr>
          <p:nvPr/>
        </p:nvSpPr>
        <p:spPr bwMode="auto">
          <a:xfrm>
            <a:off x="6151559" y="3400428"/>
            <a:ext cx="19050" cy="4763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7" y="3"/>
              </a:cxn>
              <a:cxn ang="0">
                <a:pos x="12" y="2"/>
              </a:cxn>
              <a:cxn ang="0">
                <a:pos x="9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12" h="3">
                <a:moveTo>
                  <a:pt x="0" y="2"/>
                </a:moveTo>
                <a:lnTo>
                  <a:pt x="7" y="3"/>
                </a:lnTo>
                <a:lnTo>
                  <a:pt x="12" y="2"/>
                </a:lnTo>
                <a:lnTo>
                  <a:pt x="9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73" name="Freeform 1313"/>
          <p:cNvSpPr>
            <a:spLocks/>
          </p:cNvSpPr>
          <p:nvPr/>
        </p:nvSpPr>
        <p:spPr bwMode="auto">
          <a:xfrm>
            <a:off x="6151559" y="3400428"/>
            <a:ext cx="19050" cy="4763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7" y="3"/>
              </a:cxn>
              <a:cxn ang="0">
                <a:pos x="12" y="2"/>
              </a:cxn>
              <a:cxn ang="0">
                <a:pos x="9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12" h="3">
                <a:moveTo>
                  <a:pt x="0" y="2"/>
                </a:moveTo>
                <a:lnTo>
                  <a:pt x="7" y="3"/>
                </a:lnTo>
                <a:lnTo>
                  <a:pt x="12" y="2"/>
                </a:lnTo>
                <a:lnTo>
                  <a:pt x="9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74" name="Freeform 1314"/>
          <p:cNvSpPr>
            <a:spLocks/>
          </p:cNvSpPr>
          <p:nvPr/>
        </p:nvSpPr>
        <p:spPr bwMode="auto">
          <a:xfrm>
            <a:off x="6061071" y="3384553"/>
            <a:ext cx="49212" cy="11113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1" y="7"/>
              </a:cxn>
              <a:cxn ang="0">
                <a:pos x="14" y="2"/>
              </a:cxn>
              <a:cxn ang="0">
                <a:pos x="31" y="0"/>
              </a:cxn>
              <a:cxn ang="0">
                <a:pos x="12" y="0"/>
              </a:cxn>
              <a:cxn ang="0">
                <a:pos x="0" y="7"/>
              </a:cxn>
            </a:cxnLst>
            <a:rect l="0" t="0" r="r" b="b"/>
            <a:pathLst>
              <a:path w="31" h="7">
                <a:moveTo>
                  <a:pt x="0" y="7"/>
                </a:moveTo>
                <a:lnTo>
                  <a:pt x="11" y="7"/>
                </a:lnTo>
                <a:lnTo>
                  <a:pt x="14" y="2"/>
                </a:lnTo>
                <a:lnTo>
                  <a:pt x="31" y="0"/>
                </a:lnTo>
                <a:lnTo>
                  <a:pt x="12" y="0"/>
                </a:lnTo>
                <a:lnTo>
                  <a:pt x="0" y="7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75" name="Freeform 1315"/>
          <p:cNvSpPr>
            <a:spLocks/>
          </p:cNvSpPr>
          <p:nvPr/>
        </p:nvSpPr>
        <p:spPr bwMode="auto">
          <a:xfrm>
            <a:off x="6061071" y="3384553"/>
            <a:ext cx="49212" cy="11113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1" y="7"/>
              </a:cxn>
              <a:cxn ang="0">
                <a:pos x="14" y="2"/>
              </a:cxn>
              <a:cxn ang="0">
                <a:pos x="31" y="0"/>
              </a:cxn>
              <a:cxn ang="0">
                <a:pos x="12" y="0"/>
              </a:cxn>
              <a:cxn ang="0">
                <a:pos x="0" y="7"/>
              </a:cxn>
            </a:cxnLst>
            <a:rect l="0" t="0" r="r" b="b"/>
            <a:pathLst>
              <a:path w="31" h="7">
                <a:moveTo>
                  <a:pt x="0" y="7"/>
                </a:moveTo>
                <a:lnTo>
                  <a:pt x="11" y="7"/>
                </a:lnTo>
                <a:lnTo>
                  <a:pt x="14" y="2"/>
                </a:lnTo>
                <a:lnTo>
                  <a:pt x="31" y="0"/>
                </a:lnTo>
                <a:lnTo>
                  <a:pt x="12" y="0"/>
                </a:lnTo>
                <a:lnTo>
                  <a:pt x="0" y="7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76" name="Freeform 1316"/>
          <p:cNvSpPr>
            <a:spLocks/>
          </p:cNvSpPr>
          <p:nvPr/>
        </p:nvSpPr>
        <p:spPr bwMode="auto">
          <a:xfrm>
            <a:off x="3284536" y="2998790"/>
            <a:ext cx="15875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3"/>
              </a:cxn>
              <a:cxn ang="0">
                <a:pos x="10" y="0"/>
              </a:cxn>
              <a:cxn ang="0">
                <a:pos x="0" y="0"/>
              </a:cxn>
            </a:cxnLst>
            <a:rect l="0" t="0" r="r" b="b"/>
            <a:pathLst>
              <a:path w="10" h="3">
                <a:moveTo>
                  <a:pt x="0" y="0"/>
                </a:moveTo>
                <a:lnTo>
                  <a:pt x="5" y="3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77" name="Freeform 1317"/>
          <p:cNvSpPr>
            <a:spLocks/>
          </p:cNvSpPr>
          <p:nvPr/>
        </p:nvSpPr>
        <p:spPr bwMode="auto">
          <a:xfrm>
            <a:off x="3284536" y="2998790"/>
            <a:ext cx="15875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3"/>
              </a:cxn>
              <a:cxn ang="0">
                <a:pos x="10" y="0"/>
              </a:cxn>
              <a:cxn ang="0">
                <a:pos x="0" y="0"/>
              </a:cxn>
            </a:cxnLst>
            <a:rect l="0" t="0" r="r" b="b"/>
            <a:pathLst>
              <a:path w="10" h="3">
                <a:moveTo>
                  <a:pt x="0" y="0"/>
                </a:moveTo>
                <a:lnTo>
                  <a:pt x="5" y="3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78" name="Freeform 1318"/>
          <p:cNvSpPr>
            <a:spLocks/>
          </p:cNvSpPr>
          <p:nvPr/>
        </p:nvSpPr>
        <p:spPr bwMode="auto">
          <a:xfrm>
            <a:off x="4470397" y="2928940"/>
            <a:ext cx="17462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"/>
              </a:cxn>
              <a:cxn ang="0">
                <a:pos x="5" y="2"/>
              </a:cxn>
              <a:cxn ang="0">
                <a:pos x="11" y="0"/>
              </a:cxn>
              <a:cxn ang="0">
                <a:pos x="0" y="0"/>
              </a:cxn>
            </a:cxnLst>
            <a:rect l="0" t="0" r="r" b="b"/>
            <a:pathLst>
              <a:path w="11" h="4">
                <a:moveTo>
                  <a:pt x="0" y="0"/>
                </a:moveTo>
                <a:lnTo>
                  <a:pt x="0" y="4"/>
                </a:lnTo>
                <a:lnTo>
                  <a:pt x="5" y="2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79" name="Freeform 1319"/>
          <p:cNvSpPr>
            <a:spLocks/>
          </p:cNvSpPr>
          <p:nvPr/>
        </p:nvSpPr>
        <p:spPr bwMode="auto">
          <a:xfrm>
            <a:off x="4470397" y="2928940"/>
            <a:ext cx="17462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"/>
              </a:cxn>
              <a:cxn ang="0">
                <a:pos x="5" y="2"/>
              </a:cxn>
              <a:cxn ang="0">
                <a:pos x="11" y="0"/>
              </a:cxn>
              <a:cxn ang="0">
                <a:pos x="0" y="0"/>
              </a:cxn>
            </a:cxnLst>
            <a:rect l="0" t="0" r="r" b="b"/>
            <a:pathLst>
              <a:path w="11" h="4">
                <a:moveTo>
                  <a:pt x="0" y="0"/>
                </a:moveTo>
                <a:lnTo>
                  <a:pt x="0" y="4"/>
                </a:lnTo>
                <a:lnTo>
                  <a:pt x="5" y="2"/>
                </a:lnTo>
                <a:lnTo>
                  <a:pt x="11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80" name="Freeform 1320"/>
          <p:cNvSpPr>
            <a:spLocks/>
          </p:cNvSpPr>
          <p:nvPr/>
        </p:nvSpPr>
        <p:spPr bwMode="auto">
          <a:xfrm>
            <a:off x="4692647" y="3524254"/>
            <a:ext cx="25400" cy="14288"/>
          </a:xfrm>
          <a:custGeom>
            <a:avLst/>
            <a:gdLst/>
            <a:ahLst/>
            <a:cxnLst>
              <a:cxn ang="0">
                <a:pos x="16" y="2"/>
              </a:cxn>
              <a:cxn ang="0">
                <a:pos x="16" y="4"/>
              </a:cxn>
              <a:cxn ang="0">
                <a:pos x="6" y="9"/>
              </a:cxn>
              <a:cxn ang="0">
                <a:pos x="0" y="4"/>
              </a:cxn>
              <a:cxn ang="0">
                <a:pos x="11" y="0"/>
              </a:cxn>
              <a:cxn ang="0">
                <a:pos x="16" y="1"/>
              </a:cxn>
              <a:cxn ang="0">
                <a:pos x="16" y="2"/>
              </a:cxn>
            </a:cxnLst>
            <a:rect l="0" t="0" r="r" b="b"/>
            <a:pathLst>
              <a:path w="16" h="9">
                <a:moveTo>
                  <a:pt x="16" y="2"/>
                </a:moveTo>
                <a:lnTo>
                  <a:pt x="16" y="4"/>
                </a:lnTo>
                <a:lnTo>
                  <a:pt x="6" y="9"/>
                </a:lnTo>
                <a:lnTo>
                  <a:pt x="0" y="4"/>
                </a:lnTo>
                <a:lnTo>
                  <a:pt x="11" y="0"/>
                </a:lnTo>
                <a:lnTo>
                  <a:pt x="16" y="1"/>
                </a:lnTo>
                <a:lnTo>
                  <a:pt x="16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81" name="Freeform 1321"/>
          <p:cNvSpPr>
            <a:spLocks/>
          </p:cNvSpPr>
          <p:nvPr/>
        </p:nvSpPr>
        <p:spPr bwMode="auto">
          <a:xfrm>
            <a:off x="4692647" y="3524254"/>
            <a:ext cx="25400" cy="14288"/>
          </a:xfrm>
          <a:custGeom>
            <a:avLst/>
            <a:gdLst/>
            <a:ahLst/>
            <a:cxnLst>
              <a:cxn ang="0">
                <a:pos x="16" y="2"/>
              </a:cxn>
              <a:cxn ang="0">
                <a:pos x="16" y="4"/>
              </a:cxn>
              <a:cxn ang="0">
                <a:pos x="6" y="9"/>
              </a:cxn>
              <a:cxn ang="0">
                <a:pos x="0" y="4"/>
              </a:cxn>
              <a:cxn ang="0">
                <a:pos x="11" y="0"/>
              </a:cxn>
              <a:cxn ang="0">
                <a:pos x="16" y="1"/>
              </a:cxn>
              <a:cxn ang="0">
                <a:pos x="16" y="2"/>
              </a:cxn>
            </a:cxnLst>
            <a:rect l="0" t="0" r="r" b="b"/>
            <a:pathLst>
              <a:path w="16" h="9">
                <a:moveTo>
                  <a:pt x="16" y="2"/>
                </a:moveTo>
                <a:lnTo>
                  <a:pt x="16" y="4"/>
                </a:lnTo>
                <a:lnTo>
                  <a:pt x="6" y="9"/>
                </a:lnTo>
                <a:lnTo>
                  <a:pt x="0" y="4"/>
                </a:lnTo>
                <a:lnTo>
                  <a:pt x="11" y="0"/>
                </a:lnTo>
                <a:lnTo>
                  <a:pt x="16" y="1"/>
                </a:lnTo>
                <a:lnTo>
                  <a:pt x="16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82" name="Line 1322"/>
          <p:cNvSpPr>
            <a:spLocks noChangeShapeType="1"/>
          </p:cNvSpPr>
          <p:nvPr/>
        </p:nvSpPr>
        <p:spPr bwMode="auto">
          <a:xfrm>
            <a:off x="5897559" y="3163891"/>
            <a:ext cx="1587" cy="1588"/>
          </a:xfrm>
          <a:prstGeom prst="line">
            <a:avLst/>
          </a:prstGeom>
          <a:noFill/>
          <a:ln w="9525" cap="rnd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83" name="Line 1323"/>
          <p:cNvSpPr>
            <a:spLocks noChangeShapeType="1"/>
          </p:cNvSpPr>
          <p:nvPr/>
        </p:nvSpPr>
        <p:spPr bwMode="auto">
          <a:xfrm>
            <a:off x="5897559" y="3163891"/>
            <a:ext cx="1587" cy="1588"/>
          </a:xfrm>
          <a:prstGeom prst="line">
            <a:avLst/>
          </a:prstGeom>
          <a:noFill/>
          <a:ln w="9525" cap="rnd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84" name="Line 1324"/>
          <p:cNvSpPr>
            <a:spLocks noChangeShapeType="1"/>
          </p:cNvSpPr>
          <p:nvPr/>
        </p:nvSpPr>
        <p:spPr bwMode="auto">
          <a:xfrm>
            <a:off x="5897559" y="3163891"/>
            <a:ext cx="6350" cy="1588"/>
          </a:xfrm>
          <a:prstGeom prst="line">
            <a:avLst/>
          </a:prstGeom>
          <a:noFill/>
          <a:ln w="9525" cap="rnd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85" name="Line 1325"/>
          <p:cNvSpPr>
            <a:spLocks noChangeShapeType="1"/>
          </p:cNvSpPr>
          <p:nvPr/>
        </p:nvSpPr>
        <p:spPr bwMode="auto">
          <a:xfrm flipH="1">
            <a:off x="5897559" y="3163891"/>
            <a:ext cx="6350" cy="1588"/>
          </a:xfrm>
          <a:prstGeom prst="line">
            <a:avLst/>
          </a:prstGeom>
          <a:noFill/>
          <a:ln w="9525" cap="rnd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86" name="Freeform 1326"/>
          <p:cNvSpPr>
            <a:spLocks/>
          </p:cNvSpPr>
          <p:nvPr/>
        </p:nvSpPr>
        <p:spPr bwMode="auto">
          <a:xfrm>
            <a:off x="2903536" y="3762379"/>
            <a:ext cx="3165473" cy="127000"/>
          </a:xfrm>
          <a:custGeom>
            <a:avLst/>
            <a:gdLst/>
            <a:ahLst/>
            <a:cxnLst>
              <a:cxn ang="0">
                <a:pos x="1885" y="70"/>
              </a:cxn>
              <a:cxn ang="0">
                <a:pos x="1799" y="61"/>
              </a:cxn>
              <a:cxn ang="0">
                <a:pos x="1870" y="52"/>
              </a:cxn>
              <a:cxn ang="0">
                <a:pos x="1994" y="32"/>
              </a:cxn>
              <a:cxn ang="0">
                <a:pos x="1973" y="25"/>
              </a:cxn>
              <a:cxn ang="0">
                <a:pos x="1954" y="23"/>
              </a:cxn>
              <a:cxn ang="0">
                <a:pos x="1920" y="18"/>
              </a:cxn>
              <a:cxn ang="0">
                <a:pos x="1870" y="16"/>
              </a:cxn>
              <a:cxn ang="0">
                <a:pos x="1787" y="11"/>
              </a:cxn>
              <a:cxn ang="0">
                <a:pos x="1726" y="13"/>
              </a:cxn>
              <a:cxn ang="0">
                <a:pos x="1655" y="11"/>
              </a:cxn>
              <a:cxn ang="0">
                <a:pos x="1571" y="13"/>
              </a:cxn>
              <a:cxn ang="0">
                <a:pos x="1396" y="23"/>
              </a:cxn>
              <a:cxn ang="0">
                <a:pos x="1362" y="25"/>
              </a:cxn>
              <a:cxn ang="0">
                <a:pos x="1372" y="16"/>
              </a:cxn>
              <a:cxn ang="0">
                <a:pos x="1273" y="9"/>
              </a:cxn>
              <a:cxn ang="0">
                <a:pos x="1244" y="16"/>
              </a:cxn>
              <a:cxn ang="0">
                <a:pos x="1172" y="21"/>
              </a:cxn>
              <a:cxn ang="0">
                <a:pos x="1137" y="18"/>
              </a:cxn>
              <a:cxn ang="0">
                <a:pos x="1057" y="29"/>
              </a:cxn>
              <a:cxn ang="0">
                <a:pos x="918" y="32"/>
              </a:cxn>
              <a:cxn ang="0">
                <a:pos x="899" y="32"/>
              </a:cxn>
              <a:cxn ang="0">
                <a:pos x="867" y="29"/>
              </a:cxn>
              <a:cxn ang="0">
                <a:pos x="843" y="35"/>
              </a:cxn>
              <a:cxn ang="0">
                <a:pos x="781" y="44"/>
              </a:cxn>
              <a:cxn ang="0">
                <a:pos x="527" y="49"/>
              </a:cxn>
              <a:cxn ang="0">
                <a:pos x="537" y="37"/>
              </a:cxn>
              <a:cxn ang="0">
                <a:pos x="532" y="33"/>
              </a:cxn>
              <a:cxn ang="0">
                <a:pos x="484" y="18"/>
              </a:cxn>
              <a:cxn ang="0">
                <a:pos x="498" y="11"/>
              </a:cxn>
              <a:cxn ang="0">
                <a:pos x="508" y="1"/>
              </a:cxn>
              <a:cxn ang="0">
                <a:pos x="524" y="0"/>
              </a:cxn>
              <a:cxn ang="0">
                <a:pos x="473" y="13"/>
              </a:cxn>
              <a:cxn ang="0">
                <a:pos x="454" y="14"/>
              </a:cxn>
              <a:cxn ang="0">
                <a:pos x="473" y="21"/>
              </a:cxn>
              <a:cxn ang="0">
                <a:pos x="473" y="23"/>
              </a:cxn>
              <a:cxn ang="0">
                <a:pos x="463" y="37"/>
              </a:cxn>
              <a:cxn ang="0">
                <a:pos x="434" y="35"/>
              </a:cxn>
              <a:cxn ang="0">
                <a:pos x="290" y="32"/>
              </a:cxn>
              <a:cxn ang="0">
                <a:pos x="299" y="37"/>
              </a:cxn>
              <a:cxn ang="0">
                <a:pos x="276" y="42"/>
              </a:cxn>
              <a:cxn ang="0">
                <a:pos x="233" y="37"/>
              </a:cxn>
              <a:cxn ang="0">
                <a:pos x="239" y="44"/>
              </a:cxn>
              <a:cxn ang="0">
                <a:pos x="209" y="40"/>
              </a:cxn>
              <a:cxn ang="0">
                <a:pos x="185" y="40"/>
              </a:cxn>
              <a:cxn ang="0">
                <a:pos x="169" y="47"/>
              </a:cxn>
              <a:cxn ang="0">
                <a:pos x="54" y="47"/>
              </a:cxn>
              <a:cxn ang="0">
                <a:pos x="0" y="49"/>
              </a:cxn>
              <a:cxn ang="0">
                <a:pos x="40" y="58"/>
              </a:cxn>
              <a:cxn ang="0">
                <a:pos x="100" y="76"/>
              </a:cxn>
            </a:cxnLst>
            <a:rect l="0" t="0" r="r" b="b"/>
            <a:pathLst>
              <a:path w="1994" h="80">
                <a:moveTo>
                  <a:pt x="1840" y="80"/>
                </a:moveTo>
                <a:lnTo>
                  <a:pt x="1904" y="75"/>
                </a:lnTo>
                <a:lnTo>
                  <a:pt x="1885" y="70"/>
                </a:lnTo>
                <a:lnTo>
                  <a:pt x="1816" y="68"/>
                </a:lnTo>
                <a:lnTo>
                  <a:pt x="1806" y="66"/>
                </a:lnTo>
                <a:lnTo>
                  <a:pt x="1799" y="61"/>
                </a:lnTo>
                <a:lnTo>
                  <a:pt x="1828" y="57"/>
                </a:lnTo>
                <a:lnTo>
                  <a:pt x="1870" y="55"/>
                </a:lnTo>
                <a:lnTo>
                  <a:pt x="1870" y="52"/>
                </a:lnTo>
                <a:lnTo>
                  <a:pt x="1890" y="44"/>
                </a:lnTo>
                <a:lnTo>
                  <a:pt x="1984" y="33"/>
                </a:lnTo>
                <a:lnTo>
                  <a:pt x="1994" y="32"/>
                </a:lnTo>
                <a:lnTo>
                  <a:pt x="1994" y="29"/>
                </a:lnTo>
                <a:lnTo>
                  <a:pt x="1985" y="32"/>
                </a:lnTo>
                <a:lnTo>
                  <a:pt x="1973" y="25"/>
                </a:lnTo>
                <a:lnTo>
                  <a:pt x="1951" y="29"/>
                </a:lnTo>
                <a:lnTo>
                  <a:pt x="1944" y="29"/>
                </a:lnTo>
                <a:lnTo>
                  <a:pt x="1954" y="23"/>
                </a:lnTo>
                <a:lnTo>
                  <a:pt x="1933" y="21"/>
                </a:lnTo>
                <a:lnTo>
                  <a:pt x="1920" y="23"/>
                </a:lnTo>
                <a:lnTo>
                  <a:pt x="1920" y="18"/>
                </a:lnTo>
                <a:lnTo>
                  <a:pt x="1880" y="18"/>
                </a:lnTo>
                <a:lnTo>
                  <a:pt x="1880" y="16"/>
                </a:lnTo>
                <a:lnTo>
                  <a:pt x="1870" y="16"/>
                </a:lnTo>
                <a:lnTo>
                  <a:pt x="1875" y="14"/>
                </a:lnTo>
                <a:lnTo>
                  <a:pt x="1821" y="9"/>
                </a:lnTo>
                <a:lnTo>
                  <a:pt x="1787" y="11"/>
                </a:lnTo>
                <a:lnTo>
                  <a:pt x="1775" y="14"/>
                </a:lnTo>
                <a:lnTo>
                  <a:pt x="1761" y="13"/>
                </a:lnTo>
                <a:lnTo>
                  <a:pt x="1726" y="13"/>
                </a:lnTo>
                <a:lnTo>
                  <a:pt x="1706" y="14"/>
                </a:lnTo>
                <a:lnTo>
                  <a:pt x="1674" y="9"/>
                </a:lnTo>
                <a:lnTo>
                  <a:pt x="1655" y="11"/>
                </a:lnTo>
                <a:lnTo>
                  <a:pt x="1636" y="14"/>
                </a:lnTo>
                <a:lnTo>
                  <a:pt x="1602" y="9"/>
                </a:lnTo>
                <a:lnTo>
                  <a:pt x="1571" y="13"/>
                </a:lnTo>
                <a:lnTo>
                  <a:pt x="1498" y="13"/>
                </a:lnTo>
                <a:lnTo>
                  <a:pt x="1429" y="19"/>
                </a:lnTo>
                <a:lnTo>
                  <a:pt x="1396" y="23"/>
                </a:lnTo>
                <a:lnTo>
                  <a:pt x="1386" y="23"/>
                </a:lnTo>
                <a:lnTo>
                  <a:pt x="1372" y="25"/>
                </a:lnTo>
                <a:lnTo>
                  <a:pt x="1362" y="25"/>
                </a:lnTo>
                <a:lnTo>
                  <a:pt x="1367" y="21"/>
                </a:lnTo>
                <a:lnTo>
                  <a:pt x="1372" y="21"/>
                </a:lnTo>
                <a:lnTo>
                  <a:pt x="1372" y="16"/>
                </a:lnTo>
                <a:lnTo>
                  <a:pt x="1308" y="16"/>
                </a:lnTo>
                <a:lnTo>
                  <a:pt x="1298" y="11"/>
                </a:lnTo>
                <a:lnTo>
                  <a:pt x="1273" y="9"/>
                </a:lnTo>
                <a:lnTo>
                  <a:pt x="1251" y="13"/>
                </a:lnTo>
                <a:lnTo>
                  <a:pt x="1251" y="16"/>
                </a:lnTo>
                <a:lnTo>
                  <a:pt x="1244" y="16"/>
                </a:lnTo>
                <a:lnTo>
                  <a:pt x="1235" y="14"/>
                </a:lnTo>
                <a:lnTo>
                  <a:pt x="1178" y="19"/>
                </a:lnTo>
                <a:lnTo>
                  <a:pt x="1172" y="21"/>
                </a:lnTo>
                <a:lnTo>
                  <a:pt x="1161" y="23"/>
                </a:lnTo>
                <a:lnTo>
                  <a:pt x="1147" y="23"/>
                </a:lnTo>
                <a:lnTo>
                  <a:pt x="1137" y="18"/>
                </a:lnTo>
                <a:lnTo>
                  <a:pt x="1132" y="18"/>
                </a:lnTo>
                <a:lnTo>
                  <a:pt x="1132" y="23"/>
                </a:lnTo>
                <a:lnTo>
                  <a:pt x="1057" y="29"/>
                </a:lnTo>
                <a:lnTo>
                  <a:pt x="1033" y="25"/>
                </a:lnTo>
                <a:lnTo>
                  <a:pt x="947" y="25"/>
                </a:lnTo>
                <a:lnTo>
                  <a:pt x="918" y="32"/>
                </a:lnTo>
                <a:lnTo>
                  <a:pt x="912" y="29"/>
                </a:lnTo>
                <a:lnTo>
                  <a:pt x="899" y="25"/>
                </a:lnTo>
                <a:lnTo>
                  <a:pt x="899" y="32"/>
                </a:lnTo>
                <a:lnTo>
                  <a:pt x="878" y="32"/>
                </a:lnTo>
                <a:lnTo>
                  <a:pt x="878" y="29"/>
                </a:lnTo>
                <a:lnTo>
                  <a:pt x="867" y="29"/>
                </a:lnTo>
                <a:lnTo>
                  <a:pt x="864" y="32"/>
                </a:lnTo>
                <a:lnTo>
                  <a:pt x="854" y="29"/>
                </a:lnTo>
                <a:lnTo>
                  <a:pt x="843" y="35"/>
                </a:lnTo>
                <a:lnTo>
                  <a:pt x="814" y="35"/>
                </a:lnTo>
                <a:lnTo>
                  <a:pt x="785" y="40"/>
                </a:lnTo>
                <a:lnTo>
                  <a:pt x="781" y="44"/>
                </a:lnTo>
                <a:lnTo>
                  <a:pt x="700" y="57"/>
                </a:lnTo>
                <a:lnTo>
                  <a:pt x="657" y="57"/>
                </a:lnTo>
                <a:lnTo>
                  <a:pt x="527" y="49"/>
                </a:lnTo>
                <a:lnTo>
                  <a:pt x="548" y="47"/>
                </a:lnTo>
                <a:lnTo>
                  <a:pt x="549" y="40"/>
                </a:lnTo>
                <a:lnTo>
                  <a:pt x="537" y="37"/>
                </a:lnTo>
                <a:lnTo>
                  <a:pt x="549" y="37"/>
                </a:lnTo>
                <a:lnTo>
                  <a:pt x="549" y="35"/>
                </a:lnTo>
                <a:lnTo>
                  <a:pt x="532" y="33"/>
                </a:lnTo>
                <a:lnTo>
                  <a:pt x="532" y="31"/>
                </a:lnTo>
                <a:lnTo>
                  <a:pt x="506" y="21"/>
                </a:lnTo>
                <a:lnTo>
                  <a:pt x="484" y="18"/>
                </a:lnTo>
                <a:lnTo>
                  <a:pt x="484" y="14"/>
                </a:lnTo>
                <a:lnTo>
                  <a:pt x="489" y="14"/>
                </a:lnTo>
                <a:lnTo>
                  <a:pt x="498" y="11"/>
                </a:lnTo>
                <a:lnTo>
                  <a:pt x="498" y="8"/>
                </a:lnTo>
                <a:lnTo>
                  <a:pt x="508" y="6"/>
                </a:lnTo>
                <a:lnTo>
                  <a:pt x="508" y="1"/>
                </a:lnTo>
                <a:lnTo>
                  <a:pt x="524" y="6"/>
                </a:lnTo>
                <a:lnTo>
                  <a:pt x="519" y="1"/>
                </a:lnTo>
                <a:lnTo>
                  <a:pt x="524" y="0"/>
                </a:lnTo>
                <a:lnTo>
                  <a:pt x="515" y="0"/>
                </a:lnTo>
                <a:lnTo>
                  <a:pt x="489" y="1"/>
                </a:lnTo>
                <a:lnTo>
                  <a:pt x="473" y="13"/>
                </a:lnTo>
                <a:lnTo>
                  <a:pt x="473" y="14"/>
                </a:lnTo>
                <a:lnTo>
                  <a:pt x="458" y="13"/>
                </a:lnTo>
                <a:lnTo>
                  <a:pt x="454" y="14"/>
                </a:lnTo>
                <a:lnTo>
                  <a:pt x="458" y="16"/>
                </a:lnTo>
                <a:lnTo>
                  <a:pt x="473" y="18"/>
                </a:lnTo>
                <a:lnTo>
                  <a:pt x="473" y="21"/>
                </a:lnTo>
                <a:lnTo>
                  <a:pt x="484" y="21"/>
                </a:lnTo>
                <a:lnTo>
                  <a:pt x="479" y="23"/>
                </a:lnTo>
                <a:lnTo>
                  <a:pt x="473" y="23"/>
                </a:lnTo>
                <a:lnTo>
                  <a:pt x="503" y="34"/>
                </a:lnTo>
                <a:lnTo>
                  <a:pt x="498" y="35"/>
                </a:lnTo>
                <a:lnTo>
                  <a:pt x="463" y="37"/>
                </a:lnTo>
                <a:lnTo>
                  <a:pt x="463" y="35"/>
                </a:lnTo>
                <a:lnTo>
                  <a:pt x="434" y="34"/>
                </a:lnTo>
                <a:lnTo>
                  <a:pt x="434" y="35"/>
                </a:lnTo>
                <a:lnTo>
                  <a:pt x="439" y="37"/>
                </a:lnTo>
                <a:lnTo>
                  <a:pt x="353" y="35"/>
                </a:lnTo>
                <a:lnTo>
                  <a:pt x="290" y="32"/>
                </a:lnTo>
                <a:lnTo>
                  <a:pt x="283" y="33"/>
                </a:lnTo>
                <a:lnTo>
                  <a:pt x="311" y="35"/>
                </a:lnTo>
                <a:lnTo>
                  <a:pt x="299" y="37"/>
                </a:lnTo>
                <a:lnTo>
                  <a:pt x="302" y="40"/>
                </a:lnTo>
                <a:lnTo>
                  <a:pt x="320" y="42"/>
                </a:lnTo>
                <a:lnTo>
                  <a:pt x="276" y="42"/>
                </a:lnTo>
                <a:lnTo>
                  <a:pt x="261" y="40"/>
                </a:lnTo>
                <a:lnTo>
                  <a:pt x="247" y="40"/>
                </a:lnTo>
                <a:lnTo>
                  <a:pt x="233" y="37"/>
                </a:lnTo>
                <a:lnTo>
                  <a:pt x="233" y="40"/>
                </a:lnTo>
                <a:lnTo>
                  <a:pt x="244" y="42"/>
                </a:lnTo>
                <a:lnTo>
                  <a:pt x="239" y="44"/>
                </a:lnTo>
                <a:lnTo>
                  <a:pt x="209" y="42"/>
                </a:lnTo>
                <a:lnTo>
                  <a:pt x="199" y="40"/>
                </a:lnTo>
                <a:lnTo>
                  <a:pt x="209" y="40"/>
                </a:lnTo>
                <a:lnTo>
                  <a:pt x="199" y="37"/>
                </a:lnTo>
                <a:lnTo>
                  <a:pt x="180" y="37"/>
                </a:lnTo>
                <a:lnTo>
                  <a:pt x="185" y="40"/>
                </a:lnTo>
                <a:lnTo>
                  <a:pt x="161" y="37"/>
                </a:lnTo>
                <a:lnTo>
                  <a:pt x="161" y="42"/>
                </a:lnTo>
                <a:lnTo>
                  <a:pt x="169" y="47"/>
                </a:lnTo>
                <a:lnTo>
                  <a:pt x="116" y="42"/>
                </a:lnTo>
                <a:lnTo>
                  <a:pt x="100" y="42"/>
                </a:lnTo>
                <a:lnTo>
                  <a:pt x="54" y="47"/>
                </a:lnTo>
                <a:lnTo>
                  <a:pt x="71" y="49"/>
                </a:lnTo>
                <a:lnTo>
                  <a:pt x="66" y="53"/>
                </a:lnTo>
                <a:lnTo>
                  <a:pt x="0" y="49"/>
                </a:lnTo>
                <a:lnTo>
                  <a:pt x="17" y="53"/>
                </a:lnTo>
                <a:lnTo>
                  <a:pt x="26" y="55"/>
                </a:lnTo>
                <a:lnTo>
                  <a:pt x="40" y="58"/>
                </a:lnTo>
                <a:lnTo>
                  <a:pt x="86" y="61"/>
                </a:lnTo>
                <a:lnTo>
                  <a:pt x="54" y="70"/>
                </a:lnTo>
                <a:lnTo>
                  <a:pt x="100" y="76"/>
                </a:lnTo>
                <a:lnTo>
                  <a:pt x="133" y="80"/>
                </a:lnTo>
                <a:lnTo>
                  <a:pt x="1840" y="8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87" name="Freeform 1327"/>
          <p:cNvSpPr>
            <a:spLocks/>
          </p:cNvSpPr>
          <p:nvPr/>
        </p:nvSpPr>
        <p:spPr bwMode="auto">
          <a:xfrm>
            <a:off x="2903536" y="3762379"/>
            <a:ext cx="3165473" cy="127000"/>
          </a:xfrm>
          <a:custGeom>
            <a:avLst/>
            <a:gdLst/>
            <a:ahLst/>
            <a:cxnLst>
              <a:cxn ang="0">
                <a:pos x="1885" y="70"/>
              </a:cxn>
              <a:cxn ang="0">
                <a:pos x="1799" y="61"/>
              </a:cxn>
              <a:cxn ang="0">
                <a:pos x="1870" y="52"/>
              </a:cxn>
              <a:cxn ang="0">
                <a:pos x="1994" y="32"/>
              </a:cxn>
              <a:cxn ang="0">
                <a:pos x="1973" y="25"/>
              </a:cxn>
              <a:cxn ang="0">
                <a:pos x="1954" y="23"/>
              </a:cxn>
              <a:cxn ang="0">
                <a:pos x="1920" y="18"/>
              </a:cxn>
              <a:cxn ang="0">
                <a:pos x="1870" y="16"/>
              </a:cxn>
              <a:cxn ang="0">
                <a:pos x="1787" y="11"/>
              </a:cxn>
              <a:cxn ang="0">
                <a:pos x="1726" y="13"/>
              </a:cxn>
              <a:cxn ang="0">
                <a:pos x="1655" y="11"/>
              </a:cxn>
              <a:cxn ang="0">
                <a:pos x="1571" y="13"/>
              </a:cxn>
              <a:cxn ang="0">
                <a:pos x="1396" y="23"/>
              </a:cxn>
              <a:cxn ang="0">
                <a:pos x="1362" y="25"/>
              </a:cxn>
              <a:cxn ang="0">
                <a:pos x="1372" y="16"/>
              </a:cxn>
              <a:cxn ang="0">
                <a:pos x="1273" y="9"/>
              </a:cxn>
              <a:cxn ang="0">
                <a:pos x="1244" y="16"/>
              </a:cxn>
              <a:cxn ang="0">
                <a:pos x="1172" y="21"/>
              </a:cxn>
              <a:cxn ang="0">
                <a:pos x="1137" y="18"/>
              </a:cxn>
              <a:cxn ang="0">
                <a:pos x="1057" y="29"/>
              </a:cxn>
              <a:cxn ang="0">
                <a:pos x="918" y="32"/>
              </a:cxn>
              <a:cxn ang="0">
                <a:pos x="899" y="32"/>
              </a:cxn>
              <a:cxn ang="0">
                <a:pos x="867" y="29"/>
              </a:cxn>
              <a:cxn ang="0">
                <a:pos x="843" y="35"/>
              </a:cxn>
              <a:cxn ang="0">
                <a:pos x="781" y="44"/>
              </a:cxn>
              <a:cxn ang="0">
                <a:pos x="527" y="49"/>
              </a:cxn>
              <a:cxn ang="0">
                <a:pos x="537" y="37"/>
              </a:cxn>
              <a:cxn ang="0">
                <a:pos x="532" y="33"/>
              </a:cxn>
              <a:cxn ang="0">
                <a:pos x="484" y="18"/>
              </a:cxn>
              <a:cxn ang="0">
                <a:pos x="498" y="11"/>
              </a:cxn>
              <a:cxn ang="0">
                <a:pos x="508" y="1"/>
              </a:cxn>
              <a:cxn ang="0">
                <a:pos x="524" y="0"/>
              </a:cxn>
              <a:cxn ang="0">
                <a:pos x="473" y="13"/>
              </a:cxn>
              <a:cxn ang="0">
                <a:pos x="454" y="14"/>
              </a:cxn>
              <a:cxn ang="0">
                <a:pos x="473" y="21"/>
              </a:cxn>
              <a:cxn ang="0">
                <a:pos x="473" y="23"/>
              </a:cxn>
              <a:cxn ang="0">
                <a:pos x="463" y="37"/>
              </a:cxn>
              <a:cxn ang="0">
                <a:pos x="434" y="35"/>
              </a:cxn>
              <a:cxn ang="0">
                <a:pos x="290" y="32"/>
              </a:cxn>
              <a:cxn ang="0">
                <a:pos x="299" y="37"/>
              </a:cxn>
              <a:cxn ang="0">
                <a:pos x="276" y="42"/>
              </a:cxn>
              <a:cxn ang="0">
                <a:pos x="233" y="37"/>
              </a:cxn>
              <a:cxn ang="0">
                <a:pos x="239" y="44"/>
              </a:cxn>
              <a:cxn ang="0">
                <a:pos x="209" y="40"/>
              </a:cxn>
              <a:cxn ang="0">
                <a:pos x="185" y="40"/>
              </a:cxn>
              <a:cxn ang="0">
                <a:pos x="169" y="47"/>
              </a:cxn>
              <a:cxn ang="0">
                <a:pos x="54" y="47"/>
              </a:cxn>
              <a:cxn ang="0">
                <a:pos x="0" y="49"/>
              </a:cxn>
              <a:cxn ang="0">
                <a:pos x="40" y="58"/>
              </a:cxn>
              <a:cxn ang="0">
                <a:pos x="100" y="76"/>
              </a:cxn>
            </a:cxnLst>
            <a:rect l="0" t="0" r="r" b="b"/>
            <a:pathLst>
              <a:path w="1994" h="80">
                <a:moveTo>
                  <a:pt x="1840" y="80"/>
                </a:moveTo>
                <a:lnTo>
                  <a:pt x="1904" y="75"/>
                </a:lnTo>
                <a:lnTo>
                  <a:pt x="1885" y="70"/>
                </a:lnTo>
                <a:lnTo>
                  <a:pt x="1816" y="68"/>
                </a:lnTo>
                <a:lnTo>
                  <a:pt x="1806" y="66"/>
                </a:lnTo>
                <a:lnTo>
                  <a:pt x="1799" y="61"/>
                </a:lnTo>
                <a:lnTo>
                  <a:pt x="1828" y="57"/>
                </a:lnTo>
                <a:lnTo>
                  <a:pt x="1870" y="55"/>
                </a:lnTo>
                <a:lnTo>
                  <a:pt x="1870" y="52"/>
                </a:lnTo>
                <a:lnTo>
                  <a:pt x="1890" y="44"/>
                </a:lnTo>
                <a:lnTo>
                  <a:pt x="1984" y="33"/>
                </a:lnTo>
                <a:lnTo>
                  <a:pt x="1994" y="32"/>
                </a:lnTo>
                <a:lnTo>
                  <a:pt x="1994" y="29"/>
                </a:lnTo>
                <a:lnTo>
                  <a:pt x="1985" y="32"/>
                </a:lnTo>
                <a:lnTo>
                  <a:pt x="1973" y="25"/>
                </a:lnTo>
                <a:lnTo>
                  <a:pt x="1951" y="29"/>
                </a:lnTo>
                <a:lnTo>
                  <a:pt x="1944" y="29"/>
                </a:lnTo>
                <a:lnTo>
                  <a:pt x="1954" y="23"/>
                </a:lnTo>
                <a:lnTo>
                  <a:pt x="1933" y="21"/>
                </a:lnTo>
                <a:lnTo>
                  <a:pt x="1920" y="23"/>
                </a:lnTo>
                <a:lnTo>
                  <a:pt x="1920" y="18"/>
                </a:lnTo>
                <a:lnTo>
                  <a:pt x="1880" y="18"/>
                </a:lnTo>
                <a:lnTo>
                  <a:pt x="1880" y="16"/>
                </a:lnTo>
                <a:lnTo>
                  <a:pt x="1870" y="16"/>
                </a:lnTo>
                <a:lnTo>
                  <a:pt x="1875" y="14"/>
                </a:lnTo>
                <a:lnTo>
                  <a:pt x="1821" y="9"/>
                </a:lnTo>
                <a:lnTo>
                  <a:pt x="1787" y="11"/>
                </a:lnTo>
                <a:lnTo>
                  <a:pt x="1775" y="14"/>
                </a:lnTo>
                <a:lnTo>
                  <a:pt x="1761" y="13"/>
                </a:lnTo>
                <a:lnTo>
                  <a:pt x="1726" y="13"/>
                </a:lnTo>
                <a:lnTo>
                  <a:pt x="1706" y="14"/>
                </a:lnTo>
                <a:lnTo>
                  <a:pt x="1674" y="9"/>
                </a:lnTo>
                <a:lnTo>
                  <a:pt x="1655" y="11"/>
                </a:lnTo>
                <a:lnTo>
                  <a:pt x="1636" y="14"/>
                </a:lnTo>
                <a:lnTo>
                  <a:pt x="1602" y="9"/>
                </a:lnTo>
                <a:lnTo>
                  <a:pt x="1571" y="13"/>
                </a:lnTo>
                <a:lnTo>
                  <a:pt x="1498" y="13"/>
                </a:lnTo>
                <a:lnTo>
                  <a:pt x="1429" y="19"/>
                </a:lnTo>
                <a:lnTo>
                  <a:pt x="1396" y="23"/>
                </a:lnTo>
                <a:lnTo>
                  <a:pt x="1386" y="23"/>
                </a:lnTo>
                <a:lnTo>
                  <a:pt x="1372" y="25"/>
                </a:lnTo>
                <a:lnTo>
                  <a:pt x="1362" y="25"/>
                </a:lnTo>
                <a:lnTo>
                  <a:pt x="1367" y="21"/>
                </a:lnTo>
                <a:lnTo>
                  <a:pt x="1372" y="21"/>
                </a:lnTo>
                <a:lnTo>
                  <a:pt x="1372" y="16"/>
                </a:lnTo>
                <a:lnTo>
                  <a:pt x="1308" y="16"/>
                </a:lnTo>
                <a:lnTo>
                  <a:pt x="1298" y="11"/>
                </a:lnTo>
                <a:lnTo>
                  <a:pt x="1273" y="9"/>
                </a:lnTo>
                <a:lnTo>
                  <a:pt x="1251" y="13"/>
                </a:lnTo>
                <a:lnTo>
                  <a:pt x="1251" y="16"/>
                </a:lnTo>
                <a:lnTo>
                  <a:pt x="1244" y="16"/>
                </a:lnTo>
                <a:lnTo>
                  <a:pt x="1235" y="14"/>
                </a:lnTo>
                <a:lnTo>
                  <a:pt x="1178" y="19"/>
                </a:lnTo>
                <a:lnTo>
                  <a:pt x="1172" y="21"/>
                </a:lnTo>
                <a:lnTo>
                  <a:pt x="1161" y="23"/>
                </a:lnTo>
                <a:lnTo>
                  <a:pt x="1147" y="23"/>
                </a:lnTo>
                <a:lnTo>
                  <a:pt x="1137" y="18"/>
                </a:lnTo>
                <a:lnTo>
                  <a:pt x="1132" y="18"/>
                </a:lnTo>
                <a:lnTo>
                  <a:pt x="1132" y="23"/>
                </a:lnTo>
                <a:lnTo>
                  <a:pt x="1057" y="29"/>
                </a:lnTo>
                <a:lnTo>
                  <a:pt x="1033" y="25"/>
                </a:lnTo>
                <a:lnTo>
                  <a:pt x="947" y="25"/>
                </a:lnTo>
                <a:lnTo>
                  <a:pt x="918" y="32"/>
                </a:lnTo>
                <a:lnTo>
                  <a:pt x="912" y="29"/>
                </a:lnTo>
                <a:lnTo>
                  <a:pt x="899" y="25"/>
                </a:lnTo>
                <a:lnTo>
                  <a:pt x="899" y="32"/>
                </a:lnTo>
                <a:lnTo>
                  <a:pt x="878" y="32"/>
                </a:lnTo>
                <a:lnTo>
                  <a:pt x="878" y="29"/>
                </a:lnTo>
                <a:lnTo>
                  <a:pt x="867" y="29"/>
                </a:lnTo>
                <a:lnTo>
                  <a:pt x="864" y="32"/>
                </a:lnTo>
                <a:lnTo>
                  <a:pt x="854" y="29"/>
                </a:lnTo>
                <a:lnTo>
                  <a:pt x="843" y="35"/>
                </a:lnTo>
                <a:lnTo>
                  <a:pt x="814" y="35"/>
                </a:lnTo>
                <a:lnTo>
                  <a:pt x="785" y="40"/>
                </a:lnTo>
                <a:lnTo>
                  <a:pt x="781" y="44"/>
                </a:lnTo>
                <a:lnTo>
                  <a:pt x="700" y="57"/>
                </a:lnTo>
                <a:lnTo>
                  <a:pt x="657" y="57"/>
                </a:lnTo>
                <a:lnTo>
                  <a:pt x="527" y="49"/>
                </a:lnTo>
                <a:lnTo>
                  <a:pt x="548" y="47"/>
                </a:lnTo>
                <a:lnTo>
                  <a:pt x="549" y="40"/>
                </a:lnTo>
                <a:lnTo>
                  <a:pt x="537" y="37"/>
                </a:lnTo>
                <a:lnTo>
                  <a:pt x="549" y="37"/>
                </a:lnTo>
                <a:lnTo>
                  <a:pt x="549" y="35"/>
                </a:lnTo>
                <a:lnTo>
                  <a:pt x="532" y="33"/>
                </a:lnTo>
                <a:lnTo>
                  <a:pt x="532" y="31"/>
                </a:lnTo>
                <a:lnTo>
                  <a:pt x="506" y="21"/>
                </a:lnTo>
                <a:lnTo>
                  <a:pt x="484" y="18"/>
                </a:lnTo>
                <a:lnTo>
                  <a:pt x="484" y="14"/>
                </a:lnTo>
                <a:lnTo>
                  <a:pt x="489" y="14"/>
                </a:lnTo>
                <a:lnTo>
                  <a:pt x="498" y="11"/>
                </a:lnTo>
                <a:lnTo>
                  <a:pt x="498" y="8"/>
                </a:lnTo>
                <a:lnTo>
                  <a:pt x="508" y="6"/>
                </a:lnTo>
                <a:lnTo>
                  <a:pt x="508" y="1"/>
                </a:lnTo>
                <a:lnTo>
                  <a:pt x="524" y="6"/>
                </a:lnTo>
                <a:lnTo>
                  <a:pt x="519" y="1"/>
                </a:lnTo>
                <a:lnTo>
                  <a:pt x="524" y="0"/>
                </a:lnTo>
                <a:lnTo>
                  <a:pt x="515" y="0"/>
                </a:lnTo>
                <a:lnTo>
                  <a:pt x="489" y="1"/>
                </a:lnTo>
                <a:lnTo>
                  <a:pt x="473" y="13"/>
                </a:lnTo>
                <a:lnTo>
                  <a:pt x="473" y="14"/>
                </a:lnTo>
                <a:lnTo>
                  <a:pt x="458" y="13"/>
                </a:lnTo>
                <a:lnTo>
                  <a:pt x="454" y="14"/>
                </a:lnTo>
                <a:lnTo>
                  <a:pt x="458" y="16"/>
                </a:lnTo>
                <a:lnTo>
                  <a:pt x="473" y="18"/>
                </a:lnTo>
                <a:lnTo>
                  <a:pt x="473" y="21"/>
                </a:lnTo>
                <a:lnTo>
                  <a:pt x="484" y="21"/>
                </a:lnTo>
                <a:lnTo>
                  <a:pt x="479" y="23"/>
                </a:lnTo>
                <a:lnTo>
                  <a:pt x="473" y="23"/>
                </a:lnTo>
                <a:lnTo>
                  <a:pt x="503" y="34"/>
                </a:lnTo>
                <a:lnTo>
                  <a:pt x="498" y="35"/>
                </a:lnTo>
                <a:lnTo>
                  <a:pt x="463" y="37"/>
                </a:lnTo>
                <a:lnTo>
                  <a:pt x="463" y="35"/>
                </a:lnTo>
                <a:lnTo>
                  <a:pt x="434" y="34"/>
                </a:lnTo>
                <a:lnTo>
                  <a:pt x="434" y="35"/>
                </a:lnTo>
                <a:lnTo>
                  <a:pt x="439" y="37"/>
                </a:lnTo>
                <a:lnTo>
                  <a:pt x="353" y="35"/>
                </a:lnTo>
                <a:lnTo>
                  <a:pt x="290" y="32"/>
                </a:lnTo>
                <a:lnTo>
                  <a:pt x="283" y="33"/>
                </a:lnTo>
                <a:lnTo>
                  <a:pt x="311" y="35"/>
                </a:lnTo>
                <a:lnTo>
                  <a:pt x="299" y="37"/>
                </a:lnTo>
                <a:lnTo>
                  <a:pt x="302" y="40"/>
                </a:lnTo>
                <a:lnTo>
                  <a:pt x="320" y="42"/>
                </a:lnTo>
                <a:lnTo>
                  <a:pt x="276" y="42"/>
                </a:lnTo>
                <a:lnTo>
                  <a:pt x="261" y="40"/>
                </a:lnTo>
                <a:lnTo>
                  <a:pt x="247" y="40"/>
                </a:lnTo>
                <a:lnTo>
                  <a:pt x="233" y="37"/>
                </a:lnTo>
                <a:lnTo>
                  <a:pt x="233" y="40"/>
                </a:lnTo>
                <a:lnTo>
                  <a:pt x="244" y="42"/>
                </a:lnTo>
                <a:lnTo>
                  <a:pt x="239" y="44"/>
                </a:lnTo>
                <a:lnTo>
                  <a:pt x="209" y="42"/>
                </a:lnTo>
                <a:lnTo>
                  <a:pt x="199" y="40"/>
                </a:lnTo>
                <a:lnTo>
                  <a:pt x="209" y="40"/>
                </a:lnTo>
                <a:lnTo>
                  <a:pt x="199" y="37"/>
                </a:lnTo>
                <a:lnTo>
                  <a:pt x="180" y="37"/>
                </a:lnTo>
                <a:lnTo>
                  <a:pt x="185" y="40"/>
                </a:lnTo>
                <a:lnTo>
                  <a:pt x="161" y="37"/>
                </a:lnTo>
                <a:lnTo>
                  <a:pt x="161" y="42"/>
                </a:lnTo>
                <a:lnTo>
                  <a:pt x="169" y="47"/>
                </a:lnTo>
                <a:lnTo>
                  <a:pt x="116" y="42"/>
                </a:lnTo>
                <a:lnTo>
                  <a:pt x="100" y="42"/>
                </a:lnTo>
                <a:lnTo>
                  <a:pt x="54" y="47"/>
                </a:lnTo>
                <a:lnTo>
                  <a:pt x="71" y="49"/>
                </a:lnTo>
                <a:lnTo>
                  <a:pt x="66" y="53"/>
                </a:lnTo>
                <a:lnTo>
                  <a:pt x="0" y="49"/>
                </a:lnTo>
                <a:lnTo>
                  <a:pt x="17" y="53"/>
                </a:lnTo>
                <a:lnTo>
                  <a:pt x="26" y="55"/>
                </a:lnTo>
                <a:lnTo>
                  <a:pt x="40" y="58"/>
                </a:lnTo>
                <a:lnTo>
                  <a:pt x="86" y="61"/>
                </a:lnTo>
                <a:lnTo>
                  <a:pt x="54" y="70"/>
                </a:lnTo>
                <a:lnTo>
                  <a:pt x="100" y="76"/>
                </a:lnTo>
                <a:lnTo>
                  <a:pt x="133" y="80"/>
                </a:lnTo>
                <a:lnTo>
                  <a:pt x="1840" y="8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88" name="Freeform 1328"/>
          <p:cNvSpPr>
            <a:spLocks/>
          </p:cNvSpPr>
          <p:nvPr/>
        </p:nvSpPr>
        <p:spPr bwMode="auto">
          <a:xfrm>
            <a:off x="4206872" y="2935290"/>
            <a:ext cx="60325" cy="26988"/>
          </a:xfrm>
          <a:custGeom>
            <a:avLst/>
            <a:gdLst/>
            <a:ahLst/>
            <a:cxnLst>
              <a:cxn ang="0">
                <a:pos x="22" y="1"/>
              </a:cxn>
              <a:cxn ang="0">
                <a:pos x="29" y="4"/>
              </a:cxn>
              <a:cxn ang="0">
                <a:pos x="38" y="4"/>
              </a:cxn>
              <a:cxn ang="0">
                <a:pos x="38" y="10"/>
              </a:cxn>
              <a:cxn ang="0">
                <a:pos x="33" y="15"/>
              </a:cxn>
              <a:cxn ang="0">
                <a:pos x="3" y="17"/>
              </a:cxn>
              <a:cxn ang="0">
                <a:pos x="0" y="15"/>
              </a:cxn>
              <a:cxn ang="0">
                <a:pos x="5" y="15"/>
              </a:cxn>
              <a:cxn ang="0">
                <a:pos x="17" y="10"/>
              </a:cxn>
              <a:cxn ang="0">
                <a:pos x="5" y="6"/>
              </a:cxn>
              <a:cxn ang="0">
                <a:pos x="12" y="6"/>
              </a:cxn>
              <a:cxn ang="0">
                <a:pos x="5" y="4"/>
              </a:cxn>
              <a:cxn ang="0">
                <a:pos x="21" y="4"/>
              </a:cxn>
              <a:cxn ang="0">
                <a:pos x="22" y="1"/>
              </a:cxn>
              <a:cxn ang="0">
                <a:pos x="21" y="1"/>
              </a:cxn>
              <a:cxn ang="0">
                <a:pos x="22" y="0"/>
              </a:cxn>
              <a:cxn ang="0">
                <a:pos x="28" y="0"/>
              </a:cxn>
              <a:cxn ang="0">
                <a:pos x="22" y="1"/>
              </a:cxn>
            </a:cxnLst>
            <a:rect l="0" t="0" r="r" b="b"/>
            <a:pathLst>
              <a:path w="38" h="17">
                <a:moveTo>
                  <a:pt x="22" y="1"/>
                </a:moveTo>
                <a:lnTo>
                  <a:pt x="29" y="4"/>
                </a:lnTo>
                <a:lnTo>
                  <a:pt x="38" y="4"/>
                </a:lnTo>
                <a:lnTo>
                  <a:pt x="38" y="10"/>
                </a:lnTo>
                <a:lnTo>
                  <a:pt x="33" y="15"/>
                </a:lnTo>
                <a:lnTo>
                  <a:pt x="3" y="17"/>
                </a:lnTo>
                <a:lnTo>
                  <a:pt x="0" y="15"/>
                </a:lnTo>
                <a:lnTo>
                  <a:pt x="5" y="15"/>
                </a:lnTo>
                <a:lnTo>
                  <a:pt x="17" y="10"/>
                </a:lnTo>
                <a:lnTo>
                  <a:pt x="5" y="6"/>
                </a:lnTo>
                <a:lnTo>
                  <a:pt x="12" y="6"/>
                </a:lnTo>
                <a:lnTo>
                  <a:pt x="5" y="4"/>
                </a:lnTo>
                <a:lnTo>
                  <a:pt x="21" y="4"/>
                </a:lnTo>
                <a:lnTo>
                  <a:pt x="22" y="1"/>
                </a:lnTo>
                <a:lnTo>
                  <a:pt x="21" y="1"/>
                </a:lnTo>
                <a:lnTo>
                  <a:pt x="22" y="0"/>
                </a:lnTo>
                <a:lnTo>
                  <a:pt x="28" y="0"/>
                </a:lnTo>
                <a:lnTo>
                  <a:pt x="22" y="1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89" name="Freeform 1329"/>
          <p:cNvSpPr>
            <a:spLocks/>
          </p:cNvSpPr>
          <p:nvPr/>
        </p:nvSpPr>
        <p:spPr bwMode="auto">
          <a:xfrm>
            <a:off x="4206872" y="2935290"/>
            <a:ext cx="60325" cy="26988"/>
          </a:xfrm>
          <a:custGeom>
            <a:avLst/>
            <a:gdLst/>
            <a:ahLst/>
            <a:cxnLst>
              <a:cxn ang="0">
                <a:pos x="22" y="1"/>
              </a:cxn>
              <a:cxn ang="0">
                <a:pos x="29" y="4"/>
              </a:cxn>
              <a:cxn ang="0">
                <a:pos x="38" y="4"/>
              </a:cxn>
              <a:cxn ang="0">
                <a:pos x="38" y="10"/>
              </a:cxn>
              <a:cxn ang="0">
                <a:pos x="33" y="15"/>
              </a:cxn>
              <a:cxn ang="0">
                <a:pos x="3" y="17"/>
              </a:cxn>
              <a:cxn ang="0">
                <a:pos x="0" y="15"/>
              </a:cxn>
              <a:cxn ang="0">
                <a:pos x="5" y="15"/>
              </a:cxn>
              <a:cxn ang="0">
                <a:pos x="17" y="10"/>
              </a:cxn>
              <a:cxn ang="0">
                <a:pos x="5" y="6"/>
              </a:cxn>
              <a:cxn ang="0">
                <a:pos x="12" y="6"/>
              </a:cxn>
              <a:cxn ang="0">
                <a:pos x="5" y="4"/>
              </a:cxn>
              <a:cxn ang="0">
                <a:pos x="21" y="4"/>
              </a:cxn>
              <a:cxn ang="0">
                <a:pos x="22" y="1"/>
              </a:cxn>
              <a:cxn ang="0">
                <a:pos x="21" y="1"/>
              </a:cxn>
              <a:cxn ang="0">
                <a:pos x="22" y="0"/>
              </a:cxn>
              <a:cxn ang="0">
                <a:pos x="28" y="0"/>
              </a:cxn>
              <a:cxn ang="0">
                <a:pos x="22" y="1"/>
              </a:cxn>
            </a:cxnLst>
            <a:rect l="0" t="0" r="r" b="b"/>
            <a:pathLst>
              <a:path w="38" h="17">
                <a:moveTo>
                  <a:pt x="22" y="1"/>
                </a:moveTo>
                <a:lnTo>
                  <a:pt x="29" y="4"/>
                </a:lnTo>
                <a:lnTo>
                  <a:pt x="38" y="4"/>
                </a:lnTo>
                <a:lnTo>
                  <a:pt x="38" y="10"/>
                </a:lnTo>
                <a:lnTo>
                  <a:pt x="33" y="15"/>
                </a:lnTo>
                <a:lnTo>
                  <a:pt x="3" y="17"/>
                </a:lnTo>
                <a:lnTo>
                  <a:pt x="0" y="15"/>
                </a:lnTo>
                <a:lnTo>
                  <a:pt x="5" y="15"/>
                </a:lnTo>
                <a:lnTo>
                  <a:pt x="17" y="10"/>
                </a:lnTo>
                <a:lnTo>
                  <a:pt x="5" y="6"/>
                </a:lnTo>
                <a:lnTo>
                  <a:pt x="12" y="6"/>
                </a:lnTo>
                <a:lnTo>
                  <a:pt x="5" y="4"/>
                </a:lnTo>
                <a:lnTo>
                  <a:pt x="21" y="4"/>
                </a:lnTo>
                <a:lnTo>
                  <a:pt x="22" y="1"/>
                </a:lnTo>
                <a:lnTo>
                  <a:pt x="21" y="1"/>
                </a:lnTo>
                <a:lnTo>
                  <a:pt x="22" y="0"/>
                </a:lnTo>
                <a:lnTo>
                  <a:pt x="28" y="0"/>
                </a:lnTo>
                <a:lnTo>
                  <a:pt x="22" y="1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90" name="Freeform 1330"/>
          <p:cNvSpPr>
            <a:spLocks/>
          </p:cNvSpPr>
          <p:nvPr/>
        </p:nvSpPr>
        <p:spPr bwMode="auto">
          <a:xfrm>
            <a:off x="4378322" y="2944815"/>
            <a:ext cx="53975" cy="22225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9" y="5"/>
              </a:cxn>
              <a:cxn ang="0">
                <a:pos x="9" y="7"/>
              </a:cxn>
              <a:cxn ang="0">
                <a:pos x="19" y="7"/>
              </a:cxn>
              <a:cxn ang="0">
                <a:pos x="19" y="5"/>
              </a:cxn>
              <a:cxn ang="0">
                <a:pos x="34" y="0"/>
              </a:cxn>
              <a:cxn ang="0">
                <a:pos x="29" y="7"/>
              </a:cxn>
              <a:cxn ang="0">
                <a:pos x="19" y="9"/>
              </a:cxn>
              <a:cxn ang="0">
                <a:pos x="19" y="14"/>
              </a:cxn>
              <a:cxn ang="0">
                <a:pos x="9" y="12"/>
              </a:cxn>
              <a:cxn ang="0">
                <a:pos x="0" y="12"/>
              </a:cxn>
            </a:cxnLst>
            <a:rect l="0" t="0" r="r" b="b"/>
            <a:pathLst>
              <a:path w="34" h="14">
                <a:moveTo>
                  <a:pt x="0" y="12"/>
                </a:moveTo>
                <a:lnTo>
                  <a:pt x="9" y="5"/>
                </a:lnTo>
                <a:lnTo>
                  <a:pt x="9" y="7"/>
                </a:lnTo>
                <a:lnTo>
                  <a:pt x="19" y="7"/>
                </a:lnTo>
                <a:lnTo>
                  <a:pt x="19" y="5"/>
                </a:lnTo>
                <a:lnTo>
                  <a:pt x="34" y="0"/>
                </a:lnTo>
                <a:lnTo>
                  <a:pt x="29" y="7"/>
                </a:lnTo>
                <a:lnTo>
                  <a:pt x="19" y="9"/>
                </a:lnTo>
                <a:lnTo>
                  <a:pt x="19" y="14"/>
                </a:lnTo>
                <a:lnTo>
                  <a:pt x="9" y="12"/>
                </a:lnTo>
                <a:lnTo>
                  <a:pt x="0" y="1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91" name="Freeform 1331"/>
          <p:cNvSpPr>
            <a:spLocks/>
          </p:cNvSpPr>
          <p:nvPr/>
        </p:nvSpPr>
        <p:spPr bwMode="auto">
          <a:xfrm>
            <a:off x="4378322" y="2944815"/>
            <a:ext cx="53975" cy="22225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9" y="5"/>
              </a:cxn>
              <a:cxn ang="0">
                <a:pos x="9" y="7"/>
              </a:cxn>
              <a:cxn ang="0">
                <a:pos x="19" y="7"/>
              </a:cxn>
              <a:cxn ang="0">
                <a:pos x="19" y="5"/>
              </a:cxn>
              <a:cxn ang="0">
                <a:pos x="34" y="0"/>
              </a:cxn>
              <a:cxn ang="0">
                <a:pos x="29" y="7"/>
              </a:cxn>
              <a:cxn ang="0">
                <a:pos x="19" y="9"/>
              </a:cxn>
              <a:cxn ang="0">
                <a:pos x="19" y="14"/>
              </a:cxn>
              <a:cxn ang="0">
                <a:pos x="9" y="12"/>
              </a:cxn>
              <a:cxn ang="0">
                <a:pos x="0" y="12"/>
              </a:cxn>
            </a:cxnLst>
            <a:rect l="0" t="0" r="r" b="b"/>
            <a:pathLst>
              <a:path w="34" h="14">
                <a:moveTo>
                  <a:pt x="0" y="12"/>
                </a:moveTo>
                <a:lnTo>
                  <a:pt x="9" y="5"/>
                </a:lnTo>
                <a:lnTo>
                  <a:pt x="9" y="7"/>
                </a:lnTo>
                <a:lnTo>
                  <a:pt x="19" y="7"/>
                </a:lnTo>
                <a:lnTo>
                  <a:pt x="19" y="5"/>
                </a:lnTo>
                <a:lnTo>
                  <a:pt x="34" y="0"/>
                </a:lnTo>
                <a:lnTo>
                  <a:pt x="29" y="7"/>
                </a:lnTo>
                <a:lnTo>
                  <a:pt x="19" y="9"/>
                </a:lnTo>
                <a:lnTo>
                  <a:pt x="19" y="14"/>
                </a:lnTo>
                <a:lnTo>
                  <a:pt x="9" y="12"/>
                </a:lnTo>
                <a:lnTo>
                  <a:pt x="0" y="1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92" name="Freeform 1332"/>
          <p:cNvSpPr>
            <a:spLocks/>
          </p:cNvSpPr>
          <p:nvPr/>
        </p:nvSpPr>
        <p:spPr bwMode="auto">
          <a:xfrm>
            <a:off x="4478335" y="2962278"/>
            <a:ext cx="82550" cy="14288"/>
          </a:xfrm>
          <a:custGeom>
            <a:avLst/>
            <a:gdLst/>
            <a:ahLst/>
            <a:cxnLst>
              <a:cxn ang="0">
                <a:pos x="24" y="2"/>
              </a:cxn>
              <a:cxn ang="0">
                <a:pos x="24" y="0"/>
              </a:cxn>
              <a:cxn ang="0">
                <a:pos x="0" y="4"/>
              </a:cxn>
              <a:cxn ang="0">
                <a:pos x="5" y="6"/>
              </a:cxn>
              <a:cxn ang="0">
                <a:pos x="19" y="9"/>
              </a:cxn>
              <a:cxn ang="0">
                <a:pos x="24" y="9"/>
              </a:cxn>
              <a:cxn ang="0">
                <a:pos x="29" y="7"/>
              </a:cxn>
              <a:cxn ang="0">
                <a:pos x="39" y="9"/>
              </a:cxn>
              <a:cxn ang="0">
                <a:pos x="52" y="5"/>
              </a:cxn>
              <a:cxn ang="0">
                <a:pos x="41" y="3"/>
              </a:cxn>
              <a:cxn ang="0">
                <a:pos x="39" y="3"/>
              </a:cxn>
              <a:cxn ang="0">
                <a:pos x="31" y="2"/>
              </a:cxn>
              <a:cxn ang="0">
                <a:pos x="24" y="2"/>
              </a:cxn>
            </a:cxnLst>
            <a:rect l="0" t="0" r="r" b="b"/>
            <a:pathLst>
              <a:path w="52" h="9">
                <a:moveTo>
                  <a:pt x="24" y="2"/>
                </a:moveTo>
                <a:lnTo>
                  <a:pt x="24" y="0"/>
                </a:lnTo>
                <a:lnTo>
                  <a:pt x="0" y="4"/>
                </a:lnTo>
                <a:lnTo>
                  <a:pt x="5" y="6"/>
                </a:lnTo>
                <a:lnTo>
                  <a:pt x="19" y="9"/>
                </a:lnTo>
                <a:lnTo>
                  <a:pt x="24" y="9"/>
                </a:lnTo>
                <a:lnTo>
                  <a:pt x="29" y="7"/>
                </a:lnTo>
                <a:lnTo>
                  <a:pt x="39" y="9"/>
                </a:lnTo>
                <a:lnTo>
                  <a:pt x="52" y="5"/>
                </a:lnTo>
                <a:lnTo>
                  <a:pt x="41" y="3"/>
                </a:lnTo>
                <a:lnTo>
                  <a:pt x="39" y="3"/>
                </a:lnTo>
                <a:lnTo>
                  <a:pt x="31" y="2"/>
                </a:lnTo>
                <a:lnTo>
                  <a:pt x="24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93" name="Freeform 1333"/>
          <p:cNvSpPr>
            <a:spLocks/>
          </p:cNvSpPr>
          <p:nvPr/>
        </p:nvSpPr>
        <p:spPr bwMode="auto">
          <a:xfrm>
            <a:off x="4478335" y="2962278"/>
            <a:ext cx="82550" cy="14288"/>
          </a:xfrm>
          <a:custGeom>
            <a:avLst/>
            <a:gdLst/>
            <a:ahLst/>
            <a:cxnLst>
              <a:cxn ang="0">
                <a:pos x="24" y="2"/>
              </a:cxn>
              <a:cxn ang="0">
                <a:pos x="24" y="0"/>
              </a:cxn>
              <a:cxn ang="0">
                <a:pos x="0" y="4"/>
              </a:cxn>
              <a:cxn ang="0">
                <a:pos x="5" y="6"/>
              </a:cxn>
              <a:cxn ang="0">
                <a:pos x="19" y="9"/>
              </a:cxn>
              <a:cxn ang="0">
                <a:pos x="24" y="9"/>
              </a:cxn>
              <a:cxn ang="0">
                <a:pos x="29" y="7"/>
              </a:cxn>
              <a:cxn ang="0">
                <a:pos x="39" y="9"/>
              </a:cxn>
              <a:cxn ang="0">
                <a:pos x="52" y="5"/>
              </a:cxn>
              <a:cxn ang="0">
                <a:pos x="41" y="3"/>
              </a:cxn>
              <a:cxn ang="0">
                <a:pos x="39" y="3"/>
              </a:cxn>
              <a:cxn ang="0">
                <a:pos x="31" y="2"/>
              </a:cxn>
              <a:cxn ang="0">
                <a:pos x="24" y="2"/>
              </a:cxn>
            </a:cxnLst>
            <a:rect l="0" t="0" r="r" b="b"/>
            <a:pathLst>
              <a:path w="52" h="9">
                <a:moveTo>
                  <a:pt x="24" y="2"/>
                </a:moveTo>
                <a:lnTo>
                  <a:pt x="24" y="0"/>
                </a:lnTo>
                <a:lnTo>
                  <a:pt x="0" y="4"/>
                </a:lnTo>
                <a:lnTo>
                  <a:pt x="5" y="6"/>
                </a:lnTo>
                <a:lnTo>
                  <a:pt x="19" y="9"/>
                </a:lnTo>
                <a:lnTo>
                  <a:pt x="24" y="9"/>
                </a:lnTo>
                <a:lnTo>
                  <a:pt x="29" y="7"/>
                </a:lnTo>
                <a:lnTo>
                  <a:pt x="39" y="9"/>
                </a:lnTo>
                <a:lnTo>
                  <a:pt x="52" y="5"/>
                </a:lnTo>
                <a:lnTo>
                  <a:pt x="41" y="3"/>
                </a:lnTo>
                <a:lnTo>
                  <a:pt x="39" y="3"/>
                </a:lnTo>
                <a:lnTo>
                  <a:pt x="31" y="2"/>
                </a:lnTo>
                <a:lnTo>
                  <a:pt x="24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3194" name="Group 1334"/>
          <p:cNvGrpSpPr>
            <a:grpSpLocks/>
          </p:cNvGrpSpPr>
          <p:nvPr/>
        </p:nvGrpSpPr>
        <p:grpSpPr bwMode="auto">
          <a:xfrm>
            <a:off x="5262559" y="3063878"/>
            <a:ext cx="387350" cy="203200"/>
            <a:chOff x="3459" y="2085"/>
            <a:chExt cx="244" cy="128"/>
          </a:xfrm>
        </p:grpSpPr>
        <p:sp>
          <p:nvSpPr>
            <p:cNvPr id="3867" name="Freeform 1335"/>
            <p:cNvSpPr>
              <a:spLocks/>
            </p:cNvSpPr>
            <p:nvPr/>
          </p:nvSpPr>
          <p:spPr bwMode="auto">
            <a:xfrm>
              <a:off x="3459" y="2085"/>
              <a:ext cx="180" cy="128"/>
            </a:xfrm>
            <a:custGeom>
              <a:avLst/>
              <a:gdLst/>
              <a:ahLst/>
              <a:cxnLst>
                <a:cxn ang="0">
                  <a:pos x="159" y="47"/>
                </a:cxn>
                <a:cxn ang="0">
                  <a:pos x="130" y="40"/>
                </a:cxn>
                <a:cxn ang="0">
                  <a:pos x="95" y="33"/>
                </a:cxn>
                <a:cxn ang="0">
                  <a:pos x="81" y="26"/>
                </a:cxn>
                <a:cxn ang="0">
                  <a:pos x="73" y="16"/>
                </a:cxn>
                <a:cxn ang="0">
                  <a:pos x="76" y="12"/>
                </a:cxn>
                <a:cxn ang="0">
                  <a:pos x="81" y="6"/>
                </a:cxn>
                <a:cxn ang="0">
                  <a:pos x="61" y="6"/>
                </a:cxn>
                <a:cxn ang="0">
                  <a:pos x="42" y="0"/>
                </a:cxn>
                <a:cxn ang="0">
                  <a:pos x="30" y="2"/>
                </a:cxn>
                <a:cxn ang="0">
                  <a:pos x="30" y="4"/>
                </a:cxn>
                <a:cxn ang="0">
                  <a:pos x="35" y="9"/>
                </a:cxn>
                <a:cxn ang="0">
                  <a:pos x="38" y="16"/>
                </a:cxn>
                <a:cxn ang="0">
                  <a:pos x="43" y="21"/>
                </a:cxn>
                <a:cxn ang="0">
                  <a:pos x="21" y="40"/>
                </a:cxn>
                <a:cxn ang="0">
                  <a:pos x="9" y="44"/>
                </a:cxn>
                <a:cxn ang="0">
                  <a:pos x="14" y="49"/>
                </a:cxn>
                <a:cxn ang="0">
                  <a:pos x="17" y="54"/>
                </a:cxn>
                <a:cxn ang="0">
                  <a:pos x="0" y="57"/>
                </a:cxn>
                <a:cxn ang="0">
                  <a:pos x="19" y="61"/>
                </a:cxn>
                <a:cxn ang="0">
                  <a:pos x="9" y="63"/>
                </a:cxn>
                <a:cxn ang="0">
                  <a:pos x="35" y="70"/>
                </a:cxn>
                <a:cxn ang="0">
                  <a:pos x="38" y="63"/>
                </a:cxn>
                <a:cxn ang="0">
                  <a:pos x="54" y="90"/>
                </a:cxn>
                <a:cxn ang="0">
                  <a:pos x="83" y="123"/>
                </a:cxn>
                <a:cxn ang="0">
                  <a:pos x="100" y="121"/>
                </a:cxn>
                <a:cxn ang="0">
                  <a:pos x="111" y="116"/>
                </a:cxn>
                <a:cxn ang="0">
                  <a:pos x="116" y="103"/>
                </a:cxn>
                <a:cxn ang="0">
                  <a:pos x="116" y="93"/>
                </a:cxn>
                <a:cxn ang="0">
                  <a:pos x="119" y="90"/>
                </a:cxn>
                <a:cxn ang="0">
                  <a:pos x="151" y="80"/>
                </a:cxn>
                <a:cxn ang="0">
                  <a:pos x="164" y="74"/>
                </a:cxn>
                <a:cxn ang="0">
                  <a:pos x="175" y="67"/>
                </a:cxn>
                <a:cxn ang="0">
                  <a:pos x="180" y="67"/>
                </a:cxn>
                <a:cxn ang="0">
                  <a:pos x="170" y="53"/>
                </a:cxn>
                <a:cxn ang="0">
                  <a:pos x="170" y="49"/>
                </a:cxn>
              </a:cxnLst>
              <a:rect l="0" t="0" r="r" b="b"/>
              <a:pathLst>
                <a:path w="180" h="128">
                  <a:moveTo>
                    <a:pt x="170" y="47"/>
                  </a:moveTo>
                  <a:lnTo>
                    <a:pt x="159" y="47"/>
                  </a:lnTo>
                  <a:lnTo>
                    <a:pt x="145" y="44"/>
                  </a:lnTo>
                  <a:lnTo>
                    <a:pt x="130" y="40"/>
                  </a:lnTo>
                  <a:lnTo>
                    <a:pt x="119" y="40"/>
                  </a:lnTo>
                  <a:lnTo>
                    <a:pt x="95" y="33"/>
                  </a:lnTo>
                  <a:lnTo>
                    <a:pt x="100" y="29"/>
                  </a:lnTo>
                  <a:lnTo>
                    <a:pt x="81" y="26"/>
                  </a:lnTo>
                  <a:lnTo>
                    <a:pt x="71" y="21"/>
                  </a:lnTo>
                  <a:lnTo>
                    <a:pt x="73" y="16"/>
                  </a:lnTo>
                  <a:lnTo>
                    <a:pt x="81" y="16"/>
                  </a:lnTo>
                  <a:lnTo>
                    <a:pt x="76" y="12"/>
                  </a:lnTo>
                  <a:lnTo>
                    <a:pt x="81" y="8"/>
                  </a:lnTo>
                  <a:lnTo>
                    <a:pt x="81" y="6"/>
                  </a:lnTo>
                  <a:lnTo>
                    <a:pt x="71" y="4"/>
                  </a:lnTo>
                  <a:lnTo>
                    <a:pt x="61" y="6"/>
                  </a:lnTo>
                  <a:lnTo>
                    <a:pt x="47" y="4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24" y="4"/>
                  </a:lnTo>
                  <a:lnTo>
                    <a:pt x="30" y="4"/>
                  </a:lnTo>
                  <a:lnTo>
                    <a:pt x="35" y="6"/>
                  </a:lnTo>
                  <a:lnTo>
                    <a:pt x="35" y="9"/>
                  </a:lnTo>
                  <a:lnTo>
                    <a:pt x="38" y="11"/>
                  </a:lnTo>
                  <a:lnTo>
                    <a:pt x="38" y="16"/>
                  </a:lnTo>
                  <a:lnTo>
                    <a:pt x="47" y="21"/>
                  </a:lnTo>
                  <a:lnTo>
                    <a:pt x="43" y="21"/>
                  </a:lnTo>
                  <a:lnTo>
                    <a:pt x="47" y="26"/>
                  </a:lnTo>
                  <a:lnTo>
                    <a:pt x="21" y="40"/>
                  </a:lnTo>
                  <a:lnTo>
                    <a:pt x="9" y="40"/>
                  </a:lnTo>
                  <a:lnTo>
                    <a:pt x="9" y="44"/>
                  </a:lnTo>
                  <a:lnTo>
                    <a:pt x="14" y="47"/>
                  </a:lnTo>
                  <a:lnTo>
                    <a:pt x="14" y="49"/>
                  </a:lnTo>
                  <a:lnTo>
                    <a:pt x="19" y="49"/>
                  </a:lnTo>
                  <a:lnTo>
                    <a:pt x="17" y="54"/>
                  </a:lnTo>
                  <a:lnTo>
                    <a:pt x="4" y="55"/>
                  </a:lnTo>
                  <a:lnTo>
                    <a:pt x="0" y="57"/>
                  </a:lnTo>
                  <a:lnTo>
                    <a:pt x="9" y="63"/>
                  </a:lnTo>
                  <a:lnTo>
                    <a:pt x="19" y="61"/>
                  </a:lnTo>
                  <a:lnTo>
                    <a:pt x="17" y="63"/>
                  </a:lnTo>
                  <a:lnTo>
                    <a:pt x="9" y="63"/>
                  </a:lnTo>
                  <a:lnTo>
                    <a:pt x="24" y="72"/>
                  </a:lnTo>
                  <a:lnTo>
                    <a:pt x="35" y="70"/>
                  </a:lnTo>
                  <a:lnTo>
                    <a:pt x="38" y="70"/>
                  </a:lnTo>
                  <a:lnTo>
                    <a:pt x="38" y="63"/>
                  </a:lnTo>
                  <a:lnTo>
                    <a:pt x="42" y="63"/>
                  </a:lnTo>
                  <a:lnTo>
                    <a:pt x="54" y="90"/>
                  </a:lnTo>
                  <a:lnTo>
                    <a:pt x="64" y="97"/>
                  </a:lnTo>
                  <a:lnTo>
                    <a:pt x="83" y="123"/>
                  </a:lnTo>
                  <a:lnTo>
                    <a:pt x="95" y="128"/>
                  </a:lnTo>
                  <a:lnTo>
                    <a:pt x="100" y="121"/>
                  </a:lnTo>
                  <a:lnTo>
                    <a:pt x="106" y="119"/>
                  </a:lnTo>
                  <a:lnTo>
                    <a:pt x="111" y="116"/>
                  </a:lnTo>
                  <a:lnTo>
                    <a:pt x="111" y="111"/>
                  </a:lnTo>
                  <a:lnTo>
                    <a:pt x="116" y="103"/>
                  </a:lnTo>
                  <a:lnTo>
                    <a:pt x="111" y="95"/>
                  </a:lnTo>
                  <a:lnTo>
                    <a:pt x="116" y="93"/>
                  </a:lnTo>
                  <a:lnTo>
                    <a:pt x="119" y="93"/>
                  </a:lnTo>
                  <a:lnTo>
                    <a:pt x="119" y="90"/>
                  </a:lnTo>
                  <a:lnTo>
                    <a:pt x="125" y="90"/>
                  </a:lnTo>
                  <a:lnTo>
                    <a:pt x="151" y="80"/>
                  </a:lnTo>
                  <a:lnTo>
                    <a:pt x="151" y="77"/>
                  </a:lnTo>
                  <a:lnTo>
                    <a:pt x="164" y="74"/>
                  </a:lnTo>
                  <a:lnTo>
                    <a:pt x="164" y="67"/>
                  </a:lnTo>
                  <a:lnTo>
                    <a:pt x="175" y="67"/>
                  </a:lnTo>
                  <a:lnTo>
                    <a:pt x="175" y="64"/>
                  </a:lnTo>
                  <a:lnTo>
                    <a:pt x="180" y="67"/>
                  </a:lnTo>
                  <a:lnTo>
                    <a:pt x="175" y="54"/>
                  </a:lnTo>
                  <a:lnTo>
                    <a:pt x="170" y="53"/>
                  </a:lnTo>
                  <a:lnTo>
                    <a:pt x="175" y="51"/>
                  </a:lnTo>
                  <a:lnTo>
                    <a:pt x="170" y="49"/>
                  </a:lnTo>
                  <a:lnTo>
                    <a:pt x="170" y="47"/>
                  </a:lnTo>
                  <a:close/>
                </a:path>
              </a:pathLst>
            </a:custGeom>
            <a:noFill/>
            <a:ln w="9525" cap="rnd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68" name="Freeform 1336"/>
            <p:cNvSpPr>
              <a:spLocks/>
            </p:cNvSpPr>
            <p:nvPr/>
          </p:nvSpPr>
          <p:spPr bwMode="auto">
            <a:xfrm>
              <a:off x="3623" y="2116"/>
              <a:ext cx="80" cy="32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16" y="16"/>
                </a:cxn>
                <a:cxn ang="0">
                  <a:pos x="21" y="20"/>
                </a:cxn>
                <a:cxn ang="0">
                  <a:pos x="45" y="20"/>
                </a:cxn>
                <a:cxn ang="0">
                  <a:pos x="30" y="24"/>
                </a:cxn>
                <a:cxn ang="0">
                  <a:pos x="30" y="26"/>
                </a:cxn>
                <a:cxn ang="0">
                  <a:pos x="45" y="30"/>
                </a:cxn>
                <a:cxn ang="0">
                  <a:pos x="45" y="26"/>
                </a:cxn>
                <a:cxn ang="0">
                  <a:pos x="51" y="32"/>
                </a:cxn>
                <a:cxn ang="0">
                  <a:pos x="56" y="32"/>
                </a:cxn>
                <a:cxn ang="0">
                  <a:pos x="56" y="26"/>
                </a:cxn>
                <a:cxn ang="0">
                  <a:pos x="59" y="26"/>
                </a:cxn>
                <a:cxn ang="0">
                  <a:pos x="65" y="16"/>
                </a:cxn>
                <a:cxn ang="0">
                  <a:pos x="75" y="9"/>
                </a:cxn>
                <a:cxn ang="0">
                  <a:pos x="80" y="9"/>
                </a:cxn>
                <a:cxn ang="0">
                  <a:pos x="65" y="0"/>
                </a:cxn>
                <a:cxn ang="0">
                  <a:pos x="56" y="1"/>
                </a:cxn>
                <a:cxn ang="0">
                  <a:pos x="42" y="5"/>
                </a:cxn>
                <a:cxn ang="0">
                  <a:pos x="30" y="9"/>
                </a:cxn>
                <a:cxn ang="0">
                  <a:pos x="35" y="9"/>
                </a:cxn>
                <a:cxn ang="0">
                  <a:pos x="35" y="13"/>
                </a:cxn>
                <a:cxn ang="0">
                  <a:pos x="11" y="13"/>
                </a:cxn>
                <a:cxn ang="0">
                  <a:pos x="11" y="9"/>
                </a:cxn>
                <a:cxn ang="0">
                  <a:pos x="0" y="9"/>
                </a:cxn>
                <a:cxn ang="0">
                  <a:pos x="0" y="13"/>
                </a:cxn>
                <a:cxn ang="0">
                  <a:pos x="6" y="16"/>
                </a:cxn>
              </a:cxnLst>
              <a:rect l="0" t="0" r="r" b="b"/>
              <a:pathLst>
                <a:path w="80" h="32">
                  <a:moveTo>
                    <a:pt x="6" y="16"/>
                  </a:moveTo>
                  <a:lnTo>
                    <a:pt x="16" y="16"/>
                  </a:lnTo>
                  <a:lnTo>
                    <a:pt x="21" y="20"/>
                  </a:lnTo>
                  <a:lnTo>
                    <a:pt x="45" y="20"/>
                  </a:lnTo>
                  <a:lnTo>
                    <a:pt x="30" y="24"/>
                  </a:lnTo>
                  <a:lnTo>
                    <a:pt x="30" y="26"/>
                  </a:lnTo>
                  <a:lnTo>
                    <a:pt x="45" y="30"/>
                  </a:lnTo>
                  <a:lnTo>
                    <a:pt x="45" y="26"/>
                  </a:lnTo>
                  <a:lnTo>
                    <a:pt x="51" y="32"/>
                  </a:lnTo>
                  <a:lnTo>
                    <a:pt x="56" y="32"/>
                  </a:lnTo>
                  <a:lnTo>
                    <a:pt x="56" y="26"/>
                  </a:lnTo>
                  <a:lnTo>
                    <a:pt x="59" y="26"/>
                  </a:lnTo>
                  <a:lnTo>
                    <a:pt x="65" y="16"/>
                  </a:lnTo>
                  <a:lnTo>
                    <a:pt x="75" y="9"/>
                  </a:lnTo>
                  <a:lnTo>
                    <a:pt x="80" y="9"/>
                  </a:lnTo>
                  <a:lnTo>
                    <a:pt x="65" y="0"/>
                  </a:lnTo>
                  <a:lnTo>
                    <a:pt x="56" y="1"/>
                  </a:lnTo>
                  <a:lnTo>
                    <a:pt x="42" y="5"/>
                  </a:lnTo>
                  <a:lnTo>
                    <a:pt x="30" y="9"/>
                  </a:lnTo>
                  <a:lnTo>
                    <a:pt x="35" y="9"/>
                  </a:lnTo>
                  <a:lnTo>
                    <a:pt x="35" y="13"/>
                  </a:lnTo>
                  <a:lnTo>
                    <a:pt x="11" y="13"/>
                  </a:lnTo>
                  <a:lnTo>
                    <a:pt x="11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6" y="16"/>
                  </a:lnTo>
                </a:path>
              </a:pathLst>
            </a:custGeom>
            <a:noFill/>
            <a:ln w="9525" cap="rnd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3195" name="Freeform 1337"/>
          <p:cNvSpPr>
            <a:spLocks/>
          </p:cNvSpPr>
          <p:nvPr/>
        </p:nvSpPr>
        <p:spPr bwMode="auto">
          <a:xfrm>
            <a:off x="5153022" y="3063878"/>
            <a:ext cx="188912" cy="92075"/>
          </a:xfrm>
          <a:custGeom>
            <a:avLst/>
            <a:gdLst/>
            <a:ahLst/>
            <a:cxnLst>
              <a:cxn ang="0">
                <a:pos x="119" y="4"/>
              </a:cxn>
              <a:cxn ang="0">
                <a:pos x="116" y="4"/>
              </a:cxn>
              <a:cxn ang="0">
                <a:pos x="107" y="0"/>
              </a:cxn>
              <a:cxn ang="0">
                <a:pos x="87" y="0"/>
              </a:cxn>
              <a:cxn ang="0">
                <a:pos x="78" y="3"/>
              </a:cxn>
              <a:cxn ang="0">
                <a:pos x="76" y="10"/>
              </a:cxn>
              <a:cxn ang="0">
                <a:pos x="69" y="11"/>
              </a:cxn>
              <a:cxn ang="0">
                <a:pos x="73" y="12"/>
              </a:cxn>
              <a:cxn ang="0">
                <a:pos x="69" y="16"/>
              </a:cxn>
              <a:cxn ang="0">
                <a:pos x="69" y="24"/>
              </a:cxn>
              <a:cxn ang="0">
                <a:pos x="43" y="26"/>
              </a:cxn>
              <a:cxn ang="0">
                <a:pos x="43" y="30"/>
              </a:cxn>
              <a:cxn ang="0">
                <a:pos x="9" y="31"/>
              </a:cxn>
              <a:cxn ang="0">
                <a:pos x="0" y="30"/>
              </a:cxn>
              <a:cxn ang="0">
                <a:pos x="9" y="36"/>
              </a:cxn>
              <a:cxn ang="0">
                <a:pos x="14" y="36"/>
              </a:cxn>
              <a:cxn ang="0">
                <a:pos x="19" y="42"/>
              </a:cxn>
              <a:cxn ang="0">
                <a:pos x="19" y="45"/>
              </a:cxn>
              <a:cxn ang="0">
                <a:pos x="9" y="47"/>
              </a:cxn>
              <a:cxn ang="0">
                <a:pos x="9" y="52"/>
              </a:cxn>
              <a:cxn ang="0">
                <a:pos x="54" y="52"/>
              </a:cxn>
              <a:cxn ang="0">
                <a:pos x="64" y="58"/>
              </a:cxn>
              <a:cxn ang="0">
                <a:pos x="69" y="57"/>
              </a:cxn>
              <a:cxn ang="0">
                <a:pos x="73" y="55"/>
              </a:cxn>
              <a:cxn ang="0">
                <a:pos x="88" y="55"/>
              </a:cxn>
              <a:cxn ang="0">
                <a:pos x="87" y="49"/>
              </a:cxn>
              <a:cxn ang="0">
                <a:pos x="83" y="49"/>
              </a:cxn>
              <a:cxn ang="0">
                <a:pos x="83" y="47"/>
              </a:cxn>
              <a:cxn ang="0">
                <a:pos x="78" y="45"/>
              </a:cxn>
              <a:cxn ang="0">
                <a:pos x="78" y="40"/>
              </a:cxn>
              <a:cxn ang="0">
                <a:pos x="93" y="40"/>
              </a:cxn>
              <a:cxn ang="0">
                <a:pos x="116" y="26"/>
              </a:cxn>
              <a:cxn ang="0">
                <a:pos x="107" y="21"/>
              </a:cxn>
              <a:cxn ang="0">
                <a:pos x="116" y="21"/>
              </a:cxn>
              <a:cxn ang="0">
                <a:pos x="107" y="14"/>
              </a:cxn>
              <a:cxn ang="0">
                <a:pos x="107" y="10"/>
              </a:cxn>
              <a:cxn ang="0">
                <a:pos x="104" y="9"/>
              </a:cxn>
              <a:cxn ang="0">
                <a:pos x="100" y="6"/>
              </a:cxn>
              <a:cxn ang="0">
                <a:pos x="99" y="4"/>
              </a:cxn>
              <a:cxn ang="0">
                <a:pos x="93" y="4"/>
              </a:cxn>
              <a:cxn ang="0">
                <a:pos x="99" y="3"/>
              </a:cxn>
              <a:cxn ang="0">
                <a:pos x="99" y="0"/>
              </a:cxn>
              <a:cxn ang="0">
                <a:pos x="107" y="0"/>
              </a:cxn>
              <a:cxn ang="0">
                <a:pos x="118" y="4"/>
              </a:cxn>
              <a:cxn ang="0">
                <a:pos x="119" y="4"/>
              </a:cxn>
            </a:cxnLst>
            <a:rect l="0" t="0" r="r" b="b"/>
            <a:pathLst>
              <a:path w="119" h="58">
                <a:moveTo>
                  <a:pt x="119" y="4"/>
                </a:moveTo>
                <a:lnTo>
                  <a:pt x="116" y="4"/>
                </a:lnTo>
                <a:lnTo>
                  <a:pt x="107" y="0"/>
                </a:lnTo>
                <a:lnTo>
                  <a:pt x="87" y="0"/>
                </a:lnTo>
                <a:lnTo>
                  <a:pt x="78" y="3"/>
                </a:lnTo>
                <a:lnTo>
                  <a:pt x="76" y="10"/>
                </a:lnTo>
                <a:lnTo>
                  <a:pt x="69" y="11"/>
                </a:lnTo>
                <a:lnTo>
                  <a:pt x="73" y="12"/>
                </a:lnTo>
                <a:lnTo>
                  <a:pt x="69" y="16"/>
                </a:lnTo>
                <a:lnTo>
                  <a:pt x="69" y="24"/>
                </a:lnTo>
                <a:lnTo>
                  <a:pt x="43" y="26"/>
                </a:lnTo>
                <a:lnTo>
                  <a:pt x="43" y="30"/>
                </a:lnTo>
                <a:lnTo>
                  <a:pt x="9" y="31"/>
                </a:lnTo>
                <a:lnTo>
                  <a:pt x="0" y="30"/>
                </a:lnTo>
                <a:lnTo>
                  <a:pt x="9" y="36"/>
                </a:lnTo>
                <a:lnTo>
                  <a:pt x="14" y="36"/>
                </a:lnTo>
                <a:lnTo>
                  <a:pt x="19" y="42"/>
                </a:lnTo>
                <a:lnTo>
                  <a:pt x="19" y="45"/>
                </a:lnTo>
                <a:lnTo>
                  <a:pt x="9" y="47"/>
                </a:lnTo>
                <a:lnTo>
                  <a:pt x="9" y="52"/>
                </a:lnTo>
                <a:lnTo>
                  <a:pt x="54" y="52"/>
                </a:lnTo>
                <a:lnTo>
                  <a:pt x="64" y="58"/>
                </a:lnTo>
                <a:lnTo>
                  <a:pt x="69" y="57"/>
                </a:lnTo>
                <a:lnTo>
                  <a:pt x="73" y="55"/>
                </a:lnTo>
                <a:lnTo>
                  <a:pt x="88" y="55"/>
                </a:lnTo>
                <a:lnTo>
                  <a:pt x="87" y="49"/>
                </a:lnTo>
                <a:lnTo>
                  <a:pt x="83" y="49"/>
                </a:lnTo>
                <a:lnTo>
                  <a:pt x="83" y="47"/>
                </a:lnTo>
                <a:lnTo>
                  <a:pt x="78" y="45"/>
                </a:lnTo>
                <a:lnTo>
                  <a:pt x="78" y="40"/>
                </a:lnTo>
                <a:lnTo>
                  <a:pt x="93" y="40"/>
                </a:lnTo>
                <a:lnTo>
                  <a:pt x="116" y="26"/>
                </a:lnTo>
                <a:lnTo>
                  <a:pt x="107" y="21"/>
                </a:lnTo>
                <a:lnTo>
                  <a:pt x="116" y="21"/>
                </a:lnTo>
                <a:lnTo>
                  <a:pt x="107" y="14"/>
                </a:lnTo>
                <a:lnTo>
                  <a:pt x="107" y="10"/>
                </a:lnTo>
                <a:lnTo>
                  <a:pt x="104" y="9"/>
                </a:lnTo>
                <a:lnTo>
                  <a:pt x="100" y="6"/>
                </a:lnTo>
                <a:lnTo>
                  <a:pt x="99" y="4"/>
                </a:lnTo>
                <a:lnTo>
                  <a:pt x="93" y="4"/>
                </a:lnTo>
                <a:lnTo>
                  <a:pt x="99" y="3"/>
                </a:lnTo>
                <a:lnTo>
                  <a:pt x="99" y="0"/>
                </a:lnTo>
                <a:lnTo>
                  <a:pt x="107" y="0"/>
                </a:lnTo>
                <a:lnTo>
                  <a:pt x="118" y="4"/>
                </a:lnTo>
                <a:lnTo>
                  <a:pt x="119" y="4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96" name="Freeform 1338"/>
          <p:cNvSpPr>
            <a:spLocks/>
          </p:cNvSpPr>
          <p:nvPr/>
        </p:nvSpPr>
        <p:spPr bwMode="auto">
          <a:xfrm>
            <a:off x="1920874" y="2751140"/>
            <a:ext cx="5100634" cy="1138239"/>
          </a:xfrm>
          <a:custGeom>
            <a:avLst/>
            <a:gdLst/>
            <a:ahLst/>
            <a:cxnLst>
              <a:cxn ang="0">
                <a:pos x="749" y="717"/>
              </a:cxn>
              <a:cxn ang="0">
                <a:pos x="668" y="706"/>
              </a:cxn>
              <a:cxn ang="0">
                <a:pos x="568" y="689"/>
              </a:cxn>
              <a:cxn ang="0">
                <a:pos x="504" y="676"/>
              </a:cxn>
              <a:cxn ang="0">
                <a:pos x="447" y="661"/>
              </a:cxn>
              <a:cxn ang="0">
                <a:pos x="361" y="633"/>
              </a:cxn>
              <a:cxn ang="0">
                <a:pos x="286" y="610"/>
              </a:cxn>
              <a:cxn ang="0">
                <a:pos x="228" y="590"/>
              </a:cxn>
              <a:cxn ang="0">
                <a:pos x="193" y="570"/>
              </a:cxn>
              <a:cxn ang="0">
                <a:pos x="133" y="545"/>
              </a:cxn>
              <a:cxn ang="0">
                <a:pos x="108" y="530"/>
              </a:cxn>
              <a:cxn ang="0">
                <a:pos x="72" y="499"/>
              </a:cxn>
              <a:cxn ang="0">
                <a:pos x="46" y="474"/>
              </a:cxn>
              <a:cxn ang="0">
                <a:pos x="8" y="421"/>
              </a:cxn>
              <a:cxn ang="0">
                <a:pos x="3" y="393"/>
              </a:cxn>
              <a:cxn ang="0">
                <a:pos x="0" y="359"/>
              </a:cxn>
              <a:cxn ang="0">
                <a:pos x="5" y="316"/>
              </a:cxn>
              <a:cxn ang="0">
                <a:pos x="10" y="296"/>
              </a:cxn>
              <a:cxn ang="0">
                <a:pos x="50" y="243"/>
              </a:cxn>
              <a:cxn ang="0">
                <a:pos x="72" y="217"/>
              </a:cxn>
              <a:cxn ang="0">
                <a:pos x="126" y="179"/>
              </a:cxn>
              <a:cxn ang="0">
                <a:pos x="136" y="172"/>
              </a:cxn>
              <a:cxn ang="0">
                <a:pos x="198" y="143"/>
              </a:cxn>
              <a:cxn ang="0">
                <a:pos x="229" y="130"/>
              </a:cxn>
              <a:cxn ang="0">
                <a:pos x="299" y="104"/>
              </a:cxn>
              <a:cxn ang="0">
                <a:pos x="383" y="78"/>
              </a:cxn>
              <a:cxn ang="0">
                <a:pos x="449" y="57"/>
              </a:cxn>
              <a:cxn ang="0">
                <a:pos x="513" y="42"/>
              </a:cxn>
              <a:cxn ang="0">
                <a:pos x="573" y="28"/>
              </a:cxn>
              <a:cxn ang="0">
                <a:pos x="679" y="12"/>
              </a:cxn>
              <a:cxn ang="0">
                <a:pos x="753" y="0"/>
              </a:cxn>
              <a:cxn ang="0">
                <a:pos x="2463" y="0"/>
              </a:cxn>
              <a:cxn ang="0">
                <a:pos x="2551" y="16"/>
              </a:cxn>
              <a:cxn ang="0">
                <a:pos x="2637" y="29"/>
              </a:cxn>
              <a:cxn ang="0">
                <a:pos x="2708" y="45"/>
              </a:cxn>
              <a:cxn ang="0">
                <a:pos x="2764" y="60"/>
              </a:cxn>
              <a:cxn ang="0">
                <a:pos x="2845" y="83"/>
              </a:cxn>
              <a:cxn ang="0">
                <a:pos x="2915" y="106"/>
              </a:cxn>
              <a:cxn ang="0">
                <a:pos x="2984" y="134"/>
              </a:cxn>
              <a:cxn ang="0">
                <a:pos x="3017" y="146"/>
              </a:cxn>
              <a:cxn ang="0">
                <a:pos x="3074" y="176"/>
              </a:cxn>
              <a:cxn ang="0">
                <a:pos x="3100" y="192"/>
              </a:cxn>
              <a:cxn ang="0">
                <a:pos x="3140" y="218"/>
              </a:cxn>
              <a:cxn ang="0">
                <a:pos x="3166" y="246"/>
              </a:cxn>
              <a:cxn ang="0">
                <a:pos x="3197" y="297"/>
              </a:cxn>
              <a:cxn ang="0">
                <a:pos x="3207" y="328"/>
              </a:cxn>
              <a:cxn ang="0">
                <a:pos x="3213" y="362"/>
              </a:cxn>
              <a:cxn ang="0">
                <a:pos x="3207" y="397"/>
              </a:cxn>
              <a:cxn ang="0">
                <a:pos x="3197" y="423"/>
              </a:cxn>
              <a:cxn ang="0">
                <a:pos x="3162" y="476"/>
              </a:cxn>
              <a:cxn ang="0">
                <a:pos x="3138" y="502"/>
              </a:cxn>
              <a:cxn ang="0">
                <a:pos x="3099" y="531"/>
              </a:cxn>
              <a:cxn ang="0">
                <a:pos x="3064" y="548"/>
              </a:cxn>
              <a:cxn ang="0">
                <a:pos x="3007" y="576"/>
              </a:cxn>
              <a:cxn ang="0">
                <a:pos x="2976" y="591"/>
              </a:cxn>
              <a:cxn ang="0">
                <a:pos x="2907" y="617"/>
              </a:cxn>
              <a:cxn ang="0">
                <a:pos x="2840" y="639"/>
              </a:cxn>
              <a:cxn ang="0">
                <a:pos x="2753" y="664"/>
              </a:cxn>
              <a:cxn ang="0">
                <a:pos x="2696" y="679"/>
              </a:cxn>
              <a:cxn ang="0">
                <a:pos x="2630" y="690"/>
              </a:cxn>
              <a:cxn ang="0">
                <a:pos x="2534" y="708"/>
              </a:cxn>
              <a:cxn ang="0">
                <a:pos x="2459" y="717"/>
              </a:cxn>
              <a:cxn ang="0">
                <a:pos x="749" y="717"/>
              </a:cxn>
            </a:cxnLst>
            <a:rect l="0" t="0" r="r" b="b"/>
            <a:pathLst>
              <a:path w="3213" h="717">
                <a:moveTo>
                  <a:pt x="749" y="717"/>
                </a:moveTo>
                <a:lnTo>
                  <a:pt x="668" y="706"/>
                </a:lnTo>
                <a:lnTo>
                  <a:pt x="568" y="689"/>
                </a:lnTo>
                <a:lnTo>
                  <a:pt x="504" y="676"/>
                </a:lnTo>
                <a:lnTo>
                  <a:pt x="447" y="661"/>
                </a:lnTo>
                <a:lnTo>
                  <a:pt x="361" y="633"/>
                </a:lnTo>
                <a:lnTo>
                  <a:pt x="286" y="610"/>
                </a:lnTo>
                <a:lnTo>
                  <a:pt x="228" y="590"/>
                </a:lnTo>
                <a:lnTo>
                  <a:pt x="193" y="570"/>
                </a:lnTo>
                <a:lnTo>
                  <a:pt x="133" y="545"/>
                </a:lnTo>
                <a:lnTo>
                  <a:pt x="108" y="530"/>
                </a:lnTo>
                <a:lnTo>
                  <a:pt x="72" y="499"/>
                </a:lnTo>
                <a:lnTo>
                  <a:pt x="46" y="474"/>
                </a:lnTo>
                <a:lnTo>
                  <a:pt x="8" y="421"/>
                </a:lnTo>
                <a:lnTo>
                  <a:pt x="3" y="393"/>
                </a:lnTo>
                <a:lnTo>
                  <a:pt x="0" y="359"/>
                </a:lnTo>
                <a:lnTo>
                  <a:pt x="5" y="316"/>
                </a:lnTo>
                <a:lnTo>
                  <a:pt x="10" y="296"/>
                </a:lnTo>
                <a:lnTo>
                  <a:pt x="50" y="243"/>
                </a:lnTo>
                <a:lnTo>
                  <a:pt x="72" y="217"/>
                </a:lnTo>
                <a:lnTo>
                  <a:pt x="126" y="179"/>
                </a:lnTo>
                <a:lnTo>
                  <a:pt x="136" y="172"/>
                </a:lnTo>
                <a:lnTo>
                  <a:pt x="198" y="143"/>
                </a:lnTo>
                <a:lnTo>
                  <a:pt x="229" y="130"/>
                </a:lnTo>
                <a:lnTo>
                  <a:pt x="299" y="104"/>
                </a:lnTo>
                <a:lnTo>
                  <a:pt x="383" y="78"/>
                </a:lnTo>
                <a:lnTo>
                  <a:pt x="449" y="57"/>
                </a:lnTo>
                <a:lnTo>
                  <a:pt x="513" y="42"/>
                </a:lnTo>
                <a:lnTo>
                  <a:pt x="573" y="28"/>
                </a:lnTo>
                <a:lnTo>
                  <a:pt x="679" y="12"/>
                </a:lnTo>
                <a:lnTo>
                  <a:pt x="753" y="0"/>
                </a:lnTo>
                <a:lnTo>
                  <a:pt x="2463" y="0"/>
                </a:lnTo>
                <a:lnTo>
                  <a:pt x="2551" y="16"/>
                </a:lnTo>
                <a:lnTo>
                  <a:pt x="2637" y="29"/>
                </a:lnTo>
                <a:lnTo>
                  <a:pt x="2708" y="45"/>
                </a:lnTo>
                <a:lnTo>
                  <a:pt x="2764" y="60"/>
                </a:lnTo>
                <a:lnTo>
                  <a:pt x="2845" y="83"/>
                </a:lnTo>
                <a:lnTo>
                  <a:pt x="2915" y="106"/>
                </a:lnTo>
                <a:lnTo>
                  <a:pt x="2984" y="134"/>
                </a:lnTo>
                <a:lnTo>
                  <a:pt x="3017" y="146"/>
                </a:lnTo>
                <a:lnTo>
                  <a:pt x="3074" y="176"/>
                </a:lnTo>
                <a:lnTo>
                  <a:pt x="3100" y="192"/>
                </a:lnTo>
                <a:lnTo>
                  <a:pt x="3140" y="218"/>
                </a:lnTo>
                <a:lnTo>
                  <a:pt x="3166" y="246"/>
                </a:lnTo>
                <a:lnTo>
                  <a:pt x="3197" y="297"/>
                </a:lnTo>
                <a:lnTo>
                  <a:pt x="3207" y="328"/>
                </a:lnTo>
                <a:lnTo>
                  <a:pt x="3213" y="362"/>
                </a:lnTo>
                <a:lnTo>
                  <a:pt x="3207" y="397"/>
                </a:lnTo>
                <a:lnTo>
                  <a:pt x="3197" y="423"/>
                </a:lnTo>
                <a:lnTo>
                  <a:pt x="3162" y="476"/>
                </a:lnTo>
                <a:lnTo>
                  <a:pt x="3138" y="502"/>
                </a:lnTo>
                <a:lnTo>
                  <a:pt x="3099" y="531"/>
                </a:lnTo>
                <a:lnTo>
                  <a:pt x="3064" y="548"/>
                </a:lnTo>
                <a:lnTo>
                  <a:pt x="3007" y="576"/>
                </a:lnTo>
                <a:lnTo>
                  <a:pt x="2976" y="591"/>
                </a:lnTo>
                <a:lnTo>
                  <a:pt x="2907" y="617"/>
                </a:lnTo>
                <a:lnTo>
                  <a:pt x="2840" y="639"/>
                </a:lnTo>
                <a:lnTo>
                  <a:pt x="2753" y="664"/>
                </a:lnTo>
                <a:lnTo>
                  <a:pt x="2696" y="679"/>
                </a:lnTo>
                <a:lnTo>
                  <a:pt x="2630" y="690"/>
                </a:lnTo>
                <a:lnTo>
                  <a:pt x="2534" y="708"/>
                </a:lnTo>
                <a:lnTo>
                  <a:pt x="2459" y="717"/>
                </a:lnTo>
                <a:lnTo>
                  <a:pt x="749" y="717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97" name="Freeform 1339"/>
          <p:cNvSpPr>
            <a:spLocks/>
          </p:cNvSpPr>
          <p:nvPr/>
        </p:nvSpPr>
        <p:spPr bwMode="auto">
          <a:xfrm>
            <a:off x="4313235" y="3155953"/>
            <a:ext cx="227012" cy="87313"/>
          </a:xfrm>
          <a:custGeom>
            <a:avLst/>
            <a:gdLst/>
            <a:ahLst/>
            <a:cxnLst>
              <a:cxn ang="0">
                <a:pos x="123" y="44"/>
              </a:cxn>
              <a:cxn ang="0">
                <a:pos x="123" y="43"/>
              </a:cxn>
              <a:cxn ang="0">
                <a:pos x="138" y="29"/>
              </a:cxn>
              <a:cxn ang="0">
                <a:pos x="143" y="15"/>
              </a:cxn>
              <a:cxn ang="0">
                <a:pos x="138" y="15"/>
              </a:cxn>
              <a:cxn ang="0">
                <a:pos x="131" y="10"/>
              </a:cxn>
              <a:cxn ang="0">
                <a:pos x="131" y="4"/>
              </a:cxn>
              <a:cxn ang="0">
                <a:pos x="128" y="0"/>
              </a:cxn>
              <a:cxn ang="0">
                <a:pos x="104" y="0"/>
              </a:cxn>
              <a:cxn ang="0">
                <a:pos x="48" y="20"/>
              </a:cxn>
              <a:cxn ang="0">
                <a:pos x="40" y="21"/>
              </a:cxn>
              <a:cxn ang="0">
                <a:pos x="40" y="34"/>
              </a:cxn>
              <a:cxn ang="0">
                <a:pos x="35" y="36"/>
              </a:cxn>
              <a:cxn ang="0">
                <a:pos x="0" y="38"/>
              </a:cxn>
              <a:cxn ang="0">
                <a:pos x="0" y="43"/>
              </a:cxn>
              <a:cxn ang="0">
                <a:pos x="14" y="51"/>
              </a:cxn>
              <a:cxn ang="0">
                <a:pos x="19" y="51"/>
              </a:cxn>
              <a:cxn ang="0">
                <a:pos x="24" y="54"/>
              </a:cxn>
              <a:cxn ang="0">
                <a:pos x="29" y="51"/>
              </a:cxn>
              <a:cxn ang="0">
                <a:pos x="35" y="55"/>
              </a:cxn>
              <a:cxn ang="0">
                <a:pos x="35" y="51"/>
              </a:cxn>
              <a:cxn ang="0">
                <a:pos x="40" y="44"/>
              </a:cxn>
              <a:cxn ang="0">
                <a:pos x="48" y="46"/>
              </a:cxn>
              <a:cxn ang="0">
                <a:pos x="59" y="46"/>
              </a:cxn>
              <a:cxn ang="0">
                <a:pos x="74" y="46"/>
              </a:cxn>
              <a:cxn ang="0">
                <a:pos x="83" y="51"/>
              </a:cxn>
              <a:cxn ang="0">
                <a:pos x="93" y="46"/>
              </a:cxn>
              <a:cxn ang="0">
                <a:pos x="109" y="46"/>
              </a:cxn>
              <a:cxn ang="0">
                <a:pos x="114" y="44"/>
              </a:cxn>
              <a:cxn ang="0">
                <a:pos x="123" y="44"/>
              </a:cxn>
            </a:cxnLst>
            <a:rect l="0" t="0" r="r" b="b"/>
            <a:pathLst>
              <a:path w="143" h="55">
                <a:moveTo>
                  <a:pt x="123" y="44"/>
                </a:moveTo>
                <a:lnTo>
                  <a:pt x="123" y="43"/>
                </a:lnTo>
                <a:lnTo>
                  <a:pt x="138" y="29"/>
                </a:lnTo>
                <a:lnTo>
                  <a:pt x="143" y="15"/>
                </a:lnTo>
                <a:lnTo>
                  <a:pt x="138" y="15"/>
                </a:lnTo>
                <a:lnTo>
                  <a:pt x="131" y="10"/>
                </a:lnTo>
                <a:lnTo>
                  <a:pt x="131" y="4"/>
                </a:lnTo>
                <a:lnTo>
                  <a:pt x="128" y="0"/>
                </a:lnTo>
                <a:lnTo>
                  <a:pt x="104" y="0"/>
                </a:lnTo>
                <a:lnTo>
                  <a:pt x="48" y="20"/>
                </a:lnTo>
                <a:lnTo>
                  <a:pt x="40" y="21"/>
                </a:lnTo>
                <a:lnTo>
                  <a:pt x="40" y="34"/>
                </a:lnTo>
                <a:lnTo>
                  <a:pt x="35" y="36"/>
                </a:lnTo>
                <a:lnTo>
                  <a:pt x="0" y="38"/>
                </a:lnTo>
                <a:lnTo>
                  <a:pt x="0" y="43"/>
                </a:lnTo>
                <a:lnTo>
                  <a:pt x="14" y="51"/>
                </a:lnTo>
                <a:lnTo>
                  <a:pt x="19" y="51"/>
                </a:lnTo>
                <a:lnTo>
                  <a:pt x="24" y="54"/>
                </a:lnTo>
                <a:lnTo>
                  <a:pt x="29" y="51"/>
                </a:lnTo>
                <a:lnTo>
                  <a:pt x="35" y="55"/>
                </a:lnTo>
                <a:lnTo>
                  <a:pt x="35" y="51"/>
                </a:lnTo>
                <a:lnTo>
                  <a:pt x="40" y="44"/>
                </a:lnTo>
                <a:lnTo>
                  <a:pt x="48" y="46"/>
                </a:lnTo>
                <a:lnTo>
                  <a:pt x="59" y="46"/>
                </a:lnTo>
                <a:lnTo>
                  <a:pt x="74" y="46"/>
                </a:lnTo>
                <a:lnTo>
                  <a:pt x="83" y="51"/>
                </a:lnTo>
                <a:lnTo>
                  <a:pt x="93" y="46"/>
                </a:lnTo>
                <a:lnTo>
                  <a:pt x="109" y="46"/>
                </a:lnTo>
                <a:lnTo>
                  <a:pt x="114" y="44"/>
                </a:lnTo>
                <a:lnTo>
                  <a:pt x="123" y="44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98" name="Freeform 1340"/>
          <p:cNvSpPr>
            <a:spLocks/>
          </p:cNvSpPr>
          <p:nvPr/>
        </p:nvSpPr>
        <p:spPr bwMode="auto">
          <a:xfrm>
            <a:off x="4313235" y="3155953"/>
            <a:ext cx="227012" cy="87313"/>
          </a:xfrm>
          <a:custGeom>
            <a:avLst/>
            <a:gdLst/>
            <a:ahLst/>
            <a:cxnLst>
              <a:cxn ang="0">
                <a:pos x="123" y="44"/>
              </a:cxn>
              <a:cxn ang="0">
                <a:pos x="123" y="43"/>
              </a:cxn>
              <a:cxn ang="0">
                <a:pos x="138" y="29"/>
              </a:cxn>
              <a:cxn ang="0">
                <a:pos x="143" y="15"/>
              </a:cxn>
              <a:cxn ang="0">
                <a:pos x="138" y="15"/>
              </a:cxn>
              <a:cxn ang="0">
                <a:pos x="131" y="10"/>
              </a:cxn>
              <a:cxn ang="0">
                <a:pos x="131" y="4"/>
              </a:cxn>
              <a:cxn ang="0">
                <a:pos x="128" y="0"/>
              </a:cxn>
              <a:cxn ang="0">
                <a:pos x="104" y="0"/>
              </a:cxn>
              <a:cxn ang="0">
                <a:pos x="48" y="20"/>
              </a:cxn>
              <a:cxn ang="0">
                <a:pos x="40" y="21"/>
              </a:cxn>
              <a:cxn ang="0">
                <a:pos x="40" y="34"/>
              </a:cxn>
              <a:cxn ang="0">
                <a:pos x="35" y="36"/>
              </a:cxn>
              <a:cxn ang="0">
                <a:pos x="0" y="38"/>
              </a:cxn>
              <a:cxn ang="0">
                <a:pos x="0" y="43"/>
              </a:cxn>
              <a:cxn ang="0">
                <a:pos x="14" y="51"/>
              </a:cxn>
              <a:cxn ang="0">
                <a:pos x="19" y="51"/>
              </a:cxn>
              <a:cxn ang="0">
                <a:pos x="24" y="54"/>
              </a:cxn>
              <a:cxn ang="0">
                <a:pos x="29" y="51"/>
              </a:cxn>
              <a:cxn ang="0">
                <a:pos x="35" y="55"/>
              </a:cxn>
              <a:cxn ang="0">
                <a:pos x="35" y="51"/>
              </a:cxn>
              <a:cxn ang="0">
                <a:pos x="40" y="44"/>
              </a:cxn>
              <a:cxn ang="0">
                <a:pos x="48" y="46"/>
              </a:cxn>
              <a:cxn ang="0">
                <a:pos x="59" y="46"/>
              </a:cxn>
              <a:cxn ang="0">
                <a:pos x="74" y="46"/>
              </a:cxn>
              <a:cxn ang="0">
                <a:pos x="83" y="51"/>
              </a:cxn>
              <a:cxn ang="0">
                <a:pos x="93" y="46"/>
              </a:cxn>
              <a:cxn ang="0">
                <a:pos x="109" y="46"/>
              </a:cxn>
              <a:cxn ang="0">
                <a:pos x="114" y="44"/>
              </a:cxn>
              <a:cxn ang="0">
                <a:pos x="123" y="44"/>
              </a:cxn>
            </a:cxnLst>
            <a:rect l="0" t="0" r="r" b="b"/>
            <a:pathLst>
              <a:path w="143" h="55">
                <a:moveTo>
                  <a:pt x="123" y="44"/>
                </a:moveTo>
                <a:lnTo>
                  <a:pt x="123" y="43"/>
                </a:lnTo>
                <a:lnTo>
                  <a:pt x="138" y="29"/>
                </a:lnTo>
                <a:lnTo>
                  <a:pt x="143" y="15"/>
                </a:lnTo>
                <a:lnTo>
                  <a:pt x="138" y="15"/>
                </a:lnTo>
                <a:lnTo>
                  <a:pt x="131" y="10"/>
                </a:lnTo>
                <a:lnTo>
                  <a:pt x="131" y="4"/>
                </a:lnTo>
                <a:lnTo>
                  <a:pt x="128" y="0"/>
                </a:lnTo>
                <a:lnTo>
                  <a:pt x="104" y="0"/>
                </a:lnTo>
                <a:lnTo>
                  <a:pt x="48" y="20"/>
                </a:lnTo>
                <a:lnTo>
                  <a:pt x="40" y="21"/>
                </a:lnTo>
                <a:lnTo>
                  <a:pt x="40" y="34"/>
                </a:lnTo>
                <a:lnTo>
                  <a:pt x="35" y="36"/>
                </a:lnTo>
                <a:lnTo>
                  <a:pt x="0" y="38"/>
                </a:lnTo>
                <a:lnTo>
                  <a:pt x="0" y="43"/>
                </a:lnTo>
                <a:lnTo>
                  <a:pt x="14" y="51"/>
                </a:lnTo>
                <a:lnTo>
                  <a:pt x="19" y="51"/>
                </a:lnTo>
                <a:lnTo>
                  <a:pt x="24" y="54"/>
                </a:lnTo>
                <a:lnTo>
                  <a:pt x="29" y="51"/>
                </a:lnTo>
                <a:lnTo>
                  <a:pt x="35" y="55"/>
                </a:lnTo>
                <a:lnTo>
                  <a:pt x="35" y="51"/>
                </a:lnTo>
                <a:lnTo>
                  <a:pt x="40" y="44"/>
                </a:lnTo>
                <a:lnTo>
                  <a:pt x="48" y="46"/>
                </a:lnTo>
                <a:lnTo>
                  <a:pt x="59" y="46"/>
                </a:lnTo>
                <a:lnTo>
                  <a:pt x="74" y="46"/>
                </a:lnTo>
                <a:lnTo>
                  <a:pt x="83" y="51"/>
                </a:lnTo>
                <a:lnTo>
                  <a:pt x="93" y="46"/>
                </a:lnTo>
                <a:lnTo>
                  <a:pt x="109" y="46"/>
                </a:lnTo>
                <a:lnTo>
                  <a:pt x="114" y="44"/>
                </a:lnTo>
                <a:lnTo>
                  <a:pt x="123" y="44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99" name="Freeform 1341"/>
          <p:cNvSpPr>
            <a:spLocks/>
          </p:cNvSpPr>
          <p:nvPr/>
        </p:nvSpPr>
        <p:spPr bwMode="auto">
          <a:xfrm>
            <a:off x="4351335" y="3224216"/>
            <a:ext cx="165100" cy="68263"/>
          </a:xfrm>
          <a:custGeom>
            <a:avLst/>
            <a:gdLst/>
            <a:ahLst/>
            <a:cxnLst>
              <a:cxn ang="0">
                <a:pos x="104" y="2"/>
              </a:cxn>
              <a:cxn ang="0">
                <a:pos x="97" y="0"/>
              </a:cxn>
              <a:cxn ang="0">
                <a:pos x="90" y="1"/>
              </a:cxn>
              <a:cxn ang="0">
                <a:pos x="85" y="2"/>
              </a:cxn>
              <a:cxn ang="0">
                <a:pos x="69" y="2"/>
              </a:cxn>
              <a:cxn ang="0">
                <a:pos x="59" y="7"/>
              </a:cxn>
              <a:cxn ang="0">
                <a:pos x="50" y="2"/>
              </a:cxn>
              <a:cxn ang="0">
                <a:pos x="35" y="2"/>
              </a:cxn>
              <a:cxn ang="0">
                <a:pos x="25" y="0"/>
              </a:cxn>
              <a:cxn ang="0">
                <a:pos x="16" y="1"/>
              </a:cxn>
              <a:cxn ang="0">
                <a:pos x="11" y="7"/>
              </a:cxn>
              <a:cxn ang="0">
                <a:pos x="11" y="15"/>
              </a:cxn>
              <a:cxn ang="0">
                <a:pos x="0" y="24"/>
              </a:cxn>
              <a:cxn ang="0">
                <a:pos x="0" y="34"/>
              </a:cxn>
              <a:cxn ang="0">
                <a:pos x="11" y="34"/>
              </a:cxn>
              <a:cxn ang="0">
                <a:pos x="21" y="36"/>
              </a:cxn>
              <a:cxn ang="0">
                <a:pos x="25" y="40"/>
              </a:cxn>
              <a:cxn ang="0">
                <a:pos x="25" y="43"/>
              </a:cxn>
              <a:cxn ang="0">
                <a:pos x="56" y="40"/>
              </a:cxn>
              <a:cxn ang="0">
                <a:pos x="64" y="32"/>
              </a:cxn>
              <a:cxn ang="0">
                <a:pos x="69" y="32"/>
              </a:cxn>
              <a:cxn ang="0">
                <a:pos x="75" y="34"/>
              </a:cxn>
              <a:cxn ang="0">
                <a:pos x="80" y="32"/>
              </a:cxn>
              <a:cxn ang="0">
                <a:pos x="85" y="23"/>
              </a:cxn>
              <a:cxn ang="0">
                <a:pos x="90" y="20"/>
              </a:cxn>
              <a:cxn ang="0">
                <a:pos x="99" y="13"/>
              </a:cxn>
              <a:cxn ang="0">
                <a:pos x="104" y="11"/>
              </a:cxn>
              <a:cxn ang="0">
                <a:pos x="104" y="2"/>
              </a:cxn>
            </a:cxnLst>
            <a:rect l="0" t="0" r="r" b="b"/>
            <a:pathLst>
              <a:path w="104" h="43">
                <a:moveTo>
                  <a:pt x="104" y="2"/>
                </a:moveTo>
                <a:lnTo>
                  <a:pt x="97" y="0"/>
                </a:lnTo>
                <a:lnTo>
                  <a:pt x="90" y="1"/>
                </a:lnTo>
                <a:lnTo>
                  <a:pt x="85" y="2"/>
                </a:lnTo>
                <a:lnTo>
                  <a:pt x="69" y="2"/>
                </a:lnTo>
                <a:lnTo>
                  <a:pt x="59" y="7"/>
                </a:lnTo>
                <a:lnTo>
                  <a:pt x="50" y="2"/>
                </a:lnTo>
                <a:lnTo>
                  <a:pt x="35" y="2"/>
                </a:lnTo>
                <a:lnTo>
                  <a:pt x="25" y="0"/>
                </a:lnTo>
                <a:lnTo>
                  <a:pt x="16" y="1"/>
                </a:lnTo>
                <a:lnTo>
                  <a:pt x="11" y="7"/>
                </a:lnTo>
                <a:lnTo>
                  <a:pt x="11" y="15"/>
                </a:lnTo>
                <a:lnTo>
                  <a:pt x="0" y="24"/>
                </a:lnTo>
                <a:lnTo>
                  <a:pt x="0" y="34"/>
                </a:lnTo>
                <a:lnTo>
                  <a:pt x="11" y="34"/>
                </a:lnTo>
                <a:lnTo>
                  <a:pt x="21" y="36"/>
                </a:lnTo>
                <a:lnTo>
                  <a:pt x="25" y="40"/>
                </a:lnTo>
                <a:lnTo>
                  <a:pt x="25" y="43"/>
                </a:lnTo>
                <a:lnTo>
                  <a:pt x="56" y="40"/>
                </a:lnTo>
                <a:lnTo>
                  <a:pt x="64" y="32"/>
                </a:lnTo>
                <a:lnTo>
                  <a:pt x="69" y="32"/>
                </a:lnTo>
                <a:lnTo>
                  <a:pt x="75" y="34"/>
                </a:lnTo>
                <a:lnTo>
                  <a:pt x="80" y="32"/>
                </a:lnTo>
                <a:lnTo>
                  <a:pt x="85" y="23"/>
                </a:lnTo>
                <a:lnTo>
                  <a:pt x="90" y="20"/>
                </a:lnTo>
                <a:lnTo>
                  <a:pt x="99" y="13"/>
                </a:lnTo>
                <a:lnTo>
                  <a:pt x="104" y="11"/>
                </a:lnTo>
                <a:lnTo>
                  <a:pt x="104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00" name="Freeform 1342"/>
          <p:cNvSpPr>
            <a:spLocks/>
          </p:cNvSpPr>
          <p:nvPr/>
        </p:nvSpPr>
        <p:spPr bwMode="auto">
          <a:xfrm>
            <a:off x="4351335" y="3224216"/>
            <a:ext cx="165100" cy="68263"/>
          </a:xfrm>
          <a:custGeom>
            <a:avLst/>
            <a:gdLst/>
            <a:ahLst/>
            <a:cxnLst>
              <a:cxn ang="0">
                <a:pos x="104" y="2"/>
              </a:cxn>
              <a:cxn ang="0">
                <a:pos x="97" y="0"/>
              </a:cxn>
              <a:cxn ang="0">
                <a:pos x="90" y="1"/>
              </a:cxn>
              <a:cxn ang="0">
                <a:pos x="85" y="2"/>
              </a:cxn>
              <a:cxn ang="0">
                <a:pos x="69" y="2"/>
              </a:cxn>
              <a:cxn ang="0">
                <a:pos x="59" y="7"/>
              </a:cxn>
              <a:cxn ang="0">
                <a:pos x="50" y="2"/>
              </a:cxn>
              <a:cxn ang="0">
                <a:pos x="35" y="2"/>
              </a:cxn>
              <a:cxn ang="0">
                <a:pos x="25" y="0"/>
              </a:cxn>
              <a:cxn ang="0">
                <a:pos x="16" y="1"/>
              </a:cxn>
              <a:cxn ang="0">
                <a:pos x="11" y="7"/>
              </a:cxn>
              <a:cxn ang="0">
                <a:pos x="11" y="15"/>
              </a:cxn>
              <a:cxn ang="0">
                <a:pos x="0" y="24"/>
              </a:cxn>
              <a:cxn ang="0">
                <a:pos x="0" y="34"/>
              </a:cxn>
              <a:cxn ang="0">
                <a:pos x="11" y="34"/>
              </a:cxn>
              <a:cxn ang="0">
                <a:pos x="21" y="36"/>
              </a:cxn>
              <a:cxn ang="0">
                <a:pos x="25" y="40"/>
              </a:cxn>
              <a:cxn ang="0">
                <a:pos x="25" y="43"/>
              </a:cxn>
              <a:cxn ang="0">
                <a:pos x="56" y="40"/>
              </a:cxn>
              <a:cxn ang="0">
                <a:pos x="64" y="32"/>
              </a:cxn>
              <a:cxn ang="0">
                <a:pos x="69" y="32"/>
              </a:cxn>
              <a:cxn ang="0">
                <a:pos x="75" y="34"/>
              </a:cxn>
              <a:cxn ang="0">
                <a:pos x="80" y="32"/>
              </a:cxn>
              <a:cxn ang="0">
                <a:pos x="85" y="23"/>
              </a:cxn>
              <a:cxn ang="0">
                <a:pos x="90" y="20"/>
              </a:cxn>
              <a:cxn ang="0">
                <a:pos x="99" y="13"/>
              </a:cxn>
              <a:cxn ang="0">
                <a:pos x="104" y="11"/>
              </a:cxn>
              <a:cxn ang="0">
                <a:pos x="104" y="2"/>
              </a:cxn>
            </a:cxnLst>
            <a:rect l="0" t="0" r="r" b="b"/>
            <a:pathLst>
              <a:path w="104" h="43">
                <a:moveTo>
                  <a:pt x="104" y="2"/>
                </a:moveTo>
                <a:lnTo>
                  <a:pt x="97" y="0"/>
                </a:lnTo>
                <a:lnTo>
                  <a:pt x="90" y="1"/>
                </a:lnTo>
                <a:lnTo>
                  <a:pt x="85" y="2"/>
                </a:lnTo>
                <a:lnTo>
                  <a:pt x="69" y="2"/>
                </a:lnTo>
                <a:lnTo>
                  <a:pt x="59" y="7"/>
                </a:lnTo>
                <a:lnTo>
                  <a:pt x="50" y="2"/>
                </a:lnTo>
                <a:lnTo>
                  <a:pt x="35" y="2"/>
                </a:lnTo>
                <a:lnTo>
                  <a:pt x="25" y="0"/>
                </a:lnTo>
                <a:lnTo>
                  <a:pt x="16" y="1"/>
                </a:lnTo>
                <a:lnTo>
                  <a:pt x="11" y="7"/>
                </a:lnTo>
                <a:lnTo>
                  <a:pt x="11" y="15"/>
                </a:lnTo>
                <a:lnTo>
                  <a:pt x="0" y="24"/>
                </a:lnTo>
                <a:lnTo>
                  <a:pt x="0" y="34"/>
                </a:lnTo>
                <a:lnTo>
                  <a:pt x="11" y="34"/>
                </a:lnTo>
                <a:lnTo>
                  <a:pt x="21" y="36"/>
                </a:lnTo>
                <a:lnTo>
                  <a:pt x="25" y="40"/>
                </a:lnTo>
                <a:lnTo>
                  <a:pt x="25" y="43"/>
                </a:lnTo>
                <a:lnTo>
                  <a:pt x="56" y="40"/>
                </a:lnTo>
                <a:lnTo>
                  <a:pt x="64" y="32"/>
                </a:lnTo>
                <a:lnTo>
                  <a:pt x="69" y="32"/>
                </a:lnTo>
                <a:lnTo>
                  <a:pt x="75" y="34"/>
                </a:lnTo>
                <a:lnTo>
                  <a:pt x="80" y="32"/>
                </a:lnTo>
                <a:lnTo>
                  <a:pt x="85" y="23"/>
                </a:lnTo>
                <a:lnTo>
                  <a:pt x="90" y="20"/>
                </a:lnTo>
                <a:lnTo>
                  <a:pt x="99" y="13"/>
                </a:lnTo>
                <a:lnTo>
                  <a:pt x="104" y="11"/>
                </a:lnTo>
                <a:lnTo>
                  <a:pt x="104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01" name="Freeform 1343"/>
          <p:cNvSpPr>
            <a:spLocks/>
          </p:cNvSpPr>
          <p:nvPr/>
        </p:nvSpPr>
        <p:spPr bwMode="auto">
          <a:xfrm>
            <a:off x="4524372" y="3243266"/>
            <a:ext cx="185737" cy="5397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2" y="23"/>
              </a:cxn>
              <a:cxn ang="0">
                <a:pos x="7" y="17"/>
              </a:cxn>
              <a:cxn ang="0">
                <a:pos x="31" y="15"/>
              </a:cxn>
              <a:cxn ang="0">
                <a:pos x="36" y="10"/>
              </a:cxn>
              <a:cxn ang="0">
                <a:pos x="36" y="9"/>
              </a:cxn>
              <a:cxn ang="0">
                <a:pos x="55" y="5"/>
              </a:cxn>
              <a:cxn ang="0">
                <a:pos x="71" y="0"/>
              </a:cxn>
              <a:cxn ang="0">
                <a:pos x="77" y="5"/>
              </a:cxn>
              <a:cxn ang="0">
                <a:pos x="81" y="9"/>
              </a:cxn>
              <a:cxn ang="0">
                <a:pos x="88" y="12"/>
              </a:cxn>
              <a:cxn ang="0">
                <a:pos x="117" y="26"/>
              </a:cxn>
              <a:cxn ang="0">
                <a:pos x="72" y="28"/>
              </a:cxn>
              <a:cxn ang="0">
                <a:pos x="69" y="31"/>
              </a:cxn>
              <a:cxn ang="0">
                <a:pos x="53" y="28"/>
              </a:cxn>
              <a:cxn ang="0">
                <a:pos x="48" y="26"/>
              </a:cxn>
              <a:cxn ang="0">
                <a:pos x="38" y="26"/>
              </a:cxn>
              <a:cxn ang="0">
                <a:pos x="36" y="33"/>
              </a:cxn>
              <a:cxn ang="0">
                <a:pos x="14" y="33"/>
              </a:cxn>
              <a:cxn ang="0">
                <a:pos x="12" y="34"/>
              </a:cxn>
              <a:cxn ang="0">
                <a:pos x="0" y="28"/>
              </a:cxn>
            </a:cxnLst>
            <a:rect l="0" t="0" r="r" b="b"/>
            <a:pathLst>
              <a:path w="117" h="34">
                <a:moveTo>
                  <a:pt x="0" y="28"/>
                </a:moveTo>
                <a:lnTo>
                  <a:pt x="2" y="23"/>
                </a:lnTo>
                <a:lnTo>
                  <a:pt x="7" y="17"/>
                </a:lnTo>
                <a:lnTo>
                  <a:pt x="31" y="15"/>
                </a:lnTo>
                <a:lnTo>
                  <a:pt x="36" y="10"/>
                </a:lnTo>
                <a:lnTo>
                  <a:pt x="36" y="9"/>
                </a:lnTo>
                <a:lnTo>
                  <a:pt x="55" y="5"/>
                </a:lnTo>
                <a:lnTo>
                  <a:pt x="71" y="0"/>
                </a:lnTo>
                <a:lnTo>
                  <a:pt x="77" y="5"/>
                </a:lnTo>
                <a:lnTo>
                  <a:pt x="81" y="9"/>
                </a:lnTo>
                <a:lnTo>
                  <a:pt x="88" y="12"/>
                </a:lnTo>
                <a:lnTo>
                  <a:pt x="117" y="26"/>
                </a:lnTo>
                <a:lnTo>
                  <a:pt x="72" y="28"/>
                </a:lnTo>
                <a:lnTo>
                  <a:pt x="69" y="31"/>
                </a:lnTo>
                <a:lnTo>
                  <a:pt x="53" y="28"/>
                </a:lnTo>
                <a:lnTo>
                  <a:pt x="48" y="26"/>
                </a:lnTo>
                <a:lnTo>
                  <a:pt x="38" y="26"/>
                </a:lnTo>
                <a:lnTo>
                  <a:pt x="36" y="33"/>
                </a:lnTo>
                <a:lnTo>
                  <a:pt x="14" y="33"/>
                </a:lnTo>
                <a:lnTo>
                  <a:pt x="12" y="34"/>
                </a:lnTo>
                <a:lnTo>
                  <a:pt x="0" y="28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02" name="Freeform 1344"/>
          <p:cNvSpPr>
            <a:spLocks/>
          </p:cNvSpPr>
          <p:nvPr/>
        </p:nvSpPr>
        <p:spPr bwMode="auto">
          <a:xfrm>
            <a:off x="4524372" y="3243266"/>
            <a:ext cx="185737" cy="53975"/>
          </a:xfrm>
          <a:custGeom>
            <a:avLst/>
            <a:gdLst/>
            <a:ahLst/>
            <a:cxnLst>
              <a:cxn ang="0">
                <a:pos x="0" y="28"/>
              </a:cxn>
              <a:cxn ang="0">
                <a:pos x="2" y="23"/>
              </a:cxn>
              <a:cxn ang="0">
                <a:pos x="7" y="17"/>
              </a:cxn>
              <a:cxn ang="0">
                <a:pos x="31" y="15"/>
              </a:cxn>
              <a:cxn ang="0">
                <a:pos x="36" y="10"/>
              </a:cxn>
              <a:cxn ang="0">
                <a:pos x="36" y="9"/>
              </a:cxn>
              <a:cxn ang="0">
                <a:pos x="55" y="5"/>
              </a:cxn>
              <a:cxn ang="0">
                <a:pos x="71" y="0"/>
              </a:cxn>
              <a:cxn ang="0">
                <a:pos x="77" y="5"/>
              </a:cxn>
              <a:cxn ang="0">
                <a:pos x="81" y="9"/>
              </a:cxn>
              <a:cxn ang="0">
                <a:pos x="88" y="12"/>
              </a:cxn>
              <a:cxn ang="0">
                <a:pos x="117" y="26"/>
              </a:cxn>
              <a:cxn ang="0">
                <a:pos x="72" y="28"/>
              </a:cxn>
              <a:cxn ang="0">
                <a:pos x="69" y="31"/>
              </a:cxn>
              <a:cxn ang="0">
                <a:pos x="53" y="28"/>
              </a:cxn>
              <a:cxn ang="0">
                <a:pos x="48" y="26"/>
              </a:cxn>
              <a:cxn ang="0">
                <a:pos x="38" y="26"/>
              </a:cxn>
              <a:cxn ang="0">
                <a:pos x="36" y="33"/>
              </a:cxn>
              <a:cxn ang="0">
                <a:pos x="14" y="33"/>
              </a:cxn>
              <a:cxn ang="0">
                <a:pos x="12" y="34"/>
              </a:cxn>
              <a:cxn ang="0">
                <a:pos x="0" y="28"/>
              </a:cxn>
            </a:cxnLst>
            <a:rect l="0" t="0" r="r" b="b"/>
            <a:pathLst>
              <a:path w="117" h="34">
                <a:moveTo>
                  <a:pt x="0" y="28"/>
                </a:moveTo>
                <a:lnTo>
                  <a:pt x="2" y="23"/>
                </a:lnTo>
                <a:lnTo>
                  <a:pt x="7" y="17"/>
                </a:lnTo>
                <a:lnTo>
                  <a:pt x="31" y="15"/>
                </a:lnTo>
                <a:lnTo>
                  <a:pt x="36" y="10"/>
                </a:lnTo>
                <a:lnTo>
                  <a:pt x="36" y="9"/>
                </a:lnTo>
                <a:lnTo>
                  <a:pt x="55" y="5"/>
                </a:lnTo>
                <a:lnTo>
                  <a:pt x="71" y="0"/>
                </a:lnTo>
                <a:lnTo>
                  <a:pt x="77" y="5"/>
                </a:lnTo>
                <a:lnTo>
                  <a:pt x="81" y="9"/>
                </a:lnTo>
                <a:lnTo>
                  <a:pt x="88" y="12"/>
                </a:lnTo>
                <a:lnTo>
                  <a:pt x="117" y="26"/>
                </a:lnTo>
                <a:lnTo>
                  <a:pt x="72" y="28"/>
                </a:lnTo>
                <a:lnTo>
                  <a:pt x="69" y="31"/>
                </a:lnTo>
                <a:lnTo>
                  <a:pt x="53" y="28"/>
                </a:lnTo>
                <a:lnTo>
                  <a:pt x="48" y="26"/>
                </a:lnTo>
                <a:lnTo>
                  <a:pt x="38" y="26"/>
                </a:lnTo>
                <a:lnTo>
                  <a:pt x="36" y="33"/>
                </a:lnTo>
                <a:lnTo>
                  <a:pt x="14" y="33"/>
                </a:lnTo>
                <a:lnTo>
                  <a:pt x="12" y="34"/>
                </a:lnTo>
                <a:lnTo>
                  <a:pt x="0" y="28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03" name="Freeform 1345"/>
          <p:cNvSpPr>
            <a:spLocks/>
          </p:cNvSpPr>
          <p:nvPr/>
        </p:nvSpPr>
        <p:spPr bwMode="auto">
          <a:xfrm>
            <a:off x="4487860" y="3284541"/>
            <a:ext cx="268287" cy="130175"/>
          </a:xfrm>
          <a:custGeom>
            <a:avLst/>
            <a:gdLst/>
            <a:ahLst/>
            <a:cxnLst>
              <a:cxn ang="0">
                <a:pos x="95" y="2"/>
              </a:cxn>
              <a:cxn ang="0">
                <a:pos x="91" y="5"/>
              </a:cxn>
              <a:cxn ang="0">
                <a:pos x="76" y="2"/>
              </a:cxn>
              <a:cxn ang="0">
                <a:pos x="71" y="0"/>
              </a:cxn>
              <a:cxn ang="0">
                <a:pos x="60" y="0"/>
              </a:cxn>
              <a:cxn ang="0">
                <a:pos x="57" y="8"/>
              </a:cxn>
              <a:cxn ang="0">
                <a:pos x="52" y="18"/>
              </a:cxn>
              <a:cxn ang="0">
                <a:pos x="46" y="26"/>
              </a:cxn>
              <a:cxn ang="0">
                <a:pos x="36" y="33"/>
              </a:cxn>
              <a:cxn ang="0">
                <a:pos x="34" y="40"/>
              </a:cxn>
              <a:cxn ang="0">
                <a:pos x="22" y="45"/>
              </a:cxn>
              <a:cxn ang="0">
                <a:pos x="19" y="43"/>
              </a:cxn>
              <a:cxn ang="0">
                <a:pos x="12" y="45"/>
              </a:cxn>
              <a:cxn ang="0">
                <a:pos x="0" y="45"/>
              </a:cxn>
              <a:cxn ang="0">
                <a:pos x="0" y="51"/>
              </a:cxn>
              <a:cxn ang="0">
                <a:pos x="14" y="49"/>
              </a:cxn>
              <a:cxn ang="0">
                <a:pos x="40" y="49"/>
              </a:cxn>
              <a:cxn ang="0">
                <a:pos x="43" y="56"/>
              </a:cxn>
              <a:cxn ang="0">
                <a:pos x="48" y="59"/>
              </a:cxn>
              <a:cxn ang="0">
                <a:pos x="60" y="59"/>
              </a:cxn>
              <a:cxn ang="0">
                <a:pos x="64" y="53"/>
              </a:cxn>
              <a:cxn ang="0">
                <a:pos x="78" y="54"/>
              </a:cxn>
              <a:cxn ang="0">
                <a:pos x="86" y="56"/>
              </a:cxn>
              <a:cxn ang="0">
                <a:pos x="86" y="66"/>
              </a:cxn>
              <a:cxn ang="0">
                <a:pos x="91" y="70"/>
              </a:cxn>
              <a:cxn ang="0">
                <a:pos x="88" y="72"/>
              </a:cxn>
              <a:cxn ang="0">
                <a:pos x="105" y="70"/>
              </a:cxn>
              <a:cxn ang="0">
                <a:pos x="128" y="75"/>
              </a:cxn>
              <a:cxn ang="0">
                <a:pos x="129" y="75"/>
              </a:cxn>
              <a:cxn ang="0">
                <a:pos x="147" y="79"/>
              </a:cxn>
              <a:cxn ang="0">
                <a:pos x="155" y="82"/>
              </a:cxn>
              <a:cxn ang="0">
                <a:pos x="155" y="76"/>
              </a:cxn>
              <a:cxn ang="0">
                <a:pos x="150" y="76"/>
              </a:cxn>
              <a:cxn ang="0">
                <a:pos x="145" y="75"/>
              </a:cxn>
              <a:cxn ang="0">
                <a:pos x="150" y="62"/>
              </a:cxn>
              <a:cxn ang="0">
                <a:pos x="150" y="61"/>
              </a:cxn>
              <a:cxn ang="0">
                <a:pos x="161" y="59"/>
              </a:cxn>
              <a:cxn ang="0">
                <a:pos x="164" y="59"/>
              </a:cxn>
              <a:cxn ang="0">
                <a:pos x="155" y="51"/>
              </a:cxn>
              <a:cxn ang="0">
                <a:pos x="155" y="38"/>
              </a:cxn>
              <a:cxn ang="0">
                <a:pos x="150" y="36"/>
              </a:cxn>
              <a:cxn ang="0">
                <a:pos x="150" y="31"/>
              </a:cxn>
              <a:cxn ang="0">
                <a:pos x="155" y="27"/>
              </a:cxn>
              <a:cxn ang="0">
                <a:pos x="161" y="20"/>
              </a:cxn>
              <a:cxn ang="0">
                <a:pos x="164" y="17"/>
              </a:cxn>
              <a:cxn ang="0">
                <a:pos x="169" y="15"/>
              </a:cxn>
              <a:cxn ang="0">
                <a:pos x="164" y="10"/>
              </a:cxn>
              <a:cxn ang="0">
                <a:pos x="164" y="7"/>
              </a:cxn>
              <a:cxn ang="0">
                <a:pos x="155" y="2"/>
              </a:cxn>
              <a:cxn ang="0">
                <a:pos x="145" y="2"/>
              </a:cxn>
              <a:cxn ang="0">
                <a:pos x="140" y="0"/>
              </a:cxn>
              <a:cxn ang="0">
                <a:pos x="95" y="2"/>
              </a:cxn>
            </a:cxnLst>
            <a:rect l="0" t="0" r="r" b="b"/>
            <a:pathLst>
              <a:path w="169" h="82">
                <a:moveTo>
                  <a:pt x="95" y="2"/>
                </a:moveTo>
                <a:lnTo>
                  <a:pt x="91" y="5"/>
                </a:lnTo>
                <a:lnTo>
                  <a:pt x="76" y="2"/>
                </a:lnTo>
                <a:lnTo>
                  <a:pt x="71" y="0"/>
                </a:lnTo>
                <a:lnTo>
                  <a:pt x="60" y="0"/>
                </a:lnTo>
                <a:lnTo>
                  <a:pt x="57" y="8"/>
                </a:lnTo>
                <a:lnTo>
                  <a:pt x="52" y="18"/>
                </a:lnTo>
                <a:lnTo>
                  <a:pt x="46" y="26"/>
                </a:lnTo>
                <a:lnTo>
                  <a:pt x="36" y="33"/>
                </a:lnTo>
                <a:lnTo>
                  <a:pt x="34" y="40"/>
                </a:lnTo>
                <a:lnTo>
                  <a:pt x="22" y="45"/>
                </a:lnTo>
                <a:lnTo>
                  <a:pt x="19" y="43"/>
                </a:lnTo>
                <a:lnTo>
                  <a:pt x="12" y="45"/>
                </a:lnTo>
                <a:lnTo>
                  <a:pt x="0" y="45"/>
                </a:lnTo>
                <a:lnTo>
                  <a:pt x="0" y="51"/>
                </a:lnTo>
                <a:lnTo>
                  <a:pt x="14" y="49"/>
                </a:lnTo>
                <a:lnTo>
                  <a:pt x="40" y="49"/>
                </a:lnTo>
                <a:lnTo>
                  <a:pt x="43" y="56"/>
                </a:lnTo>
                <a:lnTo>
                  <a:pt x="48" y="59"/>
                </a:lnTo>
                <a:lnTo>
                  <a:pt x="60" y="59"/>
                </a:lnTo>
                <a:lnTo>
                  <a:pt x="64" y="53"/>
                </a:lnTo>
                <a:lnTo>
                  <a:pt x="78" y="54"/>
                </a:lnTo>
                <a:lnTo>
                  <a:pt x="86" y="56"/>
                </a:lnTo>
                <a:lnTo>
                  <a:pt x="86" y="66"/>
                </a:lnTo>
                <a:lnTo>
                  <a:pt x="91" y="70"/>
                </a:lnTo>
                <a:lnTo>
                  <a:pt x="88" y="72"/>
                </a:lnTo>
                <a:lnTo>
                  <a:pt x="105" y="70"/>
                </a:lnTo>
                <a:lnTo>
                  <a:pt x="128" y="75"/>
                </a:lnTo>
                <a:lnTo>
                  <a:pt x="129" y="75"/>
                </a:lnTo>
                <a:lnTo>
                  <a:pt x="147" y="79"/>
                </a:lnTo>
                <a:lnTo>
                  <a:pt x="155" y="82"/>
                </a:lnTo>
                <a:lnTo>
                  <a:pt x="155" y="76"/>
                </a:lnTo>
                <a:lnTo>
                  <a:pt x="150" y="76"/>
                </a:lnTo>
                <a:lnTo>
                  <a:pt x="145" y="75"/>
                </a:lnTo>
                <a:lnTo>
                  <a:pt x="150" y="62"/>
                </a:lnTo>
                <a:lnTo>
                  <a:pt x="150" y="61"/>
                </a:lnTo>
                <a:lnTo>
                  <a:pt x="161" y="59"/>
                </a:lnTo>
                <a:lnTo>
                  <a:pt x="164" y="59"/>
                </a:lnTo>
                <a:lnTo>
                  <a:pt x="155" y="51"/>
                </a:lnTo>
                <a:lnTo>
                  <a:pt x="155" y="38"/>
                </a:lnTo>
                <a:lnTo>
                  <a:pt x="150" y="36"/>
                </a:lnTo>
                <a:lnTo>
                  <a:pt x="150" y="31"/>
                </a:lnTo>
                <a:lnTo>
                  <a:pt x="155" y="27"/>
                </a:lnTo>
                <a:lnTo>
                  <a:pt x="161" y="20"/>
                </a:lnTo>
                <a:lnTo>
                  <a:pt x="164" y="17"/>
                </a:lnTo>
                <a:lnTo>
                  <a:pt x="169" y="15"/>
                </a:lnTo>
                <a:lnTo>
                  <a:pt x="164" y="10"/>
                </a:lnTo>
                <a:lnTo>
                  <a:pt x="164" y="7"/>
                </a:lnTo>
                <a:lnTo>
                  <a:pt x="155" y="2"/>
                </a:lnTo>
                <a:lnTo>
                  <a:pt x="145" y="2"/>
                </a:lnTo>
                <a:lnTo>
                  <a:pt x="140" y="0"/>
                </a:lnTo>
                <a:lnTo>
                  <a:pt x="95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04" name="Freeform 1346"/>
          <p:cNvSpPr>
            <a:spLocks/>
          </p:cNvSpPr>
          <p:nvPr/>
        </p:nvSpPr>
        <p:spPr bwMode="auto">
          <a:xfrm>
            <a:off x="4487860" y="3284541"/>
            <a:ext cx="268287" cy="130175"/>
          </a:xfrm>
          <a:custGeom>
            <a:avLst/>
            <a:gdLst/>
            <a:ahLst/>
            <a:cxnLst>
              <a:cxn ang="0">
                <a:pos x="95" y="2"/>
              </a:cxn>
              <a:cxn ang="0">
                <a:pos x="91" y="5"/>
              </a:cxn>
              <a:cxn ang="0">
                <a:pos x="76" y="2"/>
              </a:cxn>
              <a:cxn ang="0">
                <a:pos x="71" y="0"/>
              </a:cxn>
              <a:cxn ang="0">
                <a:pos x="60" y="0"/>
              </a:cxn>
              <a:cxn ang="0">
                <a:pos x="57" y="8"/>
              </a:cxn>
              <a:cxn ang="0">
                <a:pos x="52" y="18"/>
              </a:cxn>
              <a:cxn ang="0">
                <a:pos x="46" y="26"/>
              </a:cxn>
              <a:cxn ang="0">
                <a:pos x="36" y="33"/>
              </a:cxn>
              <a:cxn ang="0">
                <a:pos x="34" y="40"/>
              </a:cxn>
              <a:cxn ang="0">
                <a:pos x="22" y="45"/>
              </a:cxn>
              <a:cxn ang="0">
                <a:pos x="19" y="43"/>
              </a:cxn>
              <a:cxn ang="0">
                <a:pos x="12" y="45"/>
              </a:cxn>
              <a:cxn ang="0">
                <a:pos x="0" y="45"/>
              </a:cxn>
              <a:cxn ang="0">
                <a:pos x="0" y="51"/>
              </a:cxn>
              <a:cxn ang="0">
                <a:pos x="14" y="49"/>
              </a:cxn>
              <a:cxn ang="0">
                <a:pos x="40" y="49"/>
              </a:cxn>
              <a:cxn ang="0">
                <a:pos x="43" y="56"/>
              </a:cxn>
              <a:cxn ang="0">
                <a:pos x="48" y="59"/>
              </a:cxn>
              <a:cxn ang="0">
                <a:pos x="60" y="59"/>
              </a:cxn>
              <a:cxn ang="0">
                <a:pos x="64" y="53"/>
              </a:cxn>
              <a:cxn ang="0">
                <a:pos x="78" y="54"/>
              </a:cxn>
              <a:cxn ang="0">
                <a:pos x="86" y="56"/>
              </a:cxn>
              <a:cxn ang="0">
                <a:pos x="86" y="66"/>
              </a:cxn>
              <a:cxn ang="0">
                <a:pos x="91" y="70"/>
              </a:cxn>
              <a:cxn ang="0">
                <a:pos x="88" y="72"/>
              </a:cxn>
              <a:cxn ang="0">
                <a:pos x="105" y="70"/>
              </a:cxn>
              <a:cxn ang="0">
                <a:pos x="128" y="75"/>
              </a:cxn>
              <a:cxn ang="0">
                <a:pos x="129" y="75"/>
              </a:cxn>
              <a:cxn ang="0">
                <a:pos x="147" y="79"/>
              </a:cxn>
              <a:cxn ang="0">
                <a:pos x="155" y="82"/>
              </a:cxn>
              <a:cxn ang="0">
                <a:pos x="155" y="76"/>
              </a:cxn>
              <a:cxn ang="0">
                <a:pos x="150" y="76"/>
              </a:cxn>
              <a:cxn ang="0">
                <a:pos x="145" y="75"/>
              </a:cxn>
              <a:cxn ang="0">
                <a:pos x="150" y="62"/>
              </a:cxn>
              <a:cxn ang="0">
                <a:pos x="150" y="61"/>
              </a:cxn>
              <a:cxn ang="0">
                <a:pos x="161" y="59"/>
              </a:cxn>
              <a:cxn ang="0">
                <a:pos x="164" y="59"/>
              </a:cxn>
              <a:cxn ang="0">
                <a:pos x="155" y="51"/>
              </a:cxn>
              <a:cxn ang="0">
                <a:pos x="155" y="38"/>
              </a:cxn>
              <a:cxn ang="0">
                <a:pos x="150" y="36"/>
              </a:cxn>
              <a:cxn ang="0">
                <a:pos x="150" y="31"/>
              </a:cxn>
              <a:cxn ang="0">
                <a:pos x="155" y="27"/>
              </a:cxn>
              <a:cxn ang="0">
                <a:pos x="161" y="20"/>
              </a:cxn>
              <a:cxn ang="0">
                <a:pos x="164" y="17"/>
              </a:cxn>
              <a:cxn ang="0">
                <a:pos x="169" y="15"/>
              </a:cxn>
              <a:cxn ang="0">
                <a:pos x="164" y="10"/>
              </a:cxn>
              <a:cxn ang="0">
                <a:pos x="164" y="7"/>
              </a:cxn>
              <a:cxn ang="0">
                <a:pos x="155" y="2"/>
              </a:cxn>
              <a:cxn ang="0">
                <a:pos x="145" y="2"/>
              </a:cxn>
              <a:cxn ang="0">
                <a:pos x="140" y="0"/>
              </a:cxn>
              <a:cxn ang="0">
                <a:pos x="95" y="2"/>
              </a:cxn>
            </a:cxnLst>
            <a:rect l="0" t="0" r="r" b="b"/>
            <a:pathLst>
              <a:path w="169" h="82">
                <a:moveTo>
                  <a:pt x="95" y="2"/>
                </a:moveTo>
                <a:lnTo>
                  <a:pt x="91" y="5"/>
                </a:lnTo>
                <a:lnTo>
                  <a:pt x="76" y="2"/>
                </a:lnTo>
                <a:lnTo>
                  <a:pt x="71" y="0"/>
                </a:lnTo>
                <a:lnTo>
                  <a:pt x="60" y="0"/>
                </a:lnTo>
                <a:lnTo>
                  <a:pt x="57" y="8"/>
                </a:lnTo>
                <a:lnTo>
                  <a:pt x="52" y="18"/>
                </a:lnTo>
                <a:lnTo>
                  <a:pt x="46" y="26"/>
                </a:lnTo>
                <a:lnTo>
                  <a:pt x="36" y="33"/>
                </a:lnTo>
                <a:lnTo>
                  <a:pt x="34" y="40"/>
                </a:lnTo>
                <a:lnTo>
                  <a:pt x="22" y="45"/>
                </a:lnTo>
                <a:lnTo>
                  <a:pt x="19" y="43"/>
                </a:lnTo>
                <a:lnTo>
                  <a:pt x="12" y="45"/>
                </a:lnTo>
                <a:lnTo>
                  <a:pt x="0" y="45"/>
                </a:lnTo>
                <a:lnTo>
                  <a:pt x="0" y="51"/>
                </a:lnTo>
                <a:lnTo>
                  <a:pt x="14" y="49"/>
                </a:lnTo>
                <a:lnTo>
                  <a:pt x="40" y="49"/>
                </a:lnTo>
                <a:lnTo>
                  <a:pt x="43" y="56"/>
                </a:lnTo>
                <a:lnTo>
                  <a:pt x="48" y="59"/>
                </a:lnTo>
                <a:lnTo>
                  <a:pt x="60" y="59"/>
                </a:lnTo>
                <a:lnTo>
                  <a:pt x="64" y="53"/>
                </a:lnTo>
                <a:lnTo>
                  <a:pt x="78" y="54"/>
                </a:lnTo>
                <a:lnTo>
                  <a:pt x="86" y="56"/>
                </a:lnTo>
                <a:lnTo>
                  <a:pt x="86" y="66"/>
                </a:lnTo>
                <a:lnTo>
                  <a:pt x="91" y="70"/>
                </a:lnTo>
                <a:lnTo>
                  <a:pt x="88" y="72"/>
                </a:lnTo>
                <a:lnTo>
                  <a:pt x="105" y="70"/>
                </a:lnTo>
                <a:lnTo>
                  <a:pt x="128" y="75"/>
                </a:lnTo>
                <a:lnTo>
                  <a:pt x="129" y="75"/>
                </a:lnTo>
                <a:lnTo>
                  <a:pt x="147" y="79"/>
                </a:lnTo>
                <a:lnTo>
                  <a:pt x="155" y="82"/>
                </a:lnTo>
                <a:lnTo>
                  <a:pt x="155" y="76"/>
                </a:lnTo>
                <a:lnTo>
                  <a:pt x="150" y="76"/>
                </a:lnTo>
                <a:lnTo>
                  <a:pt x="145" y="75"/>
                </a:lnTo>
                <a:lnTo>
                  <a:pt x="150" y="62"/>
                </a:lnTo>
                <a:lnTo>
                  <a:pt x="150" y="61"/>
                </a:lnTo>
                <a:lnTo>
                  <a:pt x="161" y="59"/>
                </a:lnTo>
                <a:lnTo>
                  <a:pt x="164" y="59"/>
                </a:lnTo>
                <a:lnTo>
                  <a:pt x="155" y="51"/>
                </a:lnTo>
                <a:lnTo>
                  <a:pt x="155" y="38"/>
                </a:lnTo>
                <a:lnTo>
                  <a:pt x="150" y="36"/>
                </a:lnTo>
                <a:lnTo>
                  <a:pt x="150" y="31"/>
                </a:lnTo>
                <a:lnTo>
                  <a:pt x="155" y="27"/>
                </a:lnTo>
                <a:lnTo>
                  <a:pt x="161" y="20"/>
                </a:lnTo>
                <a:lnTo>
                  <a:pt x="164" y="17"/>
                </a:lnTo>
                <a:lnTo>
                  <a:pt x="169" y="15"/>
                </a:lnTo>
                <a:lnTo>
                  <a:pt x="164" y="10"/>
                </a:lnTo>
                <a:lnTo>
                  <a:pt x="164" y="7"/>
                </a:lnTo>
                <a:lnTo>
                  <a:pt x="155" y="2"/>
                </a:lnTo>
                <a:lnTo>
                  <a:pt x="145" y="2"/>
                </a:lnTo>
                <a:lnTo>
                  <a:pt x="140" y="0"/>
                </a:lnTo>
                <a:lnTo>
                  <a:pt x="95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05" name="Freeform 1347"/>
          <p:cNvSpPr>
            <a:spLocks/>
          </p:cNvSpPr>
          <p:nvPr/>
        </p:nvSpPr>
        <p:spPr bwMode="auto">
          <a:xfrm>
            <a:off x="4441822" y="3228978"/>
            <a:ext cx="98425" cy="84138"/>
          </a:xfrm>
          <a:custGeom>
            <a:avLst/>
            <a:gdLst/>
            <a:ahLst/>
            <a:cxnLst>
              <a:cxn ang="0">
                <a:pos x="47" y="0"/>
              </a:cxn>
              <a:cxn ang="0">
                <a:pos x="47" y="8"/>
              </a:cxn>
              <a:cxn ang="0">
                <a:pos x="40" y="11"/>
              </a:cxn>
              <a:cxn ang="0">
                <a:pos x="30" y="20"/>
              </a:cxn>
              <a:cxn ang="0">
                <a:pos x="29" y="22"/>
              </a:cxn>
              <a:cxn ang="0">
                <a:pos x="23" y="30"/>
              </a:cxn>
              <a:cxn ang="0">
                <a:pos x="18" y="32"/>
              </a:cxn>
              <a:cxn ang="0">
                <a:pos x="13" y="30"/>
              </a:cxn>
              <a:cxn ang="0">
                <a:pos x="8" y="30"/>
              </a:cxn>
              <a:cxn ang="0">
                <a:pos x="0" y="39"/>
              </a:cxn>
              <a:cxn ang="0">
                <a:pos x="0" y="41"/>
              </a:cxn>
              <a:cxn ang="0">
                <a:pos x="3" y="41"/>
              </a:cxn>
              <a:cxn ang="0">
                <a:pos x="8" y="46"/>
              </a:cxn>
              <a:cxn ang="0">
                <a:pos x="8" y="51"/>
              </a:cxn>
              <a:cxn ang="0">
                <a:pos x="42" y="51"/>
              </a:cxn>
              <a:cxn ang="0">
                <a:pos x="62" y="53"/>
              </a:cxn>
              <a:cxn ang="0">
                <a:pos x="62" y="44"/>
              </a:cxn>
              <a:cxn ang="0">
                <a:pos x="51" y="39"/>
              </a:cxn>
              <a:cxn ang="0">
                <a:pos x="52" y="34"/>
              </a:cxn>
              <a:cxn ang="0">
                <a:pos x="57" y="28"/>
              </a:cxn>
              <a:cxn ang="0">
                <a:pos x="51" y="20"/>
              </a:cxn>
              <a:cxn ang="0">
                <a:pos x="47" y="16"/>
              </a:cxn>
              <a:cxn ang="0">
                <a:pos x="47" y="15"/>
              </a:cxn>
              <a:cxn ang="0">
                <a:pos x="57" y="15"/>
              </a:cxn>
              <a:cxn ang="0">
                <a:pos x="51" y="11"/>
              </a:cxn>
              <a:cxn ang="0">
                <a:pos x="51" y="5"/>
              </a:cxn>
              <a:cxn ang="0">
                <a:pos x="47" y="0"/>
              </a:cxn>
            </a:cxnLst>
            <a:rect l="0" t="0" r="r" b="b"/>
            <a:pathLst>
              <a:path w="62" h="53">
                <a:moveTo>
                  <a:pt x="47" y="0"/>
                </a:moveTo>
                <a:lnTo>
                  <a:pt x="47" y="8"/>
                </a:lnTo>
                <a:lnTo>
                  <a:pt x="40" y="11"/>
                </a:lnTo>
                <a:lnTo>
                  <a:pt x="30" y="20"/>
                </a:lnTo>
                <a:lnTo>
                  <a:pt x="29" y="22"/>
                </a:lnTo>
                <a:lnTo>
                  <a:pt x="23" y="30"/>
                </a:lnTo>
                <a:lnTo>
                  <a:pt x="18" y="32"/>
                </a:lnTo>
                <a:lnTo>
                  <a:pt x="13" y="30"/>
                </a:lnTo>
                <a:lnTo>
                  <a:pt x="8" y="30"/>
                </a:lnTo>
                <a:lnTo>
                  <a:pt x="0" y="39"/>
                </a:lnTo>
                <a:lnTo>
                  <a:pt x="0" y="41"/>
                </a:lnTo>
                <a:lnTo>
                  <a:pt x="3" y="41"/>
                </a:lnTo>
                <a:lnTo>
                  <a:pt x="8" y="46"/>
                </a:lnTo>
                <a:lnTo>
                  <a:pt x="8" y="51"/>
                </a:lnTo>
                <a:lnTo>
                  <a:pt x="42" y="51"/>
                </a:lnTo>
                <a:lnTo>
                  <a:pt x="62" y="53"/>
                </a:lnTo>
                <a:lnTo>
                  <a:pt x="62" y="44"/>
                </a:lnTo>
                <a:lnTo>
                  <a:pt x="51" y="39"/>
                </a:lnTo>
                <a:lnTo>
                  <a:pt x="52" y="34"/>
                </a:lnTo>
                <a:lnTo>
                  <a:pt x="57" y="28"/>
                </a:lnTo>
                <a:lnTo>
                  <a:pt x="51" y="20"/>
                </a:lnTo>
                <a:lnTo>
                  <a:pt x="47" y="16"/>
                </a:lnTo>
                <a:lnTo>
                  <a:pt x="47" y="15"/>
                </a:lnTo>
                <a:lnTo>
                  <a:pt x="57" y="15"/>
                </a:lnTo>
                <a:lnTo>
                  <a:pt x="51" y="11"/>
                </a:lnTo>
                <a:lnTo>
                  <a:pt x="51" y="5"/>
                </a:lnTo>
                <a:lnTo>
                  <a:pt x="47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06" name="Freeform 1348"/>
          <p:cNvSpPr>
            <a:spLocks/>
          </p:cNvSpPr>
          <p:nvPr/>
        </p:nvSpPr>
        <p:spPr bwMode="auto">
          <a:xfrm>
            <a:off x="4441822" y="3228978"/>
            <a:ext cx="98425" cy="84138"/>
          </a:xfrm>
          <a:custGeom>
            <a:avLst/>
            <a:gdLst/>
            <a:ahLst/>
            <a:cxnLst>
              <a:cxn ang="0">
                <a:pos x="47" y="0"/>
              </a:cxn>
              <a:cxn ang="0">
                <a:pos x="47" y="8"/>
              </a:cxn>
              <a:cxn ang="0">
                <a:pos x="40" y="11"/>
              </a:cxn>
              <a:cxn ang="0">
                <a:pos x="30" y="20"/>
              </a:cxn>
              <a:cxn ang="0">
                <a:pos x="29" y="22"/>
              </a:cxn>
              <a:cxn ang="0">
                <a:pos x="23" y="30"/>
              </a:cxn>
              <a:cxn ang="0">
                <a:pos x="18" y="32"/>
              </a:cxn>
              <a:cxn ang="0">
                <a:pos x="13" y="30"/>
              </a:cxn>
              <a:cxn ang="0">
                <a:pos x="8" y="30"/>
              </a:cxn>
              <a:cxn ang="0">
                <a:pos x="0" y="39"/>
              </a:cxn>
              <a:cxn ang="0">
                <a:pos x="0" y="41"/>
              </a:cxn>
              <a:cxn ang="0">
                <a:pos x="3" y="41"/>
              </a:cxn>
              <a:cxn ang="0">
                <a:pos x="8" y="46"/>
              </a:cxn>
              <a:cxn ang="0">
                <a:pos x="8" y="51"/>
              </a:cxn>
              <a:cxn ang="0">
                <a:pos x="42" y="51"/>
              </a:cxn>
              <a:cxn ang="0">
                <a:pos x="62" y="53"/>
              </a:cxn>
              <a:cxn ang="0">
                <a:pos x="62" y="44"/>
              </a:cxn>
              <a:cxn ang="0">
                <a:pos x="51" y="39"/>
              </a:cxn>
              <a:cxn ang="0">
                <a:pos x="52" y="34"/>
              </a:cxn>
              <a:cxn ang="0">
                <a:pos x="57" y="28"/>
              </a:cxn>
              <a:cxn ang="0">
                <a:pos x="51" y="20"/>
              </a:cxn>
              <a:cxn ang="0">
                <a:pos x="47" y="16"/>
              </a:cxn>
              <a:cxn ang="0">
                <a:pos x="47" y="15"/>
              </a:cxn>
              <a:cxn ang="0">
                <a:pos x="57" y="15"/>
              </a:cxn>
              <a:cxn ang="0">
                <a:pos x="51" y="11"/>
              </a:cxn>
              <a:cxn ang="0">
                <a:pos x="51" y="5"/>
              </a:cxn>
              <a:cxn ang="0">
                <a:pos x="47" y="0"/>
              </a:cxn>
            </a:cxnLst>
            <a:rect l="0" t="0" r="r" b="b"/>
            <a:pathLst>
              <a:path w="62" h="53">
                <a:moveTo>
                  <a:pt x="47" y="0"/>
                </a:moveTo>
                <a:lnTo>
                  <a:pt x="47" y="8"/>
                </a:lnTo>
                <a:lnTo>
                  <a:pt x="40" y="11"/>
                </a:lnTo>
                <a:lnTo>
                  <a:pt x="30" y="20"/>
                </a:lnTo>
                <a:lnTo>
                  <a:pt x="29" y="22"/>
                </a:lnTo>
                <a:lnTo>
                  <a:pt x="23" y="30"/>
                </a:lnTo>
                <a:lnTo>
                  <a:pt x="18" y="32"/>
                </a:lnTo>
                <a:lnTo>
                  <a:pt x="13" y="30"/>
                </a:lnTo>
                <a:lnTo>
                  <a:pt x="8" y="30"/>
                </a:lnTo>
                <a:lnTo>
                  <a:pt x="0" y="39"/>
                </a:lnTo>
                <a:lnTo>
                  <a:pt x="0" y="41"/>
                </a:lnTo>
                <a:lnTo>
                  <a:pt x="3" y="41"/>
                </a:lnTo>
                <a:lnTo>
                  <a:pt x="8" y="46"/>
                </a:lnTo>
                <a:lnTo>
                  <a:pt x="8" y="51"/>
                </a:lnTo>
                <a:lnTo>
                  <a:pt x="42" y="51"/>
                </a:lnTo>
                <a:lnTo>
                  <a:pt x="62" y="53"/>
                </a:lnTo>
                <a:lnTo>
                  <a:pt x="62" y="44"/>
                </a:lnTo>
                <a:lnTo>
                  <a:pt x="51" y="39"/>
                </a:lnTo>
                <a:lnTo>
                  <a:pt x="52" y="34"/>
                </a:lnTo>
                <a:lnTo>
                  <a:pt x="57" y="28"/>
                </a:lnTo>
                <a:lnTo>
                  <a:pt x="51" y="20"/>
                </a:lnTo>
                <a:lnTo>
                  <a:pt x="47" y="16"/>
                </a:lnTo>
                <a:lnTo>
                  <a:pt x="47" y="15"/>
                </a:lnTo>
                <a:lnTo>
                  <a:pt x="57" y="15"/>
                </a:lnTo>
                <a:lnTo>
                  <a:pt x="51" y="11"/>
                </a:lnTo>
                <a:lnTo>
                  <a:pt x="51" y="5"/>
                </a:lnTo>
                <a:lnTo>
                  <a:pt x="47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07" name="Freeform 1349"/>
          <p:cNvSpPr>
            <a:spLocks/>
          </p:cNvSpPr>
          <p:nvPr/>
        </p:nvSpPr>
        <p:spPr bwMode="auto">
          <a:xfrm>
            <a:off x="4510085" y="3160716"/>
            <a:ext cx="134937" cy="111125"/>
          </a:xfrm>
          <a:custGeom>
            <a:avLst/>
            <a:gdLst/>
            <a:ahLst/>
            <a:cxnLst>
              <a:cxn ang="0">
                <a:pos x="8" y="6"/>
              </a:cxn>
              <a:cxn ang="0">
                <a:pos x="15" y="11"/>
              </a:cxn>
              <a:cxn ang="0">
                <a:pos x="20" y="11"/>
              </a:cxn>
              <a:cxn ang="0">
                <a:pos x="11" y="27"/>
              </a:cxn>
              <a:cxn ang="0">
                <a:pos x="0" y="39"/>
              </a:cxn>
              <a:cxn ang="0">
                <a:pos x="0" y="42"/>
              </a:cxn>
              <a:cxn ang="0">
                <a:pos x="5" y="43"/>
              </a:cxn>
              <a:cxn ang="0">
                <a:pos x="8" y="47"/>
              </a:cxn>
              <a:cxn ang="0">
                <a:pos x="10" y="53"/>
              </a:cxn>
              <a:cxn ang="0">
                <a:pos x="11" y="58"/>
              </a:cxn>
              <a:cxn ang="0">
                <a:pos x="5" y="58"/>
              </a:cxn>
              <a:cxn ang="0">
                <a:pos x="5" y="60"/>
              </a:cxn>
              <a:cxn ang="0">
                <a:pos x="10" y="63"/>
              </a:cxn>
              <a:cxn ang="0">
                <a:pos x="15" y="70"/>
              </a:cxn>
              <a:cxn ang="0">
                <a:pos x="39" y="68"/>
              </a:cxn>
              <a:cxn ang="0">
                <a:pos x="44" y="63"/>
              </a:cxn>
              <a:cxn ang="0">
                <a:pos x="44" y="63"/>
              </a:cxn>
              <a:cxn ang="0">
                <a:pos x="63" y="59"/>
              </a:cxn>
              <a:cxn ang="0">
                <a:pos x="80" y="51"/>
              </a:cxn>
              <a:cxn ang="0">
                <a:pos x="71" y="42"/>
              </a:cxn>
              <a:cxn ang="0">
                <a:pos x="80" y="32"/>
              </a:cxn>
              <a:cxn ang="0">
                <a:pos x="85" y="32"/>
              </a:cxn>
              <a:cxn ang="0">
                <a:pos x="85" y="16"/>
              </a:cxn>
              <a:cxn ang="0">
                <a:pos x="22" y="0"/>
              </a:cxn>
              <a:cxn ang="0">
                <a:pos x="8" y="0"/>
              </a:cxn>
              <a:cxn ang="0">
                <a:pos x="8" y="6"/>
              </a:cxn>
            </a:cxnLst>
            <a:rect l="0" t="0" r="r" b="b"/>
            <a:pathLst>
              <a:path w="85" h="70">
                <a:moveTo>
                  <a:pt x="8" y="6"/>
                </a:moveTo>
                <a:lnTo>
                  <a:pt x="15" y="11"/>
                </a:lnTo>
                <a:lnTo>
                  <a:pt x="20" y="11"/>
                </a:lnTo>
                <a:lnTo>
                  <a:pt x="11" y="27"/>
                </a:lnTo>
                <a:lnTo>
                  <a:pt x="0" y="39"/>
                </a:lnTo>
                <a:lnTo>
                  <a:pt x="0" y="42"/>
                </a:lnTo>
                <a:lnTo>
                  <a:pt x="5" y="43"/>
                </a:lnTo>
                <a:lnTo>
                  <a:pt x="8" y="47"/>
                </a:lnTo>
                <a:lnTo>
                  <a:pt x="10" y="53"/>
                </a:lnTo>
                <a:lnTo>
                  <a:pt x="11" y="58"/>
                </a:lnTo>
                <a:lnTo>
                  <a:pt x="5" y="58"/>
                </a:lnTo>
                <a:lnTo>
                  <a:pt x="5" y="60"/>
                </a:lnTo>
                <a:lnTo>
                  <a:pt x="10" y="63"/>
                </a:lnTo>
                <a:lnTo>
                  <a:pt x="15" y="70"/>
                </a:lnTo>
                <a:lnTo>
                  <a:pt x="39" y="68"/>
                </a:lnTo>
                <a:lnTo>
                  <a:pt x="44" y="63"/>
                </a:lnTo>
                <a:lnTo>
                  <a:pt x="44" y="63"/>
                </a:lnTo>
                <a:lnTo>
                  <a:pt x="63" y="59"/>
                </a:lnTo>
                <a:lnTo>
                  <a:pt x="80" y="51"/>
                </a:lnTo>
                <a:lnTo>
                  <a:pt x="71" y="42"/>
                </a:lnTo>
                <a:lnTo>
                  <a:pt x="80" y="32"/>
                </a:lnTo>
                <a:lnTo>
                  <a:pt x="85" y="32"/>
                </a:lnTo>
                <a:lnTo>
                  <a:pt x="85" y="16"/>
                </a:lnTo>
                <a:lnTo>
                  <a:pt x="22" y="0"/>
                </a:lnTo>
                <a:lnTo>
                  <a:pt x="8" y="0"/>
                </a:lnTo>
                <a:lnTo>
                  <a:pt x="8" y="6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08" name="Freeform 1350"/>
          <p:cNvSpPr>
            <a:spLocks/>
          </p:cNvSpPr>
          <p:nvPr/>
        </p:nvSpPr>
        <p:spPr bwMode="auto">
          <a:xfrm>
            <a:off x="4510085" y="3160716"/>
            <a:ext cx="134937" cy="111125"/>
          </a:xfrm>
          <a:custGeom>
            <a:avLst/>
            <a:gdLst/>
            <a:ahLst/>
            <a:cxnLst>
              <a:cxn ang="0">
                <a:pos x="8" y="6"/>
              </a:cxn>
              <a:cxn ang="0">
                <a:pos x="15" y="11"/>
              </a:cxn>
              <a:cxn ang="0">
                <a:pos x="20" y="11"/>
              </a:cxn>
              <a:cxn ang="0">
                <a:pos x="11" y="27"/>
              </a:cxn>
              <a:cxn ang="0">
                <a:pos x="0" y="39"/>
              </a:cxn>
              <a:cxn ang="0">
                <a:pos x="0" y="42"/>
              </a:cxn>
              <a:cxn ang="0">
                <a:pos x="5" y="43"/>
              </a:cxn>
              <a:cxn ang="0">
                <a:pos x="8" y="47"/>
              </a:cxn>
              <a:cxn ang="0">
                <a:pos x="10" y="53"/>
              </a:cxn>
              <a:cxn ang="0">
                <a:pos x="11" y="58"/>
              </a:cxn>
              <a:cxn ang="0">
                <a:pos x="5" y="58"/>
              </a:cxn>
              <a:cxn ang="0">
                <a:pos x="5" y="60"/>
              </a:cxn>
              <a:cxn ang="0">
                <a:pos x="10" y="63"/>
              </a:cxn>
              <a:cxn ang="0">
                <a:pos x="15" y="70"/>
              </a:cxn>
              <a:cxn ang="0">
                <a:pos x="39" y="68"/>
              </a:cxn>
              <a:cxn ang="0">
                <a:pos x="44" y="63"/>
              </a:cxn>
              <a:cxn ang="0">
                <a:pos x="44" y="63"/>
              </a:cxn>
              <a:cxn ang="0">
                <a:pos x="63" y="59"/>
              </a:cxn>
              <a:cxn ang="0">
                <a:pos x="80" y="51"/>
              </a:cxn>
              <a:cxn ang="0">
                <a:pos x="71" y="42"/>
              </a:cxn>
              <a:cxn ang="0">
                <a:pos x="80" y="32"/>
              </a:cxn>
              <a:cxn ang="0">
                <a:pos x="85" y="32"/>
              </a:cxn>
              <a:cxn ang="0">
                <a:pos x="85" y="16"/>
              </a:cxn>
              <a:cxn ang="0">
                <a:pos x="22" y="0"/>
              </a:cxn>
              <a:cxn ang="0">
                <a:pos x="8" y="0"/>
              </a:cxn>
              <a:cxn ang="0">
                <a:pos x="8" y="6"/>
              </a:cxn>
            </a:cxnLst>
            <a:rect l="0" t="0" r="r" b="b"/>
            <a:pathLst>
              <a:path w="85" h="70">
                <a:moveTo>
                  <a:pt x="8" y="6"/>
                </a:moveTo>
                <a:lnTo>
                  <a:pt x="15" y="11"/>
                </a:lnTo>
                <a:lnTo>
                  <a:pt x="20" y="11"/>
                </a:lnTo>
                <a:lnTo>
                  <a:pt x="11" y="27"/>
                </a:lnTo>
                <a:lnTo>
                  <a:pt x="0" y="39"/>
                </a:lnTo>
                <a:lnTo>
                  <a:pt x="0" y="42"/>
                </a:lnTo>
                <a:lnTo>
                  <a:pt x="5" y="43"/>
                </a:lnTo>
                <a:lnTo>
                  <a:pt x="8" y="47"/>
                </a:lnTo>
                <a:lnTo>
                  <a:pt x="10" y="53"/>
                </a:lnTo>
                <a:lnTo>
                  <a:pt x="11" y="58"/>
                </a:lnTo>
                <a:lnTo>
                  <a:pt x="5" y="58"/>
                </a:lnTo>
                <a:lnTo>
                  <a:pt x="5" y="60"/>
                </a:lnTo>
                <a:lnTo>
                  <a:pt x="10" y="63"/>
                </a:lnTo>
                <a:lnTo>
                  <a:pt x="15" y="70"/>
                </a:lnTo>
                <a:lnTo>
                  <a:pt x="39" y="68"/>
                </a:lnTo>
                <a:lnTo>
                  <a:pt x="44" y="63"/>
                </a:lnTo>
                <a:lnTo>
                  <a:pt x="44" y="63"/>
                </a:lnTo>
                <a:lnTo>
                  <a:pt x="63" y="59"/>
                </a:lnTo>
                <a:lnTo>
                  <a:pt x="80" y="51"/>
                </a:lnTo>
                <a:lnTo>
                  <a:pt x="71" y="42"/>
                </a:lnTo>
                <a:lnTo>
                  <a:pt x="80" y="32"/>
                </a:lnTo>
                <a:lnTo>
                  <a:pt x="85" y="32"/>
                </a:lnTo>
                <a:lnTo>
                  <a:pt x="85" y="16"/>
                </a:lnTo>
                <a:lnTo>
                  <a:pt x="22" y="0"/>
                </a:lnTo>
                <a:lnTo>
                  <a:pt x="8" y="0"/>
                </a:lnTo>
                <a:lnTo>
                  <a:pt x="8" y="6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09" name="Freeform 1351"/>
          <p:cNvSpPr>
            <a:spLocks/>
          </p:cNvSpPr>
          <p:nvPr/>
        </p:nvSpPr>
        <p:spPr bwMode="auto">
          <a:xfrm>
            <a:off x="4645022" y="2800353"/>
            <a:ext cx="1733549" cy="231775"/>
          </a:xfrm>
          <a:custGeom>
            <a:avLst/>
            <a:gdLst/>
            <a:ahLst/>
            <a:cxnLst>
              <a:cxn ang="0">
                <a:pos x="299" y="32"/>
              </a:cxn>
              <a:cxn ang="0">
                <a:pos x="294" y="32"/>
              </a:cxn>
              <a:cxn ang="0">
                <a:pos x="251" y="15"/>
              </a:cxn>
              <a:cxn ang="0">
                <a:pos x="195" y="25"/>
              </a:cxn>
              <a:cxn ang="0">
                <a:pos x="200" y="32"/>
              </a:cxn>
              <a:cxn ang="0">
                <a:pos x="131" y="38"/>
              </a:cxn>
              <a:cxn ang="0">
                <a:pos x="109" y="39"/>
              </a:cxn>
              <a:cxn ang="0">
                <a:pos x="60" y="45"/>
              </a:cxn>
              <a:cxn ang="0">
                <a:pos x="69" y="40"/>
              </a:cxn>
              <a:cxn ang="0">
                <a:pos x="5" y="32"/>
              </a:cxn>
              <a:cxn ang="0">
                <a:pos x="21" y="45"/>
              </a:cxn>
              <a:cxn ang="0">
                <a:pos x="21" y="66"/>
              </a:cxn>
              <a:cxn ang="0">
                <a:pos x="23" y="81"/>
              </a:cxn>
              <a:cxn ang="0">
                <a:pos x="45" y="100"/>
              </a:cxn>
              <a:cxn ang="0">
                <a:pos x="95" y="107"/>
              </a:cxn>
              <a:cxn ang="0">
                <a:pos x="104" y="121"/>
              </a:cxn>
              <a:cxn ang="0">
                <a:pos x="95" y="128"/>
              </a:cxn>
              <a:cxn ang="0">
                <a:pos x="178" y="145"/>
              </a:cxn>
              <a:cxn ang="0">
                <a:pos x="173" y="128"/>
              </a:cxn>
              <a:cxn ang="0">
                <a:pos x="171" y="115"/>
              </a:cxn>
              <a:cxn ang="0">
                <a:pos x="183" y="104"/>
              </a:cxn>
              <a:cxn ang="0">
                <a:pos x="228" y="104"/>
              </a:cxn>
              <a:cxn ang="0">
                <a:pos x="270" y="95"/>
              </a:cxn>
              <a:cxn ang="0">
                <a:pos x="320" y="87"/>
              </a:cxn>
              <a:cxn ang="0">
                <a:pos x="358" y="91"/>
              </a:cxn>
              <a:cxn ang="0">
                <a:pos x="427" y="102"/>
              </a:cxn>
              <a:cxn ang="0">
                <a:pos x="484" y="110"/>
              </a:cxn>
              <a:cxn ang="0">
                <a:pos x="563" y="108"/>
              </a:cxn>
              <a:cxn ang="0">
                <a:pos x="622" y="107"/>
              </a:cxn>
              <a:cxn ang="0">
                <a:pos x="729" y="105"/>
              </a:cxn>
              <a:cxn ang="0">
                <a:pos x="760" y="95"/>
              </a:cxn>
              <a:cxn ang="0">
                <a:pos x="857" y="112"/>
              </a:cxn>
              <a:cxn ang="0">
                <a:pos x="862" y="135"/>
              </a:cxn>
              <a:cxn ang="0">
                <a:pos x="902" y="128"/>
              </a:cxn>
              <a:cxn ang="0">
                <a:pos x="842" y="89"/>
              </a:cxn>
              <a:cxn ang="0">
                <a:pos x="833" y="68"/>
              </a:cxn>
              <a:cxn ang="0">
                <a:pos x="914" y="68"/>
              </a:cxn>
              <a:cxn ang="0">
                <a:pos x="954" y="59"/>
              </a:cxn>
              <a:cxn ang="0">
                <a:pos x="957" y="74"/>
              </a:cxn>
              <a:cxn ang="0">
                <a:pos x="1013" y="95"/>
              </a:cxn>
              <a:cxn ang="0">
                <a:pos x="1002" y="78"/>
              </a:cxn>
              <a:cxn ang="0">
                <a:pos x="983" y="66"/>
              </a:cxn>
              <a:cxn ang="0">
                <a:pos x="1023" y="63"/>
              </a:cxn>
              <a:cxn ang="0">
                <a:pos x="1032" y="42"/>
              </a:cxn>
              <a:cxn ang="0">
                <a:pos x="1082" y="42"/>
              </a:cxn>
              <a:cxn ang="0">
                <a:pos x="954" y="28"/>
              </a:cxn>
              <a:cxn ang="0">
                <a:pos x="911" y="28"/>
              </a:cxn>
              <a:cxn ang="0">
                <a:pos x="788" y="25"/>
              </a:cxn>
              <a:cxn ang="0">
                <a:pos x="669" y="21"/>
              </a:cxn>
              <a:cxn ang="0">
                <a:pos x="610" y="15"/>
              </a:cxn>
              <a:cxn ang="0">
                <a:pos x="513" y="13"/>
              </a:cxn>
              <a:cxn ang="0">
                <a:pos x="474" y="5"/>
              </a:cxn>
              <a:cxn ang="0">
                <a:pos x="375" y="7"/>
              </a:cxn>
              <a:cxn ang="0">
                <a:pos x="337" y="19"/>
              </a:cxn>
              <a:cxn ang="0">
                <a:pos x="289" y="17"/>
              </a:cxn>
            </a:cxnLst>
            <a:rect l="0" t="0" r="r" b="b"/>
            <a:pathLst>
              <a:path w="1092" h="146">
                <a:moveTo>
                  <a:pt x="289" y="17"/>
                </a:moveTo>
                <a:lnTo>
                  <a:pt x="280" y="21"/>
                </a:lnTo>
                <a:lnTo>
                  <a:pt x="289" y="25"/>
                </a:lnTo>
                <a:lnTo>
                  <a:pt x="289" y="30"/>
                </a:lnTo>
                <a:lnTo>
                  <a:pt x="294" y="32"/>
                </a:lnTo>
                <a:lnTo>
                  <a:pt x="299" y="32"/>
                </a:lnTo>
                <a:lnTo>
                  <a:pt x="315" y="37"/>
                </a:lnTo>
                <a:lnTo>
                  <a:pt x="309" y="39"/>
                </a:lnTo>
                <a:lnTo>
                  <a:pt x="294" y="40"/>
                </a:lnTo>
                <a:lnTo>
                  <a:pt x="285" y="38"/>
                </a:lnTo>
                <a:lnTo>
                  <a:pt x="294" y="35"/>
                </a:lnTo>
                <a:lnTo>
                  <a:pt x="294" y="32"/>
                </a:lnTo>
                <a:lnTo>
                  <a:pt x="289" y="32"/>
                </a:lnTo>
                <a:lnTo>
                  <a:pt x="280" y="21"/>
                </a:lnTo>
                <a:lnTo>
                  <a:pt x="275" y="21"/>
                </a:lnTo>
                <a:lnTo>
                  <a:pt x="275" y="17"/>
                </a:lnTo>
                <a:lnTo>
                  <a:pt x="264" y="15"/>
                </a:lnTo>
                <a:lnTo>
                  <a:pt x="251" y="15"/>
                </a:lnTo>
                <a:lnTo>
                  <a:pt x="240" y="21"/>
                </a:lnTo>
                <a:lnTo>
                  <a:pt x="245" y="25"/>
                </a:lnTo>
                <a:lnTo>
                  <a:pt x="245" y="30"/>
                </a:lnTo>
                <a:lnTo>
                  <a:pt x="270" y="32"/>
                </a:lnTo>
                <a:lnTo>
                  <a:pt x="264" y="35"/>
                </a:lnTo>
                <a:lnTo>
                  <a:pt x="195" y="25"/>
                </a:lnTo>
                <a:lnTo>
                  <a:pt x="199" y="28"/>
                </a:lnTo>
                <a:lnTo>
                  <a:pt x="216" y="32"/>
                </a:lnTo>
                <a:lnTo>
                  <a:pt x="206" y="32"/>
                </a:lnTo>
                <a:lnTo>
                  <a:pt x="211" y="35"/>
                </a:lnTo>
                <a:lnTo>
                  <a:pt x="206" y="33"/>
                </a:lnTo>
                <a:lnTo>
                  <a:pt x="200" y="32"/>
                </a:lnTo>
                <a:lnTo>
                  <a:pt x="178" y="32"/>
                </a:lnTo>
                <a:lnTo>
                  <a:pt x="178" y="33"/>
                </a:lnTo>
                <a:lnTo>
                  <a:pt x="168" y="32"/>
                </a:lnTo>
                <a:lnTo>
                  <a:pt x="138" y="37"/>
                </a:lnTo>
                <a:lnTo>
                  <a:pt x="138" y="38"/>
                </a:lnTo>
                <a:lnTo>
                  <a:pt x="131" y="38"/>
                </a:lnTo>
                <a:lnTo>
                  <a:pt x="114" y="37"/>
                </a:lnTo>
                <a:lnTo>
                  <a:pt x="124" y="37"/>
                </a:lnTo>
                <a:lnTo>
                  <a:pt x="119" y="33"/>
                </a:lnTo>
                <a:lnTo>
                  <a:pt x="99" y="32"/>
                </a:lnTo>
                <a:lnTo>
                  <a:pt x="109" y="35"/>
                </a:lnTo>
                <a:lnTo>
                  <a:pt x="109" y="39"/>
                </a:lnTo>
                <a:lnTo>
                  <a:pt x="114" y="40"/>
                </a:lnTo>
                <a:lnTo>
                  <a:pt x="99" y="40"/>
                </a:lnTo>
                <a:lnTo>
                  <a:pt x="85" y="42"/>
                </a:lnTo>
                <a:lnTo>
                  <a:pt x="95" y="49"/>
                </a:lnTo>
                <a:lnTo>
                  <a:pt x="64" y="45"/>
                </a:lnTo>
                <a:lnTo>
                  <a:pt x="60" y="45"/>
                </a:lnTo>
                <a:lnTo>
                  <a:pt x="74" y="51"/>
                </a:lnTo>
                <a:lnTo>
                  <a:pt x="64" y="51"/>
                </a:lnTo>
                <a:lnTo>
                  <a:pt x="50" y="49"/>
                </a:lnTo>
                <a:lnTo>
                  <a:pt x="50" y="42"/>
                </a:lnTo>
                <a:lnTo>
                  <a:pt x="29" y="39"/>
                </a:lnTo>
                <a:lnTo>
                  <a:pt x="69" y="40"/>
                </a:lnTo>
                <a:lnTo>
                  <a:pt x="95" y="38"/>
                </a:lnTo>
                <a:lnTo>
                  <a:pt x="90" y="37"/>
                </a:lnTo>
                <a:lnTo>
                  <a:pt x="52" y="31"/>
                </a:lnTo>
                <a:lnTo>
                  <a:pt x="29" y="28"/>
                </a:lnTo>
                <a:lnTo>
                  <a:pt x="17" y="30"/>
                </a:lnTo>
                <a:lnTo>
                  <a:pt x="5" y="32"/>
                </a:lnTo>
                <a:lnTo>
                  <a:pt x="0" y="32"/>
                </a:lnTo>
                <a:lnTo>
                  <a:pt x="3" y="35"/>
                </a:lnTo>
                <a:lnTo>
                  <a:pt x="10" y="37"/>
                </a:lnTo>
                <a:lnTo>
                  <a:pt x="10" y="39"/>
                </a:lnTo>
                <a:lnTo>
                  <a:pt x="21" y="43"/>
                </a:lnTo>
                <a:lnTo>
                  <a:pt x="21" y="45"/>
                </a:lnTo>
                <a:lnTo>
                  <a:pt x="26" y="49"/>
                </a:lnTo>
                <a:lnTo>
                  <a:pt x="26" y="51"/>
                </a:lnTo>
                <a:lnTo>
                  <a:pt x="29" y="56"/>
                </a:lnTo>
                <a:lnTo>
                  <a:pt x="5" y="63"/>
                </a:lnTo>
                <a:lnTo>
                  <a:pt x="12" y="63"/>
                </a:lnTo>
                <a:lnTo>
                  <a:pt x="21" y="66"/>
                </a:lnTo>
                <a:lnTo>
                  <a:pt x="10" y="68"/>
                </a:lnTo>
                <a:lnTo>
                  <a:pt x="5" y="68"/>
                </a:lnTo>
                <a:lnTo>
                  <a:pt x="0" y="72"/>
                </a:lnTo>
                <a:lnTo>
                  <a:pt x="5" y="74"/>
                </a:lnTo>
                <a:lnTo>
                  <a:pt x="5" y="77"/>
                </a:lnTo>
                <a:lnTo>
                  <a:pt x="23" y="81"/>
                </a:lnTo>
                <a:lnTo>
                  <a:pt x="35" y="84"/>
                </a:lnTo>
                <a:lnTo>
                  <a:pt x="45" y="91"/>
                </a:lnTo>
                <a:lnTo>
                  <a:pt x="50" y="91"/>
                </a:lnTo>
                <a:lnTo>
                  <a:pt x="50" y="95"/>
                </a:lnTo>
                <a:lnTo>
                  <a:pt x="40" y="95"/>
                </a:lnTo>
                <a:lnTo>
                  <a:pt x="45" y="100"/>
                </a:lnTo>
                <a:lnTo>
                  <a:pt x="60" y="98"/>
                </a:lnTo>
                <a:lnTo>
                  <a:pt x="64" y="100"/>
                </a:lnTo>
                <a:lnTo>
                  <a:pt x="64" y="102"/>
                </a:lnTo>
                <a:lnTo>
                  <a:pt x="69" y="102"/>
                </a:lnTo>
                <a:lnTo>
                  <a:pt x="74" y="105"/>
                </a:lnTo>
                <a:lnTo>
                  <a:pt x="95" y="107"/>
                </a:lnTo>
                <a:lnTo>
                  <a:pt x="99" y="109"/>
                </a:lnTo>
                <a:lnTo>
                  <a:pt x="114" y="109"/>
                </a:lnTo>
                <a:lnTo>
                  <a:pt x="114" y="119"/>
                </a:lnTo>
                <a:lnTo>
                  <a:pt x="109" y="115"/>
                </a:lnTo>
                <a:lnTo>
                  <a:pt x="104" y="119"/>
                </a:lnTo>
                <a:lnTo>
                  <a:pt x="104" y="121"/>
                </a:lnTo>
                <a:lnTo>
                  <a:pt x="112" y="121"/>
                </a:lnTo>
                <a:lnTo>
                  <a:pt x="99" y="123"/>
                </a:lnTo>
                <a:lnTo>
                  <a:pt x="104" y="123"/>
                </a:lnTo>
                <a:lnTo>
                  <a:pt x="99" y="128"/>
                </a:lnTo>
                <a:lnTo>
                  <a:pt x="95" y="128"/>
                </a:lnTo>
                <a:lnTo>
                  <a:pt x="95" y="128"/>
                </a:lnTo>
                <a:lnTo>
                  <a:pt x="99" y="130"/>
                </a:lnTo>
                <a:lnTo>
                  <a:pt x="124" y="135"/>
                </a:lnTo>
                <a:lnTo>
                  <a:pt x="149" y="135"/>
                </a:lnTo>
                <a:lnTo>
                  <a:pt x="159" y="138"/>
                </a:lnTo>
                <a:lnTo>
                  <a:pt x="168" y="138"/>
                </a:lnTo>
                <a:lnTo>
                  <a:pt x="178" y="145"/>
                </a:lnTo>
                <a:lnTo>
                  <a:pt x="183" y="146"/>
                </a:lnTo>
                <a:lnTo>
                  <a:pt x="188" y="146"/>
                </a:lnTo>
                <a:lnTo>
                  <a:pt x="195" y="145"/>
                </a:lnTo>
                <a:lnTo>
                  <a:pt x="181" y="138"/>
                </a:lnTo>
                <a:lnTo>
                  <a:pt x="181" y="133"/>
                </a:lnTo>
                <a:lnTo>
                  <a:pt x="173" y="128"/>
                </a:lnTo>
                <a:lnTo>
                  <a:pt x="178" y="125"/>
                </a:lnTo>
                <a:lnTo>
                  <a:pt x="183" y="125"/>
                </a:lnTo>
                <a:lnTo>
                  <a:pt x="185" y="123"/>
                </a:lnTo>
                <a:lnTo>
                  <a:pt x="181" y="119"/>
                </a:lnTo>
                <a:lnTo>
                  <a:pt x="173" y="119"/>
                </a:lnTo>
                <a:lnTo>
                  <a:pt x="171" y="115"/>
                </a:lnTo>
                <a:lnTo>
                  <a:pt x="168" y="112"/>
                </a:lnTo>
                <a:lnTo>
                  <a:pt x="173" y="105"/>
                </a:lnTo>
                <a:lnTo>
                  <a:pt x="178" y="109"/>
                </a:lnTo>
                <a:lnTo>
                  <a:pt x="181" y="108"/>
                </a:lnTo>
                <a:lnTo>
                  <a:pt x="178" y="104"/>
                </a:lnTo>
                <a:lnTo>
                  <a:pt x="183" y="104"/>
                </a:lnTo>
                <a:lnTo>
                  <a:pt x="199" y="102"/>
                </a:lnTo>
                <a:lnTo>
                  <a:pt x="202" y="102"/>
                </a:lnTo>
                <a:lnTo>
                  <a:pt x="206" y="100"/>
                </a:lnTo>
                <a:lnTo>
                  <a:pt x="218" y="102"/>
                </a:lnTo>
                <a:lnTo>
                  <a:pt x="225" y="105"/>
                </a:lnTo>
                <a:lnTo>
                  <a:pt x="228" y="104"/>
                </a:lnTo>
                <a:lnTo>
                  <a:pt x="275" y="104"/>
                </a:lnTo>
                <a:lnTo>
                  <a:pt x="280" y="102"/>
                </a:lnTo>
                <a:lnTo>
                  <a:pt x="264" y="100"/>
                </a:lnTo>
                <a:lnTo>
                  <a:pt x="270" y="98"/>
                </a:lnTo>
                <a:lnTo>
                  <a:pt x="264" y="98"/>
                </a:lnTo>
                <a:lnTo>
                  <a:pt x="270" y="95"/>
                </a:lnTo>
                <a:lnTo>
                  <a:pt x="270" y="91"/>
                </a:lnTo>
                <a:lnTo>
                  <a:pt x="264" y="91"/>
                </a:lnTo>
                <a:lnTo>
                  <a:pt x="264" y="89"/>
                </a:lnTo>
                <a:lnTo>
                  <a:pt x="276" y="89"/>
                </a:lnTo>
                <a:lnTo>
                  <a:pt x="302" y="87"/>
                </a:lnTo>
                <a:lnTo>
                  <a:pt x="320" y="87"/>
                </a:lnTo>
                <a:lnTo>
                  <a:pt x="320" y="86"/>
                </a:lnTo>
                <a:lnTo>
                  <a:pt x="334" y="86"/>
                </a:lnTo>
                <a:lnTo>
                  <a:pt x="339" y="87"/>
                </a:lnTo>
                <a:lnTo>
                  <a:pt x="339" y="89"/>
                </a:lnTo>
                <a:lnTo>
                  <a:pt x="358" y="89"/>
                </a:lnTo>
                <a:lnTo>
                  <a:pt x="358" y="91"/>
                </a:lnTo>
                <a:lnTo>
                  <a:pt x="363" y="91"/>
                </a:lnTo>
                <a:lnTo>
                  <a:pt x="378" y="89"/>
                </a:lnTo>
                <a:lnTo>
                  <a:pt x="384" y="89"/>
                </a:lnTo>
                <a:lnTo>
                  <a:pt x="401" y="97"/>
                </a:lnTo>
                <a:lnTo>
                  <a:pt x="423" y="104"/>
                </a:lnTo>
                <a:lnTo>
                  <a:pt x="427" y="102"/>
                </a:lnTo>
                <a:lnTo>
                  <a:pt x="427" y="104"/>
                </a:lnTo>
                <a:lnTo>
                  <a:pt x="448" y="104"/>
                </a:lnTo>
                <a:lnTo>
                  <a:pt x="467" y="109"/>
                </a:lnTo>
                <a:lnTo>
                  <a:pt x="470" y="110"/>
                </a:lnTo>
                <a:lnTo>
                  <a:pt x="477" y="109"/>
                </a:lnTo>
                <a:lnTo>
                  <a:pt x="484" y="110"/>
                </a:lnTo>
                <a:lnTo>
                  <a:pt x="487" y="112"/>
                </a:lnTo>
                <a:lnTo>
                  <a:pt x="491" y="110"/>
                </a:lnTo>
                <a:lnTo>
                  <a:pt x="513" y="104"/>
                </a:lnTo>
                <a:lnTo>
                  <a:pt x="534" y="107"/>
                </a:lnTo>
                <a:lnTo>
                  <a:pt x="539" y="109"/>
                </a:lnTo>
                <a:lnTo>
                  <a:pt x="563" y="108"/>
                </a:lnTo>
                <a:lnTo>
                  <a:pt x="563" y="104"/>
                </a:lnTo>
                <a:lnTo>
                  <a:pt x="558" y="102"/>
                </a:lnTo>
                <a:lnTo>
                  <a:pt x="563" y="100"/>
                </a:lnTo>
                <a:lnTo>
                  <a:pt x="582" y="102"/>
                </a:lnTo>
                <a:lnTo>
                  <a:pt x="603" y="105"/>
                </a:lnTo>
                <a:lnTo>
                  <a:pt x="622" y="107"/>
                </a:lnTo>
                <a:lnTo>
                  <a:pt x="662" y="110"/>
                </a:lnTo>
                <a:lnTo>
                  <a:pt x="681" y="108"/>
                </a:lnTo>
                <a:lnTo>
                  <a:pt x="691" y="105"/>
                </a:lnTo>
                <a:lnTo>
                  <a:pt x="712" y="109"/>
                </a:lnTo>
                <a:lnTo>
                  <a:pt x="721" y="108"/>
                </a:lnTo>
                <a:lnTo>
                  <a:pt x="729" y="105"/>
                </a:lnTo>
                <a:lnTo>
                  <a:pt x="724" y="102"/>
                </a:lnTo>
                <a:lnTo>
                  <a:pt x="729" y="100"/>
                </a:lnTo>
                <a:lnTo>
                  <a:pt x="721" y="98"/>
                </a:lnTo>
                <a:lnTo>
                  <a:pt x="726" y="95"/>
                </a:lnTo>
                <a:lnTo>
                  <a:pt x="738" y="91"/>
                </a:lnTo>
                <a:lnTo>
                  <a:pt x="760" y="95"/>
                </a:lnTo>
                <a:lnTo>
                  <a:pt x="785" y="105"/>
                </a:lnTo>
                <a:lnTo>
                  <a:pt x="795" y="109"/>
                </a:lnTo>
                <a:lnTo>
                  <a:pt x="823" y="112"/>
                </a:lnTo>
                <a:lnTo>
                  <a:pt x="836" y="119"/>
                </a:lnTo>
                <a:lnTo>
                  <a:pt x="842" y="119"/>
                </a:lnTo>
                <a:lnTo>
                  <a:pt x="857" y="112"/>
                </a:lnTo>
                <a:lnTo>
                  <a:pt x="862" y="119"/>
                </a:lnTo>
                <a:lnTo>
                  <a:pt x="862" y="121"/>
                </a:lnTo>
                <a:lnTo>
                  <a:pt x="864" y="128"/>
                </a:lnTo>
                <a:lnTo>
                  <a:pt x="857" y="128"/>
                </a:lnTo>
                <a:lnTo>
                  <a:pt x="852" y="130"/>
                </a:lnTo>
                <a:lnTo>
                  <a:pt x="862" y="135"/>
                </a:lnTo>
                <a:lnTo>
                  <a:pt x="862" y="138"/>
                </a:lnTo>
                <a:lnTo>
                  <a:pt x="868" y="135"/>
                </a:lnTo>
                <a:lnTo>
                  <a:pt x="876" y="138"/>
                </a:lnTo>
                <a:lnTo>
                  <a:pt x="892" y="135"/>
                </a:lnTo>
                <a:lnTo>
                  <a:pt x="892" y="131"/>
                </a:lnTo>
                <a:lnTo>
                  <a:pt x="902" y="128"/>
                </a:lnTo>
                <a:lnTo>
                  <a:pt x="902" y="112"/>
                </a:lnTo>
                <a:lnTo>
                  <a:pt x="869" y="95"/>
                </a:lnTo>
                <a:lnTo>
                  <a:pt x="852" y="89"/>
                </a:lnTo>
                <a:lnTo>
                  <a:pt x="847" y="91"/>
                </a:lnTo>
                <a:lnTo>
                  <a:pt x="842" y="91"/>
                </a:lnTo>
                <a:lnTo>
                  <a:pt x="842" y="89"/>
                </a:lnTo>
                <a:lnTo>
                  <a:pt x="836" y="89"/>
                </a:lnTo>
                <a:lnTo>
                  <a:pt x="836" y="91"/>
                </a:lnTo>
                <a:lnTo>
                  <a:pt x="833" y="87"/>
                </a:lnTo>
                <a:lnTo>
                  <a:pt x="812" y="87"/>
                </a:lnTo>
                <a:lnTo>
                  <a:pt x="823" y="82"/>
                </a:lnTo>
                <a:lnTo>
                  <a:pt x="833" y="68"/>
                </a:lnTo>
                <a:lnTo>
                  <a:pt x="876" y="68"/>
                </a:lnTo>
                <a:lnTo>
                  <a:pt x="876" y="66"/>
                </a:lnTo>
                <a:lnTo>
                  <a:pt x="897" y="66"/>
                </a:lnTo>
                <a:lnTo>
                  <a:pt x="902" y="72"/>
                </a:lnTo>
                <a:lnTo>
                  <a:pt x="923" y="68"/>
                </a:lnTo>
                <a:lnTo>
                  <a:pt x="914" y="68"/>
                </a:lnTo>
                <a:lnTo>
                  <a:pt x="911" y="66"/>
                </a:lnTo>
                <a:lnTo>
                  <a:pt x="916" y="59"/>
                </a:lnTo>
                <a:lnTo>
                  <a:pt x="937" y="59"/>
                </a:lnTo>
                <a:lnTo>
                  <a:pt x="937" y="62"/>
                </a:lnTo>
                <a:lnTo>
                  <a:pt x="949" y="63"/>
                </a:lnTo>
                <a:lnTo>
                  <a:pt x="954" y="59"/>
                </a:lnTo>
                <a:lnTo>
                  <a:pt x="949" y="56"/>
                </a:lnTo>
                <a:lnTo>
                  <a:pt x="961" y="56"/>
                </a:lnTo>
                <a:lnTo>
                  <a:pt x="961" y="58"/>
                </a:lnTo>
                <a:lnTo>
                  <a:pt x="968" y="62"/>
                </a:lnTo>
                <a:lnTo>
                  <a:pt x="963" y="64"/>
                </a:lnTo>
                <a:lnTo>
                  <a:pt x="957" y="74"/>
                </a:lnTo>
                <a:lnTo>
                  <a:pt x="956" y="77"/>
                </a:lnTo>
                <a:lnTo>
                  <a:pt x="957" y="79"/>
                </a:lnTo>
                <a:lnTo>
                  <a:pt x="956" y="79"/>
                </a:lnTo>
                <a:lnTo>
                  <a:pt x="966" y="86"/>
                </a:lnTo>
                <a:lnTo>
                  <a:pt x="1013" y="104"/>
                </a:lnTo>
                <a:lnTo>
                  <a:pt x="1013" y="95"/>
                </a:lnTo>
                <a:lnTo>
                  <a:pt x="1018" y="95"/>
                </a:lnTo>
                <a:lnTo>
                  <a:pt x="1008" y="89"/>
                </a:lnTo>
                <a:lnTo>
                  <a:pt x="1018" y="87"/>
                </a:lnTo>
                <a:lnTo>
                  <a:pt x="1008" y="82"/>
                </a:lnTo>
                <a:lnTo>
                  <a:pt x="1013" y="81"/>
                </a:lnTo>
                <a:lnTo>
                  <a:pt x="1002" y="78"/>
                </a:lnTo>
                <a:lnTo>
                  <a:pt x="997" y="77"/>
                </a:lnTo>
                <a:lnTo>
                  <a:pt x="989" y="77"/>
                </a:lnTo>
                <a:lnTo>
                  <a:pt x="983" y="74"/>
                </a:lnTo>
                <a:lnTo>
                  <a:pt x="983" y="68"/>
                </a:lnTo>
                <a:lnTo>
                  <a:pt x="980" y="66"/>
                </a:lnTo>
                <a:lnTo>
                  <a:pt x="983" y="66"/>
                </a:lnTo>
                <a:lnTo>
                  <a:pt x="989" y="63"/>
                </a:lnTo>
                <a:lnTo>
                  <a:pt x="1002" y="66"/>
                </a:lnTo>
                <a:lnTo>
                  <a:pt x="1002" y="63"/>
                </a:lnTo>
                <a:lnTo>
                  <a:pt x="1009" y="63"/>
                </a:lnTo>
                <a:lnTo>
                  <a:pt x="1027" y="66"/>
                </a:lnTo>
                <a:lnTo>
                  <a:pt x="1023" y="63"/>
                </a:lnTo>
                <a:lnTo>
                  <a:pt x="1042" y="56"/>
                </a:lnTo>
                <a:lnTo>
                  <a:pt x="1061" y="56"/>
                </a:lnTo>
                <a:lnTo>
                  <a:pt x="1061" y="56"/>
                </a:lnTo>
                <a:lnTo>
                  <a:pt x="1023" y="49"/>
                </a:lnTo>
                <a:lnTo>
                  <a:pt x="1032" y="49"/>
                </a:lnTo>
                <a:lnTo>
                  <a:pt x="1032" y="42"/>
                </a:lnTo>
                <a:lnTo>
                  <a:pt x="1023" y="42"/>
                </a:lnTo>
                <a:lnTo>
                  <a:pt x="1027" y="40"/>
                </a:lnTo>
                <a:lnTo>
                  <a:pt x="1040" y="42"/>
                </a:lnTo>
                <a:lnTo>
                  <a:pt x="1065" y="45"/>
                </a:lnTo>
                <a:lnTo>
                  <a:pt x="1092" y="49"/>
                </a:lnTo>
                <a:lnTo>
                  <a:pt x="1082" y="42"/>
                </a:lnTo>
                <a:lnTo>
                  <a:pt x="1092" y="42"/>
                </a:lnTo>
                <a:lnTo>
                  <a:pt x="1092" y="40"/>
                </a:lnTo>
                <a:lnTo>
                  <a:pt x="1066" y="38"/>
                </a:lnTo>
                <a:lnTo>
                  <a:pt x="1047" y="38"/>
                </a:lnTo>
                <a:lnTo>
                  <a:pt x="980" y="31"/>
                </a:lnTo>
                <a:lnTo>
                  <a:pt x="954" y="28"/>
                </a:lnTo>
                <a:lnTo>
                  <a:pt x="911" y="28"/>
                </a:lnTo>
                <a:lnTo>
                  <a:pt x="923" y="32"/>
                </a:lnTo>
                <a:lnTo>
                  <a:pt x="919" y="32"/>
                </a:lnTo>
                <a:lnTo>
                  <a:pt x="906" y="30"/>
                </a:lnTo>
                <a:lnTo>
                  <a:pt x="911" y="30"/>
                </a:lnTo>
                <a:lnTo>
                  <a:pt x="911" y="28"/>
                </a:lnTo>
                <a:lnTo>
                  <a:pt x="902" y="28"/>
                </a:lnTo>
                <a:lnTo>
                  <a:pt x="902" y="30"/>
                </a:lnTo>
                <a:lnTo>
                  <a:pt x="854" y="30"/>
                </a:lnTo>
                <a:lnTo>
                  <a:pt x="840" y="28"/>
                </a:lnTo>
                <a:lnTo>
                  <a:pt x="819" y="25"/>
                </a:lnTo>
                <a:lnTo>
                  <a:pt x="788" y="25"/>
                </a:lnTo>
                <a:lnTo>
                  <a:pt x="754" y="19"/>
                </a:lnTo>
                <a:lnTo>
                  <a:pt x="690" y="17"/>
                </a:lnTo>
                <a:lnTo>
                  <a:pt x="690" y="19"/>
                </a:lnTo>
                <a:lnTo>
                  <a:pt x="698" y="21"/>
                </a:lnTo>
                <a:lnTo>
                  <a:pt x="678" y="19"/>
                </a:lnTo>
                <a:lnTo>
                  <a:pt x="669" y="21"/>
                </a:lnTo>
                <a:lnTo>
                  <a:pt x="646" y="20"/>
                </a:lnTo>
                <a:lnTo>
                  <a:pt x="657" y="21"/>
                </a:lnTo>
                <a:lnTo>
                  <a:pt x="655" y="25"/>
                </a:lnTo>
                <a:lnTo>
                  <a:pt x="627" y="19"/>
                </a:lnTo>
                <a:lnTo>
                  <a:pt x="627" y="17"/>
                </a:lnTo>
                <a:lnTo>
                  <a:pt x="610" y="15"/>
                </a:lnTo>
                <a:lnTo>
                  <a:pt x="574" y="13"/>
                </a:lnTo>
                <a:lnTo>
                  <a:pt x="582" y="15"/>
                </a:lnTo>
                <a:lnTo>
                  <a:pt x="518" y="15"/>
                </a:lnTo>
                <a:lnTo>
                  <a:pt x="508" y="11"/>
                </a:lnTo>
                <a:lnTo>
                  <a:pt x="501" y="11"/>
                </a:lnTo>
                <a:lnTo>
                  <a:pt x="513" y="13"/>
                </a:lnTo>
                <a:lnTo>
                  <a:pt x="494" y="13"/>
                </a:lnTo>
                <a:lnTo>
                  <a:pt x="499" y="15"/>
                </a:lnTo>
                <a:lnTo>
                  <a:pt x="477" y="15"/>
                </a:lnTo>
                <a:lnTo>
                  <a:pt x="505" y="9"/>
                </a:lnTo>
                <a:lnTo>
                  <a:pt x="499" y="7"/>
                </a:lnTo>
                <a:lnTo>
                  <a:pt x="474" y="5"/>
                </a:lnTo>
                <a:lnTo>
                  <a:pt x="449" y="5"/>
                </a:lnTo>
                <a:lnTo>
                  <a:pt x="439" y="0"/>
                </a:lnTo>
                <a:lnTo>
                  <a:pt x="427" y="0"/>
                </a:lnTo>
                <a:lnTo>
                  <a:pt x="413" y="5"/>
                </a:lnTo>
                <a:lnTo>
                  <a:pt x="410" y="7"/>
                </a:lnTo>
                <a:lnTo>
                  <a:pt x="375" y="7"/>
                </a:lnTo>
                <a:lnTo>
                  <a:pt x="354" y="9"/>
                </a:lnTo>
                <a:lnTo>
                  <a:pt x="344" y="11"/>
                </a:lnTo>
                <a:lnTo>
                  <a:pt x="354" y="13"/>
                </a:lnTo>
                <a:lnTo>
                  <a:pt x="320" y="15"/>
                </a:lnTo>
                <a:lnTo>
                  <a:pt x="323" y="17"/>
                </a:lnTo>
                <a:lnTo>
                  <a:pt x="337" y="19"/>
                </a:lnTo>
                <a:lnTo>
                  <a:pt x="332" y="19"/>
                </a:lnTo>
                <a:lnTo>
                  <a:pt x="299" y="17"/>
                </a:lnTo>
                <a:lnTo>
                  <a:pt x="294" y="19"/>
                </a:lnTo>
                <a:lnTo>
                  <a:pt x="316" y="25"/>
                </a:lnTo>
                <a:lnTo>
                  <a:pt x="294" y="21"/>
                </a:lnTo>
                <a:lnTo>
                  <a:pt x="289" y="17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10" name="Freeform 1352"/>
          <p:cNvSpPr>
            <a:spLocks/>
          </p:cNvSpPr>
          <p:nvPr/>
        </p:nvSpPr>
        <p:spPr bwMode="auto">
          <a:xfrm>
            <a:off x="4645022" y="2800353"/>
            <a:ext cx="1733549" cy="231775"/>
          </a:xfrm>
          <a:custGeom>
            <a:avLst/>
            <a:gdLst/>
            <a:ahLst/>
            <a:cxnLst>
              <a:cxn ang="0">
                <a:pos x="299" y="32"/>
              </a:cxn>
              <a:cxn ang="0">
                <a:pos x="294" y="32"/>
              </a:cxn>
              <a:cxn ang="0">
                <a:pos x="251" y="15"/>
              </a:cxn>
              <a:cxn ang="0">
                <a:pos x="195" y="25"/>
              </a:cxn>
              <a:cxn ang="0">
                <a:pos x="200" y="32"/>
              </a:cxn>
              <a:cxn ang="0">
                <a:pos x="131" y="38"/>
              </a:cxn>
              <a:cxn ang="0">
                <a:pos x="109" y="39"/>
              </a:cxn>
              <a:cxn ang="0">
                <a:pos x="60" y="45"/>
              </a:cxn>
              <a:cxn ang="0">
                <a:pos x="69" y="40"/>
              </a:cxn>
              <a:cxn ang="0">
                <a:pos x="5" y="32"/>
              </a:cxn>
              <a:cxn ang="0">
                <a:pos x="21" y="45"/>
              </a:cxn>
              <a:cxn ang="0">
                <a:pos x="21" y="66"/>
              </a:cxn>
              <a:cxn ang="0">
                <a:pos x="23" y="81"/>
              </a:cxn>
              <a:cxn ang="0">
                <a:pos x="45" y="100"/>
              </a:cxn>
              <a:cxn ang="0">
                <a:pos x="95" y="107"/>
              </a:cxn>
              <a:cxn ang="0">
                <a:pos x="104" y="121"/>
              </a:cxn>
              <a:cxn ang="0">
                <a:pos x="95" y="128"/>
              </a:cxn>
              <a:cxn ang="0">
                <a:pos x="178" y="145"/>
              </a:cxn>
              <a:cxn ang="0">
                <a:pos x="173" y="128"/>
              </a:cxn>
              <a:cxn ang="0">
                <a:pos x="171" y="115"/>
              </a:cxn>
              <a:cxn ang="0">
                <a:pos x="183" y="104"/>
              </a:cxn>
              <a:cxn ang="0">
                <a:pos x="228" y="104"/>
              </a:cxn>
              <a:cxn ang="0">
                <a:pos x="270" y="95"/>
              </a:cxn>
              <a:cxn ang="0">
                <a:pos x="320" y="87"/>
              </a:cxn>
              <a:cxn ang="0">
                <a:pos x="358" y="91"/>
              </a:cxn>
              <a:cxn ang="0">
                <a:pos x="427" y="102"/>
              </a:cxn>
              <a:cxn ang="0">
                <a:pos x="484" y="110"/>
              </a:cxn>
              <a:cxn ang="0">
                <a:pos x="563" y="108"/>
              </a:cxn>
              <a:cxn ang="0">
                <a:pos x="622" y="107"/>
              </a:cxn>
              <a:cxn ang="0">
                <a:pos x="729" y="105"/>
              </a:cxn>
              <a:cxn ang="0">
                <a:pos x="760" y="95"/>
              </a:cxn>
              <a:cxn ang="0">
                <a:pos x="857" y="112"/>
              </a:cxn>
              <a:cxn ang="0">
                <a:pos x="862" y="135"/>
              </a:cxn>
              <a:cxn ang="0">
                <a:pos x="902" y="128"/>
              </a:cxn>
              <a:cxn ang="0">
                <a:pos x="842" y="89"/>
              </a:cxn>
              <a:cxn ang="0">
                <a:pos x="833" y="68"/>
              </a:cxn>
              <a:cxn ang="0">
                <a:pos x="914" y="68"/>
              </a:cxn>
              <a:cxn ang="0">
                <a:pos x="954" y="59"/>
              </a:cxn>
              <a:cxn ang="0">
                <a:pos x="957" y="74"/>
              </a:cxn>
              <a:cxn ang="0">
                <a:pos x="1013" y="95"/>
              </a:cxn>
              <a:cxn ang="0">
                <a:pos x="1002" y="78"/>
              </a:cxn>
              <a:cxn ang="0">
                <a:pos x="983" y="66"/>
              </a:cxn>
              <a:cxn ang="0">
                <a:pos x="1023" y="63"/>
              </a:cxn>
              <a:cxn ang="0">
                <a:pos x="1032" y="42"/>
              </a:cxn>
              <a:cxn ang="0">
                <a:pos x="1082" y="42"/>
              </a:cxn>
              <a:cxn ang="0">
                <a:pos x="954" y="28"/>
              </a:cxn>
              <a:cxn ang="0">
                <a:pos x="911" y="28"/>
              </a:cxn>
              <a:cxn ang="0">
                <a:pos x="788" y="25"/>
              </a:cxn>
              <a:cxn ang="0">
                <a:pos x="669" y="21"/>
              </a:cxn>
              <a:cxn ang="0">
                <a:pos x="610" y="15"/>
              </a:cxn>
              <a:cxn ang="0">
                <a:pos x="513" y="13"/>
              </a:cxn>
              <a:cxn ang="0">
                <a:pos x="474" y="5"/>
              </a:cxn>
              <a:cxn ang="0">
                <a:pos x="375" y="7"/>
              </a:cxn>
              <a:cxn ang="0">
                <a:pos x="337" y="19"/>
              </a:cxn>
              <a:cxn ang="0">
                <a:pos x="289" y="17"/>
              </a:cxn>
            </a:cxnLst>
            <a:rect l="0" t="0" r="r" b="b"/>
            <a:pathLst>
              <a:path w="1092" h="146">
                <a:moveTo>
                  <a:pt x="289" y="17"/>
                </a:moveTo>
                <a:lnTo>
                  <a:pt x="280" y="21"/>
                </a:lnTo>
                <a:lnTo>
                  <a:pt x="289" y="25"/>
                </a:lnTo>
                <a:lnTo>
                  <a:pt x="289" y="30"/>
                </a:lnTo>
                <a:lnTo>
                  <a:pt x="294" y="32"/>
                </a:lnTo>
                <a:lnTo>
                  <a:pt x="299" y="32"/>
                </a:lnTo>
                <a:lnTo>
                  <a:pt x="315" y="37"/>
                </a:lnTo>
                <a:lnTo>
                  <a:pt x="309" y="39"/>
                </a:lnTo>
                <a:lnTo>
                  <a:pt x="294" y="40"/>
                </a:lnTo>
                <a:lnTo>
                  <a:pt x="285" y="38"/>
                </a:lnTo>
                <a:lnTo>
                  <a:pt x="294" y="35"/>
                </a:lnTo>
                <a:lnTo>
                  <a:pt x="294" y="32"/>
                </a:lnTo>
                <a:lnTo>
                  <a:pt x="289" y="32"/>
                </a:lnTo>
                <a:lnTo>
                  <a:pt x="280" y="21"/>
                </a:lnTo>
                <a:lnTo>
                  <a:pt x="275" y="21"/>
                </a:lnTo>
                <a:lnTo>
                  <a:pt x="275" y="17"/>
                </a:lnTo>
                <a:lnTo>
                  <a:pt x="264" y="15"/>
                </a:lnTo>
                <a:lnTo>
                  <a:pt x="251" y="15"/>
                </a:lnTo>
                <a:lnTo>
                  <a:pt x="240" y="21"/>
                </a:lnTo>
                <a:lnTo>
                  <a:pt x="245" y="25"/>
                </a:lnTo>
                <a:lnTo>
                  <a:pt x="245" y="30"/>
                </a:lnTo>
                <a:lnTo>
                  <a:pt x="270" y="32"/>
                </a:lnTo>
                <a:lnTo>
                  <a:pt x="264" y="35"/>
                </a:lnTo>
                <a:lnTo>
                  <a:pt x="195" y="25"/>
                </a:lnTo>
                <a:lnTo>
                  <a:pt x="199" y="28"/>
                </a:lnTo>
                <a:lnTo>
                  <a:pt x="216" y="32"/>
                </a:lnTo>
                <a:lnTo>
                  <a:pt x="206" y="32"/>
                </a:lnTo>
                <a:lnTo>
                  <a:pt x="211" y="35"/>
                </a:lnTo>
                <a:lnTo>
                  <a:pt x="206" y="33"/>
                </a:lnTo>
                <a:lnTo>
                  <a:pt x="200" y="32"/>
                </a:lnTo>
                <a:lnTo>
                  <a:pt x="178" y="32"/>
                </a:lnTo>
                <a:lnTo>
                  <a:pt x="178" y="33"/>
                </a:lnTo>
                <a:lnTo>
                  <a:pt x="168" y="32"/>
                </a:lnTo>
                <a:lnTo>
                  <a:pt x="138" y="37"/>
                </a:lnTo>
                <a:lnTo>
                  <a:pt x="138" y="38"/>
                </a:lnTo>
                <a:lnTo>
                  <a:pt x="131" y="38"/>
                </a:lnTo>
                <a:lnTo>
                  <a:pt x="114" y="37"/>
                </a:lnTo>
                <a:lnTo>
                  <a:pt x="124" y="37"/>
                </a:lnTo>
                <a:lnTo>
                  <a:pt x="119" y="33"/>
                </a:lnTo>
                <a:lnTo>
                  <a:pt x="99" y="32"/>
                </a:lnTo>
                <a:lnTo>
                  <a:pt x="109" y="35"/>
                </a:lnTo>
                <a:lnTo>
                  <a:pt x="109" y="39"/>
                </a:lnTo>
                <a:lnTo>
                  <a:pt x="114" y="40"/>
                </a:lnTo>
                <a:lnTo>
                  <a:pt x="99" y="40"/>
                </a:lnTo>
                <a:lnTo>
                  <a:pt x="85" y="42"/>
                </a:lnTo>
                <a:lnTo>
                  <a:pt x="95" y="49"/>
                </a:lnTo>
                <a:lnTo>
                  <a:pt x="64" y="45"/>
                </a:lnTo>
                <a:lnTo>
                  <a:pt x="60" y="45"/>
                </a:lnTo>
                <a:lnTo>
                  <a:pt x="74" y="51"/>
                </a:lnTo>
                <a:lnTo>
                  <a:pt x="64" y="51"/>
                </a:lnTo>
                <a:lnTo>
                  <a:pt x="50" y="49"/>
                </a:lnTo>
                <a:lnTo>
                  <a:pt x="50" y="42"/>
                </a:lnTo>
                <a:lnTo>
                  <a:pt x="29" y="39"/>
                </a:lnTo>
                <a:lnTo>
                  <a:pt x="69" y="40"/>
                </a:lnTo>
                <a:lnTo>
                  <a:pt x="95" y="38"/>
                </a:lnTo>
                <a:lnTo>
                  <a:pt x="90" y="37"/>
                </a:lnTo>
                <a:lnTo>
                  <a:pt x="52" y="31"/>
                </a:lnTo>
                <a:lnTo>
                  <a:pt x="29" y="28"/>
                </a:lnTo>
                <a:lnTo>
                  <a:pt x="17" y="30"/>
                </a:lnTo>
                <a:lnTo>
                  <a:pt x="5" y="32"/>
                </a:lnTo>
                <a:lnTo>
                  <a:pt x="0" y="32"/>
                </a:lnTo>
                <a:lnTo>
                  <a:pt x="3" y="35"/>
                </a:lnTo>
                <a:lnTo>
                  <a:pt x="10" y="37"/>
                </a:lnTo>
                <a:lnTo>
                  <a:pt x="10" y="39"/>
                </a:lnTo>
                <a:lnTo>
                  <a:pt x="21" y="43"/>
                </a:lnTo>
                <a:lnTo>
                  <a:pt x="21" y="45"/>
                </a:lnTo>
                <a:lnTo>
                  <a:pt x="26" y="49"/>
                </a:lnTo>
                <a:lnTo>
                  <a:pt x="26" y="51"/>
                </a:lnTo>
                <a:lnTo>
                  <a:pt x="29" y="56"/>
                </a:lnTo>
                <a:lnTo>
                  <a:pt x="5" y="63"/>
                </a:lnTo>
                <a:lnTo>
                  <a:pt x="12" y="63"/>
                </a:lnTo>
                <a:lnTo>
                  <a:pt x="21" y="66"/>
                </a:lnTo>
                <a:lnTo>
                  <a:pt x="10" y="68"/>
                </a:lnTo>
                <a:lnTo>
                  <a:pt x="5" y="68"/>
                </a:lnTo>
                <a:lnTo>
                  <a:pt x="0" y="72"/>
                </a:lnTo>
                <a:lnTo>
                  <a:pt x="5" y="74"/>
                </a:lnTo>
                <a:lnTo>
                  <a:pt x="5" y="77"/>
                </a:lnTo>
                <a:lnTo>
                  <a:pt x="23" y="81"/>
                </a:lnTo>
                <a:lnTo>
                  <a:pt x="35" y="84"/>
                </a:lnTo>
                <a:lnTo>
                  <a:pt x="45" y="91"/>
                </a:lnTo>
                <a:lnTo>
                  <a:pt x="50" y="91"/>
                </a:lnTo>
                <a:lnTo>
                  <a:pt x="50" y="95"/>
                </a:lnTo>
                <a:lnTo>
                  <a:pt x="40" y="95"/>
                </a:lnTo>
                <a:lnTo>
                  <a:pt x="45" y="100"/>
                </a:lnTo>
                <a:lnTo>
                  <a:pt x="60" y="98"/>
                </a:lnTo>
                <a:lnTo>
                  <a:pt x="64" y="100"/>
                </a:lnTo>
                <a:lnTo>
                  <a:pt x="64" y="102"/>
                </a:lnTo>
                <a:lnTo>
                  <a:pt x="69" y="102"/>
                </a:lnTo>
                <a:lnTo>
                  <a:pt x="74" y="105"/>
                </a:lnTo>
                <a:lnTo>
                  <a:pt x="95" y="107"/>
                </a:lnTo>
                <a:lnTo>
                  <a:pt x="99" y="109"/>
                </a:lnTo>
                <a:lnTo>
                  <a:pt x="114" y="109"/>
                </a:lnTo>
                <a:lnTo>
                  <a:pt x="114" y="119"/>
                </a:lnTo>
                <a:lnTo>
                  <a:pt x="109" y="115"/>
                </a:lnTo>
                <a:lnTo>
                  <a:pt x="104" y="119"/>
                </a:lnTo>
                <a:lnTo>
                  <a:pt x="104" y="121"/>
                </a:lnTo>
                <a:lnTo>
                  <a:pt x="112" y="121"/>
                </a:lnTo>
                <a:lnTo>
                  <a:pt x="99" y="123"/>
                </a:lnTo>
                <a:lnTo>
                  <a:pt x="104" y="123"/>
                </a:lnTo>
                <a:lnTo>
                  <a:pt x="99" y="128"/>
                </a:lnTo>
                <a:lnTo>
                  <a:pt x="95" y="128"/>
                </a:lnTo>
                <a:lnTo>
                  <a:pt x="95" y="128"/>
                </a:lnTo>
                <a:lnTo>
                  <a:pt x="99" y="130"/>
                </a:lnTo>
                <a:lnTo>
                  <a:pt x="124" y="135"/>
                </a:lnTo>
                <a:lnTo>
                  <a:pt x="149" y="135"/>
                </a:lnTo>
                <a:lnTo>
                  <a:pt x="159" y="138"/>
                </a:lnTo>
                <a:lnTo>
                  <a:pt x="168" y="138"/>
                </a:lnTo>
                <a:lnTo>
                  <a:pt x="178" y="145"/>
                </a:lnTo>
                <a:lnTo>
                  <a:pt x="183" y="146"/>
                </a:lnTo>
                <a:lnTo>
                  <a:pt x="188" y="146"/>
                </a:lnTo>
                <a:lnTo>
                  <a:pt x="195" y="145"/>
                </a:lnTo>
                <a:lnTo>
                  <a:pt x="181" y="138"/>
                </a:lnTo>
                <a:lnTo>
                  <a:pt x="181" y="133"/>
                </a:lnTo>
                <a:lnTo>
                  <a:pt x="173" y="128"/>
                </a:lnTo>
                <a:lnTo>
                  <a:pt x="178" y="125"/>
                </a:lnTo>
                <a:lnTo>
                  <a:pt x="183" y="125"/>
                </a:lnTo>
                <a:lnTo>
                  <a:pt x="185" y="123"/>
                </a:lnTo>
                <a:lnTo>
                  <a:pt x="181" y="119"/>
                </a:lnTo>
                <a:lnTo>
                  <a:pt x="173" y="119"/>
                </a:lnTo>
                <a:lnTo>
                  <a:pt x="171" y="115"/>
                </a:lnTo>
                <a:lnTo>
                  <a:pt x="168" y="112"/>
                </a:lnTo>
                <a:lnTo>
                  <a:pt x="173" y="105"/>
                </a:lnTo>
                <a:lnTo>
                  <a:pt x="178" y="109"/>
                </a:lnTo>
                <a:lnTo>
                  <a:pt x="181" y="108"/>
                </a:lnTo>
                <a:lnTo>
                  <a:pt x="178" y="104"/>
                </a:lnTo>
                <a:lnTo>
                  <a:pt x="183" y="104"/>
                </a:lnTo>
                <a:lnTo>
                  <a:pt x="199" y="102"/>
                </a:lnTo>
                <a:lnTo>
                  <a:pt x="202" y="102"/>
                </a:lnTo>
                <a:lnTo>
                  <a:pt x="206" y="100"/>
                </a:lnTo>
                <a:lnTo>
                  <a:pt x="218" y="102"/>
                </a:lnTo>
                <a:lnTo>
                  <a:pt x="225" y="105"/>
                </a:lnTo>
                <a:lnTo>
                  <a:pt x="228" y="104"/>
                </a:lnTo>
                <a:lnTo>
                  <a:pt x="275" y="104"/>
                </a:lnTo>
                <a:lnTo>
                  <a:pt x="280" y="102"/>
                </a:lnTo>
                <a:lnTo>
                  <a:pt x="264" y="100"/>
                </a:lnTo>
                <a:lnTo>
                  <a:pt x="270" y="98"/>
                </a:lnTo>
                <a:lnTo>
                  <a:pt x="264" y="98"/>
                </a:lnTo>
                <a:lnTo>
                  <a:pt x="270" y="95"/>
                </a:lnTo>
                <a:lnTo>
                  <a:pt x="270" y="91"/>
                </a:lnTo>
                <a:lnTo>
                  <a:pt x="264" y="91"/>
                </a:lnTo>
                <a:lnTo>
                  <a:pt x="264" y="89"/>
                </a:lnTo>
                <a:lnTo>
                  <a:pt x="276" y="89"/>
                </a:lnTo>
                <a:lnTo>
                  <a:pt x="302" y="87"/>
                </a:lnTo>
                <a:lnTo>
                  <a:pt x="320" y="87"/>
                </a:lnTo>
                <a:lnTo>
                  <a:pt x="320" y="86"/>
                </a:lnTo>
                <a:lnTo>
                  <a:pt x="334" y="86"/>
                </a:lnTo>
                <a:lnTo>
                  <a:pt x="339" y="87"/>
                </a:lnTo>
                <a:lnTo>
                  <a:pt x="339" y="89"/>
                </a:lnTo>
                <a:lnTo>
                  <a:pt x="358" y="89"/>
                </a:lnTo>
                <a:lnTo>
                  <a:pt x="358" y="91"/>
                </a:lnTo>
                <a:lnTo>
                  <a:pt x="363" y="91"/>
                </a:lnTo>
                <a:lnTo>
                  <a:pt x="378" y="89"/>
                </a:lnTo>
                <a:lnTo>
                  <a:pt x="384" y="89"/>
                </a:lnTo>
                <a:lnTo>
                  <a:pt x="401" y="97"/>
                </a:lnTo>
                <a:lnTo>
                  <a:pt x="423" y="104"/>
                </a:lnTo>
                <a:lnTo>
                  <a:pt x="427" y="102"/>
                </a:lnTo>
                <a:lnTo>
                  <a:pt x="427" y="104"/>
                </a:lnTo>
                <a:lnTo>
                  <a:pt x="448" y="104"/>
                </a:lnTo>
                <a:lnTo>
                  <a:pt x="467" y="109"/>
                </a:lnTo>
                <a:lnTo>
                  <a:pt x="470" y="110"/>
                </a:lnTo>
                <a:lnTo>
                  <a:pt x="477" y="109"/>
                </a:lnTo>
                <a:lnTo>
                  <a:pt x="484" y="110"/>
                </a:lnTo>
                <a:lnTo>
                  <a:pt x="487" y="112"/>
                </a:lnTo>
                <a:lnTo>
                  <a:pt x="491" y="110"/>
                </a:lnTo>
                <a:lnTo>
                  <a:pt x="513" y="104"/>
                </a:lnTo>
                <a:lnTo>
                  <a:pt x="534" y="107"/>
                </a:lnTo>
                <a:lnTo>
                  <a:pt x="539" y="109"/>
                </a:lnTo>
                <a:lnTo>
                  <a:pt x="563" y="108"/>
                </a:lnTo>
                <a:lnTo>
                  <a:pt x="563" y="104"/>
                </a:lnTo>
                <a:lnTo>
                  <a:pt x="558" y="102"/>
                </a:lnTo>
                <a:lnTo>
                  <a:pt x="563" y="100"/>
                </a:lnTo>
                <a:lnTo>
                  <a:pt x="582" y="102"/>
                </a:lnTo>
                <a:lnTo>
                  <a:pt x="603" y="105"/>
                </a:lnTo>
                <a:lnTo>
                  <a:pt x="622" y="107"/>
                </a:lnTo>
                <a:lnTo>
                  <a:pt x="662" y="110"/>
                </a:lnTo>
                <a:lnTo>
                  <a:pt x="681" y="108"/>
                </a:lnTo>
                <a:lnTo>
                  <a:pt x="691" y="105"/>
                </a:lnTo>
                <a:lnTo>
                  <a:pt x="712" y="109"/>
                </a:lnTo>
                <a:lnTo>
                  <a:pt x="721" y="108"/>
                </a:lnTo>
                <a:lnTo>
                  <a:pt x="729" y="105"/>
                </a:lnTo>
                <a:lnTo>
                  <a:pt x="724" y="102"/>
                </a:lnTo>
                <a:lnTo>
                  <a:pt x="729" y="100"/>
                </a:lnTo>
                <a:lnTo>
                  <a:pt x="721" y="98"/>
                </a:lnTo>
                <a:lnTo>
                  <a:pt x="726" y="95"/>
                </a:lnTo>
                <a:lnTo>
                  <a:pt x="738" y="91"/>
                </a:lnTo>
                <a:lnTo>
                  <a:pt x="760" y="95"/>
                </a:lnTo>
                <a:lnTo>
                  <a:pt x="785" y="105"/>
                </a:lnTo>
                <a:lnTo>
                  <a:pt x="795" y="109"/>
                </a:lnTo>
                <a:lnTo>
                  <a:pt x="823" y="112"/>
                </a:lnTo>
                <a:lnTo>
                  <a:pt x="836" y="119"/>
                </a:lnTo>
                <a:lnTo>
                  <a:pt x="842" y="119"/>
                </a:lnTo>
                <a:lnTo>
                  <a:pt x="857" y="112"/>
                </a:lnTo>
                <a:lnTo>
                  <a:pt x="862" y="119"/>
                </a:lnTo>
                <a:lnTo>
                  <a:pt x="862" y="121"/>
                </a:lnTo>
                <a:lnTo>
                  <a:pt x="864" y="128"/>
                </a:lnTo>
                <a:lnTo>
                  <a:pt x="857" y="128"/>
                </a:lnTo>
                <a:lnTo>
                  <a:pt x="852" y="130"/>
                </a:lnTo>
                <a:lnTo>
                  <a:pt x="862" y="135"/>
                </a:lnTo>
                <a:lnTo>
                  <a:pt x="862" y="138"/>
                </a:lnTo>
                <a:lnTo>
                  <a:pt x="868" y="135"/>
                </a:lnTo>
                <a:lnTo>
                  <a:pt x="876" y="138"/>
                </a:lnTo>
                <a:lnTo>
                  <a:pt x="892" y="135"/>
                </a:lnTo>
                <a:lnTo>
                  <a:pt x="892" y="131"/>
                </a:lnTo>
                <a:lnTo>
                  <a:pt x="902" y="128"/>
                </a:lnTo>
                <a:lnTo>
                  <a:pt x="902" y="112"/>
                </a:lnTo>
                <a:lnTo>
                  <a:pt x="869" y="95"/>
                </a:lnTo>
                <a:lnTo>
                  <a:pt x="852" y="89"/>
                </a:lnTo>
                <a:lnTo>
                  <a:pt x="847" y="91"/>
                </a:lnTo>
                <a:lnTo>
                  <a:pt x="842" y="91"/>
                </a:lnTo>
                <a:lnTo>
                  <a:pt x="842" y="89"/>
                </a:lnTo>
                <a:lnTo>
                  <a:pt x="836" y="89"/>
                </a:lnTo>
                <a:lnTo>
                  <a:pt x="836" y="91"/>
                </a:lnTo>
                <a:lnTo>
                  <a:pt x="833" y="87"/>
                </a:lnTo>
                <a:lnTo>
                  <a:pt x="812" y="87"/>
                </a:lnTo>
                <a:lnTo>
                  <a:pt x="823" y="82"/>
                </a:lnTo>
                <a:lnTo>
                  <a:pt x="833" y="68"/>
                </a:lnTo>
                <a:lnTo>
                  <a:pt x="876" y="68"/>
                </a:lnTo>
                <a:lnTo>
                  <a:pt x="876" y="66"/>
                </a:lnTo>
                <a:lnTo>
                  <a:pt x="897" y="66"/>
                </a:lnTo>
                <a:lnTo>
                  <a:pt x="902" y="72"/>
                </a:lnTo>
                <a:lnTo>
                  <a:pt x="923" y="68"/>
                </a:lnTo>
                <a:lnTo>
                  <a:pt x="914" y="68"/>
                </a:lnTo>
                <a:lnTo>
                  <a:pt x="911" y="66"/>
                </a:lnTo>
                <a:lnTo>
                  <a:pt x="916" y="59"/>
                </a:lnTo>
                <a:lnTo>
                  <a:pt x="937" y="59"/>
                </a:lnTo>
                <a:lnTo>
                  <a:pt x="937" y="62"/>
                </a:lnTo>
                <a:lnTo>
                  <a:pt x="949" y="63"/>
                </a:lnTo>
                <a:lnTo>
                  <a:pt x="954" y="59"/>
                </a:lnTo>
                <a:lnTo>
                  <a:pt x="949" y="56"/>
                </a:lnTo>
                <a:lnTo>
                  <a:pt x="961" y="56"/>
                </a:lnTo>
                <a:lnTo>
                  <a:pt x="961" y="58"/>
                </a:lnTo>
                <a:lnTo>
                  <a:pt x="968" y="62"/>
                </a:lnTo>
                <a:lnTo>
                  <a:pt x="963" y="64"/>
                </a:lnTo>
                <a:lnTo>
                  <a:pt x="957" y="74"/>
                </a:lnTo>
                <a:lnTo>
                  <a:pt x="956" y="77"/>
                </a:lnTo>
                <a:lnTo>
                  <a:pt x="957" y="79"/>
                </a:lnTo>
                <a:lnTo>
                  <a:pt x="956" y="79"/>
                </a:lnTo>
                <a:lnTo>
                  <a:pt x="966" y="86"/>
                </a:lnTo>
                <a:lnTo>
                  <a:pt x="1013" y="104"/>
                </a:lnTo>
                <a:lnTo>
                  <a:pt x="1013" y="95"/>
                </a:lnTo>
                <a:lnTo>
                  <a:pt x="1018" y="95"/>
                </a:lnTo>
                <a:lnTo>
                  <a:pt x="1008" y="89"/>
                </a:lnTo>
                <a:lnTo>
                  <a:pt x="1018" y="87"/>
                </a:lnTo>
                <a:lnTo>
                  <a:pt x="1008" y="82"/>
                </a:lnTo>
                <a:lnTo>
                  <a:pt x="1013" y="81"/>
                </a:lnTo>
                <a:lnTo>
                  <a:pt x="1002" y="78"/>
                </a:lnTo>
                <a:lnTo>
                  <a:pt x="997" y="77"/>
                </a:lnTo>
                <a:lnTo>
                  <a:pt x="989" y="77"/>
                </a:lnTo>
                <a:lnTo>
                  <a:pt x="983" y="74"/>
                </a:lnTo>
                <a:lnTo>
                  <a:pt x="983" y="68"/>
                </a:lnTo>
                <a:lnTo>
                  <a:pt x="980" y="66"/>
                </a:lnTo>
                <a:lnTo>
                  <a:pt x="983" y="66"/>
                </a:lnTo>
                <a:lnTo>
                  <a:pt x="989" y="63"/>
                </a:lnTo>
                <a:lnTo>
                  <a:pt x="1002" y="66"/>
                </a:lnTo>
                <a:lnTo>
                  <a:pt x="1002" y="63"/>
                </a:lnTo>
                <a:lnTo>
                  <a:pt x="1009" y="63"/>
                </a:lnTo>
                <a:lnTo>
                  <a:pt x="1027" y="66"/>
                </a:lnTo>
                <a:lnTo>
                  <a:pt x="1023" y="63"/>
                </a:lnTo>
                <a:lnTo>
                  <a:pt x="1042" y="56"/>
                </a:lnTo>
                <a:lnTo>
                  <a:pt x="1061" y="56"/>
                </a:lnTo>
                <a:lnTo>
                  <a:pt x="1061" y="56"/>
                </a:lnTo>
                <a:lnTo>
                  <a:pt x="1023" y="49"/>
                </a:lnTo>
                <a:lnTo>
                  <a:pt x="1032" y="49"/>
                </a:lnTo>
                <a:lnTo>
                  <a:pt x="1032" y="42"/>
                </a:lnTo>
                <a:lnTo>
                  <a:pt x="1023" y="42"/>
                </a:lnTo>
                <a:lnTo>
                  <a:pt x="1027" y="40"/>
                </a:lnTo>
                <a:lnTo>
                  <a:pt x="1040" y="42"/>
                </a:lnTo>
                <a:lnTo>
                  <a:pt x="1065" y="45"/>
                </a:lnTo>
                <a:lnTo>
                  <a:pt x="1092" y="49"/>
                </a:lnTo>
                <a:lnTo>
                  <a:pt x="1082" y="42"/>
                </a:lnTo>
                <a:lnTo>
                  <a:pt x="1092" y="42"/>
                </a:lnTo>
                <a:lnTo>
                  <a:pt x="1092" y="40"/>
                </a:lnTo>
                <a:lnTo>
                  <a:pt x="1066" y="38"/>
                </a:lnTo>
                <a:lnTo>
                  <a:pt x="1047" y="38"/>
                </a:lnTo>
                <a:lnTo>
                  <a:pt x="980" y="31"/>
                </a:lnTo>
                <a:lnTo>
                  <a:pt x="954" y="28"/>
                </a:lnTo>
                <a:lnTo>
                  <a:pt x="911" y="28"/>
                </a:lnTo>
                <a:lnTo>
                  <a:pt x="923" y="32"/>
                </a:lnTo>
                <a:lnTo>
                  <a:pt x="919" y="32"/>
                </a:lnTo>
                <a:lnTo>
                  <a:pt x="906" y="30"/>
                </a:lnTo>
                <a:lnTo>
                  <a:pt x="911" y="30"/>
                </a:lnTo>
                <a:lnTo>
                  <a:pt x="911" y="28"/>
                </a:lnTo>
                <a:lnTo>
                  <a:pt x="902" y="28"/>
                </a:lnTo>
                <a:lnTo>
                  <a:pt x="902" y="30"/>
                </a:lnTo>
                <a:lnTo>
                  <a:pt x="854" y="30"/>
                </a:lnTo>
                <a:lnTo>
                  <a:pt x="840" y="28"/>
                </a:lnTo>
                <a:lnTo>
                  <a:pt x="819" y="25"/>
                </a:lnTo>
                <a:lnTo>
                  <a:pt x="788" y="25"/>
                </a:lnTo>
                <a:lnTo>
                  <a:pt x="754" y="19"/>
                </a:lnTo>
                <a:lnTo>
                  <a:pt x="690" y="17"/>
                </a:lnTo>
                <a:lnTo>
                  <a:pt x="690" y="19"/>
                </a:lnTo>
                <a:lnTo>
                  <a:pt x="698" y="21"/>
                </a:lnTo>
                <a:lnTo>
                  <a:pt x="678" y="19"/>
                </a:lnTo>
                <a:lnTo>
                  <a:pt x="669" y="21"/>
                </a:lnTo>
                <a:lnTo>
                  <a:pt x="646" y="20"/>
                </a:lnTo>
                <a:lnTo>
                  <a:pt x="657" y="21"/>
                </a:lnTo>
                <a:lnTo>
                  <a:pt x="655" y="25"/>
                </a:lnTo>
                <a:lnTo>
                  <a:pt x="627" y="19"/>
                </a:lnTo>
                <a:lnTo>
                  <a:pt x="627" y="17"/>
                </a:lnTo>
                <a:lnTo>
                  <a:pt x="610" y="15"/>
                </a:lnTo>
                <a:lnTo>
                  <a:pt x="574" y="13"/>
                </a:lnTo>
                <a:lnTo>
                  <a:pt x="582" y="15"/>
                </a:lnTo>
                <a:lnTo>
                  <a:pt x="518" y="15"/>
                </a:lnTo>
                <a:lnTo>
                  <a:pt x="508" y="11"/>
                </a:lnTo>
                <a:lnTo>
                  <a:pt x="501" y="11"/>
                </a:lnTo>
                <a:lnTo>
                  <a:pt x="513" y="13"/>
                </a:lnTo>
                <a:lnTo>
                  <a:pt x="494" y="13"/>
                </a:lnTo>
                <a:lnTo>
                  <a:pt x="499" y="15"/>
                </a:lnTo>
                <a:lnTo>
                  <a:pt x="477" y="15"/>
                </a:lnTo>
                <a:lnTo>
                  <a:pt x="505" y="9"/>
                </a:lnTo>
                <a:lnTo>
                  <a:pt x="499" y="7"/>
                </a:lnTo>
                <a:lnTo>
                  <a:pt x="474" y="5"/>
                </a:lnTo>
                <a:lnTo>
                  <a:pt x="449" y="5"/>
                </a:lnTo>
                <a:lnTo>
                  <a:pt x="439" y="0"/>
                </a:lnTo>
                <a:lnTo>
                  <a:pt x="427" y="0"/>
                </a:lnTo>
                <a:lnTo>
                  <a:pt x="413" y="5"/>
                </a:lnTo>
                <a:lnTo>
                  <a:pt x="410" y="7"/>
                </a:lnTo>
                <a:lnTo>
                  <a:pt x="375" y="7"/>
                </a:lnTo>
                <a:lnTo>
                  <a:pt x="354" y="9"/>
                </a:lnTo>
                <a:lnTo>
                  <a:pt x="344" y="11"/>
                </a:lnTo>
                <a:lnTo>
                  <a:pt x="354" y="13"/>
                </a:lnTo>
                <a:lnTo>
                  <a:pt x="320" y="15"/>
                </a:lnTo>
                <a:lnTo>
                  <a:pt x="323" y="17"/>
                </a:lnTo>
                <a:lnTo>
                  <a:pt x="337" y="19"/>
                </a:lnTo>
                <a:lnTo>
                  <a:pt x="332" y="19"/>
                </a:lnTo>
                <a:lnTo>
                  <a:pt x="299" y="17"/>
                </a:lnTo>
                <a:lnTo>
                  <a:pt x="294" y="19"/>
                </a:lnTo>
                <a:lnTo>
                  <a:pt x="316" y="25"/>
                </a:lnTo>
                <a:lnTo>
                  <a:pt x="294" y="21"/>
                </a:lnTo>
                <a:lnTo>
                  <a:pt x="289" y="17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11" name="Freeform 1353"/>
          <p:cNvSpPr>
            <a:spLocks/>
          </p:cNvSpPr>
          <p:nvPr/>
        </p:nvSpPr>
        <p:spPr bwMode="auto">
          <a:xfrm>
            <a:off x="4494210" y="3221041"/>
            <a:ext cx="39687" cy="14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" y="9"/>
              </a:cxn>
              <a:cxn ang="0">
                <a:pos x="25" y="4"/>
              </a:cxn>
              <a:cxn ang="0">
                <a:pos x="21" y="1"/>
              </a:cxn>
              <a:cxn ang="0">
                <a:pos x="14" y="1"/>
              </a:cxn>
              <a:cxn ang="0">
                <a:pos x="14" y="0"/>
              </a:cxn>
              <a:cxn ang="0">
                <a:pos x="0" y="0"/>
              </a:cxn>
            </a:cxnLst>
            <a:rect l="0" t="0" r="r" b="b"/>
            <a:pathLst>
              <a:path w="25" h="9">
                <a:moveTo>
                  <a:pt x="0" y="0"/>
                </a:moveTo>
                <a:lnTo>
                  <a:pt x="14" y="9"/>
                </a:lnTo>
                <a:lnTo>
                  <a:pt x="25" y="4"/>
                </a:lnTo>
                <a:lnTo>
                  <a:pt x="21" y="1"/>
                </a:lnTo>
                <a:lnTo>
                  <a:pt x="14" y="1"/>
                </a:lnTo>
                <a:lnTo>
                  <a:pt x="14" y="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12" name="Freeform 1354"/>
          <p:cNvSpPr>
            <a:spLocks/>
          </p:cNvSpPr>
          <p:nvPr/>
        </p:nvSpPr>
        <p:spPr bwMode="auto">
          <a:xfrm>
            <a:off x="4494210" y="3221041"/>
            <a:ext cx="39687" cy="14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" y="9"/>
              </a:cxn>
              <a:cxn ang="0">
                <a:pos x="25" y="4"/>
              </a:cxn>
              <a:cxn ang="0">
                <a:pos x="21" y="1"/>
              </a:cxn>
              <a:cxn ang="0">
                <a:pos x="14" y="1"/>
              </a:cxn>
              <a:cxn ang="0">
                <a:pos x="14" y="0"/>
              </a:cxn>
              <a:cxn ang="0">
                <a:pos x="0" y="0"/>
              </a:cxn>
            </a:cxnLst>
            <a:rect l="0" t="0" r="r" b="b"/>
            <a:pathLst>
              <a:path w="25" h="9">
                <a:moveTo>
                  <a:pt x="0" y="0"/>
                </a:moveTo>
                <a:lnTo>
                  <a:pt x="14" y="9"/>
                </a:lnTo>
                <a:lnTo>
                  <a:pt x="25" y="4"/>
                </a:lnTo>
                <a:lnTo>
                  <a:pt x="21" y="1"/>
                </a:lnTo>
                <a:lnTo>
                  <a:pt x="14" y="1"/>
                </a:lnTo>
                <a:lnTo>
                  <a:pt x="14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13" name="Freeform 1355"/>
          <p:cNvSpPr>
            <a:spLocks/>
          </p:cNvSpPr>
          <p:nvPr/>
        </p:nvSpPr>
        <p:spPr bwMode="auto">
          <a:xfrm>
            <a:off x="4756147" y="3321053"/>
            <a:ext cx="46037" cy="22225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5" y="14"/>
              </a:cxn>
              <a:cxn ang="0">
                <a:pos x="5" y="11"/>
              </a:cxn>
              <a:cxn ang="0">
                <a:pos x="21" y="14"/>
              </a:cxn>
              <a:cxn ang="0">
                <a:pos x="26" y="11"/>
              </a:cxn>
              <a:cxn ang="0">
                <a:pos x="21" y="9"/>
              </a:cxn>
              <a:cxn ang="0">
                <a:pos x="29" y="4"/>
              </a:cxn>
              <a:cxn ang="0">
                <a:pos x="21" y="0"/>
              </a:cxn>
              <a:cxn ang="0">
                <a:pos x="5" y="2"/>
              </a:cxn>
              <a:cxn ang="0">
                <a:pos x="0" y="11"/>
              </a:cxn>
            </a:cxnLst>
            <a:rect l="0" t="0" r="r" b="b"/>
            <a:pathLst>
              <a:path w="29" h="14">
                <a:moveTo>
                  <a:pt x="0" y="11"/>
                </a:moveTo>
                <a:lnTo>
                  <a:pt x="5" y="14"/>
                </a:lnTo>
                <a:lnTo>
                  <a:pt x="5" y="11"/>
                </a:lnTo>
                <a:lnTo>
                  <a:pt x="21" y="14"/>
                </a:lnTo>
                <a:lnTo>
                  <a:pt x="26" y="11"/>
                </a:lnTo>
                <a:lnTo>
                  <a:pt x="21" y="9"/>
                </a:lnTo>
                <a:lnTo>
                  <a:pt x="29" y="4"/>
                </a:lnTo>
                <a:lnTo>
                  <a:pt x="21" y="0"/>
                </a:lnTo>
                <a:lnTo>
                  <a:pt x="5" y="2"/>
                </a:lnTo>
                <a:lnTo>
                  <a:pt x="0" y="11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14" name="Freeform 1356"/>
          <p:cNvSpPr>
            <a:spLocks/>
          </p:cNvSpPr>
          <p:nvPr/>
        </p:nvSpPr>
        <p:spPr bwMode="auto">
          <a:xfrm>
            <a:off x="4756147" y="3321053"/>
            <a:ext cx="46037" cy="22225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5" y="14"/>
              </a:cxn>
              <a:cxn ang="0">
                <a:pos x="5" y="11"/>
              </a:cxn>
              <a:cxn ang="0">
                <a:pos x="21" y="14"/>
              </a:cxn>
              <a:cxn ang="0">
                <a:pos x="26" y="11"/>
              </a:cxn>
              <a:cxn ang="0">
                <a:pos x="21" y="9"/>
              </a:cxn>
              <a:cxn ang="0">
                <a:pos x="29" y="4"/>
              </a:cxn>
              <a:cxn ang="0">
                <a:pos x="21" y="0"/>
              </a:cxn>
              <a:cxn ang="0">
                <a:pos x="5" y="2"/>
              </a:cxn>
              <a:cxn ang="0">
                <a:pos x="0" y="11"/>
              </a:cxn>
            </a:cxnLst>
            <a:rect l="0" t="0" r="r" b="b"/>
            <a:pathLst>
              <a:path w="29" h="14">
                <a:moveTo>
                  <a:pt x="0" y="11"/>
                </a:moveTo>
                <a:lnTo>
                  <a:pt x="5" y="14"/>
                </a:lnTo>
                <a:lnTo>
                  <a:pt x="5" y="11"/>
                </a:lnTo>
                <a:lnTo>
                  <a:pt x="21" y="14"/>
                </a:lnTo>
                <a:lnTo>
                  <a:pt x="26" y="11"/>
                </a:lnTo>
                <a:lnTo>
                  <a:pt x="21" y="9"/>
                </a:lnTo>
                <a:lnTo>
                  <a:pt x="29" y="4"/>
                </a:lnTo>
                <a:lnTo>
                  <a:pt x="21" y="0"/>
                </a:lnTo>
                <a:lnTo>
                  <a:pt x="5" y="2"/>
                </a:lnTo>
                <a:lnTo>
                  <a:pt x="0" y="11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15" name="Freeform 1357"/>
          <p:cNvSpPr>
            <a:spLocks/>
          </p:cNvSpPr>
          <p:nvPr/>
        </p:nvSpPr>
        <p:spPr bwMode="auto">
          <a:xfrm>
            <a:off x="4724397" y="3348041"/>
            <a:ext cx="22225" cy="36513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1" y="17"/>
              </a:cxn>
              <a:cxn ang="0">
                <a:pos x="11" y="23"/>
              </a:cxn>
              <a:cxn ang="0">
                <a:pos x="14" y="23"/>
              </a:cxn>
              <a:cxn ang="0">
                <a:pos x="14" y="14"/>
              </a:cxn>
              <a:cxn ang="0">
                <a:pos x="5" y="13"/>
              </a:cxn>
              <a:cxn ang="0">
                <a:pos x="11" y="10"/>
              </a:cxn>
              <a:cxn ang="0">
                <a:pos x="0" y="0"/>
              </a:cxn>
              <a:cxn ang="0">
                <a:pos x="0" y="10"/>
              </a:cxn>
            </a:cxnLst>
            <a:rect l="0" t="0" r="r" b="b"/>
            <a:pathLst>
              <a:path w="14" h="23">
                <a:moveTo>
                  <a:pt x="0" y="10"/>
                </a:moveTo>
                <a:lnTo>
                  <a:pt x="11" y="17"/>
                </a:lnTo>
                <a:lnTo>
                  <a:pt x="11" y="23"/>
                </a:lnTo>
                <a:lnTo>
                  <a:pt x="14" y="23"/>
                </a:lnTo>
                <a:lnTo>
                  <a:pt x="14" y="14"/>
                </a:lnTo>
                <a:lnTo>
                  <a:pt x="5" y="13"/>
                </a:lnTo>
                <a:lnTo>
                  <a:pt x="11" y="10"/>
                </a:lnTo>
                <a:lnTo>
                  <a:pt x="0" y="0"/>
                </a:lnTo>
                <a:lnTo>
                  <a:pt x="0" y="1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16" name="Freeform 1358"/>
          <p:cNvSpPr>
            <a:spLocks/>
          </p:cNvSpPr>
          <p:nvPr/>
        </p:nvSpPr>
        <p:spPr bwMode="auto">
          <a:xfrm>
            <a:off x="4724397" y="3348041"/>
            <a:ext cx="22225" cy="36513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11" y="17"/>
              </a:cxn>
              <a:cxn ang="0">
                <a:pos x="11" y="23"/>
              </a:cxn>
              <a:cxn ang="0">
                <a:pos x="14" y="23"/>
              </a:cxn>
              <a:cxn ang="0">
                <a:pos x="14" y="14"/>
              </a:cxn>
              <a:cxn ang="0">
                <a:pos x="5" y="13"/>
              </a:cxn>
              <a:cxn ang="0">
                <a:pos x="11" y="10"/>
              </a:cxn>
              <a:cxn ang="0">
                <a:pos x="0" y="0"/>
              </a:cxn>
              <a:cxn ang="0">
                <a:pos x="0" y="10"/>
              </a:cxn>
            </a:cxnLst>
            <a:rect l="0" t="0" r="r" b="b"/>
            <a:pathLst>
              <a:path w="14" h="23">
                <a:moveTo>
                  <a:pt x="0" y="10"/>
                </a:moveTo>
                <a:lnTo>
                  <a:pt x="11" y="17"/>
                </a:lnTo>
                <a:lnTo>
                  <a:pt x="11" y="23"/>
                </a:lnTo>
                <a:lnTo>
                  <a:pt x="14" y="23"/>
                </a:lnTo>
                <a:lnTo>
                  <a:pt x="14" y="14"/>
                </a:lnTo>
                <a:lnTo>
                  <a:pt x="5" y="13"/>
                </a:lnTo>
                <a:lnTo>
                  <a:pt x="11" y="10"/>
                </a:lnTo>
                <a:lnTo>
                  <a:pt x="0" y="0"/>
                </a:lnTo>
                <a:lnTo>
                  <a:pt x="0" y="1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17" name="Freeform 1359"/>
          <p:cNvSpPr>
            <a:spLocks/>
          </p:cNvSpPr>
          <p:nvPr/>
        </p:nvSpPr>
        <p:spPr bwMode="auto">
          <a:xfrm>
            <a:off x="4797422" y="3390903"/>
            <a:ext cx="12700" cy="3175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3" y="18"/>
              </a:cxn>
              <a:cxn ang="0">
                <a:pos x="8" y="20"/>
              </a:cxn>
              <a:cxn ang="0">
                <a:pos x="3" y="12"/>
              </a:cxn>
              <a:cxn ang="0">
                <a:pos x="8" y="9"/>
              </a:cxn>
              <a:cxn ang="0">
                <a:pos x="3" y="2"/>
              </a:cxn>
              <a:cxn ang="0">
                <a:pos x="0" y="0"/>
              </a:cxn>
              <a:cxn ang="0">
                <a:pos x="3" y="9"/>
              </a:cxn>
              <a:cxn ang="0">
                <a:pos x="0" y="10"/>
              </a:cxn>
            </a:cxnLst>
            <a:rect l="0" t="0" r="r" b="b"/>
            <a:pathLst>
              <a:path w="8" h="20">
                <a:moveTo>
                  <a:pt x="0" y="10"/>
                </a:moveTo>
                <a:lnTo>
                  <a:pt x="3" y="18"/>
                </a:lnTo>
                <a:lnTo>
                  <a:pt x="8" y="20"/>
                </a:lnTo>
                <a:lnTo>
                  <a:pt x="3" y="12"/>
                </a:lnTo>
                <a:lnTo>
                  <a:pt x="8" y="9"/>
                </a:lnTo>
                <a:lnTo>
                  <a:pt x="3" y="2"/>
                </a:lnTo>
                <a:lnTo>
                  <a:pt x="0" y="0"/>
                </a:lnTo>
                <a:lnTo>
                  <a:pt x="3" y="9"/>
                </a:lnTo>
                <a:lnTo>
                  <a:pt x="0" y="1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18" name="Freeform 1360"/>
          <p:cNvSpPr>
            <a:spLocks/>
          </p:cNvSpPr>
          <p:nvPr/>
        </p:nvSpPr>
        <p:spPr bwMode="auto">
          <a:xfrm>
            <a:off x="4797422" y="3390903"/>
            <a:ext cx="12700" cy="3175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3" y="18"/>
              </a:cxn>
              <a:cxn ang="0">
                <a:pos x="8" y="20"/>
              </a:cxn>
              <a:cxn ang="0">
                <a:pos x="3" y="12"/>
              </a:cxn>
              <a:cxn ang="0">
                <a:pos x="8" y="9"/>
              </a:cxn>
              <a:cxn ang="0">
                <a:pos x="3" y="2"/>
              </a:cxn>
              <a:cxn ang="0">
                <a:pos x="0" y="0"/>
              </a:cxn>
              <a:cxn ang="0">
                <a:pos x="3" y="9"/>
              </a:cxn>
              <a:cxn ang="0">
                <a:pos x="0" y="10"/>
              </a:cxn>
            </a:cxnLst>
            <a:rect l="0" t="0" r="r" b="b"/>
            <a:pathLst>
              <a:path w="8" h="20">
                <a:moveTo>
                  <a:pt x="0" y="10"/>
                </a:moveTo>
                <a:lnTo>
                  <a:pt x="3" y="18"/>
                </a:lnTo>
                <a:lnTo>
                  <a:pt x="8" y="20"/>
                </a:lnTo>
                <a:lnTo>
                  <a:pt x="3" y="12"/>
                </a:lnTo>
                <a:lnTo>
                  <a:pt x="8" y="9"/>
                </a:lnTo>
                <a:lnTo>
                  <a:pt x="3" y="2"/>
                </a:lnTo>
                <a:lnTo>
                  <a:pt x="0" y="0"/>
                </a:lnTo>
                <a:lnTo>
                  <a:pt x="3" y="9"/>
                </a:lnTo>
                <a:lnTo>
                  <a:pt x="0" y="1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19" name="Freeform 1361"/>
          <p:cNvSpPr>
            <a:spLocks/>
          </p:cNvSpPr>
          <p:nvPr/>
        </p:nvSpPr>
        <p:spPr bwMode="auto">
          <a:xfrm>
            <a:off x="3022598" y="2857503"/>
            <a:ext cx="82550" cy="1270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4" y="3"/>
              </a:cxn>
              <a:cxn ang="0">
                <a:pos x="26" y="6"/>
              </a:cxn>
              <a:cxn ang="0">
                <a:pos x="0" y="8"/>
              </a:cxn>
              <a:cxn ang="0">
                <a:pos x="9" y="8"/>
              </a:cxn>
              <a:cxn ang="0">
                <a:pos x="24" y="6"/>
              </a:cxn>
              <a:cxn ang="0">
                <a:pos x="14" y="8"/>
              </a:cxn>
              <a:cxn ang="0">
                <a:pos x="31" y="8"/>
              </a:cxn>
              <a:cxn ang="0">
                <a:pos x="31" y="6"/>
              </a:cxn>
              <a:cxn ang="0">
                <a:pos x="43" y="6"/>
              </a:cxn>
              <a:cxn ang="0">
                <a:pos x="52" y="3"/>
              </a:cxn>
              <a:cxn ang="0">
                <a:pos x="34" y="3"/>
              </a:cxn>
              <a:cxn ang="0">
                <a:pos x="46" y="0"/>
              </a:cxn>
              <a:cxn ang="0">
                <a:pos x="38" y="1"/>
              </a:cxn>
              <a:cxn ang="0">
                <a:pos x="0" y="3"/>
              </a:cxn>
            </a:cxnLst>
            <a:rect l="0" t="0" r="r" b="b"/>
            <a:pathLst>
              <a:path w="52" h="8">
                <a:moveTo>
                  <a:pt x="0" y="3"/>
                </a:moveTo>
                <a:lnTo>
                  <a:pt x="24" y="3"/>
                </a:lnTo>
                <a:lnTo>
                  <a:pt x="26" y="6"/>
                </a:lnTo>
                <a:lnTo>
                  <a:pt x="0" y="8"/>
                </a:lnTo>
                <a:lnTo>
                  <a:pt x="9" y="8"/>
                </a:lnTo>
                <a:lnTo>
                  <a:pt x="24" y="6"/>
                </a:lnTo>
                <a:lnTo>
                  <a:pt x="14" y="8"/>
                </a:lnTo>
                <a:lnTo>
                  <a:pt x="31" y="8"/>
                </a:lnTo>
                <a:lnTo>
                  <a:pt x="31" y="6"/>
                </a:lnTo>
                <a:lnTo>
                  <a:pt x="43" y="6"/>
                </a:lnTo>
                <a:lnTo>
                  <a:pt x="52" y="3"/>
                </a:lnTo>
                <a:lnTo>
                  <a:pt x="34" y="3"/>
                </a:lnTo>
                <a:lnTo>
                  <a:pt x="46" y="0"/>
                </a:lnTo>
                <a:lnTo>
                  <a:pt x="38" y="1"/>
                </a:lnTo>
                <a:lnTo>
                  <a:pt x="0" y="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20" name="Freeform 1362"/>
          <p:cNvSpPr>
            <a:spLocks/>
          </p:cNvSpPr>
          <p:nvPr/>
        </p:nvSpPr>
        <p:spPr bwMode="auto">
          <a:xfrm>
            <a:off x="3022598" y="2857503"/>
            <a:ext cx="82550" cy="1270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4" y="3"/>
              </a:cxn>
              <a:cxn ang="0">
                <a:pos x="26" y="6"/>
              </a:cxn>
              <a:cxn ang="0">
                <a:pos x="0" y="8"/>
              </a:cxn>
              <a:cxn ang="0">
                <a:pos x="9" y="8"/>
              </a:cxn>
              <a:cxn ang="0">
                <a:pos x="24" y="6"/>
              </a:cxn>
              <a:cxn ang="0">
                <a:pos x="14" y="8"/>
              </a:cxn>
              <a:cxn ang="0">
                <a:pos x="31" y="8"/>
              </a:cxn>
              <a:cxn ang="0">
                <a:pos x="31" y="6"/>
              </a:cxn>
              <a:cxn ang="0">
                <a:pos x="43" y="6"/>
              </a:cxn>
              <a:cxn ang="0">
                <a:pos x="52" y="3"/>
              </a:cxn>
              <a:cxn ang="0">
                <a:pos x="34" y="3"/>
              </a:cxn>
              <a:cxn ang="0">
                <a:pos x="46" y="0"/>
              </a:cxn>
              <a:cxn ang="0">
                <a:pos x="38" y="1"/>
              </a:cxn>
              <a:cxn ang="0">
                <a:pos x="0" y="3"/>
              </a:cxn>
            </a:cxnLst>
            <a:rect l="0" t="0" r="r" b="b"/>
            <a:pathLst>
              <a:path w="52" h="8">
                <a:moveTo>
                  <a:pt x="0" y="3"/>
                </a:moveTo>
                <a:lnTo>
                  <a:pt x="24" y="3"/>
                </a:lnTo>
                <a:lnTo>
                  <a:pt x="26" y="6"/>
                </a:lnTo>
                <a:lnTo>
                  <a:pt x="0" y="8"/>
                </a:lnTo>
                <a:lnTo>
                  <a:pt x="9" y="8"/>
                </a:lnTo>
                <a:lnTo>
                  <a:pt x="24" y="6"/>
                </a:lnTo>
                <a:lnTo>
                  <a:pt x="14" y="8"/>
                </a:lnTo>
                <a:lnTo>
                  <a:pt x="31" y="8"/>
                </a:lnTo>
                <a:lnTo>
                  <a:pt x="31" y="6"/>
                </a:lnTo>
                <a:lnTo>
                  <a:pt x="43" y="6"/>
                </a:lnTo>
                <a:lnTo>
                  <a:pt x="52" y="3"/>
                </a:lnTo>
                <a:lnTo>
                  <a:pt x="34" y="3"/>
                </a:lnTo>
                <a:lnTo>
                  <a:pt x="46" y="0"/>
                </a:lnTo>
                <a:lnTo>
                  <a:pt x="38" y="1"/>
                </a:lnTo>
                <a:lnTo>
                  <a:pt x="0" y="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21" name="Freeform 1363"/>
          <p:cNvSpPr>
            <a:spLocks/>
          </p:cNvSpPr>
          <p:nvPr/>
        </p:nvSpPr>
        <p:spPr bwMode="auto">
          <a:xfrm>
            <a:off x="3036886" y="2889253"/>
            <a:ext cx="100012" cy="4763"/>
          </a:xfrm>
          <a:custGeom>
            <a:avLst/>
            <a:gdLst/>
            <a:ahLst/>
            <a:cxnLst>
              <a:cxn ang="0">
                <a:pos x="63" y="0"/>
              </a:cxn>
              <a:cxn ang="0">
                <a:pos x="33" y="2"/>
              </a:cxn>
              <a:cxn ang="0">
                <a:pos x="23" y="2"/>
              </a:cxn>
              <a:cxn ang="0">
                <a:pos x="23" y="2"/>
              </a:cxn>
              <a:cxn ang="0">
                <a:pos x="3" y="3"/>
              </a:cxn>
              <a:cxn ang="0">
                <a:pos x="0" y="3"/>
              </a:cxn>
              <a:cxn ang="0">
                <a:pos x="26" y="3"/>
              </a:cxn>
              <a:cxn ang="0">
                <a:pos x="45" y="2"/>
              </a:cxn>
              <a:cxn ang="0">
                <a:pos x="63" y="1"/>
              </a:cxn>
              <a:cxn ang="0">
                <a:pos x="63" y="0"/>
              </a:cxn>
            </a:cxnLst>
            <a:rect l="0" t="0" r="r" b="b"/>
            <a:pathLst>
              <a:path w="63" h="3">
                <a:moveTo>
                  <a:pt x="63" y="0"/>
                </a:moveTo>
                <a:lnTo>
                  <a:pt x="33" y="2"/>
                </a:lnTo>
                <a:lnTo>
                  <a:pt x="23" y="2"/>
                </a:lnTo>
                <a:lnTo>
                  <a:pt x="23" y="2"/>
                </a:lnTo>
                <a:lnTo>
                  <a:pt x="3" y="3"/>
                </a:lnTo>
                <a:lnTo>
                  <a:pt x="0" y="3"/>
                </a:lnTo>
                <a:lnTo>
                  <a:pt x="26" y="3"/>
                </a:lnTo>
                <a:lnTo>
                  <a:pt x="45" y="2"/>
                </a:lnTo>
                <a:lnTo>
                  <a:pt x="63" y="1"/>
                </a:lnTo>
                <a:lnTo>
                  <a:pt x="63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22" name="Freeform 1364"/>
          <p:cNvSpPr>
            <a:spLocks/>
          </p:cNvSpPr>
          <p:nvPr/>
        </p:nvSpPr>
        <p:spPr bwMode="auto">
          <a:xfrm>
            <a:off x="3036886" y="2889253"/>
            <a:ext cx="100012" cy="4763"/>
          </a:xfrm>
          <a:custGeom>
            <a:avLst/>
            <a:gdLst/>
            <a:ahLst/>
            <a:cxnLst>
              <a:cxn ang="0">
                <a:pos x="63" y="0"/>
              </a:cxn>
              <a:cxn ang="0">
                <a:pos x="33" y="2"/>
              </a:cxn>
              <a:cxn ang="0">
                <a:pos x="23" y="2"/>
              </a:cxn>
              <a:cxn ang="0">
                <a:pos x="23" y="2"/>
              </a:cxn>
              <a:cxn ang="0">
                <a:pos x="3" y="3"/>
              </a:cxn>
              <a:cxn ang="0">
                <a:pos x="0" y="3"/>
              </a:cxn>
              <a:cxn ang="0">
                <a:pos x="26" y="3"/>
              </a:cxn>
              <a:cxn ang="0">
                <a:pos x="45" y="2"/>
              </a:cxn>
              <a:cxn ang="0">
                <a:pos x="63" y="1"/>
              </a:cxn>
              <a:cxn ang="0">
                <a:pos x="63" y="0"/>
              </a:cxn>
            </a:cxnLst>
            <a:rect l="0" t="0" r="r" b="b"/>
            <a:pathLst>
              <a:path w="63" h="3">
                <a:moveTo>
                  <a:pt x="63" y="0"/>
                </a:moveTo>
                <a:lnTo>
                  <a:pt x="33" y="2"/>
                </a:lnTo>
                <a:lnTo>
                  <a:pt x="23" y="2"/>
                </a:lnTo>
                <a:lnTo>
                  <a:pt x="23" y="2"/>
                </a:lnTo>
                <a:lnTo>
                  <a:pt x="3" y="3"/>
                </a:lnTo>
                <a:lnTo>
                  <a:pt x="0" y="3"/>
                </a:lnTo>
                <a:lnTo>
                  <a:pt x="26" y="3"/>
                </a:lnTo>
                <a:lnTo>
                  <a:pt x="45" y="2"/>
                </a:lnTo>
                <a:lnTo>
                  <a:pt x="63" y="1"/>
                </a:lnTo>
                <a:lnTo>
                  <a:pt x="63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23" name="Freeform 1365"/>
          <p:cNvSpPr>
            <a:spLocks/>
          </p:cNvSpPr>
          <p:nvPr/>
        </p:nvSpPr>
        <p:spPr bwMode="auto">
          <a:xfrm>
            <a:off x="3073398" y="2903540"/>
            <a:ext cx="46037" cy="11113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29" y="3"/>
              </a:cxn>
              <a:cxn ang="0">
                <a:pos x="15" y="0"/>
              </a:cxn>
              <a:cxn ang="0">
                <a:pos x="0" y="7"/>
              </a:cxn>
            </a:cxnLst>
            <a:rect l="0" t="0" r="r" b="b"/>
            <a:pathLst>
              <a:path w="29" h="7">
                <a:moveTo>
                  <a:pt x="0" y="7"/>
                </a:moveTo>
                <a:lnTo>
                  <a:pt x="29" y="3"/>
                </a:lnTo>
                <a:lnTo>
                  <a:pt x="15" y="0"/>
                </a:lnTo>
                <a:lnTo>
                  <a:pt x="0" y="7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24" name="Freeform 1366"/>
          <p:cNvSpPr>
            <a:spLocks/>
          </p:cNvSpPr>
          <p:nvPr/>
        </p:nvSpPr>
        <p:spPr bwMode="auto">
          <a:xfrm>
            <a:off x="3073398" y="2903540"/>
            <a:ext cx="46037" cy="11113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29" y="3"/>
              </a:cxn>
              <a:cxn ang="0">
                <a:pos x="15" y="0"/>
              </a:cxn>
              <a:cxn ang="0">
                <a:pos x="0" y="7"/>
              </a:cxn>
            </a:cxnLst>
            <a:rect l="0" t="0" r="r" b="b"/>
            <a:pathLst>
              <a:path w="29" h="7">
                <a:moveTo>
                  <a:pt x="0" y="7"/>
                </a:moveTo>
                <a:lnTo>
                  <a:pt x="29" y="3"/>
                </a:lnTo>
                <a:lnTo>
                  <a:pt x="15" y="0"/>
                </a:lnTo>
                <a:lnTo>
                  <a:pt x="0" y="7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25" name="Freeform 1367"/>
          <p:cNvSpPr>
            <a:spLocks/>
          </p:cNvSpPr>
          <p:nvPr/>
        </p:nvSpPr>
        <p:spPr bwMode="auto">
          <a:xfrm>
            <a:off x="3136898" y="2919415"/>
            <a:ext cx="28575" cy="95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0" y="4"/>
              </a:cxn>
              <a:cxn ang="0">
                <a:pos x="15" y="2"/>
              </a:cxn>
              <a:cxn ang="0">
                <a:pos x="18" y="2"/>
              </a:cxn>
              <a:cxn ang="0">
                <a:pos x="18" y="0"/>
              </a:cxn>
              <a:cxn ang="0">
                <a:pos x="0" y="6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10" y="4"/>
                </a:lnTo>
                <a:lnTo>
                  <a:pt x="15" y="2"/>
                </a:lnTo>
                <a:lnTo>
                  <a:pt x="18" y="2"/>
                </a:lnTo>
                <a:lnTo>
                  <a:pt x="18" y="0"/>
                </a:lnTo>
                <a:lnTo>
                  <a:pt x="0" y="6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26" name="Freeform 1368"/>
          <p:cNvSpPr>
            <a:spLocks/>
          </p:cNvSpPr>
          <p:nvPr/>
        </p:nvSpPr>
        <p:spPr bwMode="auto">
          <a:xfrm>
            <a:off x="3136898" y="2919415"/>
            <a:ext cx="28575" cy="95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0" y="4"/>
              </a:cxn>
              <a:cxn ang="0">
                <a:pos x="15" y="2"/>
              </a:cxn>
              <a:cxn ang="0">
                <a:pos x="18" y="2"/>
              </a:cxn>
              <a:cxn ang="0">
                <a:pos x="18" y="0"/>
              </a:cxn>
              <a:cxn ang="0">
                <a:pos x="0" y="6"/>
              </a:cxn>
            </a:cxnLst>
            <a:rect l="0" t="0" r="r" b="b"/>
            <a:pathLst>
              <a:path w="18" h="6">
                <a:moveTo>
                  <a:pt x="0" y="6"/>
                </a:moveTo>
                <a:lnTo>
                  <a:pt x="10" y="4"/>
                </a:lnTo>
                <a:lnTo>
                  <a:pt x="15" y="2"/>
                </a:lnTo>
                <a:lnTo>
                  <a:pt x="18" y="2"/>
                </a:lnTo>
                <a:lnTo>
                  <a:pt x="18" y="0"/>
                </a:lnTo>
                <a:lnTo>
                  <a:pt x="0" y="6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27" name="Freeform 1369"/>
          <p:cNvSpPr>
            <a:spLocks/>
          </p:cNvSpPr>
          <p:nvPr/>
        </p:nvSpPr>
        <p:spPr bwMode="auto">
          <a:xfrm>
            <a:off x="3151186" y="2944815"/>
            <a:ext cx="14287" cy="2222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9"/>
              </a:cxn>
              <a:cxn ang="0">
                <a:pos x="5" y="9"/>
              </a:cxn>
              <a:cxn ang="0">
                <a:pos x="0" y="11"/>
              </a:cxn>
              <a:cxn ang="0">
                <a:pos x="5" y="11"/>
              </a:cxn>
              <a:cxn ang="0">
                <a:pos x="2" y="14"/>
              </a:cxn>
              <a:cxn ang="0">
                <a:pos x="9" y="11"/>
              </a:cxn>
              <a:cxn ang="0">
                <a:pos x="9" y="0"/>
              </a:cxn>
              <a:cxn ang="0">
                <a:pos x="5" y="0"/>
              </a:cxn>
              <a:cxn ang="0">
                <a:pos x="0" y="4"/>
              </a:cxn>
            </a:cxnLst>
            <a:rect l="0" t="0" r="r" b="b"/>
            <a:pathLst>
              <a:path w="9" h="14">
                <a:moveTo>
                  <a:pt x="0" y="4"/>
                </a:moveTo>
                <a:lnTo>
                  <a:pt x="0" y="9"/>
                </a:lnTo>
                <a:lnTo>
                  <a:pt x="5" y="9"/>
                </a:lnTo>
                <a:lnTo>
                  <a:pt x="0" y="11"/>
                </a:lnTo>
                <a:lnTo>
                  <a:pt x="5" y="11"/>
                </a:lnTo>
                <a:lnTo>
                  <a:pt x="2" y="14"/>
                </a:lnTo>
                <a:lnTo>
                  <a:pt x="9" y="11"/>
                </a:lnTo>
                <a:lnTo>
                  <a:pt x="9" y="0"/>
                </a:lnTo>
                <a:lnTo>
                  <a:pt x="5" y="0"/>
                </a:lnTo>
                <a:lnTo>
                  <a:pt x="0" y="4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28" name="Freeform 1370"/>
          <p:cNvSpPr>
            <a:spLocks/>
          </p:cNvSpPr>
          <p:nvPr/>
        </p:nvSpPr>
        <p:spPr bwMode="auto">
          <a:xfrm>
            <a:off x="3151186" y="2944815"/>
            <a:ext cx="14287" cy="22225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9"/>
              </a:cxn>
              <a:cxn ang="0">
                <a:pos x="5" y="9"/>
              </a:cxn>
              <a:cxn ang="0">
                <a:pos x="0" y="11"/>
              </a:cxn>
              <a:cxn ang="0">
                <a:pos x="5" y="11"/>
              </a:cxn>
              <a:cxn ang="0">
                <a:pos x="2" y="14"/>
              </a:cxn>
              <a:cxn ang="0">
                <a:pos x="9" y="11"/>
              </a:cxn>
              <a:cxn ang="0">
                <a:pos x="9" y="0"/>
              </a:cxn>
              <a:cxn ang="0">
                <a:pos x="5" y="0"/>
              </a:cxn>
              <a:cxn ang="0">
                <a:pos x="0" y="4"/>
              </a:cxn>
            </a:cxnLst>
            <a:rect l="0" t="0" r="r" b="b"/>
            <a:pathLst>
              <a:path w="9" h="14">
                <a:moveTo>
                  <a:pt x="0" y="4"/>
                </a:moveTo>
                <a:lnTo>
                  <a:pt x="0" y="9"/>
                </a:lnTo>
                <a:lnTo>
                  <a:pt x="5" y="9"/>
                </a:lnTo>
                <a:lnTo>
                  <a:pt x="0" y="11"/>
                </a:lnTo>
                <a:lnTo>
                  <a:pt x="5" y="11"/>
                </a:lnTo>
                <a:lnTo>
                  <a:pt x="2" y="14"/>
                </a:lnTo>
                <a:lnTo>
                  <a:pt x="9" y="11"/>
                </a:lnTo>
                <a:lnTo>
                  <a:pt x="9" y="0"/>
                </a:lnTo>
                <a:lnTo>
                  <a:pt x="5" y="0"/>
                </a:lnTo>
                <a:lnTo>
                  <a:pt x="0" y="4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29" name="Freeform 1371"/>
          <p:cNvSpPr>
            <a:spLocks/>
          </p:cNvSpPr>
          <p:nvPr/>
        </p:nvSpPr>
        <p:spPr bwMode="auto">
          <a:xfrm>
            <a:off x="3300411" y="3006728"/>
            <a:ext cx="63500" cy="6350"/>
          </a:xfrm>
          <a:custGeom>
            <a:avLst/>
            <a:gdLst/>
            <a:ahLst/>
            <a:cxnLst>
              <a:cxn ang="0">
                <a:pos x="11" y="4"/>
              </a:cxn>
              <a:cxn ang="0">
                <a:pos x="35" y="4"/>
              </a:cxn>
              <a:cxn ang="0">
                <a:pos x="40" y="0"/>
              </a:cxn>
              <a:cxn ang="0">
                <a:pos x="28" y="2"/>
              </a:cxn>
              <a:cxn ang="0">
                <a:pos x="7" y="2"/>
              </a:cxn>
              <a:cxn ang="0">
                <a:pos x="0" y="4"/>
              </a:cxn>
              <a:cxn ang="0">
                <a:pos x="11" y="4"/>
              </a:cxn>
            </a:cxnLst>
            <a:rect l="0" t="0" r="r" b="b"/>
            <a:pathLst>
              <a:path w="40" h="4">
                <a:moveTo>
                  <a:pt x="11" y="4"/>
                </a:moveTo>
                <a:lnTo>
                  <a:pt x="35" y="4"/>
                </a:lnTo>
                <a:lnTo>
                  <a:pt x="40" y="0"/>
                </a:lnTo>
                <a:lnTo>
                  <a:pt x="28" y="2"/>
                </a:lnTo>
                <a:lnTo>
                  <a:pt x="7" y="2"/>
                </a:lnTo>
                <a:lnTo>
                  <a:pt x="0" y="4"/>
                </a:lnTo>
                <a:lnTo>
                  <a:pt x="11" y="4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30" name="Freeform 1372"/>
          <p:cNvSpPr>
            <a:spLocks/>
          </p:cNvSpPr>
          <p:nvPr/>
        </p:nvSpPr>
        <p:spPr bwMode="auto">
          <a:xfrm>
            <a:off x="3300411" y="3006728"/>
            <a:ext cx="63500" cy="6350"/>
          </a:xfrm>
          <a:custGeom>
            <a:avLst/>
            <a:gdLst/>
            <a:ahLst/>
            <a:cxnLst>
              <a:cxn ang="0">
                <a:pos x="11" y="4"/>
              </a:cxn>
              <a:cxn ang="0">
                <a:pos x="35" y="4"/>
              </a:cxn>
              <a:cxn ang="0">
                <a:pos x="40" y="0"/>
              </a:cxn>
              <a:cxn ang="0">
                <a:pos x="28" y="2"/>
              </a:cxn>
              <a:cxn ang="0">
                <a:pos x="7" y="2"/>
              </a:cxn>
              <a:cxn ang="0">
                <a:pos x="0" y="4"/>
              </a:cxn>
              <a:cxn ang="0">
                <a:pos x="11" y="4"/>
              </a:cxn>
            </a:cxnLst>
            <a:rect l="0" t="0" r="r" b="b"/>
            <a:pathLst>
              <a:path w="40" h="4">
                <a:moveTo>
                  <a:pt x="11" y="4"/>
                </a:moveTo>
                <a:lnTo>
                  <a:pt x="35" y="4"/>
                </a:lnTo>
                <a:lnTo>
                  <a:pt x="40" y="0"/>
                </a:lnTo>
                <a:lnTo>
                  <a:pt x="28" y="2"/>
                </a:lnTo>
                <a:lnTo>
                  <a:pt x="7" y="2"/>
                </a:lnTo>
                <a:lnTo>
                  <a:pt x="0" y="4"/>
                </a:lnTo>
                <a:lnTo>
                  <a:pt x="11" y="4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31" name="Freeform 1373"/>
          <p:cNvSpPr>
            <a:spLocks/>
          </p:cNvSpPr>
          <p:nvPr/>
        </p:nvSpPr>
        <p:spPr bwMode="auto">
          <a:xfrm>
            <a:off x="3252786" y="3017840"/>
            <a:ext cx="65087" cy="12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0" y="8"/>
              </a:cxn>
              <a:cxn ang="0">
                <a:pos x="41" y="0"/>
              </a:cxn>
              <a:cxn ang="0">
                <a:pos x="13" y="0"/>
              </a:cxn>
              <a:cxn ang="0">
                <a:pos x="0" y="8"/>
              </a:cxn>
            </a:cxnLst>
            <a:rect l="0" t="0" r="r" b="b"/>
            <a:pathLst>
              <a:path w="41" h="8">
                <a:moveTo>
                  <a:pt x="0" y="8"/>
                </a:moveTo>
                <a:lnTo>
                  <a:pt x="10" y="8"/>
                </a:lnTo>
                <a:lnTo>
                  <a:pt x="41" y="0"/>
                </a:lnTo>
                <a:lnTo>
                  <a:pt x="13" y="0"/>
                </a:lnTo>
                <a:lnTo>
                  <a:pt x="0" y="8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32" name="Freeform 1374"/>
          <p:cNvSpPr>
            <a:spLocks/>
          </p:cNvSpPr>
          <p:nvPr/>
        </p:nvSpPr>
        <p:spPr bwMode="auto">
          <a:xfrm>
            <a:off x="3252786" y="3017840"/>
            <a:ext cx="65087" cy="12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0" y="8"/>
              </a:cxn>
              <a:cxn ang="0">
                <a:pos x="41" y="0"/>
              </a:cxn>
              <a:cxn ang="0">
                <a:pos x="13" y="0"/>
              </a:cxn>
              <a:cxn ang="0">
                <a:pos x="0" y="8"/>
              </a:cxn>
            </a:cxnLst>
            <a:rect l="0" t="0" r="r" b="b"/>
            <a:pathLst>
              <a:path w="41" h="8">
                <a:moveTo>
                  <a:pt x="0" y="8"/>
                </a:moveTo>
                <a:lnTo>
                  <a:pt x="10" y="8"/>
                </a:lnTo>
                <a:lnTo>
                  <a:pt x="41" y="0"/>
                </a:lnTo>
                <a:lnTo>
                  <a:pt x="13" y="0"/>
                </a:lnTo>
                <a:lnTo>
                  <a:pt x="0" y="8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33" name="Freeform 1375"/>
          <p:cNvSpPr>
            <a:spLocks/>
          </p:cNvSpPr>
          <p:nvPr/>
        </p:nvSpPr>
        <p:spPr bwMode="auto">
          <a:xfrm>
            <a:off x="3189286" y="2995615"/>
            <a:ext cx="136525" cy="34925"/>
          </a:xfrm>
          <a:custGeom>
            <a:avLst/>
            <a:gdLst/>
            <a:ahLst/>
            <a:cxnLst>
              <a:cxn ang="0">
                <a:pos x="51" y="0"/>
              </a:cxn>
              <a:cxn ang="0">
                <a:pos x="51" y="3"/>
              </a:cxn>
              <a:cxn ang="0">
                <a:pos x="30" y="3"/>
              </a:cxn>
              <a:cxn ang="0">
                <a:pos x="12" y="8"/>
              </a:cxn>
              <a:cxn ang="0">
                <a:pos x="19" y="7"/>
              </a:cxn>
              <a:cxn ang="0">
                <a:pos x="5" y="13"/>
              </a:cxn>
              <a:cxn ang="0">
                <a:pos x="0" y="20"/>
              </a:cxn>
              <a:cxn ang="0">
                <a:pos x="0" y="22"/>
              </a:cxn>
              <a:cxn ang="0">
                <a:pos x="5" y="22"/>
              </a:cxn>
              <a:cxn ang="0">
                <a:pos x="11" y="20"/>
              </a:cxn>
              <a:cxn ang="0">
                <a:pos x="19" y="10"/>
              </a:cxn>
              <a:cxn ang="0">
                <a:pos x="30" y="6"/>
              </a:cxn>
              <a:cxn ang="0">
                <a:pos x="45" y="5"/>
              </a:cxn>
              <a:cxn ang="0">
                <a:pos x="51" y="5"/>
              </a:cxn>
              <a:cxn ang="0">
                <a:pos x="51" y="8"/>
              </a:cxn>
              <a:cxn ang="0">
                <a:pos x="45" y="10"/>
              </a:cxn>
              <a:cxn ang="0">
                <a:pos x="51" y="10"/>
              </a:cxn>
              <a:cxn ang="0">
                <a:pos x="51" y="13"/>
              </a:cxn>
              <a:cxn ang="0">
                <a:pos x="54" y="13"/>
              </a:cxn>
              <a:cxn ang="0">
                <a:pos x="65" y="5"/>
              </a:cxn>
              <a:cxn ang="0">
                <a:pos x="80" y="8"/>
              </a:cxn>
              <a:cxn ang="0">
                <a:pos x="86" y="6"/>
              </a:cxn>
              <a:cxn ang="0">
                <a:pos x="80" y="3"/>
              </a:cxn>
              <a:cxn ang="0">
                <a:pos x="51" y="0"/>
              </a:cxn>
            </a:cxnLst>
            <a:rect l="0" t="0" r="r" b="b"/>
            <a:pathLst>
              <a:path w="86" h="22">
                <a:moveTo>
                  <a:pt x="51" y="0"/>
                </a:moveTo>
                <a:lnTo>
                  <a:pt x="51" y="3"/>
                </a:lnTo>
                <a:lnTo>
                  <a:pt x="30" y="3"/>
                </a:lnTo>
                <a:lnTo>
                  <a:pt x="12" y="8"/>
                </a:lnTo>
                <a:lnTo>
                  <a:pt x="19" y="7"/>
                </a:lnTo>
                <a:lnTo>
                  <a:pt x="5" y="13"/>
                </a:lnTo>
                <a:lnTo>
                  <a:pt x="0" y="20"/>
                </a:lnTo>
                <a:lnTo>
                  <a:pt x="0" y="22"/>
                </a:lnTo>
                <a:lnTo>
                  <a:pt x="5" y="22"/>
                </a:lnTo>
                <a:lnTo>
                  <a:pt x="11" y="20"/>
                </a:lnTo>
                <a:lnTo>
                  <a:pt x="19" y="10"/>
                </a:lnTo>
                <a:lnTo>
                  <a:pt x="30" y="6"/>
                </a:lnTo>
                <a:lnTo>
                  <a:pt x="45" y="5"/>
                </a:lnTo>
                <a:lnTo>
                  <a:pt x="51" y="5"/>
                </a:lnTo>
                <a:lnTo>
                  <a:pt x="51" y="8"/>
                </a:lnTo>
                <a:lnTo>
                  <a:pt x="45" y="10"/>
                </a:lnTo>
                <a:lnTo>
                  <a:pt x="51" y="10"/>
                </a:lnTo>
                <a:lnTo>
                  <a:pt x="51" y="13"/>
                </a:lnTo>
                <a:lnTo>
                  <a:pt x="54" y="13"/>
                </a:lnTo>
                <a:lnTo>
                  <a:pt x="65" y="5"/>
                </a:lnTo>
                <a:lnTo>
                  <a:pt x="80" y="8"/>
                </a:lnTo>
                <a:lnTo>
                  <a:pt x="86" y="6"/>
                </a:lnTo>
                <a:lnTo>
                  <a:pt x="80" y="3"/>
                </a:lnTo>
                <a:lnTo>
                  <a:pt x="51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34" name="Freeform 1376"/>
          <p:cNvSpPr>
            <a:spLocks/>
          </p:cNvSpPr>
          <p:nvPr/>
        </p:nvSpPr>
        <p:spPr bwMode="auto">
          <a:xfrm>
            <a:off x="3189286" y="2995615"/>
            <a:ext cx="136525" cy="34925"/>
          </a:xfrm>
          <a:custGeom>
            <a:avLst/>
            <a:gdLst/>
            <a:ahLst/>
            <a:cxnLst>
              <a:cxn ang="0">
                <a:pos x="51" y="0"/>
              </a:cxn>
              <a:cxn ang="0">
                <a:pos x="51" y="3"/>
              </a:cxn>
              <a:cxn ang="0">
                <a:pos x="30" y="3"/>
              </a:cxn>
              <a:cxn ang="0">
                <a:pos x="12" y="8"/>
              </a:cxn>
              <a:cxn ang="0">
                <a:pos x="19" y="7"/>
              </a:cxn>
              <a:cxn ang="0">
                <a:pos x="5" y="13"/>
              </a:cxn>
              <a:cxn ang="0">
                <a:pos x="0" y="20"/>
              </a:cxn>
              <a:cxn ang="0">
                <a:pos x="0" y="22"/>
              </a:cxn>
              <a:cxn ang="0">
                <a:pos x="5" y="22"/>
              </a:cxn>
              <a:cxn ang="0">
                <a:pos x="11" y="20"/>
              </a:cxn>
              <a:cxn ang="0">
                <a:pos x="19" y="10"/>
              </a:cxn>
              <a:cxn ang="0">
                <a:pos x="30" y="6"/>
              </a:cxn>
              <a:cxn ang="0">
                <a:pos x="45" y="5"/>
              </a:cxn>
              <a:cxn ang="0">
                <a:pos x="51" y="5"/>
              </a:cxn>
              <a:cxn ang="0">
                <a:pos x="51" y="8"/>
              </a:cxn>
              <a:cxn ang="0">
                <a:pos x="45" y="10"/>
              </a:cxn>
              <a:cxn ang="0">
                <a:pos x="51" y="10"/>
              </a:cxn>
              <a:cxn ang="0">
                <a:pos x="51" y="13"/>
              </a:cxn>
              <a:cxn ang="0">
                <a:pos x="54" y="13"/>
              </a:cxn>
              <a:cxn ang="0">
                <a:pos x="65" y="5"/>
              </a:cxn>
              <a:cxn ang="0">
                <a:pos x="80" y="8"/>
              </a:cxn>
              <a:cxn ang="0">
                <a:pos x="86" y="6"/>
              </a:cxn>
              <a:cxn ang="0">
                <a:pos x="80" y="3"/>
              </a:cxn>
              <a:cxn ang="0">
                <a:pos x="51" y="0"/>
              </a:cxn>
            </a:cxnLst>
            <a:rect l="0" t="0" r="r" b="b"/>
            <a:pathLst>
              <a:path w="86" h="22">
                <a:moveTo>
                  <a:pt x="51" y="0"/>
                </a:moveTo>
                <a:lnTo>
                  <a:pt x="51" y="3"/>
                </a:lnTo>
                <a:lnTo>
                  <a:pt x="30" y="3"/>
                </a:lnTo>
                <a:lnTo>
                  <a:pt x="12" y="8"/>
                </a:lnTo>
                <a:lnTo>
                  <a:pt x="19" y="7"/>
                </a:lnTo>
                <a:lnTo>
                  <a:pt x="5" y="13"/>
                </a:lnTo>
                <a:lnTo>
                  <a:pt x="0" y="20"/>
                </a:lnTo>
                <a:lnTo>
                  <a:pt x="0" y="22"/>
                </a:lnTo>
                <a:lnTo>
                  <a:pt x="5" y="22"/>
                </a:lnTo>
                <a:lnTo>
                  <a:pt x="11" y="20"/>
                </a:lnTo>
                <a:lnTo>
                  <a:pt x="19" y="10"/>
                </a:lnTo>
                <a:lnTo>
                  <a:pt x="30" y="6"/>
                </a:lnTo>
                <a:lnTo>
                  <a:pt x="45" y="5"/>
                </a:lnTo>
                <a:lnTo>
                  <a:pt x="51" y="5"/>
                </a:lnTo>
                <a:lnTo>
                  <a:pt x="51" y="8"/>
                </a:lnTo>
                <a:lnTo>
                  <a:pt x="45" y="10"/>
                </a:lnTo>
                <a:lnTo>
                  <a:pt x="51" y="10"/>
                </a:lnTo>
                <a:lnTo>
                  <a:pt x="51" y="13"/>
                </a:lnTo>
                <a:lnTo>
                  <a:pt x="54" y="13"/>
                </a:lnTo>
                <a:lnTo>
                  <a:pt x="65" y="5"/>
                </a:lnTo>
                <a:lnTo>
                  <a:pt x="80" y="8"/>
                </a:lnTo>
                <a:lnTo>
                  <a:pt x="86" y="6"/>
                </a:lnTo>
                <a:lnTo>
                  <a:pt x="80" y="3"/>
                </a:lnTo>
                <a:lnTo>
                  <a:pt x="51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35" name="Freeform 1377"/>
          <p:cNvSpPr>
            <a:spLocks/>
          </p:cNvSpPr>
          <p:nvPr/>
        </p:nvSpPr>
        <p:spPr bwMode="auto">
          <a:xfrm>
            <a:off x="3171823" y="2974978"/>
            <a:ext cx="101600" cy="20638"/>
          </a:xfrm>
          <a:custGeom>
            <a:avLst/>
            <a:gdLst/>
            <a:ahLst/>
            <a:cxnLst>
              <a:cxn ang="0">
                <a:pos x="61" y="13"/>
              </a:cxn>
              <a:cxn ang="0">
                <a:pos x="64" y="5"/>
              </a:cxn>
              <a:cxn ang="0">
                <a:pos x="56" y="5"/>
              </a:cxn>
              <a:cxn ang="0">
                <a:pos x="56" y="2"/>
              </a:cxn>
              <a:cxn ang="0">
                <a:pos x="45" y="0"/>
              </a:cxn>
              <a:cxn ang="0">
                <a:pos x="21" y="5"/>
              </a:cxn>
              <a:cxn ang="0">
                <a:pos x="0" y="13"/>
              </a:cxn>
              <a:cxn ang="0">
                <a:pos x="11" y="11"/>
              </a:cxn>
              <a:cxn ang="0">
                <a:pos x="11" y="13"/>
              </a:cxn>
              <a:cxn ang="0">
                <a:pos x="38" y="9"/>
              </a:cxn>
              <a:cxn ang="0">
                <a:pos x="26" y="13"/>
              </a:cxn>
              <a:cxn ang="0">
                <a:pos x="40" y="11"/>
              </a:cxn>
              <a:cxn ang="0">
                <a:pos x="40" y="13"/>
              </a:cxn>
              <a:cxn ang="0">
                <a:pos x="61" y="13"/>
              </a:cxn>
            </a:cxnLst>
            <a:rect l="0" t="0" r="r" b="b"/>
            <a:pathLst>
              <a:path w="64" h="13">
                <a:moveTo>
                  <a:pt x="61" y="13"/>
                </a:moveTo>
                <a:lnTo>
                  <a:pt x="64" y="5"/>
                </a:lnTo>
                <a:lnTo>
                  <a:pt x="56" y="5"/>
                </a:lnTo>
                <a:lnTo>
                  <a:pt x="56" y="2"/>
                </a:lnTo>
                <a:lnTo>
                  <a:pt x="45" y="0"/>
                </a:lnTo>
                <a:lnTo>
                  <a:pt x="21" y="5"/>
                </a:lnTo>
                <a:lnTo>
                  <a:pt x="0" y="13"/>
                </a:lnTo>
                <a:lnTo>
                  <a:pt x="11" y="11"/>
                </a:lnTo>
                <a:lnTo>
                  <a:pt x="11" y="13"/>
                </a:lnTo>
                <a:lnTo>
                  <a:pt x="38" y="9"/>
                </a:lnTo>
                <a:lnTo>
                  <a:pt x="26" y="13"/>
                </a:lnTo>
                <a:lnTo>
                  <a:pt x="40" y="11"/>
                </a:lnTo>
                <a:lnTo>
                  <a:pt x="40" y="13"/>
                </a:lnTo>
                <a:lnTo>
                  <a:pt x="61" y="1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36" name="Freeform 1378"/>
          <p:cNvSpPr>
            <a:spLocks/>
          </p:cNvSpPr>
          <p:nvPr/>
        </p:nvSpPr>
        <p:spPr bwMode="auto">
          <a:xfrm>
            <a:off x="3171823" y="2974978"/>
            <a:ext cx="101600" cy="20638"/>
          </a:xfrm>
          <a:custGeom>
            <a:avLst/>
            <a:gdLst/>
            <a:ahLst/>
            <a:cxnLst>
              <a:cxn ang="0">
                <a:pos x="61" y="13"/>
              </a:cxn>
              <a:cxn ang="0">
                <a:pos x="64" y="5"/>
              </a:cxn>
              <a:cxn ang="0">
                <a:pos x="56" y="5"/>
              </a:cxn>
              <a:cxn ang="0">
                <a:pos x="56" y="2"/>
              </a:cxn>
              <a:cxn ang="0">
                <a:pos x="45" y="0"/>
              </a:cxn>
              <a:cxn ang="0">
                <a:pos x="21" y="5"/>
              </a:cxn>
              <a:cxn ang="0">
                <a:pos x="0" y="13"/>
              </a:cxn>
              <a:cxn ang="0">
                <a:pos x="11" y="11"/>
              </a:cxn>
              <a:cxn ang="0">
                <a:pos x="11" y="13"/>
              </a:cxn>
              <a:cxn ang="0">
                <a:pos x="38" y="9"/>
              </a:cxn>
              <a:cxn ang="0">
                <a:pos x="26" y="13"/>
              </a:cxn>
              <a:cxn ang="0">
                <a:pos x="40" y="11"/>
              </a:cxn>
              <a:cxn ang="0">
                <a:pos x="40" y="13"/>
              </a:cxn>
              <a:cxn ang="0">
                <a:pos x="61" y="13"/>
              </a:cxn>
            </a:cxnLst>
            <a:rect l="0" t="0" r="r" b="b"/>
            <a:pathLst>
              <a:path w="64" h="13">
                <a:moveTo>
                  <a:pt x="61" y="13"/>
                </a:moveTo>
                <a:lnTo>
                  <a:pt x="64" y="5"/>
                </a:lnTo>
                <a:lnTo>
                  <a:pt x="56" y="5"/>
                </a:lnTo>
                <a:lnTo>
                  <a:pt x="56" y="2"/>
                </a:lnTo>
                <a:lnTo>
                  <a:pt x="45" y="0"/>
                </a:lnTo>
                <a:lnTo>
                  <a:pt x="21" y="5"/>
                </a:lnTo>
                <a:lnTo>
                  <a:pt x="0" y="13"/>
                </a:lnTo>
                <a:lnTo>
                  <a:pt x="11" y="11"/>
                </a:lnTo>
                <a:lnTo>
                  <a:pt x="11" y="13"/>
                </a:lnTo>
                <a:lnTo>
                  <a:pt x="38" y="9"/>
                </a:lnTo>
                <a:lnTo>
                  <a:pt x="26" y="13"/>
                </a:lnTo>
                <a:lnTo>
                  <a:pt x="40" y="11"/>
                </a:lnTo>
                <a:lnTo>
                  <a:pt x="40" y="13"/>
                </a:lnTo>
                <a:lnTo>
                  <a:pt x="61" y="1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37" name="Freeform 1379"/>
          <p:cNvSpPr>
            <a:spLocks/>
          </p:cNvSpPr>
          <p:nvPr/>
        </p:nvSpPr>
        <p:spPr bwMode="auto">
          <a:xfrm>
            <a:off x="3119436" y="2949578"/>
            <a:ext cx="23812" cy="17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"/>
              </a:cxn>
              <a:cxn ang="0">
                <a:pos x="10" y="0"/>
              </a:cxn>
              <a:cxn ang="0">
                <a:pos x="10" y="3"/>
              </a:cxn>
              <a:cxn ang="0">
                <a:pos x="0" y="5"/>
              </a:cxn>
              <a:cxn ang="0">
                <a:pos x="10" y="8"/>
              </a:cxn>
              <a:cxn ang="0">
                <a:pos x="0" y="11"/>
              </a:cxn>
              <a:cxn ang="0">
                <a:pos x="10" y="11"/>
              </a:cxn>
              <a:cxn ang="0">
                <a:pos x="10" y="8"/>
              </a:cxn>
              <a:cxn ang="0">
                <a:pos x="0" y="8"/>
              </a:cxn>
              <a:cxn ang="0">
                <a:pos x="15" y="3"/>
              </a:cxn>
              <a:cxn ang="0">
                <a:pos x="10" y="0"/>
              </a:cxn>
              <a:cxn ang="0">
                <a:pos x="0" y="0"/>
              </a:cxn>
            </a:cxnLst>
            <a:rect l="0" t="0" r="r" b="b"/>
            <a:pathLst>
              <a:path w="15" h="11">
                <a:moveTo>
                  <a:pt x="0" y="0"/>
                </a:moveTo>
                <a:lnTo>
                  <a:pt x="0" y="3"/>
                </a:lnTo>
                <a:lnTo>
                  <a:pt x="10" y="0"/>
                </a:lnTo>
                <a:lnTo>
                  <a:pt x="10" y="3"/>
                </a:lnTo>
                <a:lnTo>
                  <a:pt x="0" y="5"/>
                </a:lnTo>
                <a:lnTo>
                  <a:pt x="10" y="8"/>
                </a:lnTo>
                <a:lnTo>
                  <a:pt x="0" y="11"/>
                </a:lnTo>
                <a:lnTo>
                  <a:pt x="10" y="11"/>
                </a:lnTo>
                <a:lnTo>
                  <a:pt x="10" y="8"/>
                </a:lnTo>
                <a:lnTo>
                  <a:pt x="0" y="8"/>
                </a:lnTo>
                <a:lnTo>
                  <a:pt x="15" y="3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38" name="Freeform 1380"/>
          <p:cNvSpPr>
            <a:spLocks/>
          </p:cNvSpPr>
          <p:nvPr/>
        </p:nvSpPr>
        <p:spPr bwMode="auto">
          <a:xfrm>
            <a:off x="3119436" y="2949578"/>
            <a:ext cx="23812" cy="17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"/>
              </a:cxn>
              <a:cxn ang="0">
                <a:pos x="10" y="0"/>
              </a:cxn>
              <a:cxn ang="0">
                <a:pos x="10" y="3"/>
              </a:cxn>
              <a:cxn ang="0">
                <a:pos x="0" y="5"/>
              </a:cxn>
              <a:cxn ang="0">
                <a:pos x="10" y="8"/>
              </a:cxn>
              <a:cxn ang="0">
                <a:pos x="0" y="11"/>
              </a:cxn>
              <a:cxn ang="0">
                <a:pos x="10" y="11"/>
              </a:cxn>
              <a:cxn ang="0">
                <a:pos x="10" y="8"/>
              </a:cxn>
              <a:cxn ang="0">
                <a:pos x="0" y="8"/>
              </a:cxn>
              <a:cxn ang="0">
                <a:pos x="15" y="3"/>
              </a:cxn>
              <a:cxn ang="0">
                <a:pos x="10" y="0"/>
              </a:cxn>
              <a:cxn ang="0">
                <a:pos x="0" y="0"/>
              </a:cxn>
            </a:cxnLst>
            <a:rect l="0" t="0" r="r" b="b"/>
            <a:pathLst>
              <a:path w="15" h="11">
                <a:moveTo>
                  <a:pt x="0" y="0"/>
                </a:moveTo>
                <a:lnTo>
                  <a:pt x="0" y="3"/>
                </a:lnTo>
                <a:lnTo>
                  <a:pt x="10" y="0"/>
                </a:lnTo>
                <a:lnTo>
                  <a:pt x="10" y="3"/>
                </a:lnTo>
                <a:lnTo>
                  <a:pt x="0" y="5"/>
                </a:lnTo>
                <a:lnTo>
                  <a:pt x="10" y="8"/>
                </a:lnTo>
                <a:lnTo>
                  <a:pt x="0" y="11"/>
                </a:lnTo>
                <a:lnTo>
                  <a:pt x="10" y="11"/>
                </a:lnTo>
                <a:lnTo>
                  <a:pt x="10" y="8"/>
                </a:lnTo>
                <a:lnTo>
                  <a:pt x="0" y="8"/>
                </a:lnTo>
                <a:lnTo>
                  <a:pt x="15" y="3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39" name="Freeform 1381"/>
          <p:cNvSpPr>
            <a:spLocks/>
          </p:cNvSpPr>
          <p:nvPr/>
        </p:nvSpPr>
        <p:spPr bwMode="auto">
          <a:xfrm>
            <a:off x="5073647" y="2995615"/>
            <a:ext cx="38100" cy="15875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7" y="10"/>
              </a:cxn>
              <a:cxn ang="0">
                <a:pos x="16" y="10"/>
              </a:cxn>
              <a:cxn ang="0">
                <a:pos x="19" y="7"/>
              </a:cxn>
              <a:cxn ang="0">
                <a:pos x="19" y="5"/>
              </a:cxn>
              <a:cxn ang="0">
                <a:pos x="24" y="5"/>
              </a:cxn>
              <a:cxn ang="0">
                <a:pos x="16" y="2"/>
              </a:cxn>
              <a:cxn ang="0">
                <a:pos x="19" y="0"/>
              </a:cxn>
              <a:cxn ang="0">
                <a:pos x="10" y="0"/>
              </a:cxn>
              <a:cxn ang="0">
                <a:pos x="5" y="3"/>
              </a:cxn>
              <a:cxn ang="0">
                <a:pos x="0" y="3"/>
              </a:cxn>
              <a:cxn ang="0">
                <a:pos x="0" y="7"/>
              </a:cxn>
            </a:cxnLst>
            <a:rect l="0" t="0" r="r" b="b"/>
            <a:pathLst>
              <a:path w="24" h="10">
                <a:moveTo>
                  <a:pt x="0" y="7"/>
                </a:moveTo>
                <a:lnTo>
                  <a:pt x="7" y="10"/>
                </a:lnTo>
                <a:lnTo>
                  <a:pt x="16" y="10"/>
                </a:lnTo>
                <a:lnTo>
                  <a:pt x="19" y="7"/>
                </a:lnTo>
                <a:lnTo>
                  <a:pt x="19" y="5"/>
                </a:lnTo>
                <a:lnTo>
                  <a:pt x="24" y="5"/>
                </a:lnTo>
                <a:lnTo>
                  <a:pt x="16" y="2"/>
                </a:lnTo>
                <a:lnTo>
                  <a:pt x="19" y="0"/>
                </a:lnTo>
                <a:lnTo>
                  <a:pt x="10" y="0"/>
                </a:lnTo>
                <a:lnTo>
                  <a:pt x="5" y="3"/>
                </a:lnTo>
                <a:lnTo>
                  <a:pt x="0" y="3"/>
                </a:lnTo>
                <a:lnTo>
                  <a:pt x="0" y="7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40" name="Freeform 1382"/>
          <p:cNvSpPr>
            <a:spLocks/>
          </p:cNvSpPr>
          <p:nvPr/>
        </p:nvSpPr>
        <p:spPr bwMode="auto">
          <a:xfrm>
            <a:off x="5073647" y="2995615"/>
            <a:ext cx="38100" cy="15875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7" y="10"/>
              </a:cxn>
              <a:cxn ang="0">
                <a:pos x="16" y="10"/>
              </a:cxn>
              <a:cxn ang="0">
                <a:pos x="19" y="7"/>
              </a:cxn>
              <a:cxn ang="0">
                <a:pos x="19" y="5"/>
              </a:cxn>
              <a:cxn ang="0">
                <a:pos x="24" y="5"/>
              </a:cxn>
              <a:cxn ang="0">
                <a:pos x="16" y="2"/>
              </a:cxn>
              <a:cxn ang="0">
                <a:pos x="19" y="0"/>
              </a:cxn>
              <a:cxn ang="0">
                <a:pos x="10" y="0"/>
              </a:cxn>
              <a:cxn ang="0">
                <a:pos x="5" y="3"/>
              </a:cxn>
              <a:cxn ang="0">
                <a:pos x="0" y="3"/>
              </a:cxn>
              <a:cxn ang="0">
                <a:pos x="0" y="7"/>
              </a:cxn>
            </a:cxnLst>
            <a:rect l="0" t="0" r="r" b="b"/>
            <a:pathLst>
              <a:path w="24" h="10">
                <a:moveTo>
                  <a:pt x="0" y="7"/>
                </a:moveTo>
                <a:lnTo>
                  <a:pt x="7" y="10"/>
                </a:lnTo>
                <a:lnTo>
                  <a:pt x="16" y="10"/>
                </a:lnTo>
                <a:lnTo>
                  <a:pt x="19" y="7"/>
                </a:lnTo>
                <a:lnTo>
                  <a:pt x="19" y="5"/>
                </a:lnTo>
                <a:lnTo>
                  <a:pt x="24" y="5"/>
                </a:lnTo>
                <a:lnTo>
                  <a:pt x="16" y="2"/>
                </a:lnTo>
                <a:lnTo>
                  <a:pt x="19" y="0"/>
                </a:lnTo>
                <a:lnTo>
                  <a:pt x="10" y="0"/>
                </a:lnTo>
                <a:lnTo>
                  <a:pt x="5" y="3"/>
                </a:lnTo>
                <a:lnTo>
                  <a:pt x="0" y="3"/>
                </a:lnTo>
                <a:lnTo>
                  <a:pt x="0" y="7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41" name="Freeform 1383"/>
          <p:cNvSpPr>
            <a:spLocks/>
          </p:cNvSpPr>
          <p:nvPr/>
        </p:nvSpPr>
        <p:spPr bwMode="auto">
          <a:xfrm>
            <a:off x="5262559" y="2995615"/>
            <a:ext cx="60325" cy="11113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4" y="7"/>
              </a:cxn>
              <a:cxn ang="0">
                <a:pos x="4" y="6"/>
              </a:cxn>
              <a:cxn ang="0">
                <a:pos x="9" y="3"/>
              </a:cxn>
              <a:cxn ang="0">
                <a:pos x="38" y="2"/>
              </a:cxn>
              <a:cxn ang="0">
                <a:pos x="38" y="0"/>
              </a:cxn>
              <a:cxn ang="0">
                <a:pos x="4" y="0"/>
              </a:cxn>
              <a:cxn ang="0">
                <a:pos x="0" y="3"/>
              </a:cxn>
              <a:cxn ang="0">
                <a:pos x="0" y="6"/>
              </a:cxn>
            </a:cxnLst>
            <a:rect l="0" t="0" r="r" b="b"/>
            <a:pathLst>
              <a:path w="38" h="7">
                <a:moveTo>
                  <a:pt x="0" y="6"/>
                </a:moveTo>
                <a:lnTo>
                  <a:pt x="4" y="7"/>
                </a:lnTo>
                <a:lnTo>
                  <a:pt x="4" y="6"/>
                </a:lnTo>
                <a:lnTo>
                  <a:pt x="9" y="3"/>
                </a:lnTo>
                <a:lnTo>
                  <a:pt x="38" y="2"/>
                </a:lnTo>
                <a:lnTo>
                  <a:pt x="38" y="0"/>
                </a:lnTo>
                <a:lnTo>
                  <a:pt x="4" y="0"/>
                </a:lnTo>
                <a:lnTo>
                  <a:pt x="0" y="3"/>
                </a:lnTo>
                <a:lnTo>
                  <a:pt x="0" y="6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42" name="Freeform 1384"/>
          <p:cNvSpPr>
            <a:spLocks/>
          </p:cNvSpPr>
          <p:nvPr/>
        </p:nvSpPr>
        <p:spPr bwMode="auto">
          <a:xfrm>
            <a:off x="5262559" y="2995615"/>
            <a:ext cx="60325" cy="11113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4" y="7"/>
              </a:cxn>
              <a:cxn ang="0">
                <a:pos x="4" y="6"/>
              </a:cxn>
              <a:cxn ang="0">
                <a:pos x="9" y="3"/>
              </a:cxn>
              <a:cxn ang="0">
                <a:pos x="38" y="2"/>
              </a:cxn>
              <a:cxn ang="0">
                <a:pos x="38" y="0"/>
              </a:cxn>
              <a:cxn ang="0">
                <a:pos x="4" y="0"/>
              </a:cxn>
              <a:cxn ang="0">
                <a:pos x="0" y="3"/>
              </a:cxn>
              <a:cxn ang="0">
                <a:pos x="0" y="6"/>
              </a:cxn>
            </a:cxnLst>
            <a:rect l="0" t="0" r="r" b="b"/>
            <a:pathLst>
              <a:path w="38" h="7">
                <a:moveTo>
                  <a:pt x="0" y="6"/>
                </a:moveTo>
                <a:lnTo>
                  <a:pt x="4" y="7"/>
                </a:lnTo>
                <a:lnTo>
                  <a:pt x="4" y="6"/>
                </a:lnTo>
                <a:lnTo>
                  <a:pt x="9" y="3"/>
                </a:lnTo>
                <a:lnTo>
                  <a:pt x="38" y="2"/>
                </a:lnTo>
                <a:lnTo>
                  <a:pt x="38" y="0"/>
                </a:lnTo>
                <a:lnTo>
                  <a:pt x="4" y="0"/>
                </a:lnTo>
                <a:lnTo>
                  <a:pt x="0" y="3"/>
                </a:lnTo>
                <a:lnTo>
                  <a:pt x="0" y="6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43" name="Freeform 1385"/>
          <p:cNvSpPr>
            <a:spLocks/>
          </p:cNvSpPr>
          <p:nvPr/>
        </p:nvSpPr>
        <p:spPr bwMode="auto">
          <a:xfrm>
            <a:off x="5603871" y="2928940"/>
            <a:ext cx="36512" cy="33338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13" y="21"/>
              </a:cxn>
              <a:cxn ang="0">
                <a:pos x="13" y="19"/>
              </a:cxn>
              <a:cxn ang="0">
                <a:pos x="23" y="16"/>
              </a:cxn>
              <a:cxn ang="0">
                <a:pos x="23" y="7"/>
              </a:cxn>
              <a:cxn ang="0">
                <a:pos x="18" y="0"/>
              </a:cxn>
              <a:cxn ang="0">
                <a:pos x="13" y="0"/>
              </a:cxn>
              <a:cxn ang="0">
                <a:pos x="18" y="7"/>
              </a:cxn>
              <a:cxn ang="0">
                <a:pos x="8" y="19"/>
              </a:cxn>
              <a:cxn ang="0">
                <a:pos x="0" y="21"/>
              </a:cxn>
            </a:cxnLst>
            <a:rect l="0" t="0" r="r" b="b"/>
            <a:pathLst>
              <a:path w="23" h="21">
                <a:moveTo>
                  <a:pt x="0" y="21"/>
                </a:moveTo>
                <a:lnTo>
                  <a:pt x="13" y="21"/>
                </a:lnTo>
                <a:lnTo>
                  <a:pt x="13" y="19"/>
                </a:lnTo>
                <a:lnTo>
                  <a:pt x="23" y="16"/>
                </a:lnTo>
                <a:lnTo>
                  <a:pt x="23" y="7"/>
                </a:lnTo>
                <a:lnTo>
                  <a:pt x="18" y="0"/>
                </a:lnTo>
                <a:lnTo>
                  <a:pt x="13" y="0"/>
                </a:lnTo>
                <a:lnTo>
                  <a:pt x="18" y="7"/>
                </a:lnTo>
                <a:lnTo>
                  <a:pt x="8" y="19"/>
                </a:lnTo>
                <a:lnTo>
                  <a:pt x="0" y="21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44" name="Freeform 1386"/>
          <p:cNvSpPr>
            <a:spLocks/>
          </p:cNvSpPr>
          <p:nvPr/>
        </p:nvSpPr>
        <p:spPr bwMode="auto">
          <a:xfrm>
            <a:off x="5603871" y="2928940"/>
            <a:ext cx="36512" cy="33338"/>
          </a:xfrm>
          <a:custGeom>
            <a:avLst/>
            <a:gdLst/>
            <a:ahLst/>
            <a:cxnLst>
              <a:cxn ang="0">
                <a:pos x="0" y="21"/>
              </a:cxn>
              <a:cxn ang="0">
                <a:pos x="13" y="21"/>
              </a:cxn>
              <a:cxn ang="0">
                <a:pos x="13" y="19"/>
              </a:cxn>
              <a:cxn ang="0">
                <a:pos x="23" y="16"/>
              </a:cxn>
              <a:cxn ang="0">
                <a:pos x="23" y="7"/>
              </a:cxn>
              <a:cxn ang="0">
                <a:pos x="18" y="0"/>
              </a:cxn>
              <a:cxn ang="0">
                <a:pos x="13" y="0"/>
              </a:cxn>
              <a:cxn ang="0">
                <a:pos x="18" y="7"/>
              </a:cxn>
              <a:cxn ang="0">
                <a:pos x="8" y="19"/>
              </a:cxn>
              <a:cxn ang="0">
                <a:pos x="0" y="21"/>
              </a:cxn>
            </a:cxnLst>
            <a:rect l="0" t="0" r="r" b="b"/>
            <a:pathLst>
              <a:path w="23" h="21">
                <a:moveTo>
                  <a:pt x="0" y="21"/>
                </a:moveTo>
                <a:lnTo>
                  <a:pt x="13" y="21"/>
                </a:lnTo>
                <a:lnTo>
                  <a:pt x="13" y="19"/>
                </a:lnTo>
                <a:lnTo>
                  <a:pt x="23" y="16"/>
                </a:lnTo>
                <a:lnTo>
                  <a:pt x="23" y="7"/>
                </a:lnTo>
                <a:lnTo>
                  <a:pt x="18" y="0"/>
                </a:lnTo>
                <a:lnTo>
                  <a:pt x="13" y="0"/>
                </a:lnTo>
                <a:lnTo>
                  <a:pt x="18" y="7"/>
                </a:lnTo>
                <a:lnTo>
                  <a:pt x="8" y="19"/>
                </a:lnTo>
                <a:lnTo>
                  <a:pt x="0" y="21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45" name="Freeform 1387"/>
          <p:cNvSpPr>
            <a:spLocks/>
          </p:cNvSpPr>
          <p:nvPr/>
        </p:nvSpPr>
        <p:spPr bwMode="auto">
          <a:xfrm>
            <a:off x="4540247" y="2971803"/>
            <a:ext cx="68262" cy="174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3" y="11"/>
              </a:cxn>
              <a:cxn ang="0">
                <a:pos x="31" y="3"/>
              </a:cxn>
              <a:cxn ang="0">
                <a:pos x="43" y="3"/>
              </a:cxn>
              <a:cxn ang="0">
                <a:pos x="43" y="1"/>
              </a:cxn>
              <a:cxn ang="0">
                <a:pos x="24" y="1"/>
              </a:cxn>
              <a:cxn ang="0">
                <a:pos x="13" y="0"/>
              </a:cxn>
              <a:cxn ang="0">
                <a:pos x="0" y="3"/>
              </a:cxn>
            </a:cxnLst>
            <a:rect l="0" t="0" r="r" b="b"/>
            <a:pathLst>
              <a:path w="43" h="11">
                <a:moveTo>
                  <a:pt x="0" y="3"/>
                </a:moveTo>
                <a:lnTo>
                  <a:pt x="13" y="11"/>
                </a:lnTo>
                <a:lnTo>
                  <a:pt x="31" y="3"/>
                </a:lnTo>
                <a:lnTo>
                  <a:pt x="43" y="3"/>
                </a:lnTo>
                <a:lnTo>
                  <a:pt x="43" y="1"/>
                </a:lnTo>
                <a:lnTo>
                  <a:pt x="24" y="1"/>
                </a:lnTo>
                <a:lnTo>
                  <a:pt x="13" y="0"/>
                </a:lnTo>
                <a:lnTo>
                  <a:pt x="0" y="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46" name="Freeform 1388"/>
          <p:cNvSpPr>
            <a:spLocks/>
          </p:cNvSpPr>
          <p:nvPr/>
        </p:nvSpPr>
        <p:spPr bwMode="auto">
          <a:xfrm>
            <a:off x="4540247" y="2971803"/>
            <a:ext cx="68262" cy="174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3" y="11"/>
              </a:cxn>
              <a:cxn ang="0">
                <a:pos x="31" y="3"/>
              </a:cxn>
              <a:cxn ang="0">
                <a:pos x="43" y="3"/>
              </a:cxn>
              <a:cxn ang="0">
                <a:pos x="43" y="1"/>
              </a:cxn>
              <a:cxn ang="0">
                <a:pos x="24" y="1"/>
              </a:cxn>
              <a:cxn ang="0">
                <a:pos x="13" y="0"/>
              </a:cxn>
              <a:cxn ang="0">
                <a:pos x="0" y="3"/>
              </a:cxn>
            </a:cxnLst>
            <a:rect l="0" t="0" r="r" b="b"/>
            <a:pathLst>
              <a:path w="43" h="11">
                <a:moveTo>
                  <a:pt x="0" y="3"/>
                </a:moveTo>
                <a:lnTo>
                  <a:pt x="13" y="11"/>
                </a:lnTo>
                <a:lnTo>
                  <a:pt x="31" y="3"/>
                </a:lnTo>
                <a:lnTo>
                  <a:pt x="43" y="3"/>
                </a:lnTo>
                <a:lnTo>
                  <a:pt x="43" y="1"/>
                </a:lnTo>
                <a:lnTo>
                  <a:pt x="24" y="1"/>
                </a:lnTo>
                <a:lnTo>
                  <a:pt x="13" y="0"/>
                </a:lnTo>
                <a:lnTo>
                  <a:pt x="0" y="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47" name="Freeform 1389"/>
          <p:cNvSpPr>
            <a:spLocks/>
          </p:cNvSpPr>
          <p:nvPr/>
        </p:nvSpPr>
        <p:spPr bwMode="auto">
          <a:xfrm>
            <a:off x="4608510" y="2955928"/>
            <a:ext cx="217487" cy="50800"/>
          </a:xfrm>
          <a:custGeom>
            <a:avLst/>
            <a:gdLst/>
            <a:ahLst/>
            <a:cxnLst>
              <a:cxn ang="0">
                <a:pos x="53" y="29"/>
              </a:cxn>
              <a:cxn ang="0">
                <a:pos x="64" y="29"/>
              </a:cxn>
              <a:cxn ang="0">
                <a:pos x="64" y="26"/>
              </a:cxn>
              <a:cxn ang="0">
                <a:pos x="69" y="24"/>
              </a:cxn>
              <a:cxn ang="0">
                <a:pos x="79" y="24"/>
              </a:cxn>
              <a:cxn ang="0">
                <a:pos x="93" y="26"/>
              </a:cxn>
              <a:cxn ang="0">
                <a:pos x="84" y="29"/>
              </a:cxn>
              <a:cxn ang="0">
                <a:pos x="93" y="31"/>
              </a:cxn>
              <a:cxn ang="0">
                <a:pos x="93" y="32"/>
              </a:cxn>
              <a:cxn ang="0">
                <a:pos x="115" y="29"/>
              </a:cxn>
              <a:cxn ang="0">
                <a:pos x="119" y="29"/>
              </a:cxn>
              <a:cxn ang="0">
                <a:pos x="119" y="29"/>
              </a:cxn>
              <a:cxn ang="0">
                <a:pos x="113" y="29"/>
              </a:cxn>
              <a:cxn ang="0">
                <a:pos x="98" y="26"/>
              </a:cxn>
              <a:cxn ang="0">
                <a:pos x="122" y="22"/>
              </a:cxn>
              <a:cxn ang="0">
                <a:pos x="127" y="22"/>
              </a:cxn>
              <a:cxn ang="0">
                <a:pos x="127" y="20"/>
              </a:cxn>
              <a:cxn ang="0">
                <a:pos x="132" y="16"/>
              </a:cxn>
              <a:cxn ang="0">
                <a:pos x="137" y="20"/>
              </a:cxn>
              <a:cxn ang="0">
                <a:pos x="137" y="11"/>
              </a:cxn>
              <a:cxn ang="0">
                <a:pos x="122" y="9"/>
              </a:cxn>
              <a:cxn ang="0">
                <a:pos x="119" y="7"/>
              </a:cxn>
              <a:cxn ang="0">
                <a:pos x="98" y="7"/>
              </a:cxn>
              <a:cxn ang="0">
                <a:pos x="93" y="4"/>
              </a:cxn>
              <a:cxn ang="0">
                <a:pos x="88" y="4"/>
              </a:cxn>
              <a:cxn ang="0">
                <a:pos x="88" y="2"/>
              </a:cxn>
              <a:cxn ang="0">
                <a:pos x="84" y="0"/>
              </a:cxn>
              <a:cxn ang="0">
                <a:pos x="69" y="2"/>
              </a:cxn>
              <a:cxn ang="0">
                <a:pos x="64" y="2"/>
              </a:cxn>
              <a:cxn ang="0">
                <a:pos x="64" y="4"/>
              </a:cxn>
              <a:cxn ang="0">
                <a:pos x="45" y="4"/>
              </a:cxn>
              <a:cxn ang="0">
                <a:pos x="24" y="2"/>
              </a:cxn>
              <a:cxn ang="0">
                <a:pos x="10" y="4"/>
              </a:cxn>
              <a:cxn ang="0">
                <a:pos x="16" y="7"/>
              </a:cxn>
              <a:cxn ang="0">
                <a:pos x="0" y="11"/>
              </a:cxn>
              <a:cxn ang="0">
                <a:pos x="2" y="16"/>
              </a:cxn>
              <a:cxn ang="0">
                <a:pos x="5" y="16"/>
              </a:cxn>
              <a:cxn ang="0">
                <a:pos x="19" y="20"/>
              </a:cxn>
              <a:cxn ang="0">
                <a:pos x="36" y="16"/>
              </a:cxn>
              <a:cxn ang="0">
                <a:pos x="45" y="14"/>
              </a:cxn>
              <a:cxn ang="0">
                <a:pos x="53" y="16"/>
              </a:cxn>
              <a:cxn ang="0">
                <a:pos x="59" y="20"/>
              </a:cxn>
              <a:cxn ang="0">
                <a:pos x="64" y="22"/>
              </a:cxn>
              <a:cxn ang="0">
                <a:pos x="64" y="24"/>
              </a:cxn>
              <a:cxn ang="0">
                <a:pos x="59" y="24"/>
              </a:cxn>
              <a:cxn ang="0">
                <a:pos x="53" y="29"/>
              </a:cxn>
            </a:cxnLst>
            <a:rect l="0" t="0" r="r" b="b"/>
            <a:pathLst>
              <a:path w="137" h="32">
                <a:moveTo>
                  <a:pt x="53" y="29"/>
                </a:moveTo>
                <a:lnTo>
                  <a:pt x="64" y="29"/>
                </a:lnTo>
                <a:lnTo>
                  <a:pt x="64" y="26"/>
                </a:lnTo>
                <a:lnTo>
                  <a:pt x="69" y="24"/>
                </a:lnTo>
                <a:lnTo>
                  <a:pt x="79" y="24"/>
                </a:lnTo>
                <a:lnTo>
                  <a:pt x="93" y="26"/>
                </a:lnTo>
                <a:lnTo>
                  <a:pt x="84" y="29"/>
                </a:lnTo>
                <a:lnTo>
                  <a:pt x="93" y="31"/>
                </a:lnTo>
                <a:lnTo>
                  <a:pt x="93" y="32"/>
                </a:lnTo>
                <a:lnTo>
                  <a:pt x="115" y="29"/>
                </a:lnTo>
                <a:lnTo>
                  <a:pt x="119" y="29"/>
                </a:lnTo>
                <a:lnTo>
                  <a:pt x="119" y="29"/>
                </a:lnTo>
                <a:lnTo>
                  <a:pt x="113" y="29"/>
                </a:lnTo>
                <a:lnTo>
                  <a:pt x="98" y="26"/>
                </a:lnTo>
                <a:lnTo>
                  <a:pt x="122" y="22"/>
                </a:lnTo>
                <a:lnTo>
                  <a:pt x="127" y="22"/>
                </a:lnTo>
                <a:lnTo>
                  <a:pt x="127" y="20"/>
                </a:lnTo>
                <a:lnTo>
                  <a:pt x="132" y="16"/>
                </a:lnTo>
                <a:lnTo>
                  <a:pt x="137" y="20"/>
                </a:lnTo>
                <a:lnTo>
                  <a:pt x="137" y="11"/>
                </a:lnTo>
                <a:lnTo>
                  <a:pt x="122" y="9"/>
                </a:lnTo>
                <a:lnTo>
                  <a:pt x="119" y="7"/>
                </a:lnTo>
                <a:lnTo>
                  <a:pt x="98" y="7"/>
                </a:lnTo>
                <a:lnTo>
                  <a:pt x="93" y="4"/>
                </a:lnTo>
                <a:lnTo>
                  <a:pt x="88" y="4"/>
                </a:lnTo>
                <a:lnTo>
                  <a:pt x="88" y="2"/>
                </a:lnTo>
                <a:lnTo>
                  <a:pt x="84" y="0"/>
                </a:lnTo>
                <a:lnTo>
                  <a:pt x="69" y="2"/>
                </a:lnTo>
                <a:lnTo>
                  <a:pt x="64" y="2"/>
                </a:lnTo>
                <a:lnTo>
                  <a:pt x="64" y="4"/>
                </a:lnTo>
                <a:lnTo>
                  <a:pt x="45" y="4"/>
                </a:lnTo>
                <a:lnTo>
                  <a:pt x="24" y="2"/>
                </a:lnTo>
                <a:lnTo>
                  <a:pt x="10" y="4"/>
                </a:lnTo>
                <a:lnTo>
                  <a:pt x="16" y="7"/>
                </a:lnTo>
                <a:lnTo>
                  <a:pt x="0" y="11"/>
                </a:lnTo>
                <a:lnTo>
                  <a:pt x="2" y="16"/>
                </a:lnTo>
                <a:lnTo>
                  <a:pt x="5" y="16"/>
                </a:lnTo>
                <a:lnTo>
                  <a:pt x="19" y="20"/>
                </a:lnTo>
                <a:lnTo>
                  <a:pt x="36" y="16"/>
                </a:lnTo>
                <a:lnTo>
                  <a:pt x="45" y="14"/>
                </a:lnTo>
                <a:lnTo>
                  <a:pt x="53" y="16"/>
                </a:lnTo>
                <a:lnTo>
                  <a:pt x="59" y="20"/>
                </a:lnTo>
                <a:lnTo>
                  <a:pt x="64" y="22"/>
                </a:lnTo>
                <a:lnTo>
                  <a:pt x="64" y="24"/>
                </a:lnTo>
                <a:lnTo>
                  <a:pt x="59" y="24"/>
                </a:lnTo>
                <a:lnTo>
                  <a:pt x="53" y="29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48" name="Freeform 1390"/>
          <p:cNvSpPr>
            <a:spLocks/>
          </p:cNvSpPr>
          <p:nvPr/>
        </p:nvSpPr>
        <p:spPr bwMode="auto">
          <a:xfrm>
            <a:off x="4608510" y="2955928"/>
            <a:ext cx="217487" cy="50800"/>
          </a:xfrm>
          <a:custGeom>
            <a:avLst/>
            <a:gdLst/>
            <a:ahLst/>
            <a:cxnLst>
              <a:cxn ang="0">
                <a:pos x="53" y="29"/>
              </a:cxn>
              <a:cxn ang="0">
                <a:pos x="64" y="29"/>
              </a:cxn>
              <a:cxn ang="0">
                <a:pos x="64" y="26"/>
              </a:cxn>
              <a:cxn ang="0">
                <a:pos x="69" y="24"/>
              </a:cxn>
              <a:cxn ang="0">
                <a:pos x="79" y="24"/>
              </a:cxn>
              <a:cxn ang="0">
                <a:pos x="93" y="26"/>
              </a:cxn>
              <a:cxn ang="0">
                <a:pos x="84" y="29"/>
              </a:cxn>
              <a:cxn ang="0">
                <a:pos x="93" y="31"/>
              </a:cxn>
              <a:cxn ang="0">
                <a:pos x="93" y="32"/>
              </a:cxn>
              <a:cxn ang="0">
                <a:pos x="115" y="29"/>
              </a:cxn>
              <a:cxn ang="0">
                <a:pos x="119" y="29"/>
              </a:cxn>
              <a:cxn ang="0">
                <a:pos x="119" y="29"/>
              </a:cxn>
              <a:cxn ang="0">
                <a:pos x="113" y="29"/>
              </a:cxn>
              <a:cxn ang="0">
                <a:pos x="98" y="26"/>
              </a:cxn>
              <a:cxn ang="0">
                <a:pos x="122" y="22"/>
              </a:cxn>
              <a:cxn ang="0">
                <a:pos x="127" y="22"/>
              </a:cxn>
              <a:cxn ang="0">
                <a:pos x="127" y="20"/>
              </a:cxn>
              <a:cxn ang="0">
                <a:pos x="132" y="16"/>
              </a:cxn>
              <a:cxn ang="0">
                <a:pos x="137" y="20"/>
              </a:cxn>
              <a:cxn ang="0">
                <a:pos x="137" y="11"/>
              </a:cxn>
              <a:cxn ang="0">
                <a:pos x="122" y="9"/>
              </a:cxn>
              <a:cxn ang="0">
                <a:pos x="119" y="7"/>
              </a:cxn>
              <a:cxn ang="0">
                <a:pos x="98" y="7"/>
              </a:cxn>
              <a:cxn ang="0">
                <a:pos x="93" y="4"/>
              </a:cxn>
              <a:cxn ang="0">
                <a:pos x="88" y="4"/>
              </a:cxn>
              <a:cxn ang="0">
                <a:pos x="88" y="2"/>
              </a:cxn>
              <a:cxn ang="0">
                <a:pos x="84" y="0"/>
              </a:cxn>
              <a:cxn ang="0">
                <a:pos x="69" y="2"/>
              </a:cxn>
              <a:cxn ang="0">
                <a:pos x="64" y="2"/>
              </a:cxn>
              <a:cxn ang="0">
                <a:pos x="64" y="4"/>
              </a:cxn>
              <a:cxn ang="0">
                <a:pos x="45" y="4"/>
              </a:cxn>
              <a:cxn ang="0">
                <a:pos x="24" y="2"/>
              </a:cxn>
              <a:cxn ang="0">
                <a:pos x="10" y="4"/>
              </a:cxn>
              <a:cxn ang="0">
                <a:pos x="16" y="7"/>
              </a:cxn>
              <a:cxn ang="0">
                <a:pos x="0" y="11"/>
              </a:cxn>
              <a:cxn ang="0">
                <a:pos x="2" y="16"/>
              </a:cxn>
              <a:cxn ang="0">
                <a:pos x="5" y="16"/>
              </a:cxn>
              <a:cxn ang="0">
                <a:pos x="19" y="20"/>
              </a:cxn>
              <a:cxn ang="0">
                <a:pos x="36" y="16"/>
              </a:cxn>
              <a:cxn ang="0">
                <a:pos x="45" y="14"/>
              </a:cxn>
              <a:cxn ang="0">
                <a:pos x="53" y="16"/>
              </a:cxn>
              <a:cxn ang="0">
                <a:pos x="59" y="20"/>
              </a:cxn>
              <a:cxn ang="0">
                <a:pos x="64" y="22"/>
              </a:cxn>
              <a:cxn ang="0">
                <a:pos x="64" y="24"/>
              </a:cxn>
              <a:cxn ang="0">
                <a:pos x="59" y="24"/>
              </a:cxn>
              <a:cxn ang="0">
                <a:pos x="53" y="29"/>
              </a:cxn>
            </a:cxnLst>
            <a:rect l="0" t="0" r="r" b="b"/>
            <a:pathLst>
              <a:path w="137" h="32">
                <a:moveTo>
                  <a:pt x="53" y="29"/>
                </a:moveTo>
                <a:lnTo>
                  <a:pt x="64" y="29"/>
                </a:lnTo>
                <a:lnTo>
                  <a:pt x="64" y="26"/>
                </a:lnTo>
                <a:lnTo>
                  <a:pt x="69" y="24"/>
                </a:lnTo>
                <a:lnTo>
                  <a:pt x="79" y="24"/>
                </a:lnTo>
                <a:lnTo>
                  <a:pt x="93" y="26"/>
                </a:lnTo>
                <a:lnTo>
                  <a:pt x="84" y="29"/>
                </a:lnTo>
                <a:lnTo>
                  <a:pt x="93" y="31"/>
                </a:lnTo>
                <a:lnTo>
                  <a:pt x="93" y="32"/>
                </a:lnTo>
                <a:lnTo>
                  <a:pt x="115" y="29"/>
                </a:lnTo>
                <a:lnTo>
                  <a:pt x="119" y="29"/>
                </a:lnTo>
                <a:lnTo>
                  <a:pt x="119" y="29"/>
                </a:lnTo>
                <a:lnTo>
                  <a:pt x="113" y="29"/>
                </a:lnTo>
                <a:lnTo>
                  <a:pt x="98" y="26"/>
                </a:lnTo>
                <a:lnTo>
                  <a:pt x="122" y="22"/>
                </a:lnTo>
                <a:lnTo>
                  <a:pt x="127" y="22"/>
                </a:lnTo>
                <a:lnTo>
                  <a:pt x="127" y="20"/>
                </a:lnTo>
                <a:lnTo>
                  <a:pt x="132" y="16"/>
                </a:lnTo>
                <a:lnTo>
                  <a:pt x="137" y="20"/>
                </a:lnTo>
                <a:lnTo>
                  <a:pt x="137" y="11"/>
                </a:lnTo>
                <a:lnTo>
                  <a:pt x="122" y="9"/>
                </a:lnTo>
                <a:lnTo>
                  <a:pt x="119" y="7"/>
                </a:lnTo>
                <a:lnTo>
                  <a:pt x="98" y="7"/>
                </a:lnTo>
                <a:lnTo>
                  <a:pt x="93" y="4"/>
                </a:lnTo>
                <a:lnTo>
                  <a:pt x="88" y="4"/>
                </a:lnTo>
                <a:lnTo>
                  <a:pt x="88" y="2"/>
                </a:lnTo>
                <a:lnTo>
                  <a:pt x="84" y="0"/>
                </a:lnTo>
                <a:lnTo>
                  <a:pt x="69" y="2"/>
                </a:lnTo>
                <a:lnTo>
                  <a:pt x="64" y="2"/>
                </a:lnTo>
                <a:lnTo>
                  <a:pt x="64" y="4"/>
                </a:lnTo>
                <a:lnTo>
                  <a:pt x="45" y="4"/>
                </a:lnTo>
                <a:lnTo>
                  <a:pt x="24" y="2"/>
                </a:lnTo>
                <a:lnTo>
                  <a:pt x="10" y="4"/>
                </a:lnTo>
                <a:lnTo>
                  <a:pt x="16" y="7"/>
                </a:lnTo>
                <a:lnTo>
                  <a:pt x="0" y="11"/>
                </a:lnTo>
                <a:lnTo>
                  <a:pt x="2" y="16"/>
                </a:lnTo>
                <a:lnTo>
                  <a:pt x="5" y="16"/>
                </a:lnTo>
                <a:lnTo>
                  <a:pt x="19" y="20"/>
                </a:lnTo>
                <a:lnTo>
                  <a:pt x="36" y="16"/>
                </a:lnTo>
                <a:lnTo>
                  <a:pt x="45" y="14"/>
                </a:lnTo>
                <a:lnTo>
                  <a:pt x="53" y="16"/>
                </a:lnTo>
                <a:lnTo>
                  <a:pt x="59" y="20"/>
                </a:lnTo>
                <a:lnTo>
                  <a:pt x="64" y="22"/>
                </a:lnTo>
                <a:lnTo>
                  <a:pt x="64" y="24"/>
                </a:lnTo>
                <a:lnTo>
                  <a:pt x="59" y="24"/>
                </a:lnTo>
                <a:lnTo>
                  <a:pt x="53" y="29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49" name="Freeform 1391"/>
          <p:cNvSpPr>
            <a:spLocks/>
          </p:cNvSpPr>
          <p:nvPr/>
        </p:nvSpPr>
        <p:spPr bwMode="auto">
          <a:xfrm>
            <a:off x="4616447" y="2928940"/>
            <a:ext cx="107950" cy="33338"/>
          </a:xfrm>
          <a:custGeom>
            <a:avLst/>
            <a:gdLst/>
            <a:ahLst/>
            <a:cxnLst>
              <a:cxn ang="0">
                <a:pos x="5" y="14"/>
              </a:cxn>
              <a:cxn ang="0">
                <a:pos x="0" y="19"/>
              </a:cxn>
              <a:cxn ang="0">
                <a:pos x="6" y="21"/>
              </a:cxn>
              <a:cxn ang="0">
                <a:pos x="22" y="19"/>
              </a:cxn>
              <a:cxn ang="0">
                <a:pos x="41" y="21"/>
              </a:cxn>
              <a:cxn ang="0">
                <a:pos x="58" y="21"/>
              </a:cxn>
              <a:cxn ang="0">
                <a:pos x="58" y="19"/>
              </a:cxn>
              <a:cxn ang="0">
                <a:pos x="63" y="19"/>
              </a:cxn>
              <a:cxn ang="0">
                <a:pos x="58" y="14"/>
              </a:cxn>
              <a:cxn ang="0">
                <a:pos x="68" y="14"/>
              </a:cxn>
              <a:cxn ang="0">
                <a:pos x="68" y="10"/>
              </a:cxn>
              <a:cxn ang="0">
                <a:pos x="63" y="10"/>
              </a:cxn>
              <a:cxn ang="0">
                <a:pos x="53" y="0"/>
              </a:cxn>
              <a:cxn ang="0">
                <a:pos x="39" y="0"/>
              </a:cxn>
              <a:cxn ang="0">
                <a:pos x="24" y="2"/>
              </a:cxn>
              <a:cxn ang="0">
                <a:pos x="24" y="4"/>
              </a:cxn>
              <a:cxn ang="0">
                <a:pos x="13" y="5"/>
              </a:cxn>
              <a:cxn ang="0">
                <a:pos x="19" y="8"/>
              </a:cxn>
              <a:cxn ang="0">
                <a:pos x="0" y="8"/>
              </a:cxn>
              <a:cxn ang="0">
                <a:pos x="5" y="14"/>
              </a:cxn>
            </a:cxnLst>
            <a:rect l="0" t="0" r="r" b="b"/>
            <a:pathLst>
              <a:path w="68" h="21">
                <a:moveTo>
                  <a:pt x="5" y="14"/>
                </a:moveTo>
                <a:lnTo>
                  <a:pt x="0" y="19"/>
                </a:lnTo>
                <a:lnTo>
                  <a:pt x="6" y="21"/>
                </a:lnTo>
                <a:lnTo>
                  <a:pt x="22" y="19"/>
                </a:lnTo>
                <a:lnTo>
                  <a:pt x="41" y="21"/>
                </a:lnTo>
                <a:lnTo>
                  <a:pt x="58" y="21"/>
                </a:lnTo>
                <a:lnTo>
                  <a:pt x="58" y="19"/>
                </a:lnTo>
                <a:lnTo>
                  <a:pt x="63" y="19"/>
                </a:lnTo>
                <a:lnTo>
                  <a:pt x="58" y="14"/>
                </a:lnTo>
                <a:lnTo>
                  <a:pt x="68" y="14"/>
                </a:lnTo>
                <a:lnTo>
                  <a:pt x="68" y="10"/>
                </a:lnTo>
                <a:lnTo>
                  <a:pt x="63" y="10"/>
                </a:lnTo>
                <a:lnTo>
                  <a:pt x="53" y="0"/>
                </a:lnTo>
                <a:lnTo>
                  <a:pt x="39" y="0"/>
                </a:lnTo>
                <a:lnTo>
                  <a:pt x="24" y="2"/>
                </a:lnTo>
                <a:lnTo>
                  <a:pt x="24" y="4"/>
                </a:lnTo>
                <a:lnTo>
                  <a:pt x="13" y="5"/>
                </a:lnTo>
                <a:lnTo>
                  <a:pt x="19" y="8"/>
                </a:lnTo>
                <a:lnTo>
                  <a:pt x="0" y="8"/>
                </a:lnTo>
                <a:lnTo>
                  <a:pt x="5" y="14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50" name="Freeform 1392"/>
          <p:cNvSpPr>
            <a:spLocks/>
          </p:cNvSpPr>
          <p:nvPr/>
        </p:nvSpPr>
        <p:spPr bwMode="auto">
          <a:xfrm>
            <a:off x="4616447" y="2928940"/>
            <a:ext cx="107950" cy="33338"/>
          </a:xfrm>
          <a:custGeom>
            <a:avLst/>
            <a:gdLst/>
            <a:ahLst/>
            <a:cxnLst>
              <a:cxn ang="0">
                <a:pos x="5" y="14"/>
              </a:cxn>
              <a:cxn ang="0">
                <a:pos x="0" y="19"/>
              </a:cxn>
              <a:cxn ang="0">
                <a:pos x="6" y="21"/>
              </a:cxn>
              <a:cxn ang="0">
                <a:pos x="22" y="19"/>
              </a:cxn>
              <a:cxn ang="0">
                <a:pos x="41" y="21"/>
              </a:cxn>
              <a:cxn ang="0">
                <a:pos x="58" y="21"/>
              </a:cxn>
              <a:cxn ang="0">
                <a:pos x="58" y="19"/>
              </a:cxn>
              <a:cxn ang="0">
                <a:pos x="63" y="19"/>
              </a:cxn>
              <a:cxn ang="0">
                <a:pos x="58" y="14"/>
              </a:cxn>
              <a:cxn ang="0">
                <a:pos x="68" y="14"/>
              </a:cxn>
              <a:cxn ang="0">
                <a:pos x="68" y="10"/>
              </a:cxn>
              <a:cxn ang="0">
                <a:pos x="63" y="10"/>
              </a:cxn>
              <a:cxn ang="0">
                <a:pos x="53" y="0"/>
              </a:cxn>
              <a:cxn ang="0">
                <a:pos x="39" y="0"/>
              </a:cxn>
              <a:cxn ang="0">
                <a:pos x="24" y="2"/>
              </a:cxn>
              <a:cxn ang="0">
                <a:pos x="24" y="4"/>
              </a:cxn>
              <a:cxn ang="0">
                <a:pos x="13" y="5"/>
              </a:cxn>
              <a:cxn ang="0">
                <a:pos x="19" y="8"/>
              </a:cxn>
              <a:cxn ang="0">
                <a:pos x="0" y="8"/>
              </a:cxn>
              <a:cxn ang="0">
                <a:pos x="5" y="14"/>
              </a:cxn>
            </a:cxnLst>
            <a:rect l="0" t="0" r="r" b="b"/>
            <a:pathLst>
              <a:path w="68" h="21">
                <a:moveTo>
                  <a:pt x="5" y="14"/>
                </a:moveTo>
                <a:lnTo>
                  <a:pt x="0" y="19"/>
                </a:lnTo>
                <a:lnTo>
                  <a:pt x="6" y="21"/>
                </a:lnTo>
                <a:lnTo>
                  <a:pt x="22" y="19"/>
                </a:lnTo>
                <a:lnTo>
                  <a:pt x="41" y="21"/>
                </a:lnTo>
                <a:lnTo>
                  <a:pt x="58" y="21"/>
                </a:lnTo>
                <a:lnTo>
                  <a:pt x="58" y="19"/>
                </a:lnTo>
                <a:lnTo>
                  <a:pt x="63" y="19"/>
                </a:lnTo>
                <a:lnTo>
                  <a:pt x="58" y="14"/>
                </a:lnTo>
                <a:lnTo>
                  <a:pt x="68" y="14"/>
                </a:lnTo>
                <a:lnTo>
                  <a:pt x="68" y="10"/>
                </a:lnTo>
                <a:lnTo>
                  <a:pt x="63" y="10"/>
                </a:lnTo>
                <a:lnTo>
                  <a:pt x="53" y="0"/>
                </a:lnTo>
                <a:lnTo>
                  <a:pt x="39" y="0"/>
                </a:lnTo>
                <a:lnTo>
                  <a:pt x="24" y="2"/>
                </a:lnTo>
                <a:lnTo>
                  <a:pt x="24" y="4"/>
                </a:lnTo>
                <a:lnTo>
                  <a:pt x="13" y="5"/>
                </a:lnTo>
                <a:lnTo>
                  <a:pt x="19" y="8"/>
                </a:lnTo>
                <a:lnTo>
                  <a:pt x="0" y="8"/>
                </a:lnTo>
                <a:lnTo>
                  <a:pt x="5" y="14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51" name="Freeform 1393"/>
          <p:cNvSpPr>
            <a:spLocks/>
          </p:cNvSpPr>
          <p:nvPr/>
        </p:nvSpPr>
        <p:spPr bwMode="auto">
          <a:xfrm>
            <a:off x="4616447" y="2903540"/>
            <a:ext cx="46037" cy="17463"/>
          </a:xfrm>
          <a:custGeom>
            <a:avLst/>
            <a:gdLst/>
            <a:ahLst/>
            <a:cxnLst>
              <a:cxn ang="0">
                <a:pos x="5" y="9"/>
              </a:cxn>
              <a:cxn ang="0">
                <a:pos x="0" y="9"/>
              </a:cxn>
              <a:cxn ang="0">
                <a:pos x="0" y="3"/>
              </a:cxn>
              <a:cxn ang="0">
                <a:pos x="13" y="0"/>
              </a:cxn>
              <a:cxn ang="0">
                <a:pos x="29" y="3"/>
              </a:cxn>
              <a:cxn ang="0">
                <a:pos x="24" y="3"/>
              </a:cxn>
              <a:cxn ang="0">
                <a:pos x="18" y="7"/>
              </a:cxn>
              <a:cxn ang="0">
                <a:pos x="24" y="9"/>
              </a:cxn>
              <a:cxn ang="0">
                <a:pos x="24" y="11"/>
              </a:cxn>
              <a:cxn ang="0">
                <a:pos x="10" y="9"/>
              </a:cxn>
              <a:cxn ang="0">
                <a:pos x="5" y="9"/>
              </a:cxn>
            </a:cxnLst>
            <a:rect l="0" t="0" r="r" b="b"/>
            <a:pathLst>
              <a:path w="29" h="11">
                <a:moveTo>
                  <a:pt x="5" y="9"/>
                </a:moveTo>
                <a:lnTo>
                  <a:pt x="0" y="9"/>
                </a:lnTo>
                <a:lnTo>
                  <a:pt x="0" y="3"/>
                </a:lnTo>
                <a:lnTo>
                  <a:pt x="13" y="0"/>
                </a:lnTo>
                <a:lnTo>
                  <a:pt x="29" y="3"/>
                </a:lnTo>
                <a:lnTo>
                  <a:pt x="24" y="3"/>
                </a:lnTo>
                <a:lnTo>
                  <a:pt x="18" y="7"/>
                </a:lnTo>
                <a:lnTo>
                  <a:pt x="24" y="9"/>
                </a:lnTo>
                <a:lnTo>
                  <a:pt x="24" y="11"/>
                </a:lnTo>
                <a:lnTo>
                  <a:pt x="10" y="9"/>
                </a:lnTo>
                <a:lnTo>
                  <a:pt x="5" y="9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52" name="Freeform 1394"/>
          <p:cNvSpPr>
            <a:spLocks/>
          </p:cNvSpPr>
          <p:nvPr/>
        </p:nvSpPr>
        <p:spPr bwMode="auto">
          <a:xfrm>
            <a:off x="4616447" y="2903540"/>
            <a:ext cx="46037" cy="17463"/>
          </a:xfrm>
          <a:custGeom>
            <a:avLst/>
            <a:gdLst/>
            <a:ahLst/>
            <a:cxnLst>
              <a:cxn ang="0">
                <a:pos x="5" y="9"/>
              </a:cxn>
              <a:cxn ang="0">
                <a:pos x="0" y="9"/>
              </a:cxn>
              <a:cxn ang="0">
                <a:pos x="0" y="3"/>
              </a:cxn>
              <a:cxn ang="0">
                <a:pos x="13" y="0"/>
              </a:cxn>
              <a:cxn ang="0">
                <a:pos x="29" y="3"/>
              </a:cxn>
              <a:cxn ang="0">
                <a:pos x="24" y="3"/>
              </a:cxn>
              <a:cxn ang="0">
                <a:pos x="18" y="7"/>
              </a:cxn>
              <a:cxn ang="0">
                <a:pos x="24" y="9"/>
              </a:cxn>
              <a:cxn ang="0">
                <a:pos x="24" y="11"/>
              </a:cxn>
              <a:cxn ang="0">
                <a:pos x="10" y="9"/>
              </a:cxn>
              <a:cxn ang="0">
                <a:pos x="5" y="9"/>
              </a:cxn>
            </a:cxnLst>
            <a:rect l="0" t="0" r="r" b="b"/>
            <a:pathLst>
              <a:path w="29" h="11">
                <a:moveTo>
                  <a:pt x="5" y="9"/>
                </a:moveTo>
                <a:lnTo>
                  <a:pt x="0" y="9"/>
                </a:lnTo>
                <a:lnTo>
                  <a:pt x="0" y="3"/>
                </a:lnTo>
                <a:lnTo>
                  <a:pt x="13" y="0"/>
                </a:lnTo>
                <a:lnTo>
                  <a:pt x="29" y="3"/>
                </a:lnTo>
                <a:lnTo>
                  <a:pt x="24" y="3"/>
                </a:lnTo>
                <a:lnTo>
                  <a:pt x="18" y="7"/>
                </a:lnTo>
                <a:lnTo>
                  <a:pt x="24" y="9"/>
                </a:lnTo>
                <a:lnTo>
                  <a:pt x="24" y="11"/>
                </a:lnTo>
                <a:lnTo>
                  <a:pt x="10" y="9"/>
                </a:lnTo>
                <a:lnTo>
                  <a:pt x="5" y="9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53" name="Freeform 1395"/>
          <p:cNvSpPr>
            <a:spLocks/>
          </p:cNvSpPr>
          <p:nvPr/>
        </p:nvSpPr>
        <p:spPr bwMode="auto">
          <a:xfrm>
            <a:off x="4581522" y="2919415"/>
            <a:ext cx="96837" cy="95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4" y="1"/>
              </a:cxn>
              <a:cxn ang="0">
                <a:pos x="14" y="1"/>
              </a:cxn>
              <a:cxn ang="0">
                <a:pos x="23" y="3"/>
              </a:cxn>
              <a:cxn ang="0">
                <a:pos x="26" y="3"/>
              </a:cxn>
              <a:cxn ang="0">
                <a:pos x="26" y="0"/>
              </a:cxn>
              <a:cxn ang="0">
                <a:pos x="33" y="0"/>
              </a:cxn>
              <a:cxn ang="0">
                <a:pos x="49" y="1"/>
              </a:cxn>
              <a:cxn ang="0">
                <a:pos x="61" y="5"/>
              </a:cxn>
              <a:cxn ang="0">
                <a:pos x="46" y="6"/>
              </a:cxn>
              <a:cxn ang="0">
                <a:pos x="32" y="5"/>
              </a:cxn>
              <a:cxn ang="0">
                <a:pos x="11" y="5"/>
              </a:cxn>
              <a:cxn ang="0">
                <a:pos x="0" y="6"/>
              </a:cxn>
            </a:cxnLst>
            <a:rect l="0" t="0" r="r" b="b"/>
            <a:pathLst>
              <a:path w="61" h="6">
                <a:moveTo>
                  <a:pt x="0" y="6"/>
                </a:moveTo>
                <a:lnTo>
                  <a:pt x="4" y="1"/>
                </a:lnTo>
                <a:lnTo>
                  <a:pt x="14" y="1"/>
                </a:lnTo>
                <a:lnTo>
                  <a:pt x="23" y="3"/>
                </a:lnTo>
                <a:lnTo>
                  <a:pt x="26" y="3"/>
                </a:lnTo>
                <a:lnTo>
                  <a:pt x="26" y="0"/>
                </a:lnTo>
                <a:lnTo>
                  <a:pt x="33" y="0"/>
                </a:lnTo>
                <a:lnTo>
                  <a:pt x="49" y="1"/>
                </a:lnTo>
                <a:lnTo>
                  <a:pt x="61" y="5"/>
                </a:lnTo>
                <a:lnTo>
                  <a:pt x="46" y="6"/>
                </a:lnTo>
                <a:lnTo>
                  <a:pt x="32" y="5"/>
                </a:lnTo>
                <a:lnTo>
                  <a:pt x="11" y="5"/>
                </a:lnTo>
                <a:lnTo>
                  <a:pt x="0" y="6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54" name="Freeform 1396"/>
          <p:cNvSpPr>
            <a:spLocks/>
          </p:cNvSpPr>
          <p:nvPr/>
        </p:nvSpPr>
        <p:spPr bwMode="auto">
          <a:xfrm>
            <a:off x="4581522" y="2919415"/>
            <a:ext cx="96837" cy="95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4" y="1"/>
              </a:cxn>
              <a:cxn ang="0">
                <a:pos x="14" y="1"/>
              </a:cxn>
              <a:cxn ang="0">
                <a:pos x="23" y="3"/>
              </a:cxn>
              <a:cxn ang="0">
                <a:pos x="26" y="3"/>
              </a:cxn>
              <a:cxn ang="0">
                <a:pos x="26" y="0"/>
              </a:cxn>
              <a:cxn ang="0">
                <a:pos x="33" y="0"/>
              </a:cxn>
              <a:cxn ang="0">
                <a:pos x="49" y="1"/>
              </a:cxn>
              <a:cxn ang="0">
                <a:pos x="61" y="5"/>
              </a:cxn>
              <a:cxn ang="0">
                <a:pos x="46" y="6"/>
              </a:cxn>
              <a:cxn ang="0">
                <a:pos x="32" y="5"/>
              </a:cxn>
              <a:cxn ang="0">
                <a:pos x="11" y="5"/>
              </a:cxn>
              <a:cxn ang="0">
                <a:pos x="0" y="6"/>
              </a:cxn>
            </a:cxnLst>
            <a:rect l="0" t="0" r="r" b="b"/>
            <a:pathLst>
              <a:path w="61" h="6">
                <a:moveTo>
                  <a:pt x="0" y="6"/>
                </a:moveTo>
                <a:lnTo>
                  <a:pt x="4" y="1"/>
                </a:lnTo>
                <a:lnTo>
                  <a:pt x="14" y="1"/>
                </a:lnTo>
                <a:lnTo>
                  <a:pt x="23" y="3"/>
                </a:lnTo>
                <a:lnTo>
                  <a:pt x="26" y="3"/>
                </a:lnTo>
                <a:lnTo>
                  <a:pt x="26" y="0"/>
                </a:lnTo>
                <a:lnTo>
                  <a:pt x="33" y="0"/>
                </a:lnTo>
                <a:lnTo>
                  <a:pt x="49" y="1"/>
                </a:lnTo>
                <a:lnTo>
                  <a:pt x="61" y="5"/>
                </a:lnTo>
                <a:lnTo>
                  <a:pt x="46" y="6"/>
                </a:lnTo>
                <a:lnTo>
                  <a:pt x="32" y="5"/>
                </a:lnTo>
                <a:lnTo>
                  <a:pt x="11" y="5"/>
                </a:lnTo>
                <a:lnTo>
                  <a:pt x="0" y="6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55" name="Freeform 1397"/>
          <p:cNvSpPr>
            <a:spLocks/>
          </p:cNvSpPr>
          <p:nvPr/>
        </p:nvSpPr>
        <p:spPr bwMode="auto">
          <a:xfrm>
            <a:off x="4579935" y="2928940"/>
            <a:ext cx="74612" cy="11113"/>
          </a:xfrm>
          <a:custGeom>
            <a:avLst/>
            <a:gdLst/>
            <a:ahLst/>
            <a:cxnLst>
              <a:cxn ang="0">
                <a:pos x="23" y="7"/>
              </a:cxn>
              <a:cxn ang="0">
                <a:pos x="17" y="7"/>
              </a:cxn>
              <a:cxn ang="0">
                <a:pos x="17" y="4"/>
              </a:cxn>
              <a:cxn ang="0">
                <a:pos x="0" y="3"/>
              </a:cxn>
              <a:cxn ang="0">
                <a:pos x="5" y="0"/>
              </a:cxn>
              <a:cxn ang="0">
                <a:pos x="16" y="0"/>
              </a:cxn>
              <a:cxn ang="0">
                <a:pos x="35" y="0"/>
              </a:cxn>
              <a:cxn ang="0">
                <a:pos x="47" y="2"/>
              </a:cxn>
              <a:cxn ang="0">
                <a:pos x="47" y="4"/>
              </a:cxn>
              <a:cxn ang="0">
                <a:pos x="37" y="5"/>
              </a:cxn>
              <a:cxn ang="0">
                <a:pos x="42" y="7"/>
              </a:cxn>
              <a:cxn ang="0">
                <a:pos x="23" y="7"/>
              </a:cxn>
            </a:cxnLst>
            <a:rect l="0" t="0" r="r" b="b"/>
            <a:pathLst>
              <a:path w="47" h="7">
                <a:moveTo>
                  <a:pt x="23" y="7"/>
                </a:moveTo>
                <a:lnTo>
                  <a:pt x="17" y="7"/>
                </a:lnTo>
                <a:lnTo>
                  <a:pt x="17" y="4"/>
                </a:lnTo>
                <a:lnTo>
                  <a:pt x="0" y="3"/>
                </a:lnTo>
                <a:lnTo>
                  <a:pt x="5" y="0"/>
                </a:lnTo>
                <a:lnTo>
                  <a:pt x="16" y="0"/>
                </a:lnTo>
                <a:lnTo>
                  <a:pt x="35" y="0"/>
                </a:lnTo>
                <a:lnTo>
                  <a:pt x="47" y="2"/>
                </a:lnTo>
                <a:lnTo>
                  <a:pt x="47" y="4"/>
                </a:lnTo>
                <a:lnTo>
                  <a:pt x="37" y="5"/>
                </a:lnTo>
                <a:lnTo>
                  <a:pt x="42" y="7"/>
                </a:lnTo>
                <a:lnTo>
                  <a:pt x="23" y="7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56" name="Freeform 1398"/>
          <p:cNvSpPr>
            <a:spLocks/>
          </p:cNvSpPr>
          <p:nvPr/>
        </p:nvSpPr>
        <p:spPr bwMode="auto">
          <a:xfrm>
            <a:off x="4579935" y="2928940"/>
            <a:ext cx="74612" cy="11113"/>
          </a:xfrm>
          <a:custGeom>
            <a:avLst/>
            <a:gdLst/>
            <a:ahLst/>
            <a:cxnLst>
              <a:cxn ang="0">
                <a:pos x="23" y="7"/>
              </a:cxn>
              <a:cxn ang="0">
                <a:pos x="17" y="7"/>
              </a:cxn>
              <a:cxn ang="0">
                <a:pos x="17" y="4"/>
              </a:cxn>
              <a:cxn ang="0">
                <a:pos x="0" y="3"/>
              </a:cxn>
              <a:cxn ang="0">
                <a:pos x="5" y="0"/>
              </a:cxn>
              <a:cxn ang="0">
                <a:pos x="16" y="0"/>
              </a:cxn>
              <a:cxn ang="0">
                <a:pos x="35" y="0"/>
              </a:cxn>
              <a:cxn ang="0">
                <a:pos x="47" y="2"/>
              </a:cxn>
              <a:cxn ang="0">
                <a:pos x="47" y="4"/>
              </a:cxn>
              <a:cxn ang="0">
                <a:pos x="37" y="5"/>
              </a:cxn>
              <a:cxn ang="0">
                <a:pos x="42" y="7"/>
              </a:cxn>
              <a:cxn ang="0">
                <a:pos x="23" y="7"/>
              </a:cxn>
            </a:cxnLst>
            <a:rect l="0" t="0" r="r" b="b"/>
            <a:pathLst>
              <a:path w="47" h="7">
                <a:moveTo>
                  <a:pt x="23" y="7"/>
                </a:moveTo>
                <a:lnTo>
                  <a:pt x="17" y="7"/>
                </a:lnTo>
                <a:lnTo>
                  <a:pt x="17" y="4"/>
                </a:lnTo>
                <a:lnTo>
                  <a:pt x="0" y="3"/>
                </a:lnTo>
                <a:lnTo>
                  <a:pt x="5" y="0"/>
                </a:lnTo>
                <a:lnTo>
                  <a:pt x="16" y="0"/>
                </a:lnTo>
                <a:lnTo>
                  <a:pt x="35" y="0"/>
                </a:lnTo>
                <a:lnTo>
                  <a:pt x="47" y="2"/>
                </a:lnTo>
                <a:lnTo>
                  <a:pt x="47" y="4"/>
                </a:lnTo>
                <a:lnTo>
                  <a:pt x="37" y="5"/>
                </a:lnTo>
                <a:lnTo>
                  <a:pt x="42" y="7"/>
                </a:lnTo>
                <a:lnTo>
                  <a:pt x="23" y="7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57" name="Freeform 1399"/>
          <p:cNvSpPr>
            <a:spLocks/>
          </p:cNvSpPr>
          <p:nvPr/>
        </p:nvSpPr>
        <p:spPr bwMode="auto">
          <a:xfrm>
            <a:off x="4571997" y="2935290"/>
            <a:ext cx="36512" cy="47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23" y="3"/>
              </a:cxn>
              <a:cxn ang="0">
                <a:pos x="23" y="0"/>
              </a:cxn>
              <a:cxn ang="0">
                <a:pos x="6" y="0"/>
              </a:cxn>
              <a:cxn ang="0">
                <a:pos x="0" y="1"/>
              </a:cxn>
            </a:cxnLst>
            <a:rect l="0" t="0" r="r" b="b"/>
            <a:pathLst>
              <a:path w="23" h="3">
                <a:moveTo>
                  <a:pt x="0" y="1"/>
                </a:moveTo>
                <a:lnTo>
                  <a:pt x="23" y="3"/>
                </a:lnTo>
                <a:lnTo>
                  <a:pt x="23" y="0"/>
                </a:lnTo>
                <a:lnTo>
                  <a:pt x="6" y="0"/>
                </a:lnTo>
                <a:lnTo>
                  <a:pt x="0" y="1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58" name="Freeform 1400"/>
          <p:cNvSpPr>
            <a:spLocks/>
          </p:cNvSpPr>
          <p:nvPr/>
        </p:nvSpPr>
        <p:spPr bwMode="auto">
          <a:xfrm>
            <a:off x="4571997" y="2935290"/>
            <a:ext cx="36512" cy="47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23" y="3"/>
              </a:cxn>
              <a:cxn ang="0">
                <a:pos x="23" y="0"/>
              </a:cxn>
              <a:cxn ang="0">
                <a:pos x="6" y="0"/>
              </a:cxn>
              <a:cxn ang="0">
                <a:pos x="0" y="1"/>
              </a:cxn>
            </a:cxnLst>
            <a:rect l="0" t="0" r="r" b="b"/>
            <a:pathLst>
              <a:path w="23" h="3">
                <a:moveTo>
                  <a:pt x="0" y="1"/>
                </a:moveTo>
                <a:lnTo>
                  <a:pt x="23" y="3"/>
                </a:lnTo>
                <a:lnTo>
                  <a:pt x="23" y="0"/>
                </a:lnTo>
                <a:lnTo>
                  <a:pt x="6" y="0"/>
                </a:lnTo>
                <a:lnTo>
                  <a:pt x="0" y="1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59" name="Freeform 1401"/>
          <p:cNvSpPr>
            <a:spLocks/>
          </p:cNvSpPr>
          <p:nvPr/>
        </p:nvSpPr>
        <p:spPr bwMode="auto">
          <a:xfrm>
            <a:off x="4662485" y="2976565"/>
            <a:ext cx="47625" cy="26988"/>
          </a:xfrm>
          <a:custGeom>
            <a:avLst/>
            <a:gdLst/>
            <a:ahLst/>
            <a:cxnLst>
              <a:cxn ang="0">
                <a:pos x="19" y="17"/>
              </a:cxn>
              <a:cxn ang="0">
                <a:pos x="16" y="9"/>
              </a:cxn>
              <a:cxn ang="0">
                <a:pos x="0" y="3"/>
              </a:cxn>
              <a:cxn ang="0">
                <a:pos x="10" y="0"/>
              </a:cxn>
              <a:cxn ang="0">
                <a:pos x="19" y="3"/>
              </a:cxn>
              <a:cxn ang="0">
                <a:pos x="25" y="8"/>
              </a:cxn>
              <a:cxn ang="0">
                <a:pos x="30" y="9"/>
              </a:cxn>
              <a:cxn ang="0">
                <a:pos x="30" y="12"/>
              </a:cxn>
              <a:cxn ang="0">
                <a:pos x="25" y="12"/>
              </a:cxn>
              <a:cxn ang="0">
                <a:pos x="19" y="17"/>
              </a:cxn>
            </a:cxnLst>
            <a:rect l="0" t="0" r="r" b="b"/>
            <a:pathLst>
              <a:path w="30" h="17">
                <a:moveTo>
                  <a:pt x="19" y="17"/>
                </a:moveTo>
                <a:lnTo>
                  <a:pt x="16" y="9"/>
                </a:lnTo>
                <a:lnTo>
                  <a:pt x="0" y="3"/>
                </a:lnTo>
                <a:lnTo>
                  <a:pt x="10" y="0"/>
                </a:lnTo>
                <a:lnTo>
                  <a:pt x="19" y="3"/>
                </a:lnTo>
                <a:lnTo>
                  <a:pt x="25" y="8"/>
                </a:lnTo>
                <a:lnTo>
                  <a:pt x="30" y="9"/>
                </a:lnTo>
                <a:lnTo>
                  <a:pt x="30" y="12"/>
                </a:lnTo>
                <a:lnTo>
                  <a:pt x="25" y="12"/>
                </a:lnTo>
                <a:lnTo>
                  <a:pt x="19" y="17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60" name="Freeform 1402"/>
          <p:cNvSpPr>
            <a:spLocks/>
          </p:cNvSpPr>
          <p:nvPr/>
        </p:nvSpPr>
        <p:spPr bwMode="auto">
          <a:xfrm>
            <a:off x="4662485" y="2976565"/>
            <a:ext cx="47625" cy="26988"/>
          </a:xfrm>
          <a:custGeom>
            <a:avLst/>
            <a:gdLst/>
            <a:ahLst/>
            <a:cxnLst>
              <a:cxn ang="0">
                <a:pos x="19" y="17"/>
              </a:cxn>
              <a:cxn ang="0">
                <a:pos x="16" y="9"/>
              </a:cxn>
              <a:cxn ang="0">
                <a:pos x="0" y="3"/>
              </a:cxn>
              <a:cxn ang="0">
                <a:pos x="10" y="0"/>
              </a:cxn>
              <a:cxn ang="0">
                <a:pos x="19" y="3"/>
              </a:cxn>
              <a:cxn ang="0">
                <a:pos x="25" y="8"/>
              </a:cxn>
              <a:cxn ang="0">
                <a:pos x="30" y="9"/>
              </a:cxn>
              <a:cxn ang="0">
                <a:pos x="30" y="12"/>
              </a:cxn>
              <a:cxn ang="0">
                <a:pos x="25" y="12"/>
              </a:cxn>
              <a:cxn ang="0">
                <a:pos x="19" y="17"/>
              </a:cxn>
            </a:cxnLst>
            <a:rect l="0" t="0" r="r" b="b"/>
            <a:pathLst>
              <a:path w="30" h="17">
                <a:moveTo>
                  <a:pt x="19" y="17"/>
                </a:moveTo>
                <a:lnTo>
                  <a:pt x="16" y="9"/>
                </a:lnTo>
                <a:lnTo>
                  <a:pt x="0" y="3"/>
                </a:lnTo>
                <a:lnTo>
                  <a:pt x="10" y="0"/>
                </a:lnTo>
                <a:lnTo>
                  <a:pt x="19" y="3"/>
                </a:lnTo>
                <a:lnTo>
                  <a:pt x="25" y="8"/>
                </a:lnTo>
                <a:lnTo>
                  <a:pt x="30" y="9"/>
                </a:lnTo>
                <a:lnTo>
                  <a:pt x="30" y="12"/>
                </a:lnTo>
                <a:lnTo>
                  <a:pt x="25" y="12"/>
                </a:lnTo>
                <a:lnTo>
                  <a:pt x="19" y="17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61" name="Freeform 1403"/>
          <p:cNvSpPr>
            <a:spLocks/>
          </p:cNvSpPr>
          <p:nvPr/>
        </p:nvSpPr>
        <p:spPr bwMode="auto">
          <a:xfrm>
            <a:off x="4843459" y="3013078"/>
            <a:ext cx="85725" cy="19050"/>
          </a:xfrm>
          <a:custGeom>
            <a:avLst/>
            <a:gdLst/>
            <a:ahLst/>
            <a:cxnLst>
              <a:cxn ang="0">
                <a:pos x="43" y="12"/>
              </a:cxn>
              <a:cxn ang="0">
                <a:pos x="43" y="11"/>
              </a:cxn>
              <a:cxn ang="0">
                <a:pos x="54" y="11"/>
              </a:cxn>
              <a:cxn ang="0">
                <a:pos x="43" y="3"/>
              </a:cxn>
              <a:cxn ang="0">
                <a:pos x="34" y="3"/>
              </a:cxn>
              <a:cxn ang="0">
                <a:pos x="22" y="0"/>
              </a:cxn>
              <a:cxn ang="0">
                <a:pos x="0" y="0"/>
              </a:cxn>
              <a:cxn ang="0">
                <a:pos x="9" y="3"/>
              </a:cxn>
              <a:cxn ang="0">
                <a:pos x="14" y="8"/>
              </a:cxn>
              <a:cxn ang="0">
                <a:pos x="14" y="11"/>
              </a:cxn>
              <a:cxn ang="0">
                <a:pos x="29" y="11"/>
              </a:cxn>
              <a:cxn ang="0">
                <a:pos x="29" y="12"/>
              </a:cxn>
              <a:cxn ang="0">
                <a:pos x="43" y="12"/>
              </a:cxn>
            </a:cxnLst>
            <a:rect l="0" t="0" r="r" b="b"/>
            <a:pathLst>
              <a:path w="54" h="12">
                <a:moveTo>
                  <a:pt x="43" y="12"/>
                </a:moveTo>
                <a:lnTo>
                  <a:pt x="43" y="11"/>
                </a:lnTo>
                <a:lnTo>
                  <a:pt x="54" y="11"/>
                </a:lnTo>
                <a:lnTo>
                  <a:pt x="43" y="3"/>
                </a:lnTo>
                <a:lnTo>
                  <a:pt x="34" y="3"/>
                </a:lnTo>
                <a:lnTo>
                  <a:pt x="22" y="0"/>
                </a:lnTo>
                <a:lnTo>
                  <a:pt x="0" y="0"/>
                </a:lnTo>
                <a:lnTo>
                  <a:pt x="9" y="3"/>
                </a:lnTo>
                <a:lnTo>
                  <a:pt x="14" y="8"/>
                </a:lnTo>
                <a:lnTo>
                  <a:pt x="14" y="11"/>
                </a:lnTo>
                <a:lnTo>
                  <a:pt x="29" y="11"/>
                </a:lnTo>
                <a:lnTo>
                  <a:pt x="29" y="12"/>
                </a:lnTo>
                <a:lnTo>
                  <a:pt x="43" y="1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62" name="Freeform 1404"/>
          <p:cNvSpPr>
            <a:spLocks/>
          </p:cNvSpPr>
          <p:nvPr/>
        </p:nvSpPr>
        <p:spPr bwMode="auto">
          <a:xfrm>
            <a:off x="4843459" y="3013078"/>
            <a:ext cx="85725" cy="19050"/>
          </a:xfrm>
          <a:custGeom>
            <a:avLst/>
            <a:gdLst/>
            <a:ahLst/>
            <a:cxnLst>
              <a:cxn ang="0">
                <a:pos x="43" y="12"/>
              </a:cxn>
              <a:cxn ang="0">
                <a:pos x="43" y="11"/>
              </a:cxn>
              <a:cxn ang="0">
                <a:pos x="54" y="11"/>
              </a:cxn>
              <a:cxn ang="0">
                <a:pos x="43" y="3"/>
              </a:cxn>
              <a:cxn ang="0">
                <a:pos x="34" y="3"/>
              </a:cxn>
              <a:cxn ang="0">
                <a:pos x="22" y="0"/>
              </a:cxn>
              <a:cxn ang="0">
                <a:pos x="0" y="0"/>
              </a:cxn>
              <a:cxn ang="0">
                <a:pos x="9" y="3"/>
              </a:cxn>
              <a:cxn ang="0">
                <a:pos x="14" y="8"/>
              </a:cxn>
              <a:cxn ang="0">
                <a:pos x="14" y="11"/>
              </a:cxn>
              <a:cxn ang="0">
                <a:pos x="29" y="11"/>
              </a:cxn>
              <a:cxn ang="0">
                <a:pos x="29" y="12"/>
              </a:cxn>
              <a:cxn ang="0">
                <a:pos x="43" y="12"/>
              </a:cxn>
            </a:cxnLst>
            <a:rect l="0" t="0" r="r" b="b"/>
            <a:pathLst>
              <a:path w="54" h="12">
                <a:moveTo>
                  <a:pt x="43" y="12"/>
                </a:moveTo>
                <a:lnTo>
                  <a:pt x="43" y="11"/>
                </a:lnTo>
                <a:lnTo>
                  <a:pt x="54" y="11"/>
                </a:lnTo>
                <a:lnTo>
                  <a:pt x="43" y="3"/>
                </a:lnTo>
                <a:lnTo>
                  <a:pt x="34" y="3"/>
                </a:lnTo>
                <a:lnTo>
                  <a:pt x="22" y="0"/>
                </a:lnTo>
                <a:lnTo>
                  <a:pt x="0" y="0"/>
                </a:lnTo>
                <a:lnTo>
                  <a:pt x="9" y="3"/>
                </a:lnTo>
                <a:lnTo>
                  <a:pt x="14" y="8"/>
                </a:lnTo>
                <a:lnTo>
                  <a:pt x="14" y="11"/>
                </a:lnTo>
                <a:lnTo>
                  <a:pt x="29" y="11"/>
                </a:lnTo>
                <a:lnTo>
                  <a:pt x="29" y="12"/>
                </a:lnTo>
                <a:lnTo>
                  <a:pt x="43" y="1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63" name="Freeform 1405"/>
          <p:cNvSpPr>
            <a:spLocks/>
          </p:cNvSpPr>
          <p:nvPr/>
        </p:nvSpPr>
        <p:spPr bwMode="auto">
          <a:xfrm>
            <a:off x="4889497" y="3032128"/>
            <a:ext cx="42862" cy="12700"/>
          </a:xfrm>
          <a:custGeom>
            <a:avLst/>
            <a:gdLst/>
            <a:ahLst/>
            <a:cxnLst>
              <a:cxn ang="0">
                <a:pos x="14" y="5"/>
              </a:cxn>
              <a:cxn ang="0">
                <a:pos x="5" y="5"/>
              </a:cxn>
              <a:cxn ang="0">
                <a:pos x="0" y="0"/>
              </a:cxn>
              <a:cxn ang="0">
                <a:pos x="14" y="0"/>
              </a:cxn>
              <a:cxn ang="0">
                <a:pos x="19" y="3"/>
              </a:cxn>
              <a:cxn ang="0">
                <a:pos x="19" y="5"/>
              </a:cxn>
              <a:cxn ang="0">
                <a:pos x="24" y="5"/>
              </a:cxn>
              <a:cxn ang="0">
                <a:pos x="27" y="8"/>
              </a:cxn>
              <a:cxn ang="0">
                <a:pos x="24" y="8"/>
              </a:cxn>
              <a:cxn ang="0">
                <a:pos x="14" y="5"/>
              </a:cxn>
            </a:cxnLst>
            <a:rect l="0" t="0" r="r" b="b"/>
            <a:pathLst>
              <a:path w="27" h="8">
                <a:moveTo>
                  <a:pt x="14" y="5"/>
                </a:moveTo>
                <a:lnTo>
                  <a:pt x="5" y="5"/>
                </a:lnTo>
                <a:lnTo>
                  <a:pt x="0" y="0"/>
                </a:lnTo>
                <a:lnTo>
                  <a:pt x="14" y="0"/>
                </a:lnTo>
                <a:lnTo>
                  <a:pt x="19" y="3"/>
                </a:lnTo>
                <a:lnTo>
                  <a:pt x="19" y="5"/>
                </a:lnTo>
                <a:lnTo>
                  <a:pt x="24" y="5"/>
                </a:lnTo>
                <a:lnTo>
                  <a:pt x="27" y="8"/>
                </a:lnTo>
                <a:lnTo>
                  <a:pt x="24" y="8"/>
                </a:lnTo>
                <a:lnTo>
                  <a:pt x="14" y="5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64" name="Freeform 1406"/>
          <p:cNvSpPr>
            <a:spLocks/>
          </p:cNvSpPr>
          <p:nvPr/>
        </p:nvSpPr>
        <p:spPr bwMode="auto">
          <a:xfrm>
            <a:off x="4889497" y="3032128"/>
            <a:ext cx="42862" cy="12700"/>
          </a:xfrm>
          <a:custGeom>
            <a:avLst/>
            <a:gdLst/>
            <a:ahLst/>
            <a:cxnLst>
              <a:cxn ang="0">
                <a:pos x="14" y="5"/>
              </a:cxn>
              <a:cxn ang="0">
                <a:pos x="5" y="5"/>
              </a:cxn>
              <a:cxn ang="0">
                <a:pos x="0" y="0"/>
              </a:cxn>
              <a:cxn ang="0">
                <a:pos x="14" y="0"/>
              </a:cxn>
              <a:cxn ang="0">
                <a:pos x="19" y="3"/>
              </a:cxn>
              <a:cxn ang="0">
                <a:pos x="19" y="5"/>
              </a:cxn>
              <a:cxn ang="0">
                <a:pos x="24" y="5"/>
              </a:cxn>
              <a:cxn ang="0">
                <a:pos x="27" y="8"/>
              </a:cxn>
              <a:cxn ang="0">
                <a:pos x="24" y="8"/>
              </a:cxn>
              <a:cxn ang="0">
                <a:pos x="14" y="5"/>
              </a:cxn>
            </a:cxnLst>
            <a:rect l="0" t="0" r="r" b="b"/>
            <a:pathLst>
              <a:path w="27" h="8">
                <a:moveTo>
                  <a:pt x="14" y="5"/>
                </a:moveTo>
                <a:lnTo>
                  <a:pt x="5" y="5"/>
                </a:lnTo>
                <a:lnTo>
                  <a:pt x="0" y="0"/>
                </a:lnTo>
                <a:lnTo>
                  <a:pt x="14" y="0"/>
                </a:lnTo>
                <a:lnTo>
                  <a:pt x="19" y="3"/>
                </a:lnTo>
                <a:lnTo>
                  <a:pt x="19" y="5"/>
                </a:lnTo>
                <a:lnTo>
                  <a:pt x="24" y="5"/>
                </a:lnTo>
                <a:lnTo>
                  <a:pt x="27" y="8"/>
                </a:lnTo>
                <a:lnTo>
                  <a:pt x="24" y="8"/>
                </a:lnTo>
                <a:lnTo>
                  <a:pt x="14" y="5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65" name="Freeform 1407"/>
          <p:cNvSpPr>
            <a:spLocks/>
          </p:cNvSpPr>
          <p:nvPr/>
        </p:nvSpPr>
        <p:spPr bwMode="auto">
          <a:xfrm>
            <a:off x="4911722" y="3040065"/>
            <a:ext cx="17462" cy="4763"/>
          </a:xfrm>
          <a:custGeom>
            <a:avLst/>
            <a:gdLst/>
            <a:ahLst/>
            <a:cxnLst>
              <a:cxn ang="0">
                <a:pos x="11" y="3"/>
              </a:cxn>
              <a:cxn ang="0">
                <a:pos x="3" y="3"/>
              </a:cxn>
              <a:cxn ang="0">
                <a:pos x="0" y="0"/>
              </a:cxn>
              <a:cxn ang="0">
                <a:pos x="11" y="3"/>
              </a:cxn>
            </a:cxnLst>
            <a:rect l="0" t="0" r="r" b="b"/>
            <a:pathLst>
              <a:path w="11" h="3">
                <a:moveTo>
                  <a:pt x="11" y="3"/>
                </a:moveTo>
                <a:lnTo>
                  <a:pt x="3" y="3"/>
                </a:lnTo>
                <a:lnTo>
                  <a:pt x="0" y="0"/>
                </a:lnTo>
                <a:lnTo>
                  <a:pt x="11" y="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66" name="Freeform 1408"/>
          <p:cNvSpPr>
            <a:spLocks/>
          </p:cNvSpPr>
          <p:nvPr/>
        </p:nvSpPr>
        <p:spPr bwMode="auto">
          <a:xfrm>
            <a:off x="4911722" y="3040065"/>
            <a:ext cx="17462" cy="4763"/>
          </a:xfrm>
          <a:custGeom>
            <a:avLst/>
            <a:gdLst/>
            <a:ahLst/>
            <a:cxnLst>
              <a:cxn ang="0">
                <a:pos x="11" y="3"/>
              </a:cxn>
              <a:cxn ang="0">
                <a:pos x="3" y="3"/>
              </a:cxn>
              <a:cxn ang="0">
                <a:pos x="0" y="0"/>
              </a:cxn>
              <a:cxn ang="0">
                <a:pos x="11" y="3"/>
              </a:cxn>
            </a:cxnLst>
            <a:rect l="0" t="0" r="r" b="b"/>
            <a:pathLst>
              <a:path w="11" h="3">
                <a:moveTo>
                  <a:pt x="11" y="3"/>
                </a:moveTo>
                <a:lnTo>
                  <a:pt x="3" y="3"/>
                </a:lnTo>
                <a:lnTo>
                  <a:pt x="0" y="0"/>
                </a:lnTo>
                <a:lnTo>
                  <a:pt x="11" y="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67" name="Freeform 1409"/>
          <p:cNvSpPr>
            <a:spLocks/>
          </p:cNvSpPr>
          <p:nvPr/>
        </p:nvSpPr>
        <p:spPr bwMode="auto">
          <a:xfrm>
            <a:off x="4911722" y="3030540"/>
            <a:ext cx="69850" cy="15875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35" y="1"/>
              </a:cxn>
              <a:cxn ang="0">
                <a:pos x="44" y="3"/>
              </a:cxn>
              <a:cxn ang="0">
                <a:pos x="39" y="5"/>
              </a:cxn>
              <a:cxn ang="0">
                <a:pos x="39" y="8"/>
              </a:cxn>
              <a:cxn ang="0">
                <a:pos x="35" y="8"/>
              </a:cxn>
              <a:cxn ang="0">
                <a:pos x="39" y="10"/>
              </a:cxn>
              <a:cxn ang="0">
                <a:pos x="28" y="8"/>
              </a:cxn>
              <a:cxn ang="0">
                <a:pos x="28" y="8"/>
              </a:cxn>
              <a:cxn ang="0">
                <a:pos x="14" y="8"/>
              </a:cxn>
              <a:cxn ang="0">
                <a:pos x="10" y="5"/>
              </a:cxn>
              <a:cxn ang="0">
                <a:pos x="5" y="5"/>
              </a:cxn>
              <a:cxn ang="0">
                <a:pos x="3" y="3"/>
              </a:cxn>
              <a:cxn ang="0">
                <a:pos x="0" y="1"/>
              </a:cxn>
              <a:cxn ang="0">
                <a:pos x="0" y="0"/>
              </a:cxn>
              <a:cxn ang="0">
                <a:pos x="10" y="0"/>
              </a:cxn>
              <a:cxn ang="0">
                <a:pos x="16" y="1"/>
              </a:cxn>
              <a:cxn ang="0">
                <a:pos x="21" y="1"/>
              </a:cxn>
              <a:cxn ang="0">
                <a:pos x="28" y="0"/>
              </a:cxn>
            </a:cxnLst>
            <a:rect l="0" t="0" r="r" b="b"/>
            <a:pathLst>
              <a:path w="44" h="10">
                <a:moveTo>
                  <a:pt x="28" y="0"/>
                </a:moveTo>
                <a:lnTo>
                  <a:pt x="35" y="1"/>
                </a:lnTo>
                <a:lnTo>
                  <a:pt x="44" y="3"/>
                </a:lnTo>
                <a:lnTo>
                  <a:pt x="39" y="5"/>
                </a:lnTo>
                <a:lnTo>
                  <a:pt x="39" y="8"/>
                </a:lnTo>
                <a:lnTo>
                  <a:pt x="35" y="8"/>
                </a:lnTo>
                <a:lnTo>
                  <a:pt x="39" y="10"/>
                </a:lnTo>
                <a:lnTo>
                  <a:pt x="28" y="8"/>
                </a:lnTo>
                <a:lnTo>
                  <a:pt x="28" y="8"/>
                </a:lnTo>
                <a:lnTo>
                  <a:pt x="14" y="8"/>
                </a:lnTo>
                <a:lnTo>
                  <a:pt x="10" y="5"/>
                </a:lnTo>
                <a:lnTo>
                  <a:pt x="5" y="5"/>
                </a:lnTo>
                <a:lnTo>
                  <a:pt x="3" y="3"/>
                </a:lnTo>
                <a:lnTo>
                  <a:pt x="0" y="1"/>
                </a:lnTo>
                <a:lnTo>
                  <a:pt x="0" y="0"/>
                </a:lnTo>
                <a:lnTo>
                  <a:pt x="10" y="0"/>
                </a:lnTo>
                <a:lnTo>
                  <a:pt x="16" y="1"/>
                </a:lnTo>
                <a:lnTo>
                  <a:pt x="21" y="1"/>
                </a:lnTo>
                <a:lnTo>
                  <a:pt x="28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68" name="Freeform 1410"/>
          <p:cNvSpPr>
            <a:spLocks/>
          </p:cNvSpPr>
          <p:nvPr/>
        </p:nvSpPr>
        <p:spPr bwMode="auto">
          <a:xfrm>
            <a:off x="4911722" y="3030540"/>
            <a:ext cx="69850" cy="15875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35" y="1"/>
              </a:cxn>
              <a:cxn ang="0">
                <a:pos x="44" y="3"/>
              </a:cxn>
              <a:cxn ang="0">
                <a:pos x="39" y="5"/>
              </a:cxn>
              <a:cxn ang="0">
                <a:pos x="39" y="8"/>
              </a:cxn>
              <a:cxn ang="0">
                <a:pos x="35" y="8"/>
              </a:cxn>
              <a:cxn ang="0">
                <a:pos x="39" y="10"/>
              </a:cxn>
              <a:cxn ang="0">
                <a:pos x="28" y="8"/>
              </a:cxn>
              <a:cxn ang="0">
                <a:pos x="28" y="8"/>
              </a:cxn>
              <a:cxn ang="0">
                <a:pos x="14" y="8"/>
              </a:cxn>
              <a:cxn ang="0">
                <a:pos x="10" y="5"/>
              </a:cxn>
              <a:cxn ang="0">
                <a:pos x="5" y="5"/>
              </a:cxn>
              <a:cxn ang="0">
                <a:pos x="3" y="3"/>
              </a:cxn>
              <a:cxn ang="0">
                <a:pos x="0" y="1"/>
              </a:cxn>
              <a:cxn ang="0">
                <a:pos x="0" y="0"/>
              </a:cxn>
              <a:cxn ang="0">
                <a:pos x="10" y="0"/>
              </a:cxn>
              <a:cxn ang="0">
                <a:pos x="16" y="1"/>
              </a:cxn>
              <a:cxn ang="0">
                <a:pos x="21" y="1"/>
              </a:cxn>
              <a:cxn ang="0">
                <a:pos x="28" y="0"/>
              </a:cxn>
            </a:cxnLst>
            <a:rect l="0" t="0" r="r" b="b"/>
            <a:pathLst>
              <a:path w="44" h="10">
                <a:moveTo>
                  <a:pt x="28" y="0"/>
                </a:moveTo>
                <a:lnTo>
                  <a:pt x="35" y="1"/>
                </a:lnTo>
                <a:lnTo>
                  <a:pt x="44" y="3"/>
                </a:lnTo>
                <a:lnTo>
                  <a:pt x="39" y="5"/>
                </a:lnTo>
                <a:lnTo>
                  <a:pt x="39" y="8"/>
                </a:lnTo>
                <a:lnTo>
                  <a:pt x="35" y="8"/>
                </a:lnTo>
                <a:lnTo>
                  <a:pt x="39" y="10"/>
                </a:lnTo>
                <a:lnTo>
                  <a:pt x="28" y="8"/>
                </a:lnTo>
                <a:lnTo>
                  <a:pt x="28" y="8"/>
                </a:lnTo>
                <a:lnTo>
                  <a:pt x="14" y="8"/>
                </a:lnTo>
                <a:lnTo>
                  <a:pt x="10" y="5"/>
                </a:lnTo>
                <a:lnTo>
                  <a:pt x="5" y="5"/>
                </a:lnTo>
                <a:lnTo>
                  <a:pt x="3" y="3"/>
                </a:lnTo>
                <a:lnTo>
                  <a:pt x="0" y="1"/>
                </a:lnTo>
                <a:lnTo>
                  <a:pt x="0" y="0"/>
                </a:lnTo>
                <a:lnTo>
                  <a:pt x="10" y="0"/>
                </a:lnTo>
                <a:lnTo>
                  <a:pt x="16" y="1"/>
                </a:lnTo>
                <a:lnTo>
                  <a:pt x="21" y="1"/>
                </a:lnTo>
                <a:lnTo>
                  <a:pt x="28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69" name="Freeform 1411"/>
          <p:cNvSpPr>
            <a:spLocks/>
          </p:cNvSpPr>
          <p:nvPr/>
        </p:nvSpPr>
        <p:spPr bwMode="auto">
          <a:xfrm>
            <a:off x="4911722" y="2935290"/>
            <a:ext cx="500062" cy="96838"/>
          </a:xfrm>
          <a:custGeom>
            <a:avLst/>
            <a:gdLst/>
            <a:ahLst/>
            <a:cxnLst>
              <a:cxn ang="0">
                <a:pos x="315" y="25"/>
              </a:cxn>
              <a:cxn ang="0">
                <a:pos x="302" y="25"/>
              </a:cxn>
              <a:cxn ang="0">
                <a:pos x="276" y="19"/>
              </a:cxn>
              <a:cxn ang="0">
                <a:pos x="259" y="17"/>
              </a:cxn>
              <a:cxn ang="0">
                <a:pos x="228" y="9"/>
              </a:cxn>
              <a:cxn ang="0">
                <a:pos x="207" y="3"/>
              </a:cxn>
              <a:cxn ang="0">
                <a:pos x="190" y="6"/>
              </a:cxn>
              <a:cxn ang="0">
                <a:pos x="171" y="3"/>
              </a:cxn>
              <a:cxn ang="0">
                <a:pos x="165" y="0"/>
              </a:cxn>
              <a:cxn ang="0">
                <a:pos x="152" y="1"/>
              </a:cxn>
              <a:cxn ang="0">
                <a:pos x="103" y="3"/>
              </a:cxn>
              <a:cxn ang="0">
                <a:pos x="96" y="6"/>
              </a:cxn>
              <a:cxn ang="0">
                <a:pos x="102" y="10"/>
              </a:cxn>
              <a:cxn ang="0">
                <a:pos x="102" y="12"/>
              </a:cxn>
              <a:cxn ang="0">
                <a:pos x="112" y="17"/>
              </a:cxn>
              <a:cxn ang="0">
                <a:pos x="57" y="19"/>
              </a:cxn>
              <a:cxn ang="0">
                <a:pos x="48" y="17"/>
              </a:cxn>
              <a:cxn ang="0">
                <a:pos x="33" y="17"/>
              </a:cxn>
              <a:cxn ang="0">
                <a:pos x="14" y="19"/>
              </a:cxn>
              <a:cxn ang="0">
                <a:pos x="14" y="24"/>
              </a:cxn>
              <a:cxn ang="0">
                <a:pos x="3" y="22"/>
              </a:cxn>
              <a:cxn ang="0">
                <a:pos x="5" y="29"/>
              </a:cxn>
              <a:cxn ang="0">
                <a:pos x="14" y="34"/>
              </a:cxn>
              <a:cxn ang="0">
                <a:pos x="39" y="35"/>
              </a:cxn>
              <a:cxn ang="0">
                <a:pos x="60" y="38"/>
              </a:cxn>
              <a:cxn ang="0">
                <a:pos x="48" y="43"/>
              </a:cxn>
              <a:cxn ang="0">
                <a:pos x="48" y="46"/>
              </a:cxn>
              <a:cxn ang="0">
                <a:pos x="52" y="53"/>
              </a:cxn>
              <a:cxn ang="0">
                <a:pos x="60" y="60"/>
              </a:cxn>
              <a:cxn ang="0">
                <a:pos x="69" y="57"/>
              </a:cxn>
              <a:cxn ang="0">
                <a:pos x="91" y="61"/>
              </a:cxn>
              <a:cxn ang="0">
                <a:pos x="102" y="43"/>
              </a:cxn>
              <a:cxn ang="0">
                <a:pos x="155" y="48"/>
              </a:cxn>
              <a:cxn ang="0">
                <a:pos x="171" y="60"/>
              </a:cxn>
              <a:cxn ang="0">
                <a:pos x="176" y="61"/>
              </a:cxn>
              <a:cxn ang="0">
                <a:pos x="205" y="60"/>
              </a:cxn>
              <a:cxn ang="0">
                <a:pos x="210" y="53"/>
              </a:cxn>
              <a:cxn ang="0">
                <a:pos x="229" y="53"/>
              </a:cxn>
              <a:cxn ang="0">
                <a:pos x="240" y="53"/>
              </a:cxn>
              <a:cxn ang="0">
                <a:pos x="285" y="57"/>
              </a:cxn>
              <a:cxn ang="0">
                <a:pos x="279" y="43"/>
              </a:cxn>
              <a:cxn ang="0">
                <a:pos x="288" y="35"/>
              </a:cxn>
              <a:cxn ang="0">
                <a:pos x="309" y="29"/>
              </a:cxn>
            </a:cxnLst>
            <a:rect l="0" t="0" r="r" b="b"/>
            <a:pathLst>
              <a:path w="315" h="61">
                <a:moveTo>
                  <a:pt x="315" y="27"/>
                </a:moveTo>
                <a:lnTo>
                  <a:pt x="315" y="25"/>
                </a:lnTo>
                <a:lnTo>
                  <a:pt x="305" y="24"/>
                </a:lnTo>
                <a:lnTo>
                  <a:pt x="302" y="25"/>
                </a:lnTo>
                <a:lnTo>
                  <a:pt x="297" y="22"/>
                </a:lnTo>
                <a:lnTo>
                  <a:pt x="276" y="19"/>
                </a:lnTo>
                <a:lnTo>
                  <a:pt x="259" y="19"/>
                </a:lnTo>
                <a:lnTo>
                  <a:pt x="259" y="17"/>
                </a:lnTo>
                <a:lnTo>
                  <a:pt x="252" y="19"/>
                </a:lnTo>
                <a:lnTo>
                  <a:pt x="228" y="9"/>
                </a:lnTo>
                <a:lnTo>
                  <a:pt x="216" y="3"/>
                </a:lnTo>
                <a:lnTo>
                  <a:pt x="207" y="3"/>
                </a:lnTo>
                <a:lnTo>
                  <a:pt x="193" y="6"/>
                </a:lnTo>
                <a:lnTo>
                  <a:pt x="190" y="6"/>
                </a:lnTo>
                <a:lnTo>
                  <a:pt x="190" y="3"/>
                </a:lnTo>
                <a:lnTo>
                  <a:pt x="171" y="3"/>
                </a:lnTo>
                <a:lnTo>
                  <a:pt x="171" y="1"/>
                </a:lnTo>
                <a:lnTo>
                  <a:pt x="165" y="0"/>
                </a:lnTo>
                <a:lnTo>
                  <a:pt x="152" y="0"/>
                </a:lnTo>
                <a:lnTo>
                  <a:pt x="152" y="1"/>
                </a:lnTo>
                <a:lnTo>
                  <a:pt x="131" y="1"/>
                </a:lnTo>
                <a:lnTo>
                  <a:pt x="103" y="3"/>
                </a:lnTo>
                <a:lnTo>
                  <a:pt x="96" y="3"/>
                </a:lnTo>
                <a:lnTo>
                  <a:pt x="96" y="6"/>
                </a:lnTo>
                <a:lnTo>
                  <a:pt x="102" y="6"/>
                </a:lnTo>
                <a:lnTo>
                  <a:pt x="102" y="10"/>
                </a:lnTo>
                <a:lnTo>
                  <a:pt x="96" y="12"/>
                </a:lnTo>
                <a:lnTo>
                  <a:pt x="102" y="12"/>
                </a:lnTo>
                <a:lnTo>
                  <a:pt x="96" y="14"/>
                </a:lnTo>
                <a:lnTo>
                  <a:pt x="112" y="17"/>
                </a:lnTo>
                <a:lnTo>
                  <a:pt x="107" y="19"/>
                </a:lnTo>
                <a:lnTo>
                  <a:pt x="57" y="19"/>
                </a:lnTo>
                <a:lnTo>
                  <a:pt x="57" y="20"/>
                </a:lnTo>
                <a:lnTo>
                  <a:pt x="48" y="17"/>
                </a:lnTo>
                <a:lnTo>
                  <a:pt x="38" y="14"/>
                </a:lnTo>
                <a:lnTo>
                  <a:pt x="33" y="17"/>
                </a:lnTo>
                <a:lnTo>
                  <a:pt x="27" y="17"/>
                </a:lnTo>
                <a:lnTo>
                  <a:pt x="14" y="19"/>
                </a:lnTo>
                <a:lnTo>
                  <a:pt x="10" y="19"/>
                </a:lnTo>
                <a:lnTo>
                  <a:pt x="14" y="24"/>
                </a:lnTo>
                <a:lnTo>
                  <a:pt x="10" y="22"/>
                </a:lnTo>
                <a:lnTo>
                  <a:pt x="3" y="22"/>
                </a:lnTo>
                <a:lnTo>
                  <a:pt x="0" y="27"/>
                </a:lnTo>
                <a:lnTo>
                  <a:pt x="5" y="29"/>
                </a:lnTo>
                <a:lnTo>
                  <a:pt x="5" y="34"/>
                </a:lnTo>
                <a:lnTo>
                  <a:pt x="14" y="34"/>
                </a:lnTo>
                <a:lnTo>
                  <a:pt x="21" y="38"/>
                </a:lnTo>
                <a:lnTo>
                  <a:pt x="39" y="35"/>
                </a:lnTo>
                <a:lnTo>
                  <a:pt x="50" y="35"/>
                </a:lnTo>
                <a:lnTo>
                  <a:pt x="60" y="38"/>
                </a:lnTo>
                <a:lnTo>
                  <a:pt x="67" y="43"/>
                </a:lnTo>
                <a:lnTo>
                  <a:pt x="48" y="43"/>
                </a:lnTo>
                <a:lnTo>
                  <a:pt x="45" y="45"/>
                </a:lnTo>
                <a:lnTo>
                  <a:pt x="48" y="46"/>
                </a:lnTo>
                <a:lnTo>
                  <a:pt x="45" y="46"/>
                </a:lnTo>
                <a:lnTo>
                  <a:pt x="52" y="53"/>
                </a:lnTo>
                <a:lnTo>
                  <a:pt x="57" y="53"/>
                </a:lnTo>
                <a:lnTo>
                  <a:pt x="60" y="60"/>
                </a:lnTo>
                <a:lnTo>
                  <a:pt x="62" y="57"/>
                </a:lnTo>
                <a:lnTo>
                  <a:pt x="69" y="57"/>
                </a:lnTo>
                <a:lnTo>
                  <a:pt x="84" y="61"/>
                </a:lnTo>
                <a:lnTo>
                  <a:pt x="91" y="61"/>
                </a:lnTo>
                <a:lnTo>
                  <a:pt x="78" y="43"/>
                </a:lnTo>
                <a:lnTo>
                  <a:pt x="102" y="43"/>
                </a:lnTo>
                <a:lnTo>
                  <a:pt x="131" y="50"/>
                </a:lnTo>
                <a:lnTo>
                  <a:pt x="155" y="48"/>
                </a:lnTo>
                <a:lnTo>
                  <a:pt x="165" y="53"/>
                </a:lnTo>
                <a:lnTo>
                  <a:pt x="171" y="60"/>
                </a:lnTo>
                <a:lnTo>
                  <a:pt x="176" y="60"/>
                </a:lnTo>
                <a:lnTo>
                  <a:pt x="176" y="61"/>
                </a:lnTo>
                <a:lnTo>
                  <a:pt x="190" y="61"/>
                </a:lnTo>
                <a:lnTo>
                  <a:pt x="205" y="60"/>
                </a:lnTo>
                <a:lnTo>
                  <a:pt x="210" y="57"/>
                </a:lnTo>
                <a:lnTo>
                  <a:pt x="210" y="53"/>
                </a:lnTo>
                <a:lnTo>
                  <a:pt x="224" y="57"/>
                </a:lnTo>
                <a:lnTo>
                  <a:pt x="229" y="53"/>
                </a:lnTo>
                <a:lnTo>
                  <a:pt x="229" y="50"/>
                </a:lnTo>
                <a:lnTo>
                  <a:pt x="240" y="53"/>
                </a:lnTo>
                <a:lnTo>
                  <a:pt x="271" y="53"/>
                </a:lnTo>
                <a:lnTo>
                  <a:pt x="285" y="57"/>
                </a:lnTo>
                <a:lnTo>
                  <a:pt x="281" y="50"/>
                </a:lnTo>
                <a:lnTo>
                  <a:pt x="279" y="43"/>
                </a:lnTo>
                <a:lnTo>
                  <a:pt x="286" y="43"/>
                </a:lnTo>
                <a:lnTo>
                  <a:pt x="288" y="35"/>
                </a:lnTo>
                <a:lnTo>
                  <a:pt x="309" y="35"/>
                </a:lnTo>
                <a:lnTo>
                  <a:pt x="309" y="29"/>
                </a:lnTo>
                <a:lnTo>
                  <a:pt x="315" y="27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70" name="Freeform 1412"/>
          <p:cNvSpPr>
            <a:spLocks/>
          </p:cNvSpPr>
          <p:nvPr/>
        </p:nvSpPr>
        <p:spPr bwMode="auto">
          <a:xfrm>
            <a:off x="4911722" y="2935290"/>
            <a:ext cx="500062" cy="96838"/>
          </a:xfrm>
          <a:custGeom>
            <a:avLst/>
            <a:gdLst/>
            <a:ahLst/>
            <a:cxnLst>
              <a:cxn ang="0">
                <a:pos x="315" y="25"/>
              </a:cxn>
              <a:cxn ang="0">
                <a:pos x="302" y="25"/>
              </a:cxn>
              <a:cxn ang="0">
                <a:pos x="276" y="19"/>
              </a:cxn>
              <a:cxn ang="0">
                <a:pos x="259" y="17"/>
              </a:cxn>
              <a:cxn ang="0">
                <a:pos x="228" y="9"/>
              </a:cxn>
              <a:cxn ang="0">
                <a:pos x="207" y="3"/>
              </a:cxn>
              <a:cxn ang="0">
                <a:pos x="190" y="6"/>
              </a:cxn>
              <a:cxn ang="0">
                <a:pos x="171" y="3"/>
              </a:cxn>
              <a:cxn ang="0">
                <a:pos x="165" y="0"/>
              </a:cxn>
              <a:cxn ang="0">
                <a:pos x="152" y="1"/>
              </a:cxn>
              <a:cxn ang="0">
                <a:pos x="103" y="3"/>
              </a:cxn>
              <a:cxn ang="0">
                <a:pos x="96" y="6"/>
              </a:cxn>
              <a:cxn ang="0">
                <a:pos x="102" y="10"/>
              </a:cxn>
              <a:cxn ang="0">
                <a:pos x="102" y="12"/>
              </a:cxn>
              <a:cxn ang="0">
                <a:pos x="112" y="17"/>
              </a:cxn>
              <a:cxn ang="0">
                <a:pos x="57" y="19"/>
              </a:cxn>
              <a:cxn ang="0">
                <a:pos x="48" y="17"/>
              </a:cxn>
              <a:cxn ang="0">
                <a:pos x="33" y="17"/>
              </a:cxn>
              <a:cxn ang="0">
                <a:pos x="14" y="19"/>
              </a:cxn>
              <a:cxn ang="0">
                <a:pos x="14" y="24"/>
              </a:cxn>
              <a:cxn ang="0">
                <a:pos x="3" y="22"/>
              </a:cxn>
              <a:cxn ang="0">
                <a:pos x="5" y="29"/>
              </a:cxn>
              <a:cxn ang="0">
                <a:pos x="14" y="34"/>
              </a:cxn>
              <a:cxn ang="0">
                <a:pos x="39" y="35"/>
              </a:cxn>
              <a:cxn ang="0">
                <a:pos x="60" y="38"/>
              </a:cxn>
              <a:cxn ang="0">
                <a:pos x="48" y="43"/>
              </a:cxn>
              <a:cxn ang="0">
                <a:pos x="48" y="46"/>
              </a:cxn>
              <a:cxn ang="0">
                <a:pos x="52" y="53"/>
              </a:cxn>
              <a:cxn ang="0">
                <a:pos x="60" y="60"/>
              </a:cxn>
              <a:cxn ang="0">
                <a:pos x="69" y="57"/>
              </a:cxn>
              <a:cxn ang="0">
                <a:pos x="91" y="61"/>
              </a:cxn>
              <a:cxn ang="0">
                <a:pos x="102" y="43"/>
              </a:cxn>
              <a:cxn ang="0">
                <a:pos x="155" y="48"/>
              </a:cxn>
              <a:cxn ang="0">
                <a:pos x="171" y="60"/>
              </a:cxn>
              <a:cxn ang="0">
                <a:pos x="176" y="61"/>
              </a:cxn>
              <a:cxn ang="0">
                <a:pos x="205" y="60"/>
              </a:cxn>
              <a:cxn ang="0">
                <a:pos x="210" y="53"/>
              </a:cxn>
              <a:cxn ang="0">
                <a:pos x="229" y="53"/>
              </a:cxn>
              <a:cxn ang="0">
                <a:pos x="240" y="53"/>
              </a:cxn>
              <a:cxn ang="0">
                <a:pos x="285" y="57"/>
              </a:cxn>
              <a:cxn ang="0">
                <a:pos x="279" y="43"/>
              </a:cxn>
              <a:cxn ang="0">
                <a:pos x="288" y="35"/>
              </a:cxn>
              <a:cxn ang="0">
                <a:pos x="309" y="29"/>
              </a:cxn>
            </a:cxnLst>
            <a:rect l="0" t="0" r="r" b="b"/>
            <a:pathLst>
              <a:path w="315" h="61">
                <a:moveTo>
                  <a:pt x="315" y="27"/>
                </a:moveTo>
                <a:lnTo>
                  <a:pt x="315" y="25"/>
                </a:lnTo>
                <a:lnTo>
                  <a:pt x="305" y="24"/>
                </a:lnTo>
                <a:lnTo>
                  <a:pt x="302" y="25"/>
                </a:lnTo>
                <a:lnTo>
                  <a:pt x="297" y="22"/>
                </a:lnTo>
                <a:lnTo>
                  <a:pt x="276" y="19"/>
                </a:lnTo>
                <a:lnTo>
                  <a:pt x="259" y="19"/>
                </a:lnTo>
                <a:lnTo>
                  <a:pt x="259" y="17"/>
                </a:lnTo>
                <a:lnTo>
                  <a:pt x="252" y="19"/>
                </a:lnTo>
                <a:lnTo>
                  <a:pt x="228" y="9"/>
                </a:lnTo>
                <a:lnTo>
                  <a:pt x="216" y="3"/>
                </a:lnTo>
                <a:lnTo>
                  <a:pt x="207" y="3"/>
                </a:lnTo>
                <a:lnTo>
                  <a:pt x="193" y="6"/>
                </a:lnTo>
                <a:lnTo>
                  <a:pt x="190" y="6"/>
                </a:lnTo>
                <a:lnTo>
                  <a:pt x="190" y="3"/>
                </a:lnTo>
                <a:lnTo>
                  <a:pt x="171" y="3"/>
                </a:lnTo>
                <a:lnTo>
                  <a:pt x="171" y="1"/>
                </a:lnTo>
                <a:lnTo>
                  <a:pt x="165" y="0"/>
                </a:lnTo>
                <a:lnTo>
                  <a:pt x="152" y="0"/>
                </a:lnTo>
                <a:lnTo>
                  <a:pt x="152" y="1"/>
                </a:lnTo>
                <a:lnTo>
                  <a:pt x="131" y="1"/>
                </a:lnTo>
                <a:lnTo>
                  <a:pt x="103" y="3"/>
                </a:lnTo>
                <a:lnTo>
                  <a:pt x="96" y="3"/>
                </a:lnTo>
                <a:lnTo>
                  <a:pt x="96" y="6"/>
                </a:lnTo>
                <a:lnTo>
                  <a:pt x="102" y="6"/>
                </a:lnTo>
                <a:lnTo>
                  <a:pt x="102" y="10"/>
                </a:lnTo>
                <a:lnTo>
                  <a:pt x="96" y="12"/>
                </a:lnTo>
                <a:lnTo>
                  <a:pt x="102" y="12"/>
                </a:lnTo>
                <a:lnTo>
                  <a:pt x="96" y="14"/>
                </a:lnTo>
                <a:lnTo>
                  <a:pt x="112" y="17"/>
                </a:lnTo>
                <a:lnTo>
                  <a:pt x="107" y="19"/>
                </a:lnTo>
                <a:lnTo>
                  <a:pt x="57" y="19"/>
                </a:lnTo>
                <a:lnTo>
                  <a:pt x="57" y="20"/>
                </a:lnTo>
                <a:lnTo>
                  <a:pt x="48" y="17"/>
                </a:lnTo>
                <a:lnTo>
                  <a:pt x="38" y="14"/>
                </a:lnTo>
                <a:lnTo>
                  <a:pt x="33" y="17"/>
                </a:lnTo>
                <a:lnTo>
                  <a:pt x="27" y="17"/>
                </a:lnTo>
                <a:lnTo>
                  <a:pt x="14" y="19"/>
                </a:lnTo>
                <a:lnTo>
                  <a:pt x="10" y="19"/>
                </a:lnTo>
                <a:lnTo>
                  <a:pt x="14" y="24"/>
                </a:lnTo>
                <a:lnTo>
                  <a:pt x="10" y="22"/>
                </a:lnTo>
                <a:lnTo>
                  <a:pt x="3" y="22"/>
                </a:lnTo>
                <a:lnTo>
                  <a:pt x="0" y="27"/>
                </a:lnTo>
                <a:lnTo>
                  <a:pt x="5" y="29"/>
                </a:lnTo>
                <a:lnTo>
                  <a:pt x="5" y="34"/>
                </a:lnTo>
                <a:lnTo>
                  <a:pt x="14" y="34"/>
                </a:lnTo>
                <a:lnTo>
                  <a:pt x="21" y="38"/>
                </a:lnTo>
                <a:lnTo>
                  <a:pt x="39" y="35"/>
                </a:lnTo>
                <a:lnTo>
                  <a:pt x="50" y="35"/>
                </a:lnTo>
                <a:lnTo>
                  <a:pt x="60" y="38"/>
                </a:lnTo>
                <a:lnTo>
                  <a:pt x="67" y="43"/>
                </a:lnTo>
                <a:lnTo>
                  <a:pt x="48" y="43"/>
                </a:lnTo>
                <a:lnTo>
                  <a:pt x="45" y="45"/>
                </a:lnTo>
                <a:lnTo>
                  <a:pt x="48" y="46"/>
                </a:lnTo>
                <a:lnTo>
                  <a:pt x="45" y="46"/>
                </a:lnTo>
                <a:lnTo>
                  <a:pt x="52" y="53"/>
                </a:lnTo>
                <a:lnTo>
                  <a:pt x="57" y="53"/>
                </a:lnTo>
                <a:lnTo>
                  <a:pt x="60" y="60"/>
                </a:lnTo>
                <a:lnTo>
                  <a:pt x="62" y="57"/>
                </a:lnTo>
                <a:lnTo>
                  <a:pt x="69" y="57"/>
                </a:lnTo>
                <a:lnTo>
                  <a:pt x="84" y="61"/>
                </a:lnTo>
                <a:lnTo>
                  <a:pt x="91" y="61"/>
                </a:lnTo>
                <a:lnTo>
                  <a:pt x="78" y="43"/>
                </a:lnTo>
                <a:lnTo>
                  <a:pt x="102" y="43"/>
                </a:lnTo>
                <a:lnTo>
                  <a:pt x="131" y="50"/>
                </a:lnTo>
                <a:lnTo>
                  <a:pt x="155" y="48"/>
                </a:lnTo>
                <a:lnTo>
                  <a:pt x="165" y="53"/>
                </a:lnTo>
                <a:lnTo>
                  <a:pt x="171" y="60"/>
                </a:lnTo>
                <a:lnTo>
                  <a:pt x="176" y="60"/>
                </a:lnTo>
                <a:lnTo>
                  <a:pt x="176" y="61"/>
                </a:lnTo>
                <a:lnTo>
                  <a:pt x="190" y="61"/>
                </a:lnTo>
                <a:lnTo>
                  <a:pt x="205" y="60"/>
                </a:lnTo>
                <a:lnTo>
                  <a:pt x="210" y="57"/>
                </a:lnTo>
                <a:lnTo>
                  <a:pt x="210" y="53"/>
                </a:lnTo>
                <a:lnTo>
                  <a:pt x="224" y="57"/>
                </a:lnTo>
                <a:lnTo>
                  <a:pt x="229" y="53"/>
                </a:lnTo>
                <a:lnTo>
                  <a:pt x="229" y="50"/>
                </a:lnTo>
                <a:lnTo>
                  <a:pt x="240" y="53"/>
                </a:lnTo>
                <a:lnTo>
                  <a:pt x="271" y="53"/>
                </a:lnTo>
                <a:lnTo>
                  <a:pt x="285" y="57"/>
                </a:lnTo>
                <a:lnTo>
                  <a:pt x="281" y="50"/>
                </a:lnTo>
                <a:lnTo>
                  <a:pt x="279" y="43"/>
                </a:lnTo>
                <a:lnTo>
                  <a:pt x="286" y="43"/>
                </a:lnTo>
                <a:lnTo>
                  <a:pt x="288" y="35"/>
                </a:lnTo>
                <a:lnTo>
                  <a:pt x="309" y="35"/>
                </a:lnTo>
                <a:lnTo>
                  <a:pt x="309" y="29"/>
                </a:lnTo>
                <a:lnTo>
                  <a:pt x="315" y="27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71" name="Freeform 1413"/>
          <p:cNvSpPr>
            <a:spLocks/>
          </p:cNvSpPr>
          <p:nvPr/>
        </p:nvSpPr>
        <p:spPr bwMode="auto">
          <a:xfrm>
            <a:off x="5035547" y="3003553"/>
            <a:ext cx="241300" cy="60325"/>
          </a:xfrm>
          <a:custGeom>
            <a:avLst/>
            <a:gdLst/>
            <a:ahLst/>
            <a:cxnLst>
              <a:cxn ang="0">
                <a:pos x="104" y="36"/>
              </a:cxn>
              <a:cxn ang="0">
                <a:pos x="112" y="38"/>
              </a:cxn>
              <a:cxn ang="0">
                <a:pos x="117" y="31"/>
              </a:cxn>
              <a:cxn ang="0">
                <a:pos x="112" y="26"/>
              </a:cxn>
              <a:cxn ang="0">
                <a:pos x="109" y="25"/>
              </a:cxn>
              <a:cxn ang="0">
                <a:pos x="117" y="25"/>
              </a:cxn>
              <a:cxn ang="0">
                <a:pos x="117" y="21"/>
              </a:cxn>
              <a:cxn ang="0">
                <a:pos x="133" y="19"/>
              </a:cxn>
              <a:cxn ang="0">
                <a:pos x="133" y="23"/>
              </a:cxn>
              <a:cxn ang="0">
                <a:pos x="143" y="23"/>
              </a:cxn>
              <a:cxn ang="0">
                <a:pos x="152" y="20"/>
              </a:cxn>
              <a:cxn ang="0">
                <a:pos x="138" y="17"/>
              </a:cxn>
              <a:cxn ang="0">
                <a:pos x="138" y="19"/>
              </a:cxn>
              <a:cxn ang="0">
                <a:pos x="126" y="17"/>
              </a:cxn>
              <a:cxn ang="0">
                <a:pos x="112" y="19"/>
              </a:cxn>
              <a:cxn ang="0">
                <a:pos x="98" y="19"/>
              </a:cxn>
              <a:cxn ang="0">
                <a:pos x="98" y="17"/>
              </a:cxn>
              <a:cxn ang="0">
                <a:pos x="93" y="17"/>
              </a:cxn>
              <a:cxn ang="0">
                <a:pos x="88" y="10"/>
              </a:cxn>
              <a:cxn ang="0">
                <a:pos x="78" y="5"/>
              </a:cxn>
              <a:cxn ang="0">
                <a:pos x="53" y="8"/>
              </a:cxn>
              <a:cxn ang="0">
                <a:pos x="24" y="0"/>
              </a:cxn>
              <a:cxn ang="0">
                <a:pos x="0" y="2"/>
              </a:cxn>
              <a:cxn ang="0">
                <a:pos x="13" y="19"/>
              </a:cxn>
              <a:cxn ang="0">
                <a:pos x="19" y="19"/>
              </a:cxn>
              <a:cxn ang="0">
                <a:pos x="19" y="17"/>
              </a:cxn>
              <a:cxn ang="0">
                <a:pos x="24" y="10"/>
              </a:cxn>
              <a:cxn ang="0">
                <a:pos x="29" y="10"/>
              </a:cxn>
              <a:cxn ang="0">
                <a:pos x="39" y="15"/>
              </a:cxn>
              <a:cxn ang="0">
                <a:pos x="43" y="19"/>
              </a:cxn>
              <a:cxn ang="0">
                <a:pos x="64" y="19"/>
              </a:cxn>
              <a:cxn ang="0">
                <a:pos x="69" y="23"/>
              </a:cxn>
              <a:cxn ang="0">
                <a:pos x="95" y="30"/>
              </a:cxn>
              <a:cxn ang="0">
                <a:pos x="104" y="31"/>
              </a:cxn>
              <a:cxn ang="0">
                <a:pos x="104" y="36"/>
              </a:cxn>
            </a:cxnLst>
            <a:rect l="0" t="0" r="r" b="b"/>
            <a:pathLst>
              <a:path w="152" h="38">
                <a:moveTo>
                  <a:pt x="104" y="36"/>
                </a:moveTo>
                <a:lnTo>
                  <a:pt x="112" y="38"/>
                </a:lnTo>
                <a:lnTo>
                  <a:pt x="117" y="31"/>
                </a:lnTo>
                <a:lnTo>
                  <a:pt x="112" y="26"/>
                </a:lnTo>
                <a:lnTo>
                  <a:pt x="109" y="25"/>
                </a:lnTo>
                <a:lnTo>
                  <a:pt x="117" y="25"/>
                </a:lnTo>
                <a:lnTo>
                  <a:pt x="117" y="21"/>
                </a:lnTo>
                <a:lnTo>
                  <a:pt x="133" y="19"/>
                </a:lnTo>
                <a:lnTo>
                  <a:pt x="133" y="23"/>
                </a:lnTo>
                <a:lnTo>
                  <a:pt x="143" y="23"/>
                </a:lnTo>
                <a:lnTo>
                  <a:pt x="152" y="20"/>
                </a:lnTo>
                <a:lnTo>
                  <a:pt x="138" y="17"/>
                </a:lnTo>
                <a:lnTo>
                  <a:pt x="138" y="19"/>
                </a:lnTo>
                <a:lnTo>
                  <a:pt x="126" y="17"/>
                </a:lnTo>
                <a:lnTo>
                  <a:pt x="112" y="19"/>
                </a:lnTo>
                <a:lnTo>
                  <a:pt x="98" y="19"/>
                </a:lnTo>
                <a:lnTo>
                  <a:pt x="98" y="17"/>
                </a:lnTo>
                <a:lnTo>
                  <a:pt x="93" y="17"/>
                </a:lnTo>
                <a:lnTo>
                  <a:pt x="88" y="10"/>
                </a:lnTo>
                <a:lnTo>
                  <a:pt x="78" y="5"/>
                </a:lnTo>
                <a:lnTo>
                  <a:pt x="53" y="8"/>
                </a:lnTo>
                <a:lnTo>
                  <a:pt x="24" y="0"/>
                </a:lnTo>
                <a:lnTo>
                  <a:pt x="0" y="2"/>
                </a:lnTo>
                <a:lnTo>
                  <a:pt x="13" y="19"/>
                </a:lnTo>
                <a:lnTo>
                  <a:pt x="19" y="19"/>
                </a:lnTo>
                <a:lnTo>
                  <a:pt x="19" y="17"/>
                </a:lnTo>
                <a:lnTo>
                  <a:pt x="24" y="10"/>
                </a:lnTo>
                <a:lnTo>
                  <a:pt x="29" y="10"/>
                </a:lnTo>
                <a:lnTo>
                  <a:pt x="39" y="15"/>
                </a:lnTo>
                <a:lnTo>
                  <a:pt x="43" y="19"/>
                </a:lnTo>
                <a:lnTo>
                  <a:pt x="64" y="19"/>
                </a:lnTo>
                <a:lnTo>
                  <a:pt x="69" y="23"/>
                </a:lnTo>
                <a:lnTo>
                  <a:pt x="95" y="30"/>
                </a:lnTo>
                <a:lnTo>
                  <a:pt x="104" y="31"/>
                </a:lnTo>
                <a:lnTo>
                  <a:pt x="104" y="36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72" name="Freeform 1414"/>
          <p:cNvSpPr>
            <a:spLocks/>
          </p:cNvSpPr>
          <p:nvPr/>
        </p:nvSpPr>
        <p:spPr bwMode="auto">
          <a:xfrm>
            <a:off x="5035547" y="3003553"/>
            <a:ext cx="241300" cy="60325"/>
          </a:xfrm>
          <a:custGeom>
            <a:avLst/>
            <a:gdLst/>
            <a:ahLst/>
            <a:cxnLst>
              <a:cxn ang="0">
                <a:pos x="104" y="36"/>
              </a:cxn>
              <a:cxn ang="0">
                <a:pos x="112" y="38"/>
              </a:cxn>
              <a:cxn ang="0">
                <a:pos x="117" y="31"/>
              </a:cxn>
              <a:cxn ang="0">
                <a:pos x="112" y="26"/>
              </a:cxn>
              <a:cxn ang="0">
                <a:pos x="109" y="25"/>
              </a:cxn>
              <a:cxn ang="0">
                <a:pos x="117" y="25"/>
              </a:cxn>
              <a:cxn ang="0">
                <a:pos x="117" y="21"/>
              </a:cxn>
              <a:cxn ang="0">
                <a:pos x="133" y="19"/>
              </a:cxn>
              <a:cxn ang="0">
                <a:pos x="133" y="23"/>
              </a:cxn>
              <a:cxn ang="0">
                <a:pos x="143" y="23"/>
              </a:cxn>
              <a:cxn ang="0">
                <a:pos x="152" y="20"/>
              </a:cxn>
              <a:cxn ang="0">
                <a:pos x="138" y="17"/>
              </a:cxn>
              <a:cxn ang="0">
                <a:pos x="138" y="19"/>
              </a:cxn>
              <a:cxn ang="0">
                <a:pos x="126" y="17"/>
              </a:cxn>
              <a:cxn ang="0">
                <a:pos x="112" y="19"/>
              </a:cxn>
              <a:cxn ang="0">
                <a:pos x="98" y="19"/>
              </a:cxn>
              <a:cxn ang="0">
                <a:pos x="98" y="17"/>
              </a:cxn>
              <a:cxn ang="0">
                <a:pos x="93" y="17"/>
              </a:cxn>
              <a:cxn ang="0">
                <a:pos x="88" y="10"/>
              </a:cxn>
              <a:cxn ang="0">
                <a:pos x="78" y="5"/>
              </a:cxn>
              <a:cxn ang="0">
                <a:pos x="53" y="8"/>
              </a:cxn>
              <a:cxn ang="0">
                <a:pos x="24" y="0"/>
              </a:cxn>
              <a:cxn ang="0">
                <a:pos x="0" y="2"/>
              </a:cxn>
              <a:cxn ang="0">
                <a:pos x="13" y="19"/>
              </a:cxn>
              <a:cxn ang="0">
                <a:pos x="19" y="19"/>
              </a:cxn>
              <a:cxn ang="0">
                <a:pos x="19" y="17"/>
              </a:cxn>
              <a:cxn ang="0">
                <a:pos x="24" y="10"/>
              </a:cxn>
              <a:cxn ang="0">
                <a:pos x="29" y="10"/>
              </a:cxn>
              <a:cxn ang="0">
                <a:pos x="39" y="15"/>
              </a:cxn>
              <a:cxn ang="0">
                <a:pos x="43" y="19"/>
              </a:cxn>
              <a:cxn ang="0">
                <a:pos x="64" y="19"/>
              </a:cxn>
              <a:cxn ang="0">
                <a:pos x="69" y="23"/>
              </a:cxn>
              <a:cxn ang="0">
                <a:pos x="95" y="30"/>
              </a:cxn>
              <a:cxn ang="0">
                <a:pos x="104" y="31"/>
              </a:cxn>
              <a:cxn ang="0">
                <a:pos x="104" y="36"/>
              </a:cxn>
            </a:cxnLst>
            <a:rect l="0" t="0" r="r" b="b"/>
            <a:pathLst>
              <a:path w="152" h="38">
                <a:moveTo>
                  <a:pt x="104" y="36"/>
                </a:moveTo>
                <a:lnTo>
                  <a:pt x="112" y="38"/>
                </a:lnTo>
                <a:lnTo>
                  <a:pt x="117" y="31"/>
                </a:lnTo>
                <a:lnTo>
                  <a:pt x="112" y="26"/>
                </a:lnTo>
                <a:lnTo>
                  <a:pt x="109" y="25"/>
                </a:lnTo>
                <a:lnTo>
                  <a:pt x="117" y="25"/>
                </a:lnTo>
                <a:lnTo>
                  <a:pt x="117" y="21"/>
                </a:lnTo>
                <a:lnTo>
                  <a:pt x="133" y="19"/>
                </a:lnTo>
                <a:lnTo>
                  <a:pt x="133" y="23"/>
                </a:lnTo>
                <a:lnTo>
                  <a:pt x="143" y="23"/>
                </a:lnTo>
                <a:lnTo>
                  <a:pt x="152" y="20"/>
                </a:lnTo>
                <a:lnTo>
                  <a:pt x="138" y="17"/>
                </a:lnTo>
                <a:lnTo>
                  <a:pt x="138" y="19"/>
                </a:lnTo>
                <a:lnTo>
                  <a:pt x="126" y="17"/>
                </a:lnTo>
                <a:lnTo>
                  <a:pt x="112" y="19"/>
                </a:lnTo>
                <a:lnTo>
                  <a:pt x="98" y="19"/>
                </a:lnTo>
                <a:lnTo>
                  <a:pt x="98" y="17"/>
                </a:lnTo>
                <a:lnTo>
                  <a:pt x="93" y="17"/>
                </a:lnTo>
                <a:lnTo>
                  <a:pt x="88" y="10"/>
                </a:lnTo>
                <a:lnTo>
                  <a:pt x="78" y="5"/>
                </a:lnTo>
                <a:lnTo>
                  <a:pt x="53" y="8"/>
                </a:lnTo>
                <a:lnTo>
                  <a:pt x="24" y="0"/>
                </a:lnTo>
                <a:lnTo>
                  <a:pt x="0" y="2"/>
                </a:lnTo>
                <a:lnTo>
                  <a:pt x="13" y="19"/>
                </a:lnTo>
                <a:lnTo>
                  <a:pt x="19" y="19"/>
                </a:lnTo>
                <a:lnTo>
                  <a:pt x="19" y="17"/>
                </a:lnTo>
                <a:lnTo>
                  <a:pt x="24" y="10"/>
                </a:lnTo>
                <a:lnTo>
                  <a:pt x="29" y="10"/>
                </a:lnTo>
                <a:lnTo>
                  <a:pt x="39" y="15"/>
                </a:lnTo>
                <a:lnTo>
                  <a:pt x="43" y="19"/>
                </a:lnTo>
                <a:lnTo>
                  <a:pt x="64" y="19"/>
                </a:lnTo>
                <a:lnTo>
                  <a:pt x="69" y="23"/>
                </a:lnTo>
                <a:lnTo>
                  <a:pt x="95" y="30"/>
                </a:lnTo>
                <a:lnTo>
                  <a:pt x="104" y="31"/>
                </a:lnTo>
                <a:lnTo>
                  <a:pt x="104" y="36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73" name="Freeform 1415"/>
          <p:cNvSpPr>
            <a:spLocks/>
          </p:cNvSpPr>
          <p:nvPr/>
        </p:nvSpPr>
        <p:spPr bwMode="auto">
          <a:xfrm>
            <a:off x="5208584" y="3032128"/>
            <a:ext cx="109537" cy="31750"/>
          </a:xfrm>
          <a:custGeom>
            <a:avLst/>
            <a:gdLst/>
            <a:ahLst/>
            <a:cxnLst>
              <a:cxn ang="0">
                <a:pos x="9" y="20"/>
              </a:cxn>
              <a:cxn ang="0">
                <a:pos x="25" y="18"/>
              </a:cxn>
              <a:cxn ang="0">
                <a:pos x="30" y="18"/>
              </a:cxn>
              <a:cxn ang="0">
                <a:pos x="35" y="11"/>
              </a:cxn>
              <a:cxn ang="0">
                <a:pos x="38" y="13"/>
              </a:cxn>
              <a:cxn ang="0">
                <a:pos x="43" y="20"/>
              </a:cxn>
              <a:cxn ang="0">
                <a:pos x="54" y="18"/>
              </a:cxn>
              <a:cxn ang="0">
                <a:pos x="69" y="18"/>
              </a:cxn>
              <a:cxn ang="0">
                <a:pos x="66" y="11"/>
              </a:cxn>
              <a:cxn ang="0">
                <a:pos x="59" y="11"/>
              </a:cxn>
              <a:cxn ang="0">
                <a:pos x="54" y="8"/>
              </a:cxn>
              <a:cxn ang="0">
                <a:pos x="52" y="7"/>
              </a:cxn>
              <a:cxn ang="0">
                <a:pos x="38" y="8"/>
              </a:cxn>
              <a:cxn ang="0">
                <a:pos x="35" y="7"/>
              </a:cxn>
              <a:cxn ang="0">
                <a:pos x="19" y="7"/>
              </a:cxn>
              <a:cxn ang="0">
                <a:pos x="19" y="5"/>
              </a:cxn>
              <a:cxn ang="0">
                <a:pos x="25" y="5"/>
              </a:cxn>
              <a:cxn ang="0">
                <a:pos x="25" y="0"/>
              </a:cxn>
              <a:cxn ang="0">
                <a:pos x="9" y="3"/>
              </a:cxn>
              <a:cxn ang="0">
                <a:pos x="9" y="7"/>
              </a:cxn>
              <a:cxn ang="0">
                <a:pos x="0" y="7"/>
              </a:cxn>
              <a:cxn ang="0">
                <a:pos x="4" y="10"/>
              </a:cxn>
              <a:cxn ang="0">
                <a:pos x="9" y="13"/>
              </a:cxn>
              <a:cxn ang="0">
                <a:pos x="4" y="20"/>
              </a:cxn>
              <a:cxn ang="0">
                <a:pos x="9" y="20"/>
              </a:cxn>
            </a:cxnLst>
            <a:rect l="0" t="0" r="r" b="b"/>
            <a:pathLst>
              <a:path w="69" h="20">
                <a:moveTo>
                  <a:pt x="9" y="20"/>
                </a:moveTo>
                <a:lnTo>
                  <a:pt x="25" y="18"/>
                </a:lnTo>
                <a:lnTo>
                  <a:pt x="30" y="18"/>
                </a:lnTo>
                <a:lnTo>
                  <a:pt x="35" y="11"/>
                </a:lnTo>
                <a:lnTo>
                  <a:pt x="38" y="13"/>
                </a:lnTo>
                <a:lnTo>
                  <a:pt x="43" y="20"/>
                </a:lnTo>
                <a:lnTo>
                  <a:pt x="54" y="18"/>
                </a:lnTo>
                <a:lnTo>
                  <a:pt x="69" y="18"/>
                </a:lnTo>
                <a:lnTo>
                  <a:pt x="66" y="11"/>
                </a:lnTo>
                <a:lnTo>
                  <a:pt x="59" y="11"/>
                </a:lnTo>
                <a:lnTo>
                  <a:pt x="54" y="8"/>
                </a:lnTo>
                <a:lnTo>
                  <a:pt x="52" y="7"/>
                </a:lnTo>
                <a:lnTo>
                  <a:pt x="38" y="8"/>
                </a:lnTo>
                <a:lnTo>
                  <a:pt x="35" y="7"/>
                </a:lnTo>
                <a:lnTo>
                  <a:pt x="19" y="7"/>
                </a:lnTo>
                <a:lnTo>
                  <a:pt x="19" y="5"/>
                </a:lnTo>
                <a:lnTo>
                  <a:pt x="25" y="5"/>
                </a:lnTo>
                <a:lnTo>
                  <a:pt x="25" y="0"/>
                </a:lnTo>
                <a:lnTo>
                  <a:pt x="9" y="3"/>
                </a:lnTo>
                <a:lnTo>
                  <a:pt x="9" y="7"/>
                </a:lnTo>
                <a:lnTo>
                  <a:pt x="0" y="7"/>
                </a:lnTo>
                <a:lnTo>
                  <a:pt x="4" y="10"/>
                </a:lnTo>
                <a:lnTo>
                  <a:pt x="9" y="13"/>
                </a:lnTo>
                <a:lnTo>
                  <a:pt x="4" y="20"/>
                </a:lnTo>
                <a:lnTo>
                  <a:pt x="9" y="2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74" name="Freeform 1416"/>
          <p:cNvSpPr>
            <a:spLocks/>
          </p:cNvSpPr>
          <p:nvPr/>
        </p:nvSpPr>
        <p:spPr bwMode="auto">
          <a:xfrm>
            <a:off x="5208584" y="3032128"/>
            <a:ext cx="109537" cy="31750"/>
          </a:xfrm>
          <a:custGeom>
            <a:avLst/>
            <a:gdLst/>
            <a:ahLst/>
            <a:cxnLst>
              <a:cxn ang="0">
                <a:pos x="9" y="20"/>
              </a:cxn>
              <a:cxn ang="0">
                <a:pos x="25" y="18"/>
              </a:cxn>
              <a:cxn ang="0">
                <a:pos x="30" y="18"/>
              </a:cxn>
              <a:cxn ang="0">
                <a:pos x="35" y="11"/>
              </a:cxn>
              <a:cxn ang="0">
                <a:pos x="38" y="13"/>
              </a:cxn>
              <a:cxn ang="0">
                <a:pos x="43" y="20"/>
              </a:cxn>
              <a:cxn ang="0">
                <a:pos x="54" y="18"/>
              </a:cxn>
              <a:cxn ang="0">
                <a:pos x="69" y="18"/>
              </a:cxn>
              <a:cxn ang="0">
                <a:pos x="66" y="11"/>
              </a:cxn>
              <a:cxn ang="0">
                <a:pos x="59" y="11"/>
              </a:cxn>
              <a:cxn ang="0">
                <a:pos x="54" y="8"/>
              </a:cxn>
              <a:cxn ang="0">
                <a:pos x="52" y="7"/>
              </a:cxn>
              <a:cxn ang="0">
                <a:pos x="38" y="8"/>
              </a:cxn>
              <a:cxn ang="0">
                <a:pos x="35" y="7"/>
              </a:cxn>
              <a:cxn ang="0">
                <a:pos x="19" y="7"/>
              </a:cxn>
              <a:cxn ang="0">
                <a:pos x="19" y="5"/>
              </a:cxn>
              <a:cxn ang="0">
                <a:pos x="25" y="5"/>
              </a:cxn>
              <a:cxn ang="0">
                <a:pos x="25" y="0"/>
              </a:cxn>
              <a:cxn ang="0">
                <a:pos x="9" y="3"/>
              </a:cxn>
              <a:cxn ang="0">
                <a:pos x="9" y="7"/>
              </a:cxn>
              <a:cxn ang="0">
                <a:pos x="0" y="7"/>
              </a:cxn>
              <a:cxn ang="0">
                <a:pos x="4" y="10"/>
              </a:cxn>
              <a:cxn ang="0">
                <a:pos x="9" y="13"/>
              </a:cxn>
              <a:cxn ang="0">
                <a:pos x="4" y="20"/>
              </a:cxn>
              <a:cxn ang="0">
                <a:pos x="9" y="20"/>
              </a:cxn>
            </a:cxnLst>
            <a:rect l="0" t="0" r="r" b="b"/>
            <a:pathLst>
              <a:path w="69" h="20">
                <a:moveTo>
                  <a:pt x="9" y="20"/>
                </a:moveTo>
                <a:lnTo>
                  <a:pt x="25" y="18"/>
                </a:lnTo>
                <a:lnTo>
                  <a:pt x="30" y="18"/>
                </a:lnTo>
                <a:lnTo>
                  <a:pt x="35" y="11"/>
                </a:lnTo>
                <a:lnTo>
                  <a:pt x="38" y="13"/>
                </a:lnTo>
                <a:lnTo>
                  <a:pt x="43" y="20"/>
                </a:lnTo>
                <a:lnTo>
                  <a:pt x="54" y="18"/>
                </a:lnTo>
                <a:lnTo>
                  <a:pt x="69" y="18"/>
                </a:lnTo>
                <a:lnTo>
                  <a:pt x="66" y="11"/>
                </a:lnTo>
                <a:lnTo>
                  <a:pt x="59" y="11"/>
                </a:lnTo>
                <a:lnTo>
                  <a:pt x="54" y="8"/>
                </a:lnTo>
                <a:lnTo>
                  <a:pt x="52" y="7"/>
                </a:lnTo>
                <a:lnTo>
                  <a:pt x="38" y="8"/>
                </a:lnTo>
                <a:lnTo>
                  <a:pt x="35" y="7"/>
                </a:lnTo>
                <a:lnTo>
                  <a:pt x="19" y="7"/>
                </a:lnTo>
                <a:lnTo>
                  <a:pt x="19" y="5"/>
                </a:lnTo>
                <a:lnTo>
                  <a:pt x="25" y="5"/>
                </a:lnTo>
                <a:lnTo>
                  <a:pt x="25" y="0"/>
                </a:lnTo>
                <a:lnTo>
                  <a:pt x="9" y="3"/>
                </a:lnTo>
                <a:lnTo>
                  <a:pt x="9" y="7"/>
                </a:lnTo>
                <a:lnTo>
                  <a:pt x="0" y="7"/>
                </a:lnTo>
                <a:lnTo>
                  <a:pt x="4" y="10"/>
                </a:lnTo>
                <a:lnTo>
                  <a:pt x="9" y="13"/>
                </a:lnTo>
                <a:lnTo>
                  <a:pt x="4" y="20"/>
                </a:lnTo>
                <a:lnTo>
                  <a:pt x="9" y="2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75" name="Freeform 1417"/>
          <p:cNvSpPr>
            <a:spLocks/>
          </p:cNvSpPr>
          <p:nvPr/>
        </p:nvSpPr>
        <p:spPr bwMode="auto">
          <a:xfrm>
            <a:off x="5238747" y="3013078"/>
            <a:ext cx="125412" cy="31750"/>
          </a:xfrm>
          <a:custGeom>
            <a:avLst/>
            <a:gdLst/>
            <a:ahLst/>
            <a:cxnLst>
              <a:cxn ang="0">
                <a:pos x="5" y="17"/>
              </a:cxn>
              <a:cxn ang="0">
                <a:pos x="0" y="17"/>
              </a:cxn>
              <a:cxn ang="0">
                <a:pos x="0" y="18"/>
              </a:cxn>
              <a:cxn ang="0">
                <a:pos x="15" y="19"/>
              </a:cxn>
              <a:cxn ang="0">
                <a:pos x="19" y="20"/>
              </a:cxn>
              <a:cxn ang="0">
                <a:pos x="34" y="18"/>
              </a:cxn>
              <a:cxn ang="0">
                <a:pos x="34" y="17"/>
              </a:cxn>
              <a:cxn ang="0">
                <a:pos x="39" y="14"/>
              </a:cxn>
              <a:cxn ang="0">
                <a:pos x="53" y="13"/>
              </a:cxn>
              <a:cxn ang="0">
                <a:pos x="53" y="12"/>
              </a:cxn>
              <a:cxn ang="0">
                <a:pos x="69" y="12"/>
              </a:cxn>
              <a:cxn ang="0">
                <a:pos x="79" y="10"/>
              </a:cxn>
              <a:cxn ang="0">
                <a:pos x="76" y="7"/>
              </a:cxn>
              <a:cxn ang="0">
                <a:pos x="65" y="3"/>
              </a:cxn>
              <a:cxn ang="0">
                <a:pos x="32" y="3"/>
              </a:cxn>
              <a:cxn ang="0">
                <a:pos x="24" y="0"/>
              </a:cxn>
              <a:cxn ang="0">
                <a:pos x="24" y="3"/>
              </a:cxn>
              <a:cxn ang="0">
                <a:pos x="19" y="7"/>
              </a:cxn>
              <a:cxn ang="0">
                <a:pos x="10" y="3"/>
              </a:cxn>
              <a:cxn ang="0">
                <a:pos x="5" y="3"/>
              </a:cxn>
              <a:cxn ang="0">
                <a:pos x="5" y="7"/>
              </a:cxn>
              <a:cxn ang="0">
                <a:pos x="0" y="10"/>
              </a:cxn>
              <a:cxn ang="0">
                <a:pos x="10" y="12"/>
              </a:cxn>
              <a:cxn ang="0">
                <a:pos x="10" y="10"/>
              </a:cxn>
              <a:cxn ang="0">
                <a:pos x="22" y="14"/>
              </a:cxn>
              <a:cxn ang="0">
                <a:pos x="12" y="17"/>
              </a:cxn>
              <a:cxn ang="0">
                <a:pos x="5" y="17"/>
              </a:cxn>
            </a:cxnLst>
            <a:rect l="0" t="0" r="r" b="b"/>
            <a:pathLst>
              <a:path w="79" h="20">
                <a:moveTo>
                  <a:pt x="5" y="17"/>
                </a:moveTo>
                <a:lnTo>
                  <a:pt x="0" y="17"/>
                </a:lnTo>
                <a:lnTo>
                  <a:pt x="0" y="18"/>
                </a:lnTo>
                <a:lnTo>
                  <a:pt x="15" y="19"/>
                </a:lnTo>
                <a:lnTo>
                  <a:pt x="19" y="20"/>
                </a:lnTo>
                <a:lnTo>
                  <a:pt x="34" y="18"/>
                </a:lnTo>
                <a:lnTo>
                  <a:pt x="34" y="17"/>
                </a:lnTo>
                <a:lnTo>
                  <a:pt x="39" y="14"/>
                </a:lnTo>
                <a:lnTo>
                  <a:pt x="53" y="13"/>
                </a:lnTo>
                <a:lnTo>
                  <a:pt x="53" y="12"/>
                </a:lnTo>
                <a:lnTo>
                  <a:pt x="69" y="12"/>
                </a:lnTo>
                <a:lnTo>
                  <a:pt x="79" y="10"/>
                </a:lnTo>
                <a:lnTo>
                  <a:pt x="76" y="7"/>
                </a:lnTo>
                <a:lnTo>
                  <a:pt x="65" y="3"/>
                </a:lnTo>
                <a:lnTo>
                  <a:pt x="32" y="3"/>
                </a:lnTo>
                <a:lnTo>
                  <a:pt x="24" y="0"/>
                </a:lnTo>
                <a:lnTo>
                  <a:pt x="24" y="3"/>
                </a:lnTo>
                <a:lnTo>
                  <a:pt x="19" y="7"/>
                </a:lnTo>
                <a:lnTo>
                  <a:pt x="10" y="3"/>
                </a:lnTo>
                <a:lnTo>
                  <a:pt x="5" y="3"/>
                </a:lnTo>
                <a:lnTo>
                  <a:pt x="5" y="7"/>
                </a:lnTo>
                <a:lnTo>
                  <a:pt x="0" y="10"/>
                </a:lnTo>
                <a:lnTo>
                  <a:pt x="10" y="12"/>
                </a:lnTo>
                <a:lnTo>
                  <a:pt x="10" y="10"/>
                </a:lnTo>
                <a:lnTo>
                  <a:pt x="22" y="14"/>
                </a:lnTo>
                <a:lnTo>
                  <a:pt x="12" y="17"/>
                </a:lnTo>
                <a:lnTo>
                  <a:pt x="5" y="17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76" name="Freeform 1418"/>
          <p:cNvSpPr>
            <a:spLocks/>
          </p:cNvSpPr>
          <p:nvPr/>
        </p:nvSpPr>
        <p:spPr bwMode="auto">
          <a:xfrm>
            <a:off x="5238747" y="3013078"/>
            <a:ext cx="125412" cy="31750"/>
          </a:xfrm>
          <a:custGeom>
            <a:avLst/>
            <a:gdLst/>
            <a:ahLst/>
            <a:cxnLst>
              <a:cxn ang="0">
                <a:pos x="5" y="17"/>
              </a:cxn>
              <a:cxn ang="0">
                <a:pos x="0" y="17"/>
              </a:cxn>
              <a:cxn ang="0">
                <a:pos x="0" y="18"/>
              </a:cxn>
              <a:cxn ang="0">
                <a:pos x="15" y="19"/>
              </a:cxn>
              <a:cxn ang="0">
                <a:pos x="19" y="20"/>
              </a:cxn>
              <a:cxn ang="0">
                <a:pos x="34" y="18"/>
              </a:cxn>
              <a:cxn ang="0">
                <a:pos x="34" y="17"/>
              </a:cxn>
              <a:cxn ang="0">
                <a:pos x="39" y="14"/>
              </a:cxn>
              <a:cxn ang="0">
                <a:pos x="53" y="13"/>
              </a:cxn>
              <a:cxn ang="0">
                <a:pos x="53" y="12"/>
              </a:cxn>
              <a:cxn ang="0">
                <a:pos x="69" y="12"/>
              </a:cxn>
              <a:cxn ang="0">
                <a:pos x="79" y="10"/>
              </a:cxn>
              <a:cxn ang="0">
                <a:pos x="76" y="7"/>
              </a:cxn>
              <a:cxn ang="0">
                <a:pos x="65" y="3"/>
              </a:cxn>
              <a:cxn ang="0">
                <a:pos x="32" y="3"/>
              </a:cxn>
              <a:cxn ang="0">
                <a:pos x="24" y="0"/>
              </a:cxn>
              <a:cxn ang="0">
                <a:pos x="24" y="3"/>
              </a:cxn>
              <a:cxn ang="0">
                <a:pos x="19" y="7"/>
              </a:cxn>
              <a:cxn ang="0">
                <a:pos x="10" y="3"/>
              </a:cxn>
              <a:cxn ang="0">
                <a:pos x="5" y="3"/>
              </a:cxn>
              <a:cxn ang="0">
                <a:pos x="5" y="7"/>
              </a:cxn>
              <a:cxn ang="0">
                <a:pos x="0" y="10"/>
              </a:cxn>
              <a:cxn ang="0">
                <a:pos x="10" y="12"/>
              </a:cxn>
              <a:cxn ang="0">
                <a:pos x="10" y="10"/>
              </a:cxn>
              <a:cxn ang="0">
                <a:pos x="22" y="14"/>
              </a:cxn>
              <a:cxn ang="0">
                <a:pos x="12" y="17"/>
              </a:cxn>
              <a:cxn ang="0">
                <a:pos x="5" y="17"/>
              </a:cxn>
            </a:cxnLst>
            <a:rect l="0" t="0" r="r" b="b"/>
            <a:pathLst>
              <a:path w="79" h="20">
                <a:moveTo>
                  <a:pt x="5" y="17"/>
                </a:moveTo>
                <a:lnTo>
                  <a:pt x="0" y="17"/>
                </a:lnTo>
                <a:lnTo>
                  <a:pt x="0" y="18"/>
                </a:lnTo>
                <a:lnTo>
                  <a:pt x="15" y="19"/>
                </a:lnTo>
                <a:lnTo>
                  <a:pt x="19" y="20"/>
                </a:lnTo>
                <a:lnTo>
                  <a:pt x="34" y="18"/>
                </a:lnTo>
                <a:lnTo>
                  <a:pt x="34" y="17"/>
                </a:lnTo>
                <a:lnTo>
                  <a:pt x="39" y="14"/>
                </a:lnTo>
                <a:lnTo>
                  <a:pt x="53" y="13"/>
                </a:lnTo>
                <a:lnTo>
                  <a:pt x="53" y="12"/>
                </a:lnTo>
                <a:lnTo>
                  <a:pt x="69" y="12"/>
                </a:lnTo>
                <a:lnTo>
                  <a:pt x="79" y="10"/>
                </a:lnTo>
                <a:lnTo>
                  <a:pt x="76" y="7"/>
                </a:lnTo>
                <a:lnTo>
                  <a:pt x="65" y="3"/>
                </a:lnTo>
                <a:lnTo>
                  <a:pt x="32" y="3"/>
                </a:lnTo>
                <a:lnTo>
                  <a:pt x="24" y="0"/>
                </a:lnTo>
                <a:lnTo>
                  <a:pt x="24" y="3"/>
                </a:lnTo>
                <a:lnTo>
                  <a:pt x="19" y="7"/>
                </a:lnTo>
                <a:lnTo>
                  <a:pt x="10" y="3"/>
                </a:lnTo>
                <a:lnTo>
                  <a:pt x="5" y="3"/>
                </a:lnTo>
                <a:lnTo>
                  <a:pt x="5" y="7"/>
                </a:lnTo>
                <a:lnTo>
                  <a:pt x="0" y="10"/>
                </a:lnTo>
                <a:lnTo>
                  <a:pt x="10" y="12"/>
                </a:lnTo>
                <a:lnTo>
                  <a:pt x="10" y="10"/>
                </a:lnTo>
                <a:lnTo>
                  <a:pt x="22" y="14"/>
                </a:lnTo>
                <a:lnTo>
                  <a:pt x="12" y="17"/>
                </a:lnTo>
                <a:lnTo>
                  <a:pt x="5" y="17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77" name="Freeform 1419"/>
          <p:cNvSpPr>
            <a:spLocks/>
          </p:cNvSpPr>
          <p:nvPr/>
        </p:nvSpPr>
        <p:spPr bwMode="auto">
          <a:xfrm>
            <a:off x="5008559" y="3017840"/>
            <a:ext cx="190500" cy="55563"/>
          </a:xfrm>
          <a:custGeom>
            <a:avLst/>
            <a:gdLst/>
            <a:ahLst/>
            <a:cxnLst>
              <a:cxn ang="0">
                <a:pos x="31" y="9"/>
              </a:cxn>
              <a:cxn ang="0">
                <a:pos x="36" y="9"/>
              </a:cxn>
              <a:cxn ang="0">
                <a:pos x="36" y="7"/>
              </a:cxn>
              <a:cxn ang="0">
                <a:pos x="41" y="0"/>
              </a:cxn>
              <a:cxn ang="0">
                <a:pos x="46" y="0"/>
              </a:cxn>
              <a:cxn ang="0">
                <a:pos x="57" y="5"/>
              </a:cxn>
              <a:cxn ang="0">
                <a:pos x="60" y="9"/>
              </a:cxn>
              <a:cxn ang="0">
                <a:pos x="81" y="9"/>
              </a:cxn>
              <a:cxn ang="0">
                <a:pos x="86" y="14"/>
              </a:cxn>
              <a:cxn ang="0">
                <a:pos x="120" y="23"/>
              </a:cxn>
              <a:cxn ang="0">
                <a:pos x="120" y="26"/>
              </a:cxn>
              <a:cxn ang="0">
                <a:pos x="110" y="26"/>
              </a:cxn>
              <a:cxn ang="0">
                <a:pos x="110" y="31"/>
              </a:cxn>
              <a:cxn ang="0">
                <a:pos x="100" y="33"/>
              </a:cxn>
              <a:cxn ang="0">
                <a:pos x="94" y="35"/>
              </a:cxn>
              <a:cxn ang="0">
                <a:pos x="86" y="33"/>
              </a:cxn>
              <a:cxn ang="0">
                <a:pos x="86" y="31"/>
              </a:cxn>
              <a:cxn ang="0">
                <a:pos x="41" y="19"/>
              </a:cxn>
              <a:cxn ang="0">
                <a:pos x="29" y="23"/>
              </a:cxn>
              <a:cxn ang="0">
                <a:pos x="17" y="26"/>
              </a:cxn>
              <a:cxn ang="0">
                <a:pos x="12" y="17"/>
              </a:cxn>
              <a:cxn ang="0">
                <a:pos x="7" y="14"/>
              </a:cxn>
              <a:cxn ang="0">
                <a:pos x="1" y="14"/>
              </a:cxn>
              <a:cxn ang="0">
                <a:pos x="1" y="11"/>
              </a:cxn>
              <a:cxn ang="0">
                <a:pos x="12" y="11"/>
              </a:cxn>
              <a:cxn ang="0">
                <a:pos x="12" y="9"/>
              </a:cxn>
              <a:cxn ang="0">
                <a:pos x="7" y="7"/>
              </a:cxn>
              <a:cxn ang="0">
                <a:pos x="1" y="7"/>
              </a:cxn>
              <a:cxn ang="0">
                <a:pos x="1" y="9"/>
              </a:cxn>
              <a:cxn ang="0">
                <a:pos x="0" y="7"/>
              </a:cxn>
              <a:cxn ang="0">
                <a:pos x="1" y="5"/>
              </a:cxn>
              <a:cxn ang="0">
                <a:pos x="8" y="5"/>
              </a:cxn>
              <a:cxn ang="0">
                <a:pos x="24" y="9"/>
              </a:cxn>
              <a:cxn ang="0">
                <a:pos x="31" y="9"/>
              </a:cxn>
            </a:cxnLst>
            <a:rect l="0" t="0" r="r" b="b"/>
            <a:pathLst>
              <a:path w="120" h="35">
                <a:moveTo>
                  <a:pt x="31" y="9"/>
                </a:moveTo>
                <a:lnTo>
                  <a:pt x="36" y="9"/>
                </a:lnTo>
                <a:lnTo>
                  <a:pt x="36" y="7"/>
                </a:lnTo>
                <a:lnTo>
                  <a:pt x="41" y="0"/>
                </a:lnTo>
                <a:lnTo>
                  <a:pt x="46" y="0"/>
                </a:lnTo>
                <a:lnTo>
                  <a:pt x="57" y="5"/>
                </a:lnTo>
                <a:lnTo>
                  <a:pt x="60" y="9"/>
                </a:lnTo>
                <a:lnTo>
                  <a:pt x="81" y="9"/>
                </a:lnTo>
                <a:lnTo>
                  <a:pt x="86" y="14"/>
                </a:lnTo>
                <a:lnTo>
                  <a:pt x="120" y="23"/>
                </a:lnTo>
                <a:lnTo>
                  <a:pt x="120" y="26"/>
                </a:lnTo>
                <a:lnTo>
                  <a:pt x="110" y="26"/>
                </a:lnTo>
                <a:lnTo>
                  <a:pt x="110" y="31"/>
                </a:lnTo>
                <a:lnTo>
                  <a:pt x="100" y="33"/>
                </a:lnTo>
                <a:lnTo>
                  <a:pt x="94" y="35"/>
                </a:lnTo>
                <a:lnTo>
                  <a:pt x="86" y="33"/>
                </a:lnTo>
                <a:lnTo>
                  <a:pt x="86" y="31"/>
                </a:lnTo>
                <a:lnTo>
                  <a:pt x="41" y="19"/>
                </a:lnTo>
                <a:lnTo>
                  <a:pt x="29" y="23"/>
                </a:lnTo>
                <a:lnTo>
                  <a:pt x="17" y="26"/>
                </a:lnTo>
                <a:lnTo>
                  <a:pt x="12" y="17"/>
                </a:lnTo>
                <a:lnTo>
                  <a:pt x="7" y="14"/>
                </a:lnTo>
                <a:lnTo>
                  <a:pt x="1" y="14"/>
                </a:lnTo>
                <a:lnTo>
                  <a:pt x="1" y="11"/>
                </a:lnTo>
                <a:lnTo>
                  <a:pt x="12" y="11"/>
                </a:lnTo>
                <a:lnTo>
                  <a:pt x="12" y="9"/>
                </a:lnTo>
                <a:lnTo>
                  <a:pt x="7" y="7"/>
                </a:lnTo>
                <a:lnTo>
                  <a:pt x="1" y="7"/>
                </a:lnTo>
                <a:lnTo>
                  <a:pt x="1" y="9"/>
                </a:lnTo>
                <a:lnTo>
                  <a:pt x="0" y="7"/>
                </a:lnTo>
                <a:lnTo>
                  <a:pt x="1" y="5"/>
                </a:lnTo>
                <a:lnTo>
                  <a:pt x="8" y="5"/>
                </a:lnTo>
                <a:lnTo>
                  <a:pt x="24" y="9"/>
                </a:lnTo>
                <a:lnTo>
                  <a:pt x="31" y="9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78" name="Freeform 1420"/>
          <p:cNvSpPr>
            <a:spLocks/>
          </p:cNvSpPr>
          <p:nvPr/>
        </p:nvSpPr>
        <p:spPr bwMode="auto">
          <a:xfrm>
            <a:off x="5008559" y="3017840"/>
            <a:ext cx="190500" cy="55563"/>
          </a:xfrm>
          <a:custGeom>
            <a:avLst/>
            <a:gdLst/>
            <a:ahLst/>
            <a:cxnLst>
              <a:cxn ang="0">
                <a:pos x="31" y="9"/>
              </a:cxn>
              <a:cxn ang="0">
                <a:pos x="36" y="9"/>
              </a:cxn>
              <a:cxn ang="0">
                <a:pos x="36" y="7"/>
              </a:cxn>
              <a:cxn ang="0">
                <a:pos x="41" y="0"/>
              </a:cxn>
              <a:cxn ang="0">
                <a:pos x="46" y="0"/>
              </a:cxn>
              <a:cxn ang="0">
                <a:pos x="57" y="5"/>
              </a:cxn>
              <a:cxn ang="0">
                <a:pos x="60" y="9"/>
              </a:cxn>
              <a:cxn ang="0">
                <a:pos x="81" y="9"/>
              </a:cxn>
              <a:cxn ang="0">
                <a:pos x="86" y="14"/>
              </a:cxn>
              <a:cxn ang="0">
                <a:pos x="120" y="23"/>
              </a:cxn>
              <a:cxn ang="0">
                <a:pos x="120" y="26"/>
              </a:cxn>
              <a:cxn ang="0">
                <a:pos x="110" y="26"/>
              </a:cxn>
              <a:cxn ang="0">
                <a:pos x="110" y="31"/>
              </a:cxn>
              <a:cxn ang="0">
                <a:pos x="100" y="33"/>
              </a:cxn>
              <a:cxn ang="0">
                <a:pos x="94" y="35"/>
              </a:cxn>
              <a:cxn ang="0">
                <a:pos x="86" y="33"/>
              </a:cxn>
              <a:cxn ang="0">
                <a:pos x="86" y="31"/>
              </a:cxn>
              <a:cxn ang="0">
                <a:pos x="41" y="19"/>
              </a:cxn>
              <a:cxn ang="0">
                <a:pos x="29" y="23"/>
              </a:cxn>
              <a:cxn ang="0">
                <a:pos x="17" y="26"/>
              </a:cxn>
              <a:cxn ang="0">
                <a:pos x="12" y="17"/>
              </a:cxn>
              <a:cxn ang="0">
                <a:pos x="7" y="14"/>
              </a:cxn>
              <a:cxn ang="0">
                <a:pos x="1" y="14"/>
              </a:cxn>
              <a:cxn ang="0">
                <a:pos x="1" y="11"/>
              </a:cxn>
              <a:cxn ang="0">
                <a:pos x="12" y="11"/>
              </a:cxn>
              <a:cxn ang="0">
                <a:pos x="12" y="9"/>
              </a:cxn>
              <a:cxn ang="0">
                <a:pos x="7" y="7"/>
              </a:cxn>
              <a:cxn ang="0">
                <a:pos x="1" y="7"/>
              </a:cxn>
              <a:cxn ang="0">
                <a:pos x="1" y="9"/>
              </a:cxn>
              <a:cxn ang="0">
                <a:pos x="0" y="7"/>
              </a:cxn>
              <a:cxn ang="0">
                <a:pos x="1" y="5"/>
              </a:cxn>
              <a:cxn ang="0">
                <a:pos x="8" y="5"/>
              </a:cxn>
              <a:cxn ang="0">
                <a:pos x="24" y="9"/>
              </a:cxn>
              <a:cxn ang="0">
                <a:pos x="31" y="9"/>
              </a:cxn>
            </a:cxnLst>
            <a:rect l="0" t="0" r="r" b="b"/>
            <a:pathLst>
              <a:path w="120" h="35">
                <a:moveTo>
                  <a:pt x="31" y="9"/>
                </a:moveTo>
                <a:lnTo>
                  <a:pt x="36" y="9"/>
                </a:lnTo>
                <a:lnTo>
                  <a:pt x="36" y="7"/>
                </a:lnTo>
                <a:lnTo>
                  <a:pt x="41" y="0"/>
                </a:lnTo>
                <a:lnTo>
                  <a:pt x="46" y="0"/>
                </a:lnTo>
                <a:lnTo>
                  <a:pt x="57" y="5"/>
                </a:lnTo>
                <a:lnTo>
                  <a:pt x="60" y="9"/>
                </a:lnTo>
                <a:lnTo>
                  <a:pt x="81" y="9"/>
                </a:lnTo>
                <a:lnTo>
                  <a:pt x="86" y="14"/>
                </a:lnTo>
                <a:lnTo>
                  <a:pt x="120" y="23"/>
                </a:lnTo>
                <a:lnTo>
                  <a:pt x="120" y="26"/>
                </a:lnTo>
                <a:lnTo>
                  <a:pt x="110" y="26"/>
                </a:lnTo>
                <a:lnTo>
                  <a:pt x="110" y="31"/>
                </a:lnTo>
                <a:lnTo>
                  <a:pt x="100" y="33"/>
                </a:lnTo>
                <a:lnTo>
                  <a:pt x="94" y="35"/>
                </a:lnTo>
                <a:lnTo>
                  <a:pt x="86" y="33"/>
                </a:lnTo>
                <a:lnTo>
                  <a:pt x="86" y="31"/>
                </a:lnTo>
                <a:lnTo>
                  <a:pt x="41" y="19"/>
                </a:lnTo>
                <a:lnTo>
                  <a:pt x="29" y="23"/>
                </a:lnTo>
                <a:lnTo>
                  <a:pt x="17" y="26"/>
                </a:lnTo>
                <a:lnTo>
                  <a:pt x="12" y="17"/>
                </a:lnTo>
                <a:lnTo>
                  <a:pt x="7" y="14"/>
                </a:lnTo>
                <a:lnTo>
                  <a:pt x="1" y="14"/>
                </a:lnTo>
                <a:lnTo>
                  <a:pt x="1" y="11"/>
                </a:lnTo>
                <a:lnTo>
                  <a:pt x="12" y="11"/>
                </a:lnTo>
                <a:lnTo>
                  <a:pt x="12" y="9"/>
                </a:lnTo>
                <a:lnTo>
                  <a:pt x="7" y="7"/>
                </a:lnTo>
                <a:lnTo>
                  <a:pt x="1" y="7"/>
                </a:lnTo>
                <a:lnTo>
                  <a:pt x="1" y="9"/>
                </a:lnTo>
                <a:lnTo>
                  <a:pt x="0" y="7"/>
                </a:lnTo>
                <a:lnTo>
                  <a:pt x="1" y="5"/>
                </a:lnTo>
                <a:lnTo>
                  <a:pt x="8" y="5"/>
                </a:lnTo>
                <a:lnTo>
                  <a:pt x="24" y="9"/>
                </a:lnTo>
                <a:lnTo>
                  <a:pt x="31" y="9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79" name="Freeform 1421"/>
          <p:cNvSpPr>
            <a:spLocks/>
          </p:cNvSpPr>
          <p:nvPr/>
        </p:nvSpPr>
        <p:spPr bwMode="auto">
          <a:xfrm>
            <a:off x="4105273" y="3235328"/>
            <a:ext cx="98425" cy="36513"/>
          </a:xfrm>
          <a:custGeom>
            <a:avLst/>
            <a:gdLst/>
            <a:ahLst/>
            <a:cxnLst>
              <a:cxn ang="0">
                <a:pos x="52" y="23"/>
              </a:cxn>
              <a:cxn ang="0">
                <a:pos x="59" y="21"/>
              </a:cxn>
              <a:cxn ang="0">
                <a:pos x="59" y="18"/>
              </a:cxn>
              <a:cxn ang="0">
                <a:pos x="62" y="17"/>
              </a:cxn>
              <a:cxn ang="0">
                <a:pos x="59" y="12"/>
              </a:cxn>
              <a:cxn ang="0">
                <a:pos x="57" y="9"/>
              </a:cxn>
              <a:cxn ang="0">
                <a:pos x="50" y="0"/>
              </a:cxn>
              <a:cxn ang="0">
                <a:pos x="40" y="3"/>
              </a:cxn>
              <a:cxn ang="0">
                <a:pos x="33" y="0"/>
              </a:cxn>
              <a:cxn ang="0">
                <a:pos x="10" y="0"/>
              </a:cxn>
              <a:cxn ang="0">
                <a:pos x="10" y="4"/>
              </a:cxn>
              <a:cxn ang="0">
                <a:pos x="0" y="4"/>
              </a:cxn>
              <a:cxn ang="0">
                <a:pos x="0" y="7"/>
              </a:cxn>
              <a:cxn ang="0">
                <a:pos x="10" y="13"/>
              </a:cxn>
              <a:cxn ang="0">
                <a:pos x="24" y="11"/>
              </a:cxn>
              <a:cxn ang="0">
                <a:pos x="34" y="11"/>
              </a:cxn>
              <a:cxn ang="0">
                <a:pos x="40" y="16"/>
              </a:cxn>
              <a:cxn ang="0">
                <a:pos x="40" y="18"/>
              </a:cxn>
              <a:cxn ang="0">
                <a:pos x="45" y="18"/>
              </a:cxn>
              <a:cxn ang="0">
                <a:pos x="50" y="23"/>
              </a:cxn>
              <a:cxn ang="0">
                <a:pos x="52" y="23"/>
              </a:cxn>
            </a:cxnLst>
            <a:rect l="0" t="0" r="r" b="b"/>
            <a:pathLst>
              <a:path w="62" h="23">
                <a:moveTo>
                  <a:pt x="52" y="23"/>
                </a:moveTo>
                <a:lnTo>
                  <a:pt x="59" y="21"/>
                </a:lnTo>
                <a:lnTo>
                  <a:pt x="59" y="18"/>
                </a:lnTo>
                <a:lnTo>
                  <a:pt x="62" y="17"/>
                </a:lnTo>
                <a:lnTo>
                  <a:pt x="59" y="12"/>
                </a:lnTo>
                <a:lnTo>
                  <a:pt x="57" y="9"/>
                </a:lnTo>
                <a:lnTo>
                  <a:pt x="50" y="0"/>
                </a:lnTo>
                <a:lnTo>
                  <a:pt x="40" y="3"/>
                </a:lnTo>
                <a:lnTo>
                  <a:pt x="33" y="0"/>
                </a:lnTo>
                <a:lnTo>
                  <a:pt x="10" y="0"/>
                </a:lnTo>
                <a:lnTo>
                  <a:pt x="10" y="4"/>
                </a:lnTo>
                <a:lnTo>
                  <a:pt x="0" y="4"/>
                </a:lnTo>
                <a:lnTo>
                  <a:pt x="0" y="7"/>
                </a:lnTo>
                <a:lnTo>
                  <a:pt x="10" y="13"/>
                </a:lnTo>
                <a:lnTo>
                  <a:pt x="24" y="11"/>
                </a:lnTo>
                <a:lnTo>
                  <a:pt x="34" y="11"/>
                </a:lnTo>
                <a:lnTo>
                  <a:pt x="40" y="16"/>
                </a:lnTo>
                <a:lnTo>
                  <a:pt x="40" y="18"/>
                </a:lnTo>
                <a:lnTo>
                  <a:pt x="45" y="18"/>
                </a:lnTo>
                <a:lnTo>
                  <a:pt x="50" y="23"/>
                </a:lnTo>
                <a:lnTo>
                  <a:pt x="52" y="2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80" name="Freeform 1422"/>
          <p:cNvSpPr>
            <a:spLocks/>
          </p:cNvSpPr>
          <p:nvPr/>
        </p:nvSpPr>
        <p:spPr bwMode="auto">
          <a:xfrm>
            <a:off x="4105273" y="3235328"/>
            <a:ext cx="98425" cy="36513"/>
          </a:xfrm>
          <a:custGeom>
            <a:avLst/>
            <a:gdLst/>
            <a:ahLst/>
            <a:cxnLst>
              <a:cxn ang="0">
                <a:pos x="52" y="23"/>
              </a:cxn>
              <a:cxn ang="0">
                <a:pos x="59" y="21"/>
              </a:cxn>
              <a:cxn ang="0">
                <a:pos x="59" y="18"/>
              </a:cxn>
              <a:cxn ang="0">
                <a:pos x="62" y="17"/>
              </a:cxn>
              <a:cxn ang="0">
                <a:pos x="59" y="12"/>
              </a:cxn>
              <a:cxn ang="0">
                <a:pos x="57" y="9"/>
              </a:cxn>
              <a:cxn ang="0">
                <a:pos x="50" y="0"/>
              </a:cxn>
              <a:cxn ang="0">
                <a:pos x="40" y="3"/>
              </a:cxn>
              <a:cxn ang="0">
                <a:pos x="33" y="0"/>
              </a:cxn>
              <a:cxn ang="0">
                <a:pos x="10" y="0"/>
              </a:cxn>
              <a:cxn ang="0">
                <a:pos x="10" y="4"/>
              </a:cxn>
              <a:cxn ang="0">
                <a:pos x="0" y="4"/>
              </a:cxn>
              <a:cxn ang="0">
                <a:pos x="0" y="7"/>
              </a:cxn>
              <a:cxn ang="0">
                <a:pos x="10" y="13"/>
              </a:cxn>
              <a:cxn ang="0">
                <a:pos x="24" y="11"/>
              </a:cxn>
              <a:cxn ang="0">
                <a:pos x="34" y="11"/>
              </a:cxn>
              <a:cxn ang="0">
                <a:pos x="40" y="16"/>
              </a:cxn>
              <a:cxn ang="0">
                <a:pos x="40" y="18"/>
              </a:cxn>
              <a:cxn ang="0">
                <a:pos x="45" y="18"/>
              </a:cxn>
              <a:cxn ang="0">
                <a:pos x="50" y="23"/>
              </a:cxn>
              <a:cxn ang="0">
                <a:pos x="52" y="23"/>
              </a:cxn>
            </a:cxnLst>
            <a:rect l="0" t="0" r="r" b="b"/>
            <a:pathLst>
              <a:path w="62" h="23">
                <a:moveTo>
                  <a:pt x="52" y="23"/>
                </a:moveTo>
                <a:lnTo>
                  <a:pt x="59" y="21"/>
                </a:lnTo>
                <a:lnTo>
                  <a:pt x="59" y="18"/>
                </a:lnTo>
                <a:lnTo>
                  <a:pt x="62" y="17"/>
                </a:lnTo>
                <a:lnTo>
                  <a:pt x="59" y="12"/>
                </a:lnTo>
                <a:lnTo>
                  <a:pt x="57" y="9"/>
                </a:lnTo>
                <a:lnTo>
                  <a:pt x="50" y="0"/>
                </a:lnTo>
                <a:lnTo>
                  <a:pt x="40" y="3"/>
                </a:lnTo>
                <a:lnTo>
                  <a:pt x="33" y="0"/>
                </a:lnTo>
                <a:lnTo>
                  <a:pt x="10" y="0"/>
                </a:lnTo>
                <a:lnTo>
                  <a:pt x="10" y="4"/>
                </a:lnTo>
                <a:lnTo>
                  <a:pt x="0" y="4"/>
                </a:lnTo>
                <a:lnTo>
                  <a:pt x="0" y="7"/>
                </a:lnTo>
                <a:lnTo>
                  <a:pt x="10" y="13"/>
                </a:lnTo>
                <a:lnTo>
                  <a:pt x="24" y="11"/>
                </a:lnTo>
                <a:lnTo>
                  <a:pt x="34" y="11"/>
                </a:lnTo>
                <a:lnTo>
                  <a:pt x="40" y="16"/>
                </a:lnTo>
                <a:lnTo>
                  <a:pt x="40" y="18"/>
                </a:lnTo>
                <a:lnTo>
                  <a:pt x="45" y="18"/>
                </a:lnTo>
                <a:lnTo>
                  <a:pt x="50" y="23"/>
                </a:lnTo>
                <a:lnTo>
                  <a:pt x="52" y="2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81" name="Freeform 1423"/>
          <p:cNvSpPr>
            <a:spLocks/>
          </p:cNvSpPr>
          <p:nvPr/>
        </p:nvSpPr>
        <p:spPr bwMode="auto">
          <a:xfrm>
            <a:off x="4243385" y="3214691"/>
            <a:ext cx="107950" cy="38100"/>
          </a:xfrm>
          <a:custGeom>
            <a:avLst/>
            <a:gdLst/>
            <a:ahLst/>
            <a:cxnLst>
              <a:cxn ang="0">
                <a:pos x="63" y="12"/>
              </a:cxn>
              <a:cxn ang="0">
                <a:pos x="58" y="12"/>
              </a:cxn>
              <a:cxn ang="0">
                <a:pos x="44" y="4"/>
              </a:cxn>
              <a:cxn ang="0">
                <a:pos x="44" y="0"/>
              </a:cxn>
              <a:cxn ang="0">
                <a:pos x="34" y="2"/>
              </a:cxn>
              <a:cxn ang="0">
                <a:pos x="17" y="7"/>
              </a:cxn>
              <a:cxn ang="0">
                <a:pos x="10" y="8"/>
              </a:cxn>
              <a:cxn ang="0">
                <a:pos x="0" y="16"/>
              </a:cxn>
              <a:cxn ang="0">
                <a:pos x="0" y="21"/>
              </a:cxn>
              <a:cxn ang="0">
                <a:pos x="7" y="23"/>
              </a:cxn>
              <a:cxn ang="0">
                <a:pos x="15" y="23"/>
              </a:cxn>
              <a:cxn ang="0">
                <a:pos x="20" y="24"/>
              </a:cxn>
              <a:cxn ang="0">
                <a:pos x="22" y="19"/>
              </a:cxn>
              <a:cxn ang="0">
                <a:pos x="55" y="19"/>
              </a:cxn>
              <a:cxn ang="0">
                <a:pos x="58" y="16"/>
              </a:cxn>
              <a:cxn ang="0">
                <a:pos x="63" y="16"/>
              </a:cxn>
              <a:cxn ang="0">
                <a:pos x="68" y="15"/>
              </a:cxn>
              <a:cxn ang="0">
                <a:pos x="63" y="12"/>
              </a:cxn>
            </a:cxnLst>
            <a:rect l="0" t="0" r="r" b="b"/>
            <a:pathLst>
              <a:path w="68" h="24">
                <a:moveTo>
                  <a:pt x="63" y="12"/>
                </a:moveTo>
                <a:lnTo>
                  <a:pt x="58" y="12"/>
                </a:lnTo>
                <a:lnTo>
                  <a:pt x="44" y="4"/>
                </a:lnTo>
                <a:lnTo>
                  <a:pt x="44" y="0"/>
                </a:lnTo>
                <a:lnTo>
                  <a:pt x="34" y="2"/>
                </a:lnTo>
                <a:lnTo>
                  <a:pt x="17" y="7"/>
                </a:lnTo>
                <a:lnTo>
                  <a:pt x="10" y="8"/>
                </a:lnTo>
                <a:lnTo>
                  <a:pt x="0" y="16"/>
                </a:lnTo>
                <a:lnTo>
                  <a:pt x="0" y="21"/>
                </a:lnTo>
                <a:lnTo>
                  <a:pt x="7" y="23"/>
                </a:lnTo>
                <a:lnTo>
                  <a:pt x="15" y="23"/>
                </a:lnTo>
                <a:lnTo>
                  <a:pt x="20" y="24"/>
                </a:lnTo>
                <a:lnTo>
                  <a:pt x="22" y="19"/>
                </a:lnTo>
                <a:lnTo>
                  <a:pt x="55" y="19"/>
                </a:lnTo>
                <a:lnTo>
                  <a:pt x="58" y="16"/>
                </a:lnTo>
                <a:lnTo>
                  <a:pt x="63" y="16"/>
                </a:lnTo>
                <a:lnTo>
                  <a:pt x="68" y="15"/>
                </a:lnTo>
                <a:lnTo>
                  <a:pt x="63" y="1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82" name="Freeform 1424"/>
          <p:cNvSpPr>
            <a:spLocks/>
          </p:cNvSpPr>
          <p:nvPr/>
        </p:nvSpPr>
        <p:spPr bwMode="auto">
          <a:xfrm>
            <a:off x="4243385" y="3214691"/>
            <a:ext cx="107950" cy="38100"/>
          </a:xfrm>
          <a:custGeom>
            <a:avLst/>
            <a:gdLst/>
            <a:ahLst/>
            <a:cxnLst>
              <a:cxn ang="0">
                <a:pos x="63" y="12"/>
              </a:cxn>
              <a:cxn ang="0">
                <a:pos x="58" y="12"/>
              </a:cxn>
              <a:cxn ang="0">
                <a:pos x="44" y="4"/>
              </a:cxn>
              <a:cxn ang="0">
                <a:pos x="44" y="0"/>
              </a:cxn>
              <a:cxn ang="0">
                <a:pos x="34" y="2"/>
              </a:cxn>
              <a:cxn ang="0">
                <a:pos x="17" y="7"/>
              </a:cxn>
              <a:cxn ang="0">
                <a:pos x="10" y="8"/>
              </a:cxn>
              <a:cxn ang="0">
                <a:pos x="0" y="16"/>
              </a:cxn>
              <a:cxn ang="0">
                <a:pos x="0" y="21"/>
              </a:cxn>
              <a:cxn ang="0">
                <a:pos x="7" y="23"/>
              </a:cxn>
              <a:cxn ang="0">
                <a:pos x="15" y="23"/>
              </a:cxn>
              <a:cxn ang="0">
                <a:pos x="20" y="24"/>
              </a:cxn>
              <a:cxn ang="0">
                <a:pos x="22" y="19"/>
              </a:cxn>
              <a:cxn ang="0">
                <a:pos x="55" y="19"/>
              </a:cxn>
              <a:cxn ang="0">
                <a:pos x="58" y="16"/>
              </a:cxn>
              <a:cxn ang="0">
                <a:pos x="63" y="16"/>
              </a:cxn>
              <a:cxn ang="0">
                <a:pos x="68" y="15"/>
              </a:cxn>
              <a:cxn ang="0">
                <a:pos x="63" y="12"/>
              </a:cxn>
            </a:cxnLst>
            <a:rect l="0" t="0" r="r" b="b"/>
            <a:pathLst>
              <a:path w="68" h="24">
                <a:moveTo>
                  <a:pt x="63" y="12"/>
                </a:moveTo>
                <a:lnTo>
                  <a:pt x="58" y="12"/>
                </a:lnTo>
                <a:lnTo>
                  <a:pt x="44" y="4"/>
                </a:lnTo>
                <a:lnTo>
                  <a:pt x="44" y="0"/>
                </a:lnTo>
                <a:lnTo>
                  <a:pt x="34" y="2"/>
                </a:lnTo>
                <a:lnTo>
                  <a:pt x="17" y="7"/>
                </a:lnTo>
                <a:lnTo>
                  <a:pt x="10" y="8"/>
                </a:lnTo>
                <a:lnTo>
                  <a:pt x="0" y="16"/>
                </a:lnTo>
                <a:lnTo>
                  <a:pt x="0" y="21"/>
                </a:lnTo>
                <a:lnTo>
                  <a:pt x="7" y="23"/>
                </a:lnTo>
                <a:lnTo>
                  <a:pt x="15" y="23"/>
                </a:lnTo>
                <a:lnTo>
                  <a:pt x="20" y="24"/>
                </a:lnTo>
                <a:lnTo>
                  <a:pt x="22" y="19"/>
                </a:lnTo>
                <a:lnTo>
                  <a:pt x="55" y="19"/>
                </a:lnTo>
                <a:lnTo>
                  <a:pt x="58" y="16"/>
                </a:lnTo>
                <a:lnTo>
                  <a:pt x="63" y="16"/>
                </a:lnTo>
                <a:lnTo>
                  <a:pt x="68" y="15"/>
                </a:lnTo>
                <a:lnTo>
                  <a:pt x="63" y="1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83" name="Freeform 1425"/>
          <p:cNvSpPr>
            <a:spLocks/>
          </p:cNvSpPr>
          <p:nvPr/>
        </p:nvSpPr>
        <p:spPr bwMode="auto">
          <a:xfrm>
            <a:off x="4152897" y="3144841"/>
            <a:ext cx="225425" cy="103188"/>
          </a:xfrm>
          <a:custGeom>
            <a:avLst/>
            <a:gdLst/>
            <a:ahLst/>
            <a:cxnLst>
              <a:cxn ang="0">
                <a:pos x="102" y="44"/>
              </a:cxn>
              <a:cxn ang="0">
                <a:pos x="137" y="42"/>
              </a:cxn>
              <a:cxn ang="0">
                <a:pos x="142" y="39"/>
              </a:cxn>
              <a:cxn ang="0">
                <a:pos x="142" y="26"/>
              </a:cxn>
              <a:cxn ang="0">
                <a:pos x="132" y="26"/>
              </a:cxn>
              <a:cxn ang="0">
                <a:pos x="132" y="23"/>
              </a:cxn>
              <a:cxn ang="0">
                <a:pos x="113" y="18"/>
              </a:cxn>
              <a:cxn ang="0">
                <a:pos x="63" y="0"/>
              </a:cxn>
              <a:cxn ang="0">
                <a:pos x="47" y="0"/>
              </a:cxn>
              <a:cxn ang="0">
                <a:pos x="57" y="42"/>
              </a:cxn>
              <a:cxn ang="0">
                <a:pos x="12" y="42"/>
              </a:cxn>
              <a:cxn ang="0">
                <a:pos x="11" y="44"/>
              </a:cxn>
              <a:cxn ang="0">
                <a:pos x="5" y="42"/>
              </a:cxn>
              <a:cxn ang="0">
                <a:pos x="0" y="46"/>
              </a:cxn>
              <a:cxn ang="0">
                <a:pos x="5" y="56"/>
              </a:cxn>
              <a:cxn ang="0">
                <a:pos x="11" y="59"/>
              </a:cxn>
              <a:cxn ang="0">
                <a:pos x="21" y="56"/>
              </a:cxn>
              <a:cxn ang="0">
                <a:pos x="30" y="65"/>
              </a:cxn>
              <a:cxn ang="0">
                <a:pos x="57" y="65"/>
              </a:cxn>
              <a:cxn ang="0">
                <a:pos x="57" y="61"/>
              </a:cxn>
              <a:cxn ang="0">
                <a:pos x="68" y="52"/>
              </a:cxn>
              <a:cxn ang="0">
                <a:pos x="80" y="50"/>
              </a:cxn>
              <a:cxn ang="0">
                <a:pos x="95" y="45"/>
              </a:cxn>
              <a:cxn ang="0">
                <a:pos x="102" y="44"/>
              </a:cxn>
            </a:cxnLst>
            <a:rect l="0" t="0" r="r" b="b"/>
            <a:pathLst>
              <a:path w="142" h="65">
                <a:moveTo>
                  <a:pt x="102" y="44"/>
                </a:moveTo>
                <a:lnTo>
                  <a:pt x="137" y="42"/>
                </a:lnTo>
                <a:lnTo>
                  <a:pt x="142" y="39"/>
                </a:lnTo>
                <a:lnTo>
                  <a:pt x="142" y="26"/>
                </a:lnTo>
                <a:lnTo>
                  <a:pt x="132" y="26"/>
                </a:lnTo>
                <a:lnTo>
                  <a:pt x="132" y="23"/>
                </a:lnTo>
                <a:lnTo>
                  <a:pt x="113" y="18"/>
                </a:lnTo>
                <a:lnTo>
                  <a:pt x="63" y="0"/>
                </a:lnTo>
                <a:lnTo>
                  <a:pt x="47" y="0"/>
                </a:lnTo>
                <a:lnTo>
                  <a:pt x="57" y="42"/>
                </a:lnTo>
                <a:lnTo>
                  <a:pt x="12" y="42"/>
                </a:lnTo>
                <a:lnTo>
                  <a:pt x="11" y="44"/>
                </a:lnTo>
                <a:lnTo>
                  <a:pt x="5" y="42"/>
                </a:lnTo>
                <a:lnTo>
                  <a:pt x="0" y="46"/>
                </a:lnTo>
                <a:lnTo>
                  <a:pt x="5" y="56"/>
                </a:lnTo>
                <a:lnTo>
                  <a:pt x="11" y="59"/>
                </a:lnTo>
                <a:lnTo>
                  <a:pt x="21" y="56"/>
                </a:lnTo>
                <a:lnTo>
                  <a:pt x="30" y="65"/>
                </a:lnTo>
                <a:lnTo>
                  <a:pt x="57" y="65"/>
                </a:lnTo>
                <a:lnTo>
                  <a:pt x="57" y="61"/>
                </a:lnTo>
                <a:lnTo>
                  <a:pt x="68" y="52"/>
                </a:lnTo>
                <a:lnTo>
                  <a:pt x="80" y="50"/>
                </a:lnTo>
                <a:lnTo>
                  <a:pt x="95" y="45"/>
                </a:lnTo>
                <a:lnTo>
                  <a:pt x="102" y="44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84" name="Freeform 1426"/>
          <p:cNvSpPr>
            <a:spLocks/>
          </p:cNvSpPr>
          <p:nvPr/>
        </p:nvSpPr>
        <p:spPr bwMode="auto">
          <a:xfrm>
            <a:off x="4152897" y="3144841"/>
            <a:ext cx="225425" cy="103188"/>
          </a:xfrm>
          <a:custGeom>
            <a:avLst/>
            <a:gdLst/>
            <a:ahLst/>
            <a:cxnLst>
              <a:cxn ang="0">
                <a:pos x="102" y="44"/>
              </a:cxn>
              <a:cxn ang="0">
                <a:pos x="137" y="42"/>
              </a:cxn>
              <a:cxn ang="0">
                <a:pos x="142" y="39"/>
              </a:cxn>
              <a:cxn ang="0">
                <a:pos x="142" y="26"/>
              </a:cxn>
              <a:cxn ang="0">
                <a:pos x="132" y="26"/>
              </a:cxn>
              <a:cxn ang="0">
                <a:pos x="132" y="23"/>
              </a:cxn>
              <a:cxn ang="0">
                <a:pos x="113" y="18"/>
              </a:cxn>
              <a:cxn ang="0">
                <a:pos x="63" y="0"/>
              </a:cxn>
              <a:cxn ang="0">
                <a:pos x="47" y="0"/>
              </a:cxn>
              <a:cxn ang="0">
                <a:pos x="57" y="42"/>
              </a:cxn>
              <a:cxn ang="0">
                <a:pos x="12" y="42"/>
              </a:cxn>
              <a:cxn ang="0">
                <a:pos x="11" y="44"/>
              </a:cxn>
              <a:cxn ang="0">
                <a:pos x="5" y="42"/>
              </a:cxn>
              <a:cxn ang="0">
                <a:pos x="0" y="46"/>
              </a:cxn>
              <a:cxn ang="0">
                <a:pos x="5" y="56"/>
              </a:cxn>
              <a:cxn ang="0">
                <a:pos x="11" y="59"/>
              </a:cxn>
              <a:cxn ang="0">
                <a:pos x="21" y="56"/>
              </a:cxn>
              <a:cxn ang="0">
                <a:pos x="30" y="65"/>
              </a:cxn>
              <a:cxn ang="0">
                <a:pos x="57" y="65"/>
              </a:cxn>
              <a:cxn ang="0">
                <a:pos x="57" y="61"/>
              </a:cxn>
              <a:cxn ang="0">
                <a:pos x="68" y="52"/>
              </a:cxn>
              <a:cxn ang="0">
                <a:pos x="80" y="50"/>
              </a:cxn>
              <a:cxn ang="0">
                <a:pos x="95" y="45"/>
              </a:cxn>
              <a:cxn ang="0">
                <a:pos x="102" y="44"/>
              </a:cxn>
            </a:cxnLst>
            <a:rect l="0" t="0" r="r" b="b"/>
            <a:pathLst>
              <a:path w="142" h="65">
                <a:moveTo>
                  <a:pt x="102" y="44"/>
                </a:moveTo>
                <a:lnTo>
                  <a:pt x="137" y="42"/>
                </a:lnTo>
                <a:lnTo>
                  <a:pt x="142" y="39"/>
                </a:lnTo>
                <a:lnTo>
                  <a:pt x="142" y="26"/>
                </a:lnTo>
                <a:lnTo>
                  <a:pt x="132" y="26"/>
                </a:lnTo>
                <a:lnTo>
                  <a:pt x="132" y="23"/>
                </a:lnTo>
                <a:lnTo>
                  <a:pt x="113" y="18"/>
                </a:lnTo>
                <a:lnTo>
                  <a:pt x="63" y="0"/>
                </a:lnTo>
                <a:lnTo>
                  <a:pt x="47" y="0"/>
                </a:lnTo>
                <a:lnTo>
                  <a:pt x="57" y="42"/>
                </a:lnTo>
                <a:lnTo>
                  <a:pt x="12" y="42"/>
                </a:lnTo>
                <a:lnTo>
                  <a:pt x="11" y="44"/>
                </a:lnTo>
                <a:lnTo>
                  <a:pt x="5" y="42"/>
                </a:lnTo>
                <a:lnTo>
                  <a:pt x="0" y="46"/>
                </a:lnTo>
                <a:lnTo>
                  <a:pt x="5" y="56"/>
                </a:lnTo>
                <a:lnTo>
                  <a:pt x="11" y="59"/>
                </a:lnTo>
                <a:lnTo>
                  <a:pt x="21" y="56"/>
                </a:lnTo>
                <a:lnTo>
                  <a:pt x="30" y="65"/>
                </a:lnTo>
                <a:lnTo>
                  <a:pt x="57" y="65"/>
                </a:lnTo>
                <a:lnTo>
                  <a:pt x="57" y="61"/>
                </a:lnTo>
                <a:lnTo>
                  <a:pt x="68" y="52"/>
                </a:lnTo>
                <a:lnTo>
                  <a:pt x="80" y="50"/>
                </a:lnTo>
                <a:lnTo>
                  <a:pt x="95" y="45"/>
                </a:lnTo>
                <a:lnTo>
                  <a:pt x="102" y="44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85" name="Freeform 1427"/>
          <p:cNvSpPr>
            <a:spLocks/>
          </p:cNvSpPr>
          <p:nvPr/>
        </p:nvSpPr>
        <p:spPr bwMode="auto">
          <a:xfrm>
            <a:off x="4622797" y="3160716"/>
            <a:ext cx="234950" cy="136525"/>
          </a:xfrm>
          <a:custGeom>
            <a:avLst/>
            <a:gdLst/>
            <a:ahLst/>
            <a:cxnLst>
              <a:cxn ang="0">
                <a:pos x="124" y="79"/>
              </a:cxn>
              <a:cxn ang="0">
                <a:pos x="117" y="76"/>
              </a:cxn>
              <a:cxn ang="0">
                <a:pos x="110" y="70"/>
              </a:cxn>
              <a:cxn ang="0">
                <a:pos x="105" y="68"/>
              </a:cxn>
              <a:cxn ang="0">
                <a:pos x="105" y="65"/>
              </a:cxn>
              <a:cxn ang="0">
                <a:pos x="110" y="63"/>
              </a:cxn>
              <a:cxn ang="0">
                <a:pos x="113" y="55"/>
              </a:cxn>
              <a:cxn ang="0">
                <a:pos x="129" y="42"/>
              </a:cxn>
              <a:cxn ang="0">
                <a:pos x="134" y="27"/>
              </a:cxn>
              <a:cxn ang="0">
                <a:pos x="148" y="25"/>
              </a:cxn>
              <a:cxn ang="0">
                <a:pos x="148" y="23"/>
              </a:cxn>
              <a:cxn ang="0">
                <a:pos x="140" y="19"/>
              </a:cxn>
              <a:cxn ang="0">
                <a:pos x="129" y="2"/>
              </a:cxn>
              <a:cxn ang="0">
                <a:pos x="119" y="2"/>
              </a:cxn>
              <a:cxn ang="0">
                <a:pos x="119" y="0"/>
              </a:cxn>
              <a:cxn ang="0">
                <a:pos x="110" y="2"/>
              </a:cxn>
              <a:cxn ang="0">
                <a:pos x="25" y="2"/>
              </a:cxn>
              <a:cxn ang="0">
                <a:pos x="25" y="13"/>
              </a:cxn>
              <a:cxn ang="0">
                <a:pos x="14" y="13"/>
              </a:cxn>
              <a:cxn ang="0">
                <a:pos x="14" y="32"/>
              </a:cxn>
              <a:cxn ang="0">
                <a:pos x="9" y="32"/>
              </a:cxn>
              <a:cxn ang="0">
                <a:pos x="0" y="42"/>
              </a:cxn>
              <a:cxn ang="0">
                <a:pos x="9" y="51"/>
              </a:cxn>
              <a:cxn ang="0">
                <a:pos x="7" y="53"/>
              </a:cxn>
              <a:cxn ang="0">
                <a:pos x="14" y="58"/>
              </a:cxn>
              <a:cxn ang="0">
                <a:pos x="18" y="62"/>
              </a:cxn>
              <a:cxn ang="0">
                <a:pos x="26" y="65"/>
              </a:cxn>
              <a:cxn ang="0">
                <a:pos x="58" y="80"/>
              </a:cxn>
              <a:cxn ang="0">
                <a:pos x="59" y="81"/>
              </a:cxn>
              <a:cxn ang="0">
                <a:pos x="70" y="81"/>
              </a:cxn>
              <a:cxn ang="0">
                <a:pos x="79" y="86"/>
              </a:cxn>
              <a:cxn ang="0">
                <a:pos x="89" y="86"/>
              </a:cxn>
              <a:cxn ang="0">
                <a:pos x="110" y="83"/>
              </a:cxn>
              <a:cxn ang="0">
                <a:pos x="113" y="81"/>
              </a:cxn>
              <a:cxn ang="0">
                <a:pos x="124" y="81"/>
              </a:cxn>
              <a:cxn ang="0">
                <a:pos x="124" y="79"/>
              </a:cxn>
            </a:cxnLst>
            <a:rect l="0" t="0" r="r" b="b"/>
            <a:pathLst>
              <a:path w="148" h="86">
                <a:moveTo>
                  <a:pt x="124" y="79"/>
                </a:moveTo>
                <a:lnTo>
                  <a:pt x="117" y="76"/>
                </a:lnTo>
                <a:lnTo>
                  <a:pt x="110" y="70"/>
                </a:lnTo>
                <a:lnTo>
                  <a:pt x="105" y="68"/>
                </a:lnTo>
                <a:lnTo>
                  <a:pt x="105" y="65"/>
                </a:lnTo>
                <a:lnTo>
                  <a:pt x="110" y="63"/>
                </a:lnTo>
                <a:lnTo>
                  <a:pt x="113" y="55"/>
                </a:lnTo>
                <a:lnTo>
                  <a:pt x="129" y="42"/>
                </a:lnTo>
                <a:lnTo>
                  <a:pt x="134" y="27"/>
                </a:lnTo>
                <a:lnTo>
                  <a:pt x="148" y="25"/>
                </a:lnTo>
                <a:lnTo>
                  <a:pt x="148" y="23"/>
                </a:lnTo>
                <a:lnTo>
                  <a:pt x="140" y="19"/>
                </a:lnTo>
                <a:lnTo>
                  <a:pt x="129" y="2"/>
                </a:lnTo>
                <a:lnTo>
                  <a:pt x="119" y="2"/>
                </a:lnTo>
                <a:lnTo>
                  <a:pt x="119" y="0"/>
                </a:lnTo>
                <a:lnTo>
                  <a:pt x="110" y="2"/>
                </a:lnTo>
                <a:lnTo>
                  <a:pt x="25" y="2"/>
                </a:lnTo>
                <a:lnTo>
                  <a:pt x="25" y="13"/>
                </a:lnTo>
                <a:lnTo>
                  <a:pt x="14" y="13"/>
                </a:lnTo>
                <a:lnTo>
                  <a:pt x="14" y="32"/>
                </a:lnTo>
                <a:lnTo>
                  <a:pt x="9" y="32"/>
                </a:lnTo>
                <a:lnTo>
                  <a:pt x="0" y="42"/>
                </a:lnTo>
                <a:lnTo>
                  <a:pt x="9" y="51"/>
                </a:lnTo>
                <a:lnTo>
                  <a:pt x="7" y="53"/>
                </a:lnTo>
                <a:lnTo>
                  <a:pt x="14" y="58"/>
                </a:lnTo>
                <a:lnTo>
                  <a:pt x="18" y="62"/>
                </a:lnTo>
                <a:lnTo>
                  <a:pt x="26" y="65"/>
                </a:lnTo>
                <a:lnTo>
                  <a:pt x="58" y="80"/>
                </a:lnTo>
                <a:lnTo>
                  <a:pt x="59" y="81"/>
                </a:lnTo>
                <a:lnTo>
                  <a:pt x="70" y="81"/>
                </a:lnTo>
                <a:lnTo>
                  <a:pt x="79" y="86"/>
                </a:lnTo>
                <a:lnTo>
                  <a:pt x="89" y="86"/>
                </a:lnTo>
                <a:lnTo>
                  <a:pt x="110" y="83"/>
                </a:lnTo>
                <a:lnTo>
                  <a:pt x="113" y="81"/>
                </a:lnTo>
                <a:lnTo>
                  <a:pt x="124" y="81"/>
                </a:lnTo>
                <a:lnTo>
                  <a:pt x="124" y="79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86" name="Freeform 1428"/>
          <p:cNvSpPr>
            <a:spLocks/>
          </p:cNvSpPr>
          <p:nvPr/>
        </p:nvSpPr>
        <p:spPr bwMode="auto">
          <a:xfrm>
            <a:off x="4622797" y="3160716"/>
            <a:ext cx="234950" cy="136525"/>
          </a:xfrm>
          <a:custGeom>
            <a:avLst/>
            <a:gdLst/>
            <a:ahLst/>
            <a:cxnLst>
              <a:cxn ang="0">
                <a:pos x="124" y="79"/>
              </a:cxn>
              <a:cxn ang="0">
                <a:pos x="117" y="76"/>
              </a:cxn>
              <a:cxn ang="0">
                <a:pos x="110" y="70"/>
              </a:cxn>
              <a:cxn ang="0">
                <a:pos x="105" y="68"/>
              </a:cxn>
              <a:cxn ang="0">
                <a:pos x="105" y="65"/>
              </a:cxn>
              <a:cxn ang="0">
                <a:pos x="110" y="63"/>
              </a:cxn>
              <a:cxn ang="0">
                <a:pos x="113" y="55"/>
              </a:cxn>
              <a:cxn ang="0">
                <a:pos x="129" y="42"/>
              </a:cxn>
              <a:cxn ang="0">
                <a:pos x="134" y="27"/>
              </a:cxn>
              <a:cxn ang="0">
                <a:pos x="148" y="25"/>
              </a:cxn>
              <a:cxn ang="0">
                <a:pos x="148" y="23"/>
              </a:cxn>
              <a:cxn ang="0">
                <a:pos x="140" y="19"/>
              </a:cxn>
              <a:cxn ang="0">
                <a:pos x="129" y="2"/>
              </a:cxn>
              <a:cxn ang="0">
                <a:pos x="119" y="2"/>
              </a:cxn>
              <a:cxn ang="0">
                <a:pos x="119" y="0"/>
              </a:cxn>
              <a:cxn ang="0">
                <a:pos x="110" y="2"/>
              </a:cxn>
              <a:cxn ang="0">
                <a:pos x="25" y="2"/>
              </a:cxn>
              <a:cxn ang="0">
                <a:pos x="25" y="13"/>
              </a:cxn>
              <a:cxn ang="0">
                <a:pos x="14" y="13"/>
              </a:cxn>
              <a:cxn ang="0">
                <a:pos x="14" y="32"/>
              </a:cxn>
              <a:cxn ang="0">
                <a:pos x="9" y="32"/>
              </a:cxn>
              <a:cxn ang="0">
                <a:pos x="0" y="42"/>
              </a:cxn>
              <a:cxn ang="0">
                <a:pos x="9" y="51"/>
              </a:cxn>
              <a:cxn ang="0">
                <a:pos x="7" y="53"/>
              </a:cxn>
              <a:cxn ang="0">
                <a:pos x="14" y="58"/>
              </a:cxn>
              <a:cxn ang="0">
                <a:pos x="18" y="62"/>
              </a:cxn>
              <a:cxn ang="0">
                <a:pos x="26" y="65"/>
              </a:cxn>
              <a:cxn ang="0">
                <a:pos x="58" y="80"/>
              </a:cxn>
              <a:cxn ang="0">
                <a:pos x="59" y="81"/>
              </a:cxn>
              <a:cxn ang="0">
                <a:pos x="70" y="81"/>
              </a:cxn>
              <a:cxn ang="0">
                <a:pos x="79" y="86"/>
              </a:cxn>
              <a:cxn ang="0">
                <a:pos x="89" y="86"/>
              </a:cxn>
              <a:cxn ang="0">
                <a:pos x="110" y="83"/>
              </a:cxn>
              <a:cxn ang="0">
                <a:pos x="113" y="81"/>
              </a:cxn>
              <a:cxn ang="0">
                <a:pos x="124" y="81"/>
              </a:cxn>
              <a:cxn ang="0">
                <a:pos x="124" y="79"/>
              </a:cxn>
            </a:cxnLst>
            <a:rect l="0" t="0" r="r" b="b"/>
            <a:pathLst>
              <a:path w="148" h="86">
                <a:moveTo>
                  <a:pt x="124" y="79"/>
                </a:moveTo>
                <a:lnTo>
                  <a:pt x="117" y="76"/>
                </a:lnTo>
                <a:lnTo>
                  <a:pt x="110" y="70"/>
                </a:lnTo>
                <a:lnTo>
                  <a:pt x="105" y="68"/>
                </a:lnTo>
                <a:lnTo>
                  <a:pt x="105" y="65"/>
                </a:lnTo>
                <a:lnTo>
                  <a:pt x="110" y="63"/>
                </a:lnTo>
                <a:lnTo>
                  <a:pt x="113" y="55"/>
                </a:lnTo>
                <a:lnTo>
                  <a:pt x="129" y="42"/>
                </a:lnTo>
                <a:lnTo>
                  <a:pt x="134" y="27"/>
                </a:lnTo>
                <a:lnTo>
                  <a:pt x="148" y="25"/>
                </a:lnTo>
                <a:lnTo>
                  <a:pt x="148" y="23"/>
                </a:lnTo>
                <a:lnTo>
                  <a:pt x="140" y="19"/>
                </a:lnTo>
                <a:lnTo>
                  <a:pt x="129" y="2"/>
                </a:lnTo>
                <a:lnTo>
                  <a:pt x="119" y="2"/>
                </a:lnTo>
                <a:lnTo>
                  <a:pt x="119" y="0"/>
                </a:lnTo>
                <a:lnTo>
                  <a:pt x="110" y="2"/>
                </a:lnTo>
                <a:lnTo>
                  <a:pt x="25" y="2"/>
                </a:lnTo>
                <a:lnTo>
                  <a:pt x="25" y="13"/>
                </a:lnTo>
                <a:lnTo>
                  <a:pt x="14" y="13"/>
                </a:lnTo>
                <a:lnTo>
                  <a:pt x="14" y="32"/>
                </a:lnTo>
                <a:lnTo>
                  <a:pt x="9" y="32"/>
                </a:lnTo>
                <a:lnTo>
                  <a:pt x="0" y="42"/>
                </a:lnTo>
                <a:lnTo>
                  <a:pt x="9" y="51"/>
                </a:lnTo>
                <a:lnTo>
                  <a:pt x="7" y="53"/>
                </a:lnTo>
                <a:lnTo>
                  <a:pt x="14" y="58"/>
                </a:lnTo>
                <a:lnTo>
                  <a:pt x="18" y="62"/>
                </a:lnTo>
                <a:lnTo>
                  <a:pt x="26" y="65"/>
                </a:lnTo>
                <a:lnTo>
                  <a:pt x="58" y="80"/>
                </a:lnTo>
                <a:lnTo>
                  <a:pt x="59" y="81"/>
                </a:lnTo>
                <a:lnTo>
                  <a:pt x="70" y="81"/>
                </a:lnTo>
                <a:lnTo>
                  <a:pt x="79" y="86"/>
                </a:lnTo>
                <a:lnTo>
                  <a:pt x="89" y="86"/>
                </a:lnTo>
                <a:lnTo>
                  <a:pt x="110" y="83"/>
                </a:lnTo>
                <a:lnTo>
                  <a:pt x="113" y="81"/>
                </a:lnTo>
                <a:lnTo>
                  <a:pt x="124" y="81"/>
                </a:lnTo>
                <a:lnTo>
                  <a:pt x="124" y="79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87" name="Freeform 1429"/>
          <p:cNvSpPr>
            <a:spLocks/>
          </p:cNvSpPr>
          <p:nvPr/>
        </p:nvSpPr>
        <p:spPr bwMode="auto">
          <a:xfrm>
            <a:off x="4446585" y="3086103"/>
            <a:ext cx="215900" cy="98425"/>
          </a:xfrm>
          <a:custGeom>
            <a:avLst/>
            <a:gdLst/>
            <a:ahLst/>
            <a:cxnLst>
              <a:cxn ang="0">
                <a:pos x="136" y="48"/>
              </a:cxn>
              <a:cxn ang="0">
                <a:pos x="131" y="19"/>
              </a:cxn>
              <a:cxn ang="0">
                <a:pos x="131" y="8"/>
              </a:cxn>
              <a:cxn ang="0">
                <a:pos x="117" y="5"/>
              </a:cxn>
              <a:cxn ang="0">
                <a:pos x="117" y="1"/>
              </a:cxn>
              <a:cxn ang="0">
                <a:pos x="107" y="1"/>
              </a:cxn>
              <a:cxn ang="0">
                <a:pos x="86" y="5"/>
              </a:cxn>
              <a:cxn ang="0">
                <a:pos x="86" y="13"/>
              </a:cxn>
              <a:cxn ang="0">
                <a:pos x="84" y="14"/>
              </a:cxn>
              <a:cxn ang="0">
                <a:pos x="77" y="13"/>
              </a:cxn>
              <a:cxn ang="0">
                <a:pos x="67" y="10"/>
              </a:cxn>
              <a:cxn ang="0">
                <a:pos x="55" y="8"/>
              </a:cxn>
              <a:cxn ang="0">
                <a:pos x="51" y="5"/>
              </a:cxn>
              <a:cxn ang="0">
                <a:pos x="45" y="1"/>
              </a:cxn>
              <a:cxn ang="0">
                <a:pos x="26" y="1"/>
              </a:cxn>
              <a:cxn ang="0">
                <a:pos x="15" y="0"/>
              </a:cxn>
              <a:cxn ang="0">
                <a:pos x="15" y="5"/>
              </a:cxn>
              <a:cxn ang="0">
                <a:pos x="5" y="8"/>
              </a:cxn>
              <a:cxn ang="0">
                <a:pos x="5" y="13"/>
              </a:cxn>
              <a:cxn ang="0">
                <a:pos x="0" y="13"/>
              </a:cxn>
              <a:cxn ang="0">
                <a:pos x="0" y="14"/>
              </a:cxn>
              <a:cxn ang="0">
                <a:pos x="5" y="17"/>
              </a:cxn>
              <a:cxn ang="0">
                <a:pos x="5" y="29"/>
              </a:cxn>
              <a:cxn ang="0">
                <a:pos x="0" y="32"/>
              </a:cxn>
              <a:cxn ang="0">
                <a:pos x="10" y="38"/>
              </a:cxn>
              <a:cxn ang="0">
                <a:pos x="15" y="38"/>
              </a:cxn>
              <a:cxn ang="0">
                <a:pos x="20" y="43"/>
              </a:cxn>
              <a:cxn ang="0">
                <a:pos x="45" y="43"/>
              </a:cxn>
              <a:cxn ang="0">
                <a:pos x="50" y="47"/>
              </a:cxn>
              <a:cxn ang="0">
                <a:pos x="65" y="47"/>
              </a:cxn>
              <a:cxn ang="0">
                <a:pos x="125" y="62"/>
              </a:cxn>
              <a:cxn ang="0">
                <a:pos x="125" y="60"/>
              </a:cxn>
              <a:cxn ang="0">
                <a:pos x="136" y="60"/>
              </a:cxn>
              <a:cxn ang="0">
                <a:pos x="136" y="48"/>
              </a:cxn>
            </a:cxnLst>
            <a:rect l="0" t="0" r="r" b="b"/>
            <a:pathLst>
              <a:path w="136" h="62">
                <a:moveTo>
                  <a:pt x="136" y="48"/>
                </a:moveTo>
                <a:lnTo>
                  <a:pt x="131" y="19"/>
                </a:lnTo>
                <a:lnTo>
                  <a:pt x="131" y="8"/>
                </a:lnTo>
                <a:lnTo>
                  <a:pt x="117" y="5"/>
                </a:lnTo>
                <a:lnTo>
                  <a:pt x="117" y="1"/>
                </a:lnTo>
                <a:lnTo>
                  <a:pt x="107" y="1"/>
                </a:lnTo>
                <a:lnTo>
                  <a:pt x="86" y="5"/>
                </a:lnTo>
                <a:lnTo>
                  <a:pt x="86" y="13"/>
                </a:lnTo>
                <a:lnTo>
                  <a:pt x="84" y="14"/>
                </a:lnTo>
                <a:lnTo>
                  <a:pt x="77" y="13"/>
                </a:lnTo>
                <a:lnTo>
                  <a:pt x="67" y="10"/>
                </a:lnTo>
                <a:lnTo>
                  <a:pt x="55" y="8"/>
                </a:lnTo>
                <a:lnTo>
                  <a:pt x="51" y="5"/>
                </a:lnTo>
                <a:lnTo>
                  <a:pt x="45" y="1"/>
                </a:lnTo>
                <a:lnTo>
                  <a:pt x="26" y="1"/>
                </a:lnTo>
                <a:lnTo>
                  <a:pt x="15" y="0"/>
                </a:lnTo>
                <a:lnTo>
                  <a:pt x="15" y="5"/>
                </a:lnTo>
                <a:lnTo>
                  <a:pt x="5" y="8"/>
                </a:lnTo>
                <a:lnTo>
                  <a:pt x="5" y="13"/>
                </a:lnTo>
                <a:lnTo>
                  <a:pt x="0" y="13"/>
                </a:lnTo>
                <a:lnTo>
                  <a:pt x="0" y="14"/>
                </a:lnTo>
                <a:lnTo>
                  <a:pt x="5" y="17"/>
                </a:lnTo>
                <a:lnTo>
                  <a:pt x="5" y="29"/>
                </a:lnTo>
                <a:lnTo>
                  <a:pt x="0" y="32"/>
                </a:lnTo>
                <a:lnTo>
                  <a:pt x="10" y="38"/>
                </a:lnTo>
                <a:lnTo>
                  <a:pt x="15" y="38"/>
                </a:lnTo>
                <a:lnTo>
                  <a:pt x="20" y="43"/>
                </a:lnTo>
                <a:lnTo>
                  <a:pt x="45" y="43"/>
                </a:lnTo>
                <a:lnTo>
                  <a:pt x="50" y="47"/>
                </a:lnTo>
                <a:lnTo>
                  <a:pt x="65" y="47"/>
                </a:lnTo>
                <a:lnTo>
                  <a:pt x="125" y="62"/>
                </a:lnTo>
                <a:lnTo>
                  <a:pt x="125" y="60"/>
                </a:lnTo>
                <a:lnTo>
                  <a:pt x="136" y="60"/>
                </a:lnTo>
                <a:lnTo>
                  <a:pt x="136" y="48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88" name="Freeform 1430"/>
          <p:cNvSpPr>
            <a:spLocks/>
          </p:cNvSpPr>
          <p:nvPr/>
        </p:nvSpPr>
        <p:spPr bwMode="auto">
          <a:xfrm>
            <a:off x="4446585" y="3086103"/>
            <a:ext cx="215900" cy="98425"/>
          </a:xfrm>
          <a:custGeom>
            <a:avLst/>
            <a:gdLst/>
            <a:ahLst/>
            <a:cxnLst>
              <a:cxn ang="0">
                <a:pos x="136" y="48"/>
              </a:cxn>
              <a:cxn ang="0">
                <a:pos x="131" y="19"/>
              </a:cxn>
              <a:cxn ang="0">
                <a:pos x="131" y="8"/>
              </a:cxn>
              <a:cxn ang="0">
                <a:pos x="117" y="5"/>
              </a:cxn>
              <a:cxn ang="0">
                <a:pos x="117" y="1"/>
              </a:cxn>
              <a:cxn ang="0">
                <a:pos x="107" y="1"/>
              </a:cxn>
              <a:cxn ang="0">
                <a:pos x="86" y="5"/>
              </a:cxn>
              <a:cxn ang="0">
                <a:pos x="86" y="13"/>
              </a:cxn>
              <a:cxn ang="0">
                <a:pos x="84" y="14"/>
              </a:cxn>
              <a:cxn ang="0">
                <a:pos x="77" y="13"/>
              </a:cxn>
              <a:cxn ang="0">
                <a:pos x="67" y="10"/>
              </a:cxn>
              <a:cxn ang="0">
                <a:pos x="55" y="8"/>
              </a:cxn>
              <a:cxn ang="0">
                <a:pos x="51" y="5"/>
              </a:cxn>
              <a:cxn ang="0">
                <a:pos x="45" y="1"/>
              </a:cxn>
              <a:cxn ang="0">
                <a:pos x="26" y="1"/>
              </a:cxn>
              <a:cxn ang="0">
                <a:pos x="15" y="0"/>
              </a:cxn>
              <a:cxn ang="0">
                <a:pos x="15" y="5"/>
              </a:cxn>
              <a:cxn ang="0">
                <a:pos x="5" y="8"/>
              </a:cxn>
              <a:cxn ang="0">
                <a:pos x="5" y="13"/>
              </a:cxn>
              <a:cxn ang="0">
                <a:pos x="0" y="13"/>
              </a:cxn>
              <a:cxn ang="0">
                <a:pos x="0" y="14"/>
              </a:cxn>
              <a:cxn ang="0">
                <a:pos x="5" y="17"/>
              </a:cxn>
              <a:cxn ang="0">
                <a:pos x="5" y="29"/>
              </a:cxn>
              <a:cxn ang="0">
                <a:pos x="0" y="32"/>
              </a:cxn>
              <a:cxn ang="0">
                <a:pos x="10" y="38"/>
              </a:cxn>
              <a:cxn ang="0">
                <a:pos x="15" y="38"/>
              </a:cxn>
              <a:cxn ang="0">
                <a:pos x="20" y="43"/>
              </a:cxn>
              <a:cxn ang="0">
                <a:pos x="45" y="43"/>
              </a:cxn>
              <a:cxn ang="0">
                <a:pos x="50" y="47"/>
              </a:cxn>
              <a:cxn ang="0">
                <a:pos x="65" y="47"/>
              </a:cxn>
              <a:cxn ang="0">
                <a:pos x="125" y="62"/>
              </a:cxn>
              <a:cxn ang="0">
                <a:pos x="125" y="60"/>
              </a:cxn>
              <a:cxn ang="0">
                <a:pos x="136" y="60"/>
              </a:cxn>
              <a:cxn ang="0">
                <a:pos x="136" y="48"/>
              </a:cxn>
            </a:cxnLst>
            <a:rect l="0" t="0" r="r" b="b"/>
            <a:pathLst>
              <a:path w="136" h="62">
                <a:moveTo>
                  <a:pt x="136" y="48"/>
                </a:moveTo>
                <a:lnTo>
                  <a:pt x="131" y="19"/>
                </a:lnTo>
                <a:lnTo>
                  <a:pt x="131" y="8"/>
                </a:lnTo>
                <a:lnTo>
                  <a:pt x="117" y="5"/>
                </a:lnTo>
                <a:lnTo>
                  <a:pt x="117" y="1"/>
                </a:lnTo>
                <a:lnTo>
                  <a:pt x="107" y="1"/>
                </a:lnTo>
                <a:lnTo>
                  <a:pt x="86" y="5"/>
                </a:lnTo>
                <a:lnTo>
                  <a:pt x="86" y="13"/>
                </a:lnTo>
                <a:lnTo>
                  <a:pt x="84" y="14"/>
                </a:lnTo>
                <a:lnTo>
                  <a:pt x="77" y="13"/>
                </a:lnTo>
                <a:lnTo>
                  <a:pt x="67" y="10"/>
                </a:lnTo>
                <a:lnTo>
                  <a:pt x="55" y="8"/>
                </a:lnTo>
                <a:lnTo>
                  <a:pt x="51" y="5"/>
                </a:lnTo>
                <a:lnTo>
                  <a:pt x="45" y="1"/>
                </a:lnTo>
                <a:lnTo>
                  <a:pt x="26" y="1"/>
                </a:lnTo>
                <a:lnTo>
                  <a:pt x="15" y="0"/>
                </a:lnTo>
                <a:lnTo>
                  <a:pt x="15" y="5"/>
                </a:lnTo>
                <a:lnTo>
                  <a:pt x="5" y="8"/>
                </a:lnTo>
                <a:lnTo>
                  <a:pt x="5" y="13"/>
                </a:lnTo>
                <a:lnTo>
                  <a:pt x="0" y="13"/>
                </a:lnTo>
                <a:lnTo>
                  <a:pt x="0" y="14"/>
                </a:lnTo>
                <a:lnTo>
                  <a:pt x="5" y="17"/>
                </a:lnTo>
                <a:lnTo>
                  <a:pt x="5" y="29"/>
                </a:lnTo>
                <a:lnTo>
                  <a:pt x="0" y="32"/>
                </a:lnTo>
                <a:lnTo>
                  <a:pt x="10" y="38"/>
                </a:lnTo>
                <a:lnTo>
                  <a:pt x="15" y="38"/>
                </a:lnTo>
                <a:lnTo>
                  <a:pt x="20" y="43"/>
                </a:lnTo>
                <a:lnTo>
                  <a:pt x="45" y="43"/>
                </a:lnTo>
                <a:lnTo>
                  <a:pt x="50" y="47"/>
                </a:lnTo>
                <a:lnTo>
                  <a:pt x="65" y="47"/>
                </a:lnTo>
                <a:lnTo>
                  <a:pt x="125" y="62"/>
                </a:lnTo>
                <a:lnTo>
                  <a:pt x="125" y="60"/>
                </a:lnTo>
                <a:lnTo>
                  <a:pt x="136" y="60"/>
                </a:lnTo>
                <a:lnTo>
                  <a:pt x="136" y="48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89" name="Freeform 1431"/>
          <p:cNvSpPr>
            <a:spLocks/>
          </p:cNvSpPr>
          <p:nvPr/>
        </p:nvSpPr>
        <p:spPr bwMode="auto">
          <a:xfrm>
            <a:off x="4198935" y="3063878"/>
            <a:ext cx="279400" cy="123825"/>
          </a:xfrm>
          <a:custGeom>
            <a:avLst/>
            <a:gdLst/>
            <a:ahLst/>
            <a:cxnLst>
              <a:cxn ang="0">
                <a:pos x="146" y="0"/>
              </a:cxn>
              <a:cxn ang="0">
                <a:pos x="109" y="0"/>
              </a:cxn>
              <a:cxn ang="0">
                <a:pos x="85" y="3"/>
              </a:cxn>
              <a:cxn ang="0">
                <a:pos x="57" y="6"/>
              </a:cxn>
              <a:cxn ang="0">
                <a:pos x="62" y="9"/>
              </a:cxn>
              <a:cxn ang="0">
                <a:pos x="62" y="21"/>
              </a:cxn>
              <a:cxn ang="0">
                <a:pos x="43" y="23"/>
              </a:cxn>
              <a:cxn ang="0">
                <a:pos x="43" y="26"/>
              </a:cxn>
              <a:cxn ang="0">
                <a:pos x="33" y="30"/>
              </a:cxn>
              <a:cxn ang="0">
                <a:pos x="4" y="32"/>
              </a:cxn>
              <a:cxn ang="0">
                <a:pos x="0" y="34"/>
              </a:cxn>
              <a:cxn ang="0">
                <a:pos x="0" y="40"/>
              </a:cxn>
              <a:cxn ang="0">
                <a:pos x="35" y="51"/>
              </a:cxn>
              <a:cxn ang="0">
                <a:pos x="85" y="70"/>
              </a:cxn>
              <a:cxn ang="0">
                <a:pos x="102" y="75"/>
              </a:cxn>
              <a:cxn ang="0">
                <a:pos x="102" y="78"/>
              </a:cxn>
              <a:cxn ang="0">
                <a:pos x="112" y="78"/>
              </a:cxn>
              <a:cxn ang="0">
                <a:pos x="121" y="76"/>
              </a:cxn>
              <a:cxn ang="0">
                <a:pos x="176" y="57"/>
              </a:cxn>
              <a:cxn ang="0">
                <a:pos x="171" y="53"/>
              </a:cxn>
              <a:cxn ang="0">
                <a:pos x="165" y="52"/>
              </a:cxn>
              <a:cxn ang="0">
                <a:pos x="155" y="47"/>
              </a:cxn>
              <a:cxn ang="0">
                <a:pos x="160" y="44"/>
              </a:cxn>
              <a:cxn ang="0">
                <a:pos x="160" y="31"/>
              </a:cxn>
              <a:cxn ang="0">
                <a:pos x="155" y="29"/>
              </a:cxn>
              <a:cxn ang="0">
                <a:pos x="155" y="21"/>
              </a:cxn>
              <a:cxn ang="0">
                <a:pos x="146" y="16"/>
              </a:cxn>
              <a:cxn ang="0">
                <a:pos x="141" y="12"/>
              </a:cxn>
              <a:cxn ang="0">
                <a:pos x="152" y="8"/>
              </a:cxn>
              <a:cxn ang="0">
                <a:pos x="152" y="0"/>
              </a:cxn>
              <a:cxn ang="0">
                <a:pos x="146" y="0"/>
              </a:cxn>
            </a:cxnLst>
            <a:rect l="0" t="0" r="r" b="b"/>
            <a:pathLst>
              <a:path w="176" h="78">
                <a:moveTo>
                  <a:pt x="146" y="0"/>
                </a:moveTo>
                <a:lnTo>
                  <a:pt x="109" y="0"/>
                </a:lnTo>
                <a:lnTo>
                  <a:pt x="85" y="3"/>
                </a:lnTo>
                <a:lnTo>
                  <a:pt x="57" y="6"/>
                </a:lnTo>
                <a:lnTo>
                  <a:pt x="62" y="9"/>
                </a:lnTo>
                <a:lnTo>
                  <a:pt x="62" y="21"/>
                </a:lnTo>
                <a:lnTo>
                  <a:pt x="43" y="23"/>
                </a:lnTo>
                <a:lnTo>
                  <a:pt x="43" y="26"/>
                </a:lnTo>
                <a:lnTo>
                  <a:pt x="33" y="30"/>
                </a:lnTo>
                <a:lnTo>
                  <a:pt x="4" y="32"/>
                </a:lnTo>
                <a:lnTo>
                  <a:pt x="0" y="34"/>
                </a:lnTo>
                <a:lnTo>
                  <a:pt x="0" y="40"/>
                </a:lnTo>
                <a:lnTo>
                  <a:pt x="35" y="51"/>
                </a:lnTo>
                <a:lnTo>
                  <a:pt x="85" y="70"/>
                </a:lnTo>
                <a:lnTo>
                  <a:pt x="102" y="75"/>
                </a:lnTo>
                <a:lnTo>
                  <a:pt x="102" y="78"/>
                </a:lnTo>
                <a:lnTo>
                  <a:pt x="112" y="78"/>
                </a:lnTo>
                <a:lnTo>
                  <a:pt x="121" y="76"/>
                </a:lnTo>
                <a:lnTo>
                  <a:pt x="176" y="57"/>
                </a:lnTo>
                <a:lnTo>
                  <a:pt x="171" y="53"/>
                </a:lnTo>
                <a:lnTo>
                  <a:pt x="165" y="52"/>
                </a:lnTo>
                <a:lnTo>
                  <a:pt x="155" y="47"/>
                </a:lnTo>
                <a:lnTo>
                  <a:pt x="160" y="44"/>
                </a:lnTo>
                <a:lnTo>
                  <a:pt x="160" y="31"/>
                </a:lnTo>
                <a:lnTo>
                  <a:pt x="155" y="29"/>
                </a:lnTo>
                <a:lnTo>
                  <a:pt x="155" y="21"/>
                </a:lnTo>
                <a:lnTo>
                  <a:pt x="146" y="16"/>
                </a:lnTo>
                <a:lnTo>
                  <a:pt x="141" y="12"/>
                </a:lnTo>
                <a:lnTo>
                  <a:pt x="152" y="8"/>
                </a:lnTo>
                <a:lnTo>
                  <a:pt x="152" y="0"/>
                </a:lnTo>
                <a:lnTo>
                  <a:pt x="146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90" name="Freeform 1432"/>
          <p:cNvSpPr>
            <a:spLocks/>
          </p:cNvSpPr>
          <p:nvPr/>
        </p:nvSpPr>
        <p:spPr bwMode="auto">
          <a:xfrm>
            <a:off x="4198935" y="3063878"/>
            <a:ext cx="279400" cy="123825"/>
          </a:xfrm>
          <a:custGeom>
            <a:avLst/>
            <a:gdLst/>
            <a:ahLst/>
            <a:cxnLst>
              <a:cxn ang="0">
                <a:pos x="146" y="0"/>
              </a:cxn>
              <a:cxn ang="0">
                <a:pos x="109" y="0"/>
              </a:cxn>
              <a:cxn ang="0">
                <a:pos x="85" y="3"/>
              </a:cxn>
              <a:cxn ang="0">
                <a:pos x="57" y="6"/>
              </a:cxn>
              <a:cxn ang="0">
                <a:pos x="62" y="9"/>
              </a:cxn>
              <a:cxn ang="0">
                <a:pos x="62" y="21"/>
              </a:cxn>
              <a:cxn ang="0">
                <a:pos x="43" y="23"/>
              </a:cxn>
              <a:cxn ang="0">
                <a:pos x="43" y="26"/>
              </a:cxn>
              <a:cxn ang="0">
                <a:pos x="33" y="30"/>
              </a:cxn>
              <a:cxn ang="0">
                <a:pos x="4" y="32"/>
              </a:cxn>
              <a:cxn ang="0">
                <a:pos x="0" y="34"/>
              </a:cxn>
              <a:cxn ang="0">
                <a:pos x="0" y="40"/>
              </a:cxn>
              <a:cxn ang="0">
                <a:pos x="35" y="51"/>
              </a:cxn>
              <a:cxn ang="0">
                <a:pos x="85" y="70"/>
              </a:cxn>
              <a:cxn ang="0">
                <a:pos x="102" y="75"/>
              </a:cxn>
              <a:cxn ang="0">
                <a:pos x="102" y="78"/>
              </a:cxn>
              <a:cxn ang="0">
                <a:pos x="112" y="78"/>
              </a:cxn>
              <a:cxn ang="0">
                <a:pos x="121" y="76"/>
              </a:cxn>
              <a:cxn ang="0">
                <a:pos x="176" y="57"/>
              </a:cxn>
              <a:cxn ang="0">
                <a:pos x="171" y="53"/>
              </a:cxn>
              <a:cxn ang="0">
                <a:pos x="165" y="52"/>
              </a:cxn>
              <a:cxn ang="0">
                <a:pos x="155" y="47"/>
              </a:cxn>
              <a:cxn ang="0">
                <a:pos x="160" y="44"/>
              </a:cxn>
              <a:cxn ang="0">
                <a:pos x="160" y="31"/>
              </a:cxn>
              <a:cxn ang="0">
                <a:pos x="155" y="29"/>
              </a:cxn>
              <a:cxn ang="0">
                <a:pos x="155" y="21"/>
              </a:cxn>
              <a:cxn ang="0">
                <a:pos x="146" y="16"/>
              </a:cxn>
              <a:cxn ang="0">
                <a:pos x="141" y="12"/>
              </a:cxn>
              <a:cxn ang="0">
                <a:pos x="152" y="8"/>
              </a:cxn>
              <a:cxn ang="0">
                <a:pos x="152" y="0"/>
              </a:cxn>
              <a:cxn ang="0">
                <a:pos x="146" y="0"/>
              </a:cxn>
            </a:cxnLst>
            <a:rect l="0" t="0" r="r" b="b"/>
            <a:pathLst>
              <a:path w="176" h="78">
                <a:moveTo>
                  <a:pt x="146" y="0"/>
                </a:moveTo>
                <a:lnTo>
                  <a:pt x="109" y="0"/>
                </a:lnTo>
                <a:lnTo>
                  <a:pt x="85" y="3"/>
                </a:lnTo>
                <a:lnTo>
                  <a:pt x="57" y="6"/>
                </a:lnTo>
                <a:lnTo>
                  <a:pt x="62" y="9"/>
                </a:lnTo>
                <a:lnTo>
                  <a:pt x="62" y="21"/>
                </a:lnTo>
                <a:lnTo>
                  <a:pt x="43" y="23"/>
                </a:lnTo>
                <a:lnTo>
                  <a:pt x="43" y="26"/>
                </a:lnTo>
                <a:lnTo>
                  <a:pt x="33" y="30"/>
                </a:lnTo>
                <a:lnTo>
                  <a:pt x="4" y="32"/>
                </a:lnTo>
                <a:lnTo>
                  <a:pt x="0" y="34"/>
                </a:lnTo>
                <a:lnTo>
                  <a:pt x="0" y="40"/>
                </a:lnTo>
                <a:lnTo>
                  <a:pt x="35" y="51"/>
                </a:lnTo>
                <a:lnTo>
                  <a:pt x="85" y="70"/>
                </a:lnTo>
                <a:lnTo>
                  <a:pt x="102" y="75"/>
                </a:lnTo>
                <a:lnTo>
                  <a:pt x="102" y="78"/>
                </a:lnTo>
                <a:lnTo>
                  <a:pt x="112" y="78"/>
                </a:lnTo>
                <a:lnTo>
                  <a:pt x="121" y="76"/>
                </a:lnTo>
                <a:lnTo>
                  <a:pt x="176" y="57"/>
                </a:lnTo>
                <a:lnTo>
                  <a:pt x="171" y="53"/>
                </a:lnTo>
                <a:lnTo>
                  <a:pt x="165" y="52"/>
                </a:lnTo>
                <a:lnTo>
                  <a:pt x="155" y="47"/>
                </a:lnTo>
                <a:lnTo>
                  <a:pt x="160" y="44"/>
                </a:lnTo>
                <a:lnTo>
                  <a:pt x="160" y="31"/>
                </a:lnTo>
                <a:lnTo>
                  <a:pt x="155" y="29"/>
                </a:lnTo>
                <a:lnTo>
                  <a:pt x="155" y="21"/>
                </a:lnTo>
                <a:lnTo>
                  <a:pt x="146" y="16"/>
                </a:lnTo>
                <a:lnTo>
                  <a:pt x="141" y="12"/>
                </a:lnTo>
                <a:lnTo>
                  <a:pt x="152" y="8"/>
                </a:lnTo>
                <a:lnTo>
                  <a:pt x="152" y="0"/>
                </a:lnTo>
                <a:lnTo>
                  <a:pt x="146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91" name="Freeform 1433"/>
          <p:cNvSpPr>
            <a:spLocks/>
          </p:cNvSpPr>
          <p:nvPr/>
        </p:nvSpPr>
        <p:spPr bwMode="auto">
          <a:xfrm>
            <a:off x="4911722" y="3200403"/>
            <a:ext cx="144462" cy="349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0" y="3"/>
              </a:cxn>
              <a:cxn ang="0">
                <a:pos x="31" y="13"/>
              </a:cxn>
              <a:cxn ang="0">
                <a:pos x="60" y="1"/>
              </a:cxn>
              <a:cxn ang="0">
                <a:pos x="83" y="0"/>
              </a:cxn>
              <a:cxn ang="0">
                <a:pos x="91" y="3"/>
              </a:cxn>
              <a:cxn ang="0">
                <a:pos x="91" y="6"/>
              </a:cxn>
              <a:cxn ang="0">
                <a:pos x="83" y="6"/>
              </a:cxn>
              <a:cxn ang="0">
                <a:pos x="83" y="8"/>
              </a:cxn>
              <a:cxn ang="0">
                <a:pos x="62" y="13"/>
              </a:cxn>
              <a:cxn ang="0">
                <a:pos x="43" y="18"/>
              </a:cxn>
              <a:cxn ang="0">
                <a:pos x="27" y="18"/>
              </a:cxn>
              <a:cxn ang="0">
                <a:pos x="17" y="22"/>
              </a:cxn>
              <a:cxn ang="0">
                <a:pos x="10" y="22"/>
              </a:cxn>
              <a:cxn ang="0">
                <a:pos x="0" y="6"/>
              </a:cxn>
            </a:cxnLst>
            <a:rect l="0" t="0" r="r" b="b"/>
            <a:pathLst>
              <a:path w="91" h="22">
                <a:moveTo>
                  <a:pt x="0" y="6"/>
                </a:moveTo>
                <a:lnTo>
                  <a:pt x="10" y="3"/>
                </a:lnTo>
                <a:lnTo>
                  <a:pt x="31" y="13"/>
                </a:lnTo>
                <a:lnTo>
                  <a:pt x="60" y="1"/>
                </a:lnTo>
                <a:lnTo>
                  <a:pt x="83" y="0"/>
                </a:lnTo>
                <a:lnTo>
                  <a:pt x="91" y="3"/>
                </a:lnTo>
                <a:lnTo>
                  <a:pt x="91" y="6"/>
                </a:lnTo>
                <a:lnTo>
                  <a:pt x="83" y="6"/>
                </a:lnTo>
                <a:lnTo>
                  <a:pt x="83" y="8"/>
                </a:lnTo>
                <a:lnTo>
                  <a:pt x="62" y="13"/>
                </a:lnTo>
                <a:lnTo>
                  <a:pt x="43" y="18"/>
                </a:lnTo>
                <a:lnTo>
                  <a:pt x="27" y="18"/>
                </a:lnTo>
                <a:lnTo>
                  <a:pt x="17" y="22"/>
                </a:lnTo>
                <a:lnTo>
                  <a:pt x="10" y="22"/>
                </a:lnTo>
                <a:lnTo>
                  <a:pt x="0" y="6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92" name="Freeform 1434"/>
          <p:cNvSpPr>
            <a:spLocks/>
          </p:cNvSpPr>
          <p:nvPr/>
        </p:nvSpPr>
        <p:spPr bwMode="auto">
          <a:xfrm>
            <a:off x="4911722" y="3200403"/>
            <a:ext cx="144462" cy="349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0" y="3"/>
              </a:cxn>
              <a:cxn ang="0">
                <a:pos x="31" y="13"/>
              </a:cxn>
              <a:cxn ang="0">
                <a:pos x="60" y="1"/>
              </a:cxn>
              <a:cxn ang="0">
                <a:pos x="83" y="0"/>
              </a:cxn>
              <a:cxn ang="0">
                <a:pos x="91" y="3"/>
              </a:cxn>
              <a:cxn ang="0">
                <a:pos x="91" y="6"/>
              </a:cxn>
              <a:cxn ang="0">
                <a:pos x="83" y="6"/>
              </a:cxn>
              <a:cxn ang="0">
                <a:pos x="83" y="8"/>
              </a:cxn>
              <a:cxn ang="0">
                <a:pos x="62" y="13"/>
              </a:cxn>
              <a:cxn ang="0">
                <a:pos x="43" y="18"/>
              </a:cxn>
              <a:cxn ang="0">
                <a:pos x="27" y="18"/>
              </a:cxn>
              <a:cxn ang="0">
                <a:pos x="17" y="22"/>
              </a:cxn>
              <a:cxn ang="0">
                <a:pos x="10" y="22"/>
              </a:cxn>
              <a:cxn ang="0">
                <a:pos x="0" y="6"/>
              </a:cxn>
            </a:cxnLst>
            <a:rect l="0" t="0" r="r" b="b"/>
            <a:pathLst>
              <a:path w="91" h="22">
                <a:moveTo>
                  <a:pt x="0" y="6"/>
                </a:moveTo>
                <a:lnTo>
                  <a:pt x="10" y="3"/>
                </a:lnTo>
                <a:lnTo>
                  <a:pt x="31" y="13"/>
                </a:lnTo>
                <a:lnTo>
                  <a:pt x="60" y="1"/>
                </a:lnTo>
                <a:lnTo>
                  <a:pt x="83" y="0"/>
                </a:lnTo>
                <a:lnTo>
                  <a:pt x="91" y="3"/>
                </a:lnTo>
                <a:lnTo>
                  <a:pt x="91" y="6"/>
                </a:lnTo>
                <a:lnTo>
                  <a:pt x="83" y="6"/>
                </a:lnTo>
                <a:lnTo>
                  <a:pt x="83" y="8"/>
                </a:lnTo>
                <a:lnTo>
                  <a:pt x="62" y="13"/>
                </a:lnTo>
                <a:lnTo>
                  <a:pt x="43" y="18"/>
                </a:lnTo>
                <a:lnTo>
                  <a:pt x="27" y="18"/>
                </a:lnTo>
                <a:lnTo>
                  <a:pt x="17" y="22"/>
                </a:lnTo>
                <a:lnTo>
                  <a:pt x="10" y="22"/>
                </a:lnTo>
                <a:lnTo>
                  <a:pt x="0" y="6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93" name="Freeform 1435"/>
          <p:cNvSpPr>
            <a:spLocks/>
          </p:cNvSpPr>
          <p:nvPr/>
        </p:nvSpPr>
        <p:spPr bwMode="auto">
          <a:xfrm>
            <a:off x="5046659" y="3146428"/>
            <a:ext cx="106362" cy="55563"/>
          </a:xfrm>
          <a:custGeom>
            <a:avLst/>
            <a:gdLst/>
            <a:ahLst/>
            <a:cxnLst>
              <a:cxn ang="0">
                <a:pos x="17" y="35"/>
              </a:cxn>
              <a:cxn ang="0">
                <a:pos x="23" y="35"/>
              </a:cxn>
              <a:cxn ang="0">
                <a:pos x="28" y="31"/>
              </a:cxn>
              <a:cxn ang="0">
                <a:pos x="36" y="31"/>
              </a:cxn>
              <a:cxn ang="0">
                <a:pos x="42" y="24"/>
              </a:cxn>
              <a:cxn ang="0">
                <a:pos x="47" y="24"/>
              </a:cxn>
              <a:cxn ang="0">
                <a:pos x="47" y="21"/>
              </a:cxn>
              <a:cxn ang="0">
                <a:pos x="62" y="14"/>
              </a:cxn>
              <a:cxn ang="0">
                <a:pos x="67" y="10"/>
              </a:cxn>
              <a:cxn ang="0">
                <a:pos x="57" y="5"/>
              </a:cxn>
              <a:cxn ang="0">
                <a:pos x="36" y="1"/>
              </a:cxn>
              <a:cxn ang="0">
                <a:pos x="33" y="0"/>
              </a:cxn>
              <a:cxn ang="0">
                <a:pos x="28" y="2"/>
              </a:cxn>
              <a:cxn ang="0">
                <a:pos x="28" y="5"/>
              </a:cxn>
              <a:cxn ang="0">
                <a:pos x="23" y="5"/>
              </a:cxn>
              <a:cxn ang="0">
                <a:pos x="28" y="8"/>
              </a:cxn>
              <a:cxn ang="0">
                <a:pos x="33" y="10"/>
              </a:cxn>
              <a:cxn ang="0">
                <a:pos x="33" y="14"/>
              </a:cxn>
              <a:cxn ang="0">
                <a:pos x="23" y="24"/>
              </a:cxn>
              <a:cxn ang="0">
                <a:pos x="0" y="31"/>
              </a:cxn>
              <a:cxn ang="0">
                <a:pos x="11" y="35"/>
              </a:cxn>
              <a:cxn ang="0">
                <a:pos x="17" y="35"/>
              </a:cxn>
            </a:cxnLst>
            <a:rect l="0" t="0" r="r" b="b"/>
            <a:pathLst>
              <a:path w="67" h="35">
                <a:moveTo>
                  <a:pt x="17" y="35"/>
                </a:moveTo>
                <a:lnTo>
                  <a:pt x="23" y="35"/>
                </a:lnTo>
                <a:lnTo>
                  <a:pt x="28" y="31"/>
                </a:lnTo>
                <a:lnTo>
                  <a:pt x="36" y="31"/>
                </a:lnTo>
                <a:lnTo>
                  <a:pt x="42" y="24"/>
                </a:lnTo>
                <a:lnTo>
                  <a:pt x="47" y="24"/>
                </a:lnTo>
                <a:lnTo>
                  <a:pt x="47" y="21"/>
                </a:lnTo>
                <a:lnTo>
                  <a:pt x="62" y="14"/>
                </a:lnTo>
                <a:lnTo>
                  <a:pt x="67" y="10"/>
                </a:lnTo>
                <a:lnTo>
                  <a:pt x="57" y="5"/>
                </a:lnTo>
                <a:lnTo>
                  <a:pt x="36" y="1"/>
                </a:lnTo>
                <a:lnTo>
                  <a:pt x="33" y="0"/>
                </a:lnTo>
                <a:lnTo>
                  <a:pt x="28" y="2"/>
                </a:lnTo>
                <a:lnTo>
                  <a:pt x="28" y="5"/>
                </a:lnTo>
                <a:lnTo>
                  <a:pt x="23" y="5"/>
                </a:lnTo>
                <a:lnTo>
                  <a:pt x="28" y="8"/>
                </a:lnTo>
                <a:lnTo>
                  <a:pt x="33" y="10"/>
                </a:lnTo>
                <a:lnTo>
                  <a:pt x="33" y="14"/>
                </a:lnTo>
                <a:lnTo>
                  <a:pt x="23" y="24"/>
                </a:lnTo>
                <a:lnTo>
                  <a:pt x="0" y="31"/>
                </a:lnTo>
                <a:lnTo>
                  <a:pt x="11" y="35"/>
                </a:lnTo>
                <a:lnTo>
                  <a:pt x="17" y="35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94" name="Freeform 1436"/>
          <p:cNvSpPr>
            <a:spLocks/>
          </p:cNvSpPr>
          <p:nvPr/>
        </p:nvSpPr>
        <p:spPr bwMode="auto">
          <a:xfrm>
            <a:off x="5046659" y="3146428"/>
            <a:ext cx="106362" cy="55563"/>
          </a:xfrm>
          <a:custGeom>
            <a:avLst/>
            <a:gdLst/>
            <a:ahLst/>
            <a:cxnLst>
              <a:cxn ang="0">
                <a:pos x="17" y="35"/>
              </a:cxn>
              <a:cxn ang="0">
                <a:pos x="23" y="35"/>
              </a:cxn>
              <a:cxn ang="0">
                <a:pos x="28" y="31"/>
              </a:cxn>
              <a:cxn ang="0">
                <a:pos x="36" y="31"/>
              </a:cxn>
              <a:cxn ang="0">
                <a:pos x="42" y="24"/>
              </a:cxn>
              <a:cxn ang="0">
                <a:pos x="47" y="24"/>
              </a:cxn>
              <a:cxn ang="0">
                <a:pos x="47" y="21"/>
              </a:cxn>
              <a:cxn ang="0">
                <a:pos x="62" y="14"/>
              </a:cxn>
              <a:cxn ang="0">
                <a:pos x="67" y="10"/>
              </a:cxn>
              <a:cxn ang="0">
                <a:pos x="57" y="5"/>
              </a:cxn>
              <a:cxn ang="0">
                <a:pos x="36" y="1"/>
              </a:cxn>
              <a:cxn ang="0">
                <a:pos x="33" y="0"/>
              </a:cxn>
              <a:cxn ang="0">
                <a:pos x="28" y="2"/>
              </a:cxn>
              <a:cxn ang="0">
                <a:pos x="28" y="5"/>
              </a:cxn>
              <a:cxn ang="0">
                <a:pos x="23" y="5"/>
              </a:cxn>
              <a:cxn ang="0">
                <a:pos x="28" y="8"/>
              </a:cxn>
              <a:cxn ang="0">
                <a:pos x="33" y="10"/>
              </a:cxn>
              <a:cxn ang="0">
                <a:pos x="33" y="14"/>
              </a:cxn>
              <a:cxn ang="0">
                <a:pos x="23" y="24"/>
              </a:cxn>
              <a:cxn ang="0">
                <a:pos x="0" y="31"/>
              </a:cxn>
              <a:cxn ang="0">
                <a:pos x="11" y="35"/>
              </a:cxn>
              <a:cxn ang="0">
                <a:pos x="17" y="35"/>
              </a:cxn>
            </a:cxnLst>
            <a:rect l="0" t="0" r="r" b="b"/>
            <a:pathLst>
              <a:path w="67" h="35">
                <a:moveTo>
                  <a:pt x="17" y="35"/>
                </a:moveTo>
                <a:lnTo>
                  <a:pt x="23" y="35"/>
                </a:lnTo>
                <a:lnTo>
                  <a:pt x="28" y="31"/>
                </a:lnTo>
                <a:lnTo>
                  <a:pt x="36" y="31"/>
                </a:lnTo>
                <a:lnTo>
                  <a:pt x="42" y="24"/>
                </a:lnTo>
                <a:lnTo>
                  <a:pt x="47" y="24"/>
                </a:lnTo>
                <a:lnTo>
                  <a:pt x="47" y="21"/>
                </a:lnTo>
                <a:lnTo>
                  <a:pt x="62" y="14"/>
                </a:lnTo>
                <a:lnTo>
                  <a:pt x="67" y="10"/>
                </a:lnTo>
                <a:lnTo>
                  <a:pt x="57" y="5"/>
                </a:lnTo>
                <a:lnTo>
                  <a:pt x="36" y="1"/>
                </a:lnTo>
                <a:lnTo>
                  <a:pt x="33" y="0"/>
                </a:lnTo>
                <a:lnTo>
                  <a:pt x="28" y="2"/>
                </a:lnTo>
                <a:lnTo>
                  <a:pt x="28" y="5"/>
                </a:lnTo>
                <a:lnTo>
                  <a:pt x="23" y="5"/>
                </a:lnTo>
                <a:lnTo>
                  <a:pt x="28" y="8"/>
                </a:lnTo>
                <a:lnTo>
                  <a:pt x="33" y="10"/>
                </a:lnTo>
                <a:lnTo>
                  <a:pt x="33" y="14"/>
                </a:lnTo>
                <a:lnTo>
                  <a:pt x="23" y="24"/>
                </a:lnTo>
                <a:lnTo>
                  <a:pt x="0" y="31"/>
                </a:lnTo>
                <a:lnTo>
                  <a:pt x="11" y="35"/>
                </a:lnTo>
                <a:lnTo>
                  <a:pt x="17" y="35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95" name="Freeform 1437"/>
          <p:cNvSpPr>
            <a:spLocks/>
          </p:cNvSpPr>
          <p:nvPr/>
        </p:nvSpPr>
        <p:spPr bwMode="auto">
          <a:xfrm>
            <a:off x="4797422" y="3095628"/>
            <a:ext cx="300037" cy="123825"/>
          </a:xfrm>
          <a:custGeom>
            <a:avLst/>
            <a:gdLst/>
            <a:ahLst/>
            <a:cxnLst>
              <a:cxn ang="0">
                <a:pos x="83" y="13"/>
              </a:cxn>
              <a:cxn ang="0">
                <a:pos x="103" y="13"/>
              </a:cxn>
              <a:cxn ang="0">
                <a:pos x="117" y="15"/>
              </a:cxn>
              <a:cxn ang="0">
                <a:pos x="132" y="24"/>
              </a:cxn>
              <a:cxn ang="0">
                <a:pos x="138" y="31"/>
              </a:cxn>
              <a:cxn ang="0">
                <a:pos x="139" y="35"/>
              </a:cxn>
              <a:cxn ang="0">
                <a:pos x="141" y="41"/>
              </a:cxn>
              <a:cxn ang="0">
                <a:pos x="174" y="41"/>
              </a:cxn>
              <a:cxn ang="0">
                <a:pos x="174" y="37"/>
              </a:cxn>
              <a:cxn ang="0">
                <a:pos x="179" y="37"/>
              </a:cxn>
              <a:cxn ang="0">
                <a:pos x="184" y="41"/>
              </a:cxn>
              <a:cxn ang="0">
                <a:pos x="189" y="42"/>
              </a:cxn>
              <a:cxn ang="0">
                <a:pos x="189" y="47"/>
              </a:cxn>
              <a:cxn ang="0">
                <a:pos x="179" y="57"/>
              </a:cxn>
              <a:cxn ang="0">
                <a:pos x="155" y="64"/>
              </a:cxn>
              <a:cxn ang="0">
                <a:pos x="129" y="66"/>
              </a:cxn>
              <a:cxn ang="0">
                <a:pos x="100" y="78"/>
              </a:cxn>
              <a:cxn ang="0">
                <a:pos x="83" y="68"/>
              </a:cxn>
              <a:cxn ang="0">
                <a:pos x="72" y="71"/>
              </a:cxn>
              <a:cxn ang="0">
                <a:pos x="72" y="68"/>
              </a:cxn>
              <a:cxn ang="0">
                <a:pos x="59" y="57"/>
              </a:cxn>
              <a:cxn ang="0">
                <a:pos x="43" y="54"/>
              </a:cxn>
              <a:cxn ang="0">
                <a:pos x="43" y="42"/>
              </a:cxn>
              <a:cxn ang="0">
                <a:pos x="38" y="37"/>
              </a:cxn>
              <a:cxn ang="0">
                <a:pos x="24" y="34"/>
              </a:cxn>
              <a:cxn ang="0">
                <a:pos x="4" y="19"/>
              </a:cxn>
              <a:cxn ang="0">
                <a:pos x="0" y="19"/>
              </a:cxn>
              <a:cxn ang="0">
                <a:pos x="0" y="10"/>
              </a:cxn>
              <a:cxn ang="0">
                <a:pos x="9" y="10"/>
              </a:cxn>
              <a:cxn ang="0">
                <a:pos x="14" y="9"/>
              </a:cxn>
              <a:cxn ang="0">
                <a:pos x="19" y="9"/>
              </a:cxn>
              <a:cxn ang="0">
                <a:pos x="24" y="7"/>
              </a:cxn>
              <a:cxn ang="0">
                <a:pos x="14" y="2"/>
              </a:cxn>
              <a:cxn ang="0">
                <a:pos x="38" y="0"/>
              </a:cxn>
              <a:cxn ang="0">
                <a:pos x="43" y="2"/>
              </a:cxn>
              <a:cxn ang="0">
                <a:pos x="69" y="7"/>
              </a:cxn>
              <a:cxn ang="0">
                <a:pos x="72" y="7"/>
              </a:cxn>
              <a:cxn ang="0">
                <a:pos x="72" y="10"/>
              </a:cxn>
              <a:cxn ang="0">
                <a:pos x="83" y="13"/>
              </a:cxn>
            </a:cxnLst>
            <a:rect l="0" t="0" r="r" b="b"/>
            <a:pathLst>
              <a:path w="189" h="78">
                <a:moveTo>
                  <a:pt x="83" y="13"/>
                </a:moveTo>
                <a:lnTo>
                  <a:pt x="103" y="13"/>
                </a:lnTo>
                <a:lnTo>
                  <a:pt x="117" y="15"/>
                </a:lnTo>
                <a:lnTo>
                  <a:pt x="132" y="24"/>
                </a:lnTo>
                <a:lnTo>
                  <a:pt x="138" y="31"/>
                </a:lnTo>
                <a:lnTo>
                  <a:pt x="139" y="35"/>
                </a:lnTo>
                <a:lnTo>
                  <a:pt x="141" y="41"/>
                </a:lnTo>
                <a:lnTo>
                  <a:pt x="174" y="41"/>
                </a:lnTo>
                <a:lnTo>
                  <a:pt x="174" y="37"/>
                </a:lnTo>
                <a:lnTo>
                  <a:pt x="179" y="37"/>
                </a:lnTo>
                <a:lnTo>
                  <a:pt x="184" y="41"/>
                </a:lnTo>
                <a:lnTo>
                  <a:pt x="189" y="42"/>
                </a:lnTo>
                <a:lnTo>
                  <a:pt x="189" y="47"/>
                </a:lnTo>
                <a:lnTo>
                  <a:pt x="179" y="57"/>
                </a:lnTo>
                <a:lnTo>
                  <a:pt x="155" y="64"/>
                </a:lnTo>
                <a:lnTo>
                  <a:pt x="129" y="66"/>
                </a:lnTo>
                <a:lnTo>
                  <a:pt x="100" y="78"/>
                </a:lnTo>
                <a:lnTo>
                  <a:pt x="83" y="68"/>
                </a:lnTo>
                <a:lnTo>
                  <a:pt x="72" y="71"/>
                </a:lnTo>
                <a:lnTo>
                  <a:pt x="72" y="68"/>
                </a:lnTo>
                <a:lnTo>
                  <a:pt x="59" y="57"/>
                </a:lnTo>
                <a:lnTo>
                  <a:pt x="43" y="54"/>
                </a:lnTo>
                <a:lnTo>
                  <a:pt x="43" y="42"/>
                </a:lnTo>
                <a:lnTo>
                  <a:pt x="38" y="37"/>
                </a:lnTo>
                <a:lnTo>
                  <a:pt x="24" y="34"/>
                </a:lnTo>
                <a:lnTo>
                  <a:pt x="4" y="19"/>
                </a:lnTo>
                <a:lnTo>
                  <a:pt x="0" y="19"/>
                </a:lnTo>
                <a:lnTo>
                  <a:pt x="0" y="10"/>
                </a:lnTo>
                <a:lnTo>
                  <a:pt x="9" y="10"/>
                </a:lnTo>
                <a:lnTo>
                  <a:pt x="14" y="9"/>
                </a:lnTo>
                <a:lnTo>
                  <a:pt x="19" y="9"/>
                </a:lnTo>
                <a:lnTo>
                  <a:pt x="24" y="7"/>
                </a:lnTo>
                <a:lnTo>
                  <a:pt x="14" y="2"/>
                </a:lnTo>
                <a:lnTo>
                  <a:pt x="38" y="0"/>
                </a:lnTo>
                <a:lnTo>
                  <a:pt x="43" y="2"/>
                </a:lnTo>
                <a:lnTo>
                  <a:pt x="69" y="7"/>
                </a:lnTo>
                <a:lnTo>
                  <a:pt x="72" y="7"/>
                </a:lnTo>
                <a:lnTo>
                  <a:pt x="72" y="10"/>
                </a:lnTo>
                <a:lnTo>
                  <a:pt x="83" y="1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96" name="Freeform 1438"/>
          <p:cNvSpPr>
            <a:spLocks/>
          </p:cNvSpPr>
          <p:nvPr/>
        </p:nvSpPr>
        <p:spPr bwMode="auto">
          <a:xfrm>
            <a:off x="4797422" y="3095628"/>
            <a:ext cx="300037" cy="123825"/>
          </a:xfrm>
          <a:custGeom>
            <a:avLst/>
            <a:gdLst/>
            <a:ahLst/>
            <a:cxnLst>
              <a:cxn ang="0">
                <a:pos x="83" y="13"/>
              </a:cxn>
              <a:cxn ang="0">
                <a:pos x="103" y="13"/>
              </a:cxn>
              <a:cxn ang="0">
                <a:pos x="117" y="15"/>
              </a:cxn>
              <a:cxn ang="0">
                <a:pos x="132" y="24"/>
              </a:cxn>
              <a:cxn ang="0">
                <a:pos x="138" y="31"/>
              </a:cxn>
              <a:cxn ang="0">
                <a:pos x="139" y="35"/>
              </a:cxn>
              <a:cxn ang="0">
                <a:pos x="141" y="41"/>
              </a:cxn>
              <a:cxn ang="0">
                <a:pos x="174" y="41"/>
              </a:cxn>
              <a:cxn ang="0">
                <a:pos x="174" y="37"/>
              </a:cxn>
              <a:cxn ang="0">
                <a:pos x="179" y="37"/>
              </a:cxn>
              <a:cxn ang="0">
                <a:pos x="184" y="41"/>
              </a:cxn>
              <a:cxn ang="0">
                <a:pos x="189" y="42"/>
              </a:cxn>
              <a:cxn ang="0">
                <a:pos x="189" y="47"/>
              </a:cxn>
              <a:cxn ang="0">
                <a:pos x="179" y="57"/>
              </a:cxn>
              <a:cxn ang="0">
                <a:pos x="155" y="64"/>
              </a:cxn>
              <a:cxn ang="0">
                <a:pos x="129" y="66"/>
              </a:cxn>
              <a:cxn ang="0">
                <a:pos x="100" y="78"/>
              </a:cxn>
              <a:cxn ang="0">
                <a:pos x="83" y="68"/>
              </a:cxn>
              <a:cxn ang="0">
                <a:pos x="72" y="71"/>
              </a:cxn>
              <a:cxn ang="0">
                <a:pos x="72" y="68"/>
              </a:cxn>
              <a:cxn ang="0">
                <a:pos x="59" y="57"/>
              </a:cxn>
              <a:cxn ang="0">
                <a:pos x="43" y="54"/>
              </a:cxn>
              <a:cxn ang="0">
                <a:pos x="43" y="42"/>
              </a:cxn>
              <a:cxn ang="0">
                <a:pos x="38" y="37"/>
              </a:cxn>
              <a:cxn ang="0">
                <a:pos x="24" y="34"/>
              </a:cxn>
              <a:cxn ang="0">
                <a:pos x="4" y="19"/>
              </a:cxn>
              <a:cxn ang="0">
                <a:pos x="0" y="19"/>
              </a:cxn>
              <a:cxn ang="0">
                <a:pos x="0" y="10"/>
              </a:cxn>
              <a:cxn ang="0">
                <a:pos x="9" y="10"/>
              </a:cxn>
              <a:cxn ang="0">
                <a:pos x="14" y="9"/>
              </a:cxn>
              <a:cxn ang="0">
                <a:pos x="19" y="9"/>
              </a:cxn>
              <a:cxn ang="0">
                <a:pos x="24" y="7"/>
              </a:cxn>
              <a:cxn ang="0">
                <a:pos x="14" y="2"/>
              </a:cxn>
              <a:cxn ang="0">
                <a:pos x="38" y="0"/>
              </a:cxn>
              <a:cxn ang="0">
                <a:pos x="43" y="2"/>
              </a:cxn>
              <a:cxn ang="0">
                <a:pos x="69" y="7"/>
              </a:cxn>
              <a:cxn ang="0">
                <a:pos x="72" y="7"/>
              </a:cxn>
              <a:cxn ang="0">
                <a:pos x="72" y="10"/>
              </a:cxn>
              <a:cxn ang="0">
                <a:pos x="83" y="13"/>
              </a:cxn>
            </a:cxnLst>
            <a:rect l="0" t="0" r="r" b="b"/>
            <a:pathLst>
              <a:path w="189" h="78">
                <a:moveTo>
                  <a:pt x="83" y="13"/>
                </a:moveTo>
                <a:lnTo>
                  <a:pt x="103" y="13"/>
                </a:lnTo>
                <a:lnTo>
                  <a:pt x="117" y="15"/>
                </a:lnTo>
                <a:lnTo>
                  <a:pt x="132" y="24"/>
                </a:lnTo>
                <a:lnTo>
                  <a:pt x="138" y="31"/>
                </a:lnTo>
                <a:lnTo>
                  <a:pt x="139" y="35"/>
                </a:lnTo>
                <a:lnTo>
                  <a:pt x="141" y="41"/>
                </a:lnTo>
                <a:lnTo>
                  <a:pt x="174" y="41"/>
                </a:lnTo>
                <a:lnTo>
                  <a:pt x="174" y="37"/>
                </a:lnTo>
                <a:lnTo>
                  <a:pt x="179" y="37"/>
                </a:lnTo>
                <a:lnTo>
                  <a:pt x="184" y="41"/>
                </a:lnTo>
                <a:lnTo>
                  <a:pt x="189" y="42"/>
                </a:lnTo>
                <a:lnTo>
                  <a:pt x="189" y="47"/>
                </a:lnTo>
                <a:lnTo>
                  <a:pt x="179" y="57"/>
                </a:lnTo>
                <a:lnTo>
                  <a:pt x="155" y="64"/>
                </a:lnTo>
                <a:lnTo>
                  <a:pt x="129" y="66"/>
                </a:lnTo>
                <a:lnTo>
                  <a:pt x="100" y="78"/>
                </a:lnTo>
                <a:lnTo>
                  <a:pt x="83" y="68"/>
                </a:lnTo>
                <a:lnTo>
                  <a:pt x="72" y="71"/>
                </a:lnTo>
                <a:lnTo>
                  <a:pt x="72" y="68"/>
                </a:lnTo>
                <a:lnTo>
                  <a:pt x="59" y="57"/>
                </a:lnTo>
                <a:lnTo>
                  <a:pt x="43" y="54"/>
                </a:lnTo>
                <a:lnTo>
                  <a:pt x="43" y="42"/>
                </a:lnTo>
                <a:lnTo>
                  <a:pt x="38" y="37"/>
                </a:lnTo>
                <a:lnTo>
                  <a:pt x="24" y="34"/>
                </a:lnTo>
                <a:lnTo>
                  <a:pt x="4" y="19"/>
                </a:lnTo>
                <a:lnTo>
                  <a:pt x="0" y="19"/>
                </a:lnTo>
                <a:lnTo>
                  <a:pt x="0" y="10"/>
                </a:lnTo>
                <a:lnTo>
                  <a:pt x="9" y="10"/>
                </a:lnTo>
                <a:lnTo>
                  <a:pt x="14" y="9"/>
                </a:lnTo>
                <a:lnTo>
                  <a:pt x="19" y="9"/>
                </a:lnTo>
                <a:lnTo>
                  <a:pt x="24" y="7"/>
                </a:lnTo>
                <a:lnTo>
                  <a:pt x="14" y="2"/>
                </a:lnTo>
                <a:lnTo>
                  <a:pt x="38" y="0"/>
                </a:lnTo>
                <a:lnTo>
                  <a:pt x="43" y="2"/>
                </a:lnTo>
                <a:lnTo>
                  <a:pt x="69" y="7"/>
                </a:lnTo>
                <a:lnTo>
                  <a:pt x="72" y="7"/>
                </a:lnTo>
                <a:lnTo>
                  <a:pt x="72" y="10"/>
                </a:lnTo>
                <a:lnTo>
                  <a:pt x="83" y="1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97" name="Freeform 1439"/>
          <p:cNvSpPr>
            <a:spLocks/>
          </p:cNvSpPr>
          <p:nvPr/>
        </p:nvSpPr>
        <p:spPr bwMode="auto">
          <a:xfrm>
            <a:off x="5010147" y="3141666"/>
            <a:ext cx="17462" cy="635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7" y="0"/>
              </a:cxn>
              <a:cxn ang="0">
                <a:pos x="11" y="0"/>
              </a:cxn>
              <a:cxn ang="0">
                <a:pos x="11" y="3"/>
              </a:cxn>
              <a:cxn ang="0">
                <a:pos x="6" y="4"/>
              </a:cxn>
              <a:cxn ang="0">
                <a:pos x="0" y="2"/>
              </a:cxn>
            </a:cxnLst>
            <a:rect l="0" t="0" r="r" b="b"/>
            <a:pathLst>
              <a:path w="11" h="4">
                <a:moveTo>
                  <a:pt x="0" y="2"/>
                </a:moveTo>
                <a:lnTo>
                  <a:pt x="7" y="0"/>
                </a:lnTo>
                <a:lnTo>
                  <a:pt x="11" y="0"/>
                </a:lnTo>
                <a:lnTo>
                  <a:pt x="11" y="3"/>
                </a:lnTo>
                <a:lnTo>
                  <a:pt x="6" y="4"/>
                </a:lnTo>
                <a:lnTo>
                  <a:pt x="0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98" name="Freeform 1440"/>
          <p:cNvSpPr>
            <a:spLocks/>
          </p:cNvSpPr>
          <p:nvPr/>
        </p:nvSpPr>
        <p:spPr bwMode="auto">
          <a:xfrm>
            <a:off x="5010147" y="3141666"/>
            <a:ext cx="17462" cy="635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7" y="0"/>
              </a:cxn>
              <a:cxn ang="0">
                <a:pos x="11" y="0"/>
              </a:cxn>
              <a:cxn ang="0">
                <a:pos x="11" y="3"/>
              </a:cxn>
              <a:cxn ang="0">
                <a:pos x="6" y="4"/>
              </a:cxn>
              <a:cxn ang="0">
                <a:pos x="0" y="2"/>
              </a:cxn>
            </a:cxnLst>
            <a:rect l="0" t="0" r="r" b="b"/>
            <a:pathLst>
              <a:path w="11" h="4">
                <a:moveTo>
                  <a:pt x="0" y="2"/>
                </a:moveTo>
                <a:lnTo>
                  <a:pt x="7" y="0"/>
                </a:lnTo>
                <a:lnTo>
                  <a:pt x="11" y="0"/>
                </a:lnTo>
                <a:lnTo>
                  <a:pt x="11" y="3"/>
                </a:lnTo>
                <a:lnTo>
                  <a:pt x="6" y="4"/>
                </a:lnTo>
                <a:lnTo>
                  <a:pt x="0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99" name="Freeform 1441"/>
          <p:cNvSpPr>
            <a:spLocks/>
          </p:cNvSpPr>
          <p:nvPr/>
        </p:nvSpPr>
        <p:spPr bwMode="auto">
          <a:xfrm>
            <a:off x="5018084" y="3141666"/>
            <a:ext cx="79375" cy="19050"/>
          </a:xfrm>
          <a:custGeom>
            <a:avLst/>
            <a:gdLst/>
            <a:ahLst/>
            <a:cxnLst>
              <a:cxn ang="0">
                <a:pos x="50" y="2"/>
              </a:cxn>
              <a:cxn ang="0">
                <a:pos x="50" y="4"/>
              </a:cxn>
              <a:cxn ang="0">
                <a:pos x="45" y="6"/>
              </a:cxn>
              <a:cxn ang="0">
                <a:pos x="45" y="8"/>
              </a:cxn>
              <a:cxn ang="0">
                <a:pos x="35" y="8"/>
              </a:cxn>
              <a:cxn ang="0">
                <a:pos x="35" y="12"/>
              </a:cxn>
              <a:cxn ang="0">
                <a:pos x="0" y="12"/>
              </a:cxn>
              <a:cxn ang="0">
                <a:pos x="2" y="5"/>
              </a:cxn>
              <a:cxn ang="0">
                <a:pos x="10" y="8"/>
              </a:cxn>
              <a:cxn ang="0">
                <a:pos x="17" y="5"/>
              </a:cxn>
              <a:cxn ang="0">
                <a:pos x="29" y="5"/>
              </a:cxn>
              <a:cxn ang="0">
                <a:pos x="45" y="0"/>
              </a:cxn>
              <a:cxn ang="0">
                <a:pos x="50" y="2"/>
              </a:cxn>
            </a:cxnLst>
            <a:rect l="0" t="0" r="r" b="b"/>
            <a:pathLst>
              <a:path w="50" h="12">
                <a:moveTo>
                  <a:pt x="50" y="2"/>
                </a:moveTo>
                <a:lnTo>
                  <a:pt x="50" y="4"/>
                </a:lnTo>
                <a:lnTo>
                  <a:pt x="45" y="6"/>
                </a:lnTo>
                <a:lnTo>
                  <a:pt x="45" y="8"/>
                </a:lnTo>
                <a:lnTo>
                  <a:pt x="35" y="8"/>
                </a:lnTo>
                <a:lnTo>
                  <a:pt x="35" y="12"/>
                </a:lnTo>
                <a:lnTo>
                  <a:pt x="0" y="12"/>
                </a:lnTo>
                <a:lnTo>
                  <a:pt x="2" y="5"/>
                </a:lnTo>
                <a:lnTo>
                  <a:pt x="10" y="8"/>
                </a:lnTo>
                <a:lnTo>
                  <a:pt x="17" y="5"/>
                </a:lnTo>
                <a:lnTo>
                  <a:pt x="29" y="5"/>
                </a:lnTo>
                <a:lnTo>
                  <a:pt x="45" y="0"/>
                </a:lnTo>
                <a:lnTo>
                  <a:pt x="50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00" name="Freeform 1442"/>
          <p:cNvSpPr>
            <a:spLocks/>
          </p:cNvSpPr>
          <p:nvPr/>
        </p:nvSpPr>
        <p:spPr bwMode="auto">
          <a:xfrm>
            <a:off x="5018084" y="3141666"/>
            <a:ext cx="79375" cy="19050"/>
          </a:xfrm>
          <a:custGeom>
            <a:avLst/>
            <a:gdLst/>
            <a:ahLst/>
            <a:cxnLst>
              <a:cxn ang="0">
                <a:pos x="50" y="2"/>
              </a:cxn>
              <a:cxn ang="0">
                <a:pos x="50" y="4"/>
              </a:cxn>
              <a:cxn ang="0">
                <a:pos x="45" y="6"/>
              </a:cxn>
              <a:cxn ang="0">
                <a:pos x="45" y="8"/>
              </a:cxn>
              <a:cxn ang="0">
                <a:pos x="35" y="8"/>
              </a:cxn>
              <a:cxn ang="0">
                <a:pos x="35" y="12"/>
              </a:cxn>
              <a:cxn ang="0">
                <a:pos x="0" y="12"/>
              </a:cxn>
              <a:cxn ang="0">
                <a:pos x="2" y="5"/>
              </a:cxn>
              <a:cxn ang="0">
                <a:pos x="10" y="8"/>
              </a:cxn>
              <a:cxn ang="0">
                <a:pos x="17" y="5"/>
              </a:cxn>
              <a:cxn ang="0">
                <a:pos x="29" y="5"/>
              </a:cxn>
              <a:cxn ang="0">
                <a:pos x="45" y="0"/>
              </a:cxn>
              <a:cxn ang="0">
                <a:pos x="50" y="2"/>
              </a:cxn>
            </a:cxnLst>
            <a:rect l="0" t="0" r="r" b="b"/>
            <a:pathLst>
              <a:path w="50" h="12">
                <a:moveTo>
                  <a:pt x="50" y="2"/>
                </a:moveTo>
                <a:lnTo>
                  <a:pt x="50" y="4"/>
                </a:lnTo>
                <a:lnTo>
                  <a:pt x="45" y="6"/>
                </a:lnTo>
                <a:lnTo>
                  <a:pt x="45" y="8"/>
                </a:lnTo>
                <a:lnTo>
                  <a:pt x="35" y="8"/>
                </a:lnTo>
                <a:lnTo>
                  <a:pt x="35" y="12"/>
                </a:lnTo>
                <a:lnTo>
                  <a:pt x="0" y="12"/>
                </a:lnTo>
                <a:lnTo>
                  <a:pt x="2" y="5"/>
                </a:lnTo>
                <a:lnTo>
                  <a:pt x="10" y="8"/>
                </a:lnTo>
                <a:lnTo>
                  <a:pt x="17" y="5"/>
                </a:lnTo>
                <a:lnTo>
                  <a:pt x="29" y="5"/>
                </a:lnTo>
                <a:lnTo>
                  <a:pt x="45" y="0"/>
                </a:lnTo>
                <a:lnTo>
                  <a:pt x="50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01" name="Freeform 1443"/>
          <p:cNvSpPr>
            <a:spLocks/>
          </p:cNvSpPr>
          <p:nvPr/>
        </p:nvSpPr>
        <p:spPr bwMode="auto">
          <a:xfrm>
            <a:off x="5091109" y="3136903"/>
            <a:ext cx="6350" cy="7938"/>
          </a:xfrm>
          <a:custGeom>
            <a:avLst/>
            <a:gdLst/>
            <a:ahLst/>
            <a:cxnLst>
              <a:cxn ang="0">
                <a:pos x="4" y="5"/>
              </a:cxn>
              <a:cxn ang="0">
                <a:pos x="4" y="0"/>
              </a:cxn>
              <a:cxn ang="0">
                <a:pos x="0" y="0"/>
              </a:cxn>
              <a:cxn ang="0">
                <a:pos x="0" y="2"/>
              </a:cxn>
              <a:cxn ang="0">
                <a:pos x="4" y="5"/>
              </a:cxn>
            </a:cxnLst>
            <a:rect l="0" t="0" r="r" b="b"/>
            <a:pathLst>
              <a:path w="4" h="5">
                <a:moveTo>
                  <a:pt x="4" y="5"/>
                </a:move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4" y="5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02" name="Freeform 1444"/>
          <p:cNvSpPr>
            <a:spLocks/>
          </p:cNvSpPr>
          <p:nvPr/>
        </p:nvSpPr>
        <p:spPr bwMode="auto">
          <a:xfrm>
            <a:off x="5091109" y="3136903"/>
            <a:ext cx="6350" cy="7938"/>
          </a:xfrm>
          <a:custGeom>
            <a:avLst/>
            <a:gdLst/>
            <a:ahLst/>
            <a:cxnLst>
              <a:cxn ang="0">
                <a:pos x="4" y="5"/>
              </a:cxn>
              <a:cxn ang="0">
                <a:pos x="4" y="0"/>
              </a:cxn>
              <a:cxn ang="0">
                <a:pos x="0" y="0"/>
              </a:cxn>
              <a:cxn ang="0">
                <a:pos x="0" y="2"/>
              </a:cxn>
              <a:cxn ang="0">
                <a:pos x="4" y="5"/>
              </a:cxn>
            </a:cxnLst>
            <a:rect l="0" t="0" r="r" b="b"/>
            <a:pathLst>
              <a:path w="4" h="5">
                <a:moveTo>
                  <a:pt x="4" y="5"/>
                </a:moveTo>
                <a:lnTo>
                  <a:pt x="4" y="0"/>
                </a:lnTo>
                <a:lnTo>
                  <a:pt x="0" y="0"/>
                </a:lnTo>
                <a:lnTo>
                  <a:pt x="0" y="2"/>
                </a:lnTo>
                <a:lnTo>
                  <a:pt x="4" y="5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03" name="Freeform 1445"/>
          <p:cNvSpPr>
            <a:spLocks/>
          </p:cNvSpPr>
          <p:nvPr/>
        </p:nvSpPr>
        <p:spPr bwMode="auto">
          <a:xfrm>
            <a:off x="6170609" y="3321053"/>
            <a:ext cx="138112" cy="65088"/>
          </a:xfrm>
          <a:custGeom>
            <a:avLst/>
            <a:gdLst/>
            <a:ahLst/>
            <a:cxnLst>
              <a:cxn ang="0">
                <a:pos x="87" y="41"/>
              </a:cxn>
              <a:cxn ang="0">
                <a:pos x="77" y="36"/>
              </a:cxn>
              <a:cxn ang="0">
                <a:pos x="57" y="39"/>
              </a:cxn>
              <a:cxn ang="0">
                <a:pos x="63" y="33"/>
              </a:cxn>
              <a:cxn ang="0">
                <a:pos x="66" y="32"/>
              </a:cxn>
              <a:cxn ang="0">
                <a:pos x="63" y="24"/>
              </a:cxn>
              <a:cxn ang="0">
                <a:pos x="57" y="22"/>
              </a:cxn>
              <a:cxn ang="0">
                <a:pos x="37" y="20"/>
              </a:cxn>
              <a:cxn ang="0">
                <a:pos x="23" y="15"/>
              </a:cxn>
              <a:cxn ang="0">
                <a:pos x="18" y="17"/>
              </a:cxn>
              <a:cxn ang="0">
                <a:pos x="12" y="17"/>
              </a:cxn>
              <a:cxn ang="0">
                <a:pos x="12" y="15"/>
              </a:cxn>
              <a:cxn ang="0">
                <a:pos x="11" y="12"/>
              </a:cxn>
              <a:cxn ang="0">
                <a:pos x="23" y="12"/>
              </a:cxn>
              <a:cxn ang="0">
                <a:pos x="23" y="9"/>
              </a:cxn>
              <a:cxn ang="0">
                <a:pos x="7" y="8"/>
              </a:cxn>
              <a:cxn ang="0">
                <a:pos x="7" y="7"/>
              </a:cxn>
              <a:cxn ang="0">
                <a:pos x="0" y="5"/>
              </a:cxn>
              <a:cxn ang="0">
                <a:pos x="11" y="0"/>
              </a:cxn>
              <a:cxn ang="0">
                <a:pos x="18" y="0"/>
              </a:cxn>
              <a:cxn ang="0">
                <a:pos x="18" y="2"/>
              </a:cxn>
              <a:cxn ang="0">
                <a:pos x="23" y="2"/>
              </a:cxn>
              <a:cxn ang="0">
                <a:pos x="30" y="9"/>
              </a:cxn>
              <a:cxn ang="0">
                <a:pos x="37" y="15"/>
              </a:cxn>
              <a:cxn ang="0">
                <a:pos x="42" y="15"/>
              </a:cxn>
              <a:cxn ang="0">
                <a:pos x="52" y="8"/>
              </a:cxn>
              <a:cxn ang="0">
                <a:pos x="63" y="7"/>
              </a:cxn>
              <a:cxn ang="0">
                <a:pos x="87" y="12"/>
              </a:cxn>
              <a:cxn ang="0">
                <a:pos x="87" y="41"/>
              </a:cxn>
            </a:cxnLst>
            <a:rect l="0" t="0" r="r" b="b"/>
            <a:pathLst>
              <a:path w="87" h="41">
                <a:moveTo>
                  <a:pt x="87" y="41"/>
                </a:moveTo>
                <a:lnTo>
                  <a:pt x="77" y="36"/>
                </a:lnTo>
                <a:lnTo>
                  <a:pt x="57" y="39"/>
                </a:lnTo>
                <a:lnTo>
                  <a:pt x="63" y="33"/>
                </a:lnTo>
                <a:lnTo>
                  <a:pt x="66" y="32"/>
                </a:lnTo>
                <a:lnTo>
                  <a:pt x="63" y="24"/>
                </a:lnTo>
                <a:lnTo>
                  <a:pt x="57" y="22"/>
                </a:lnTo>
                <a:lnTo>
                  <a:pt x="37" y="20"/>
                </a:lnTo>
                <a:lnTo>
                  <a:pt x="23" y="15"/>
                </a:lnTo>
                <a:lnTo>
                  <a:pt x="18" y="17"/>
                </a:lnTo>
                <a:lnTo>
                  <a:pt x="12" y="17"/>
                </a:lnTo>
                <a:lnTo>
                  <a:pt x="12" y="15"/>
                </a:lnTo>
                <a:lnTo>
                  <a:pt x="11" y="12"/>
                </a:lnTo>
                <a:lnTo>
                  <a:pt x="23" y="12"/>
                </a:lnTo>
                <a:lnTo>
                  <a:pt x="23" y="9"/>
                </a:lnTo>
                <a:lnTo>
                  <a:pt x="7" y="8"/>
                </a:lnTo>
                <a:lnTo>
                  <a:pt x="7" y="7"/>
                </a:lnTo>
                <a:lnTo>
                  <a:pt x="0" y="5"/>
                </a:lnTo>
                <a:lnTo>
                  <a:pt x="11" y="0"/>
                </a:lnTo>
                <a:lnTo>
                  <a:pt x="18" y="0"/>
                </a:lnTo>
                <a:lnTo>
                  <a:pt x="18" y="2"/>
                </a:lnTo>
                <a:lnTo>
                  <a:pt x="23" y="2"/>
                </a:lnTo>
                <a:lnTo>
                  <a:pt x="30" y="9"/>
                </a:lnTo>
                <a:lnTo>
                  <a:pt x="37" y="15"/>
                </a:lnTo>
                <a:lnTo>
                  <a:pt x="42" y="15"/>
                </a:lnTo>
                <a:lnTo>
                  <a:pt x="52" y="8"/>
                </a:lnTo>
                <a:lnTo>
                  <a:pt x="63" y="7"/>
                </a:lnTo>
                <a:lnTo>
                  <a:pt x="87" y="12"/>
                </a:lnTo>
                <a:lnTo>
                  <a:pt x="87" y="41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04" name="Freeform 1446"/>
          <p:cNvSpPr>
            <a:spLocks/>
          </p:cNvSpPr>
          <p:nvPr/>
        </p:nvSpPr>
        <p:spPr bwMode="auto">
          <a:xfrm>
            <a:off x="6170609" y="3321053"/>
            <a:ext cx="138112" cy="65088"/>
          </a:xfrm>
          <a:custGeom>
            <a:avLst/>
            <a:gdLst/>
            <a:ahLst/>
            <a:cxnLst>
              <a:cxn ang="0">
                <a:pos x="87" y="41"/>
              </a:cxn>
              <a:cxn ang="0">
                <a:pos x="77" y="36"/>
              </a:cxn>
              <a:cxn ang="0">
                <a:pos x="57" y="39"/>
              </a:cxn>
              <a:cxn ang="0">
                <a:pos x="63" y="33"/>
              </a:cxn>
              <a:cxn ang="0">
                <a:pos x="66" y="32"/>
              </a:cxn>
              <a:cxn ang="0">
                <a:pos x="63" y="24"/>
              </a:cxn>
              <a:cxn ang="0">
                <a:pos x="57" y="22"/>
              </a:cxn>
              <a:cxn ang="0">
                <a:pos x="37" y="20"/>
              </a:cxn>
              <a:cxn ang="0">
                <a:pos x="23" y="15"/>
              </a:cxn>
              <a:cxn ang="0">
                <a:pos x="18" y="17"/>
              </a:cxn>
              <a:cxn ang="0">
                <a:pos x="12" y="17"/>
              </a:cxn>
              <a:cxn ang="0">
                <a:pos x="12" y="15"/>
              </a:cxn>
              <a:cxn ang="0">
                <a:pos x="11" y="12"/>
              </a:cxn>
              <a:cxn ang="0">
                <a:pos x="23" y="12"/>
              </a:cxn>
              <a:cxn ang="0">
                <a:pos x="23" y="9"/>
              </a:cxn>
              <a:cxn ang="0">
                <a:pos x="7" y="8"/>
              </a:cxn>
              <a:cxn ang="0">
                <a:pos x="7" y="7"/>
              </a:cxn>
              <a:cxn ang="0">
                <a:pos x="0" y="5"/>
              </a:cxn>
              <a:cxn ang="0">
                <a:pos x="11" y="0"/>
              </a:cxn>
              <a:cxn ang="0">
                <a:pos x="18" y="0"/>
              </a:cxn>
              <a:cxn ang="0">
                <a:pos x="18" y="2"/>
              </a:cxn>
              <a:cxn ang="0">
                <a:pos x="23" y="2"/>
              </a:cxn>
              <a:cxn ang="0">
                <a:pos x="30" y="9"/>
              </a:cxn>
              <a:cxn ang="0">
                <a:pos x="37" y="15"/>
              </a:cxn>
              <a:cxn ang="0">
                <a:pos x="42" y="15"/>
              </a:cxn>
              <a:cxn ang="0">
                <a:pos x="52" y="8"/>
              </a:cxn>
              <a:cxn ang="0">
                <a:pos x="63" y="7"/>
              </a:cxn>
              <a:cxn ang="0">
                <a:pos x="87" y="12"/>
              </a:cxn>
              <a:cxn ang="0">
                <a:pos x="87" y="41"/>
              </a:cxn>
            </a:cxnLst>
            <a:rect l="0" t="0" r="r" b="b"/>
            <a:pathLst>
              <a:path w="87" h="41">
                <a:moveTo>
                  <a:pt x="87" y="41"/>
                </a:moveTo>
                <a:lnTo>
                  <a:pt x="77" y="36"/>
                </a:lnTo>
                <a:lnTo>
                  <a:pt x="57" y="39"/>
                </a:lnTo>
                <a:lnTo>
                  <a:pt x="63" y="33"/>
                </a:lnTo>
                <a:lnTo>
                  <a:pt x="66" y="32"/>
                </a:lnTo>
                <a:lnTo>
                  <a:pt x="63" y="24"/>
                </a:lnTo>
                <a:lnTo>
                  <a:pt x="57" y="22"/>
                </a:lnTo>
                <a:lnTo>
                  <a:pt x="37" y="20"/>
                </a:lnTo>
                <a:lnTo>
                  <a:pt x="23" y="15"/>
                </a:lnTo>
                <a:lnTo>
                  <a:pt x="18" y="17"/>
                </a:lnTo>
                <a:lnTo>
                  <a:pt x="12" y="17"/>
                </a:lnTo>
                <a:lnTo>
                  <a:pt x="12" y="15"/>
                </a:lnTo>
                <a:lnTo>
                  <a:pt x="11" y="12"/>
                </a:lnTo>
                <a:lnTo>
                  <a:pt x="23" y="12"/>
                </a:lnTo>
                <a:lnTo>
                  <a:pt x="23" y="9"/>
                </a:lnTo>
                <a:lnTo>
                  <a:pt x="7" y="8"/>
                </a:lnTo>
                <a:lnTo>
                  <a:pt x="7" y="7"/>
                </a:lnTo>
                <a:lnTo>
                  <a:pt x="0" y="5"/>
                </a:lnTo>
                <a:lnTo>
                  <a:pt x="11" y="0"/>
                </a:lnTo>
                <a:lnTo>
                  <a:pt x="18" y="0"/>
                </a:lnTo>
                <a:lnTo>
                  <a:pt x="18" y="2"/>
                </a:lnTo>
                <a:lnTo>
                  <a:pt x="23" y="2"/>
                </a:lnTo>
                <a:lnTo>
                  <a:pt x="30" y="9"/>
                </a:lnTo>
                <a:lnTo>
                  <a:pt x="37" y="15"/>
                </a:lnTo>
                <a:lnTo>
                  <a:pt x="42" y="15"/>
                </a:lnTo>
                <a:lnTo>
                  <a:pt x="52" y="8"/>
                </a:lnTo>
                <a:lnTo>
                  <a:pt x="63" y="7"/>
                </a:lnTo>
                <a:lnTo>
                  <a:pt x="87" y="12"/>
                </a:lnTo>
                <a:lnTo>
                  <a:pt x="87" y="41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05" name="Freeform 1447"/>
          <p:cNvSpPr>
            <a:spLocks/>
          </p:cNvSpPr>
          <p:nvPr/>
        </p:nvSpPr>
        <p:spPr bwMode="auto">
          <a:xfrm>
            <a:off x="6308721" y="3343278"/>
            <a:ext cx="130175" cy="55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" y="2"/>
              </a:cxn>
              <a:cxn ang="0">
                <a:pos x="39" y="7"/>
              </a:cxn>
              <a:cxn ang="0">
                <a:pos x="45" y="11"/>
              </a:cxn>
              <a:cxn ang="0">
                <a:pos x="53" y="13"/>
              </a:cxn>
              <a:cxn ang="0">
                <a:pos x="64" y="13"/>
              </a:cxn>
              <a:cxn ang="0">
                <a:pos x="64" y="16"/>
              </a:cxn>
              <a:cxn ang="0">
                <a:pos x="53" y="18"/>
              </a:cxn>
              <a:cxn ang="0">
                <a:pos x="53" y="20"/>
              </a:cxn>
              <a:cxn ang="0">
                <a:pos x="64" y="24"/>
              </a:cxn>
              <a:cxn ang="0">
                <a:pos x="64" y="28"/>
              </a:cxn>
              <a:cxn ang="0">
                <a:pos x="74" y="28"/>
              </a:cxn>
              <a:cxn ang="0">
                <a:pos x="74" y="31"/>
              </a:cxn>
              <a:cxn ang="0">
                <a:pos x="79" y="31"/>
              </a:cxn>
              <a:cxn ang="0">
                <a:pos x="82" y="33"/>
              </a:cxn>
              <a:cxn ang="0">
                <a:pos x="82" y="35"/>
              </a:cxn>
              <a:cxn ang="0">
                <a:pos x="79" y="35"/>
              </a:cxn>
              <a:cxn ang="0">
                <a:pos x="74" y="33"/>
              </a:cxn>
              <a:cxn ang="0">
                <a:pos x="53" y="33"/>
              </a:cxn>
              <a:cxn ang="0">
                <a:pos x="41" y="24"/>
              </a:cxn>
              <a:cxn ang="0">
                <a:pos x="34" y="20"/>
              </a:cxn>
              <a:cxn ang="0">
                <a:pos x="29" y="20"/>
              </a:cxn>
              <a:cxn ang="0">
                <a:pos x="19" y="27"/>
              </a:cxn>
              <a:cxn ang="0">
                <a:pos x="14" y="28"/>
              </a:cxn>
              <a:cxn ang="0">
                <a:pos x="0" y="28"/>
              </a:cxn>
              <a:cxn ang="0">
                <a:pos x="0" y="0"/>
              </a:cxn>
            </a:cxnLst>
            <a:rect l="0" t="0" r="r" b="b"/>
            <a:pathLst>
              <a:path w="82" h="35">
                <a:moveTo>
                  <a:pt x="0" y="0"/>
                </a:moveTo>
                <a:lnTo>
                  <a:pt x="24" y="2"/>
                </a:lnTo>
                <a:lnTo>
                  <a:pt x="39" y="7"/>
                </a:lnTo>
                <a:lnTo>
                  <a:pt x="45" y="11"/>
                </a:lnTo>
                <a:lnTo>
                  <a:pt x="53" y="13"/>
                </a:lnTo>
                <a:lnTo>
                  <a:pt x="64" y="13"/>
                </a:lnTo>
                <a:lnTo>
                  <a:pt x="64" y="16"/>
                </a:lnTo>
                <a:lnTo>
                  <a:pt x="53" y="18"/>
                </a:lnTo>
                <a:lnTo>
                  <a:pt x="53" y="20"/>
                </a:lnTo>
                <a:lnTo>
                  <a:pt x="64" y="24"/>
                </a:lnTo>
                <a:lnTo>
                  <a:pt x="64" y="28"/>
                </a:lnTo>
                <a:lnTo>
                  <a:pt x="74" y="28"/>
                </a:lnTo>
                <a:lnTo>
                  <a:pt x="74" y="31"/>
                </a:lnTo>
                <a:lnTo>
                  <a:pt x="79" y="31"/>
                </a:lnTo>
                <a:lnTo>
                  <a:pt x="82" y="33"/>
                </a:lnTo>
                <a:lnTo>
                  <a:pt x="82" y="35"/>
                </a:lnTo>
                <a:lnTo>
                  <a:pt x="79" y="35"/>
                </a:lnTo>
                <a:lnTo>
                  <a:pt x="74" y="33"/>
                </a:lnTo>
                <a:lnTo>
                  <a:pt x="53" y="33"/>
                </a:lnTo>
                <a:lnTo>
                  <a:pt x="41" y="24"/>
                </a:lnTo>
                <a:lnTo>
                  <a:pt x="34" y="20"/>
                </a:lnTo>
                <a:lnTo>
                  <a:pt x="29" y="20"/>
                </a:lnTo>
                <a:lnTo>
                  <a:pt x="19" y="27"/>
                </a:lnTo>
                <a:lnTo>
                  <a:pt x="14" y="28"/>
                </a:lnTo>
                <a:lnTo>
                  <a:pt x="0" y="28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06" name="Freeform 1448"/>
          <p:cNvSpPr>
            <a:spLocks/>
          </p:cNvSpPr>
          <p:nvPr/>
        </p:nvSpPr>
        <p:spPr bwMode="auto">
          <a:xfrm>
            <a:off x="6308721" y="3343278"/>
            <a:ext cx="130175" cy="555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4" y="2"/>
              </a:cxn>
              <a:cxn ang="0">
                <a:pos x="39" y="7"/>
              </a:cxn>
              <a:cxn ang="0">
                <a:pos x="45" y="11"/>
              </a:cxn>
              <a:cxn ang="0">
                <a:pos x="53" y="13"/>
              </a:cxn>
              <a:cxn ang="0">
                <a:pos x="64" y="13"/>
              </a:cxn>
              <a:cxn ang="0">
                <a:pos x="64" y="16"/>
              </a:cxn>
              <a:cxn ang="0">
                <a:pos x="53" y="18"/>
              </a:cxn>
              <a:cxn ang="0">
                <a:pos x="53" y="20"/>
              </a:cxn>
              <a:cxn ang="0">
                <a:pos x="64" y="24"/>
              </a:cxn>
              <a:cxn ang="0">
                <a:pos x="64" y="28"/>
              </a:cxn>
              <a:cxn ang="0">
                <a:pos x="74" y="28"/>
              </a:cxn>
              <a:cxn ang="0">
                <a:pos x="74" y="31"/>
              </a:cxn>
              <a:cxn ang="0">
                <a:pos x="79" y="31"/>
              </a:cxn>
              <a:cxn ang="0">
                <a:pos x="82" y="33"/>
              </a:cxn>
              <a:cxn ang="0">
                <a:pos x="82" y="35"/>
              </a:cxn>
              <a:cxn ang="0">
                <a:pos x="79" y="35"/>
              </a:cxn>
              <a:cxn ang="0">
                <a:pos x="74" y="33"/>
              </a:cxn>
              <a:cxn ang="0">
                <a:pos x="53" y="33"/>
              </a:cxn>
              <a:cxn ang="0">
                <a:pos x="41" y="24"/>
              </a:cxn>
              <a:cxn ang="0">
                <a:pos x="34" y="20"/>
              </a:cxn>
              <a:cxn ang="0">
                <a:pos x="29" y="20"/>
              </a:cxn>
              <a:cxn ang="0">
                <a:pos x="19" y="27"/>
              </a:cxn>
              <a:cxn ang="0">
                <a:pos x="14" y="28"/>
              </a:cxn>
              <a:cxn ang="0">
                <a:pos x="0" y="28"/>
              </a:cxn>
              <a:cxn ang="0">
                <a:pos x="0" y="0"/>
              </a:cxn>
            </a:cxnLst>
            <a:rect l="0" t="0" r="r" b="b"/>
            <a:pathLst>
              <a:path w="82" h="35">
                <a:moveTo>
                  <a:pt x="0" y="0"/>
                </a:moveTo>
                <a:lnTo>
                  <a:pt x="24" y="2"/>
                </a:lnTo>
                <a:lnTo>
                  <a:pt x="39" y="7"/>
                </a:lnTo>
                <a:lnTo>
                  <a:pt x="45" y="11"/>
                </a:lnTo>
                <a:lnTo>
                  <a:pt x="53" y="13"/>
                </a:lnTo>
                <a:lnTo>
                  <a:pt x="64" y="13"/>
                </a:lnTo>
                <a:lnTo>
                  <a:pt x="64" y="16"/>
                </a:lnTo>
                <a:lnTo>
                  <a:pt x="53" y="18"/>
                </a:lnTo>
                <a:lnTo>
                  <a:pt x="53" y="20"/>
                </a:lnTo>
                <a:lnTo>
                  <a:pt x="64" y="24"/>
                </a:lnTo>
                <a:lnTo>
                  <a:pt x="64" y="28"/>
                </a:lnTo>
                <a:lnTo>
                  <a:pt x="74" y="28"/>
                </a:lnTo>
                <a:lnTo>
                  <a:pt x="74" y="31"/>
                </a:lnTo>
                <a:lnTo>
                  <a:pt x="79" y="31"/>
                </a:lnTo>
                <a:lnTo>
                  <a:pt x="82" y="33"/>
                </a:lnTo>
                <a:lnTo>
                  <a:pt x="82" y="35"/>
                </a:lnTo>
                <a:lnTo>
                  <a:pt x="79" y="35"/>
                </a:lnTo>
                <a:lnTo>
                  <a:pt x="74" y="33"/>
                </a:lnTo>
                <a:lnTo>
                  <a:pt x="53" y="33"/>
                </a:lnTo>
                <a:lnTo>
                  <a:pt x="41" y="24"/>
                </a:lnTo>
                <a:lnTo>
                  <a:pt x="34" y="20"/>
                </a:lnTo>
                <a:lnTo>
                  <a:pt x="29" y="20"/>
                </a:lnTo>
                <a:lnTo>
                  <a:pt x="19" y="27"/>
                </a:lnTo>
                <a:lnTo>
                  <a:pt x="14" y="28"/>
                </a:lnTo>
                <a:lnTo>
                  <a:pt x="0" y="28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07" name="Freeform 1449"/>
          <p:cNvSpPr>
            <a:spLocks/>
          </p:cNvSpPr>
          <p:nvPr/>
        </p:nvSpPr>
        <p:spPr bwMode="auto">
          <a:xfrm>
            <a:off x="5857871" y="3292478"/>
            <a:ext cx="141287" cy="61913"/>
          </a:xfrm>
          <a:custGeom>
            <a:avLst/>
            <a:gdLst/>
            <a:ahLst/>
            <a:cxnLst>
              <a:cxn ang="0">
                <a:pos x="70" y="0"/>
              </a:cxn>
              <a:cxn ang="0">
                <a:pos x="59" y="0"/>
              </a:cxn>
              <a:cxn ang="0">
                <a:pos x="49" y="13"/>
              </a:cxn>
              <a:cxn ang="0">
                <a:pos x="38" y="15"/>
              </a:cxn>
              <a:cxn ang="0">
                <a:pos x="30" y="13"/>
              </a:cxn>
              <a:cxn ang="0">
                <a:pos x="24" y="15"/>
              </a:cxn>
              <a:cxn ang="0">
                <a:pos x="14" y="15"/>
              </a:cxn>
              <a:cxn ang="0">
                <a:pos x="9" y="10"/>
              </a:cxn>
              <a:cxn ang="0">
                <a:pos x="0" y="15"/>
              </a:cxn>
              <a:cxn ang="0">
                <a:pos x="0" y="22"/>
              </a:cxn>
              <a:cxn ang="0">
                <a:pos x="9" y="24"/>
              </a:cxn>
              <a:cxn ang="0">
                <a:pos x="14" y="32"/>
              </a:cxn>
              <a:cxn ang="0">
                <a:pos x="24" y="32"/>
              </a:cxn>
              <a:cxn ang="0">
                <a:pos x="24" y="34"/>
              </a:cxn>
              <a:cxn ang="0">
                <a:pos x="44" y="34"/>
              </a:cxn>
              <a:cxn ang="0">
                <a:pos x="49" y="39"/>
              </a:cxn>
              <a:cxn ang="0">
                <a:pos x="70" y="34"/>
              </a:cxn>
              <a:cxn ang="0">
                <a:pos x="70" y="26"/>
              </a:cxn>
              <a:cxn ang="0">
                <a:pos x="73" y="23"/>
              </a:cxn>
              <a:cxn ang="0">
                <a:pos x="84" y="15"/>
              </a:cxn>
              <a:cxn ang="0">
                <a:pos x="89" y="15"/>
              </a:cxn>
              <a:cxn ang="0">
                <a:pos x="78" y="10"/>
              </a:cxn>
              <a:cxn ang="0">
                <a:pos x="84" y="5"/>
              </a:cxn>
              <a:cxn ang="0">
                <a:pos x="78" y="3"/>
              </a:cxn>
              <a:cxn ang="0">
                <a:pos x="78" y="0"/>
              </a:cxn>
              <a:cxn ang="0">
                <a:pos x="70" y="0"/>
              </a:cxn>
            </a:cxnLst>
            <a:rect l="0" t="0" r="r" b="b"/>
            <a:pathLst>
              <a:path w="89" h="39">
                <a:moveTo>
                  <a:pt x="70" y="0"/>
                </a:moveTo>
                <a:lnTo>
                  <a:pt x="59" y="0"/>
                </a:lnTo>
                <a:lnTo>
                  <a:pt x="49" y="13"/>
                </a:lnTo>
                <a:lnTo>
                  <a:pt x="38" y="15"/>
                </a:lnTo>
                <a:lnTo>
                  <a:pt x="30" y="13"/>
                </a:lnTo>
                <a:lnTo>
                  <a:pt x="24" y="15"/>
                </a:lnTo>
                <a:lnTo>
                  <a:pt x="14" y="15"/>
                </a:lnTo>
                <a:lnTo>
                  <a:pt x="9" y="10"/>
                </a:lnTo>
                <a:lnTo>
                  <a:pt x="0" y="15"/>
                </a:lnTo>
                <a:lnTo>
                  <a:pt x="0" y="22"/>
                </a:lnTo>
                <a:lnTo>
                  <a:pt x="9" y="24"/>
                </a:lnTo>
                <a:lnTo>
                  <a:pt x="14" y="32"/>
                </a:lnTo>
                <a:lnTo>
                  <a:pt x="24" y="32"/>
                </a:lnTo>
                <a:lnTo>
                  <a:pt x="24" y="34"/>
                </a:lnTo>
                <a:lnTo>
                  <a:pt x="44" y="34"/>
                </a:lnTo>
                <a:lnTo>
                  <a:pt x="49" y="39"/>
                </a:lnTo>
                <a:lnTo>
                  <a:pt x="70" y="34"/>
                </a:lnTo>
                <a:lnTo>
                  <a:pt x="70" y="26"/>
                </a:lnTo>
                <a:lnTo>
                  <a:pt x="73" y="23"/>
                </a:lnTo>
                <a:lnTo>
                  <a:pt x="84" y="15"/>
                </a:lnTo>
                <a:lnTo>
                  <a:pt x="89" y="15"/>
                </a:lnTo>
                <a:lnTo>
                  <a:pt x="78" y="10"/>
                </a:lnTo>
                <a:lnTo>
                  <a:pt x="84" y="5"/>
                </a:lnTo>
                <a:lnTo>
                  <a:pt x="78" y="3"/>
                </a:lnTo>
                <a:lnTo>
                  <a:pt x="78" y="0"/>
                </a:lnTo>
                <a:lnTo>
                  <a:pt x="7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08" name="Freeform 1450"/>
          <p:cNvSpPr>
            <a:spLocks/>
          </p:cNvSpPr>
          <p:nvPr/>
        </p:nvSpPr>
        <p:spPr bwMode="auto">
          <a:xfrm>
            <a:off x="5857871" y="3292478"/>
            <a:ext cx="141287" cy="61913"/>
          </a:xfrm>
          <a:custGeom>
            <a:avLst/>
            <a:gdLst/>
            <a:ahLst/>
            <a:cxnLst>
              <a:cxn ang="0">
                <a:pos x="70" y="0"/>
              </a:cxn>
              <a:cxn ang="0">
                <a:pos x="59" y="0"/>
              </a:cxn>
              <a:cxn ang="0">
                <a:pos x="49" y="13"/>
              </a:cxn>
              <a:cxn ang="0">
                <a:pos x="38" y="15"/>
              </a:cxn>
              <a:cxn ang="0">
                <a:pos x="30" y="13"/>
              </a:cxn>
              <a:cxn ang="0">
                <a:pos x="24" y="15"/>
              </a:cxn>
              <a:cxn ang="0">
                <a:pos x="14" y="15"/>
              </a:cxn>
              <a:cxn ang="0">
                <a:pos x="9" y="10"/>
              </a:cxn>
              <a:cxn ang="0">
                <a:pos x="0" y="15"/>
              </a:cxn>
              <a:cxn ang="0">
                <a:pos x="0" y="22"/>
              </a:cxn>
              <a:cxn ang="0">
                <a:pos x="9" y="24"/>
              </a:cxn>
              <a:cxn ang="0">
                <a:pos x="14" y="32"/>
              </a:cxn>
              <a:cxn ang="0">
                <a:pos x="24" y="32"/>
              </a:cxn>
              <a:cxn ang="0">
                <a:pos x="24" y="34"/>
              </a:cxn>
              <a:cxn ang="0">
                <a:pos x="44" y="34"/>
              </a:cxn>
              <a:cxn ang="0">
                <a:pos x="49" y="39"/>
              </a:cxn>
              <a:cxn ang="0">
                <a:pos x="70" y="34"/>
              </a:cxn>
              <a:cxn ang="0">
                <a:pos x="70" y="26"/>
              </a:cxn>
              <a:cxn ang="0">
                <a:pos x="73" y="23"/>
              </a:cxn>
              <a:cxn ang="0">
                <a:pos x="84" y="15"/>
              </a:cxn>
              <a:cxn ang="0">
                <a:pos x="89" y="15"/>
              </a:cxn>
              <a:cxn ang="0">
                <a:pos x="78" y="10"/>
              </a:cxn>
              <a:cxn ang="0">
                <a:pos x="84" y="5"/>
              </a:cxn>
              <a:cxn ang="0">
                <a:pos x="78" y="3"/>
              </a:cxn>
              <a:cxn ang="0">
                <a:pos x="78" y="0"/>
              </a:cxn>
              <a:cxn ang="0">
                <a:pos x="70" y="0"/>
              </a:cxn>
            </a:cxnLst>
            <a:rect l="0" t="0" r="r" b="b"/>
            <a:pathLst>
              <a:path w="89" h="39">
                <a:moveTo>
                  <a:pt x="70" y="0"/>
                </a:moveTo>
                <a:lnTo>
                  <a:pt x="59" y="0"/>
                </a:lnTo>
                <a:lnTo>
                  <a:pt x="49" y="13"/>
                </a:lnTo>
                <a:lnTo>
                  <a:pt x="38" y="15"/>
                </a:lnTo>
                <a:lnTo>
                  <a:pt x="30" y="13"/>
                </a:lnTo>
                <a:lnTo>
                  <a:pt x="24" y="15"/>
                </a:lnTo>
                <a:lnTo>
                  <a:pt x="14" y="15"/>
                </a:lnTo>
                <a:lnTo>
                  <a:pt x="9" y="10"/>
                </a:lnTo>
                <a:lnTo>
                  <a:pt x="0" y="15"/>
                </a:lnTo>
                <a:lnTo>
                  <a:pt x="0" y="22"/>
                </a:lnTo>
                <a:lnTo>
                  <a:pt x="9" y="24"/>
                </a:lnTo>
                <a:lnTo>
                  <a:pt x="14" y="32"/>
                </a:lnTo>
                <a:lnTo>
                  <a:pt x="24" y="32"/>
                </a:lnTo>
                <a:lnTo>
                  <a:pt x="24" y="34"/>
                </a:lnTo>
                <a:lnTo>
                  <a:pt x="44" y="34"/>
                </a:lnTo>
                <a:lnTo>
                  <a:pt x="49" y="39"/>
                </a:lnTo>
                <a:lnTo>
                  <a:pt x="70" y="34"/>
                </a:lnTo>
                <a:lnTo>
                  <a:pt x="70" y="26"/>
                </a:lnTo>
                <a:lnTo>
                  <a:pt x="73" y="23"/>
                </a:lnTo>
                <a:lnTo>
                  <a:pt x="84" y="15"/>
                </a:lnTo>
                <a:lnTo>
                  <a:pt x="89" y="15"/>
                </a:lnTo>
                <a:lnTo>
                  <a:pt x="78" y="10"/>
                </a:lnTo>
                <a:lnTo>
                  <a:pt x="84" y="5"/>
                </a:lnTo>
                <a:lnTo>
                  <a:pt x="78" y="3"/>
                </a:lnTo>
                <a:lnTo>
                  <a:pt x="78" y="0"/>
                </a:lnTo>
                <a:lnTo>
                  <a:pt x="7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09" name="Freeform 1451"/>
          <p:cNvSpPr>
            <a:spLocks/>
          </p:cNvSpPr>
          <p:nvPr/>
        </p:nvSpPr>
        <p:spPr bwMode="auto">
          <a:xfrm>
            <a:off x="5872159" y="3276603"/>
            <a:ext cx="133350" cy="41275"/>
          </a:xfrm>
          <a:custGeom>
            <a:avLst/>
            <a:gdLst/>
            <a:ahLst/>
            <a:cxnLst>
              <a:cxn ang="0">
                <a:pos x="79" y="9"/>
              </a:cxn>
              <a:cxn ang="0">
                <a:pos x="74" y="9"/>
              </a:cxn>
              <a:cxn ang="0">
                <a:pos x="84" y="7"/>
              </a:cxn>
              <a:cxn ang="0">
                <a:pos x="69" y="4"/>
              </a:cxn>
              <a:cxn ang="0">
                <a:pos x="69" y="3"/>
              </a:cxn>
              <a:cxn ang="0">
                <a:pos x="64" y="0"/>
              </a:cxn>
              <a:cxn ang="0">
                <a:pos x="50" y="7"/>
              </a:cxn>
              <a:cxn ang="0">
                <a:pos x="50" y="11"/>
              </a:cxn>
              <a:cxn ang="0">
                <a:pos x="40" y="11"/>
              </a:cxn>
              <a:cxn ang="0">
                <a:pos x="35" y="9"/>
              </a:cxn>
              <a:cxn ang="0">
                <a:pos x="26" y="16"/>
              </a:cxn>
              <a:cxn ang="0">
                <a:pos x="16" y="16"/>
              </a:cxn>
              <a:cxn ang="0">
                <a:pos x="11" y="24"/>
              </a:cxn>
              <a:cxn ang="0">
                <a:pos x="0" y="22"/>
              </a:cxn>
              <a:cxn ang="0">
                <a:pos x="6" y="26"/>
              </a:cxn>
              <a:cxn ang="0">
                <a:pos x="16" y="26"/>
              </a:cxn>
              <a:cxn ang="0">
                <a:pos x="21" y="24"/>
              </a:cxn>
              <a:cxn ang="0">
                <a:pos x="30" y="26"/>
              </a:cxn>
              <a:cxn ang="0">
                <a:pos x="40" y="24"/>
              </a:cxn>
              <a:cxn ang="0">
                <a:pos x="50" y="11"/>
              </a:cxn>
              <a:cxn ang="0">
                <a:pos x="69" y="11"/>
              </a:cxn>
              <a:cxn ang="0">
                <a:pos x="79" y="9"/>
              </a:cxn>
            </a:cxnLst>
            <a:rect l="0" t="0" r="r" b="b"/>
            <a:pathLst>
              <a:path w="84" h="26">
                <a:moveTo>
                  <a:pt x="79" y="9"/>
                </a:moveTo>
                <a:lnTo>
                  <a:pt x="74" y="9"/>
                </a:lnTo>
                <a:lnTo>
                  <a:pt x="84" y="7"/>
                </a:lnTo>
                <a:lnTo>
                  <a:pt x="69" y="4"/>
                </a:lnTo>
                <a:lnTo>
                  <a:pt x="69" y="3"/>
                </a:lnTo>
                <a:lnTo>
                  <a:pt x="64" y="0"/>
                </a:lnTo>
                <a:lnTo>
                  <a:pt x="50" y="7"/>
                </a:lnTo>
                <a:lnTo>
                  <a:pt x="50" y="11"/>
                </a:lnTo>
                <a:lnTo>
                  <a:pt x="40" y="11"/>
                </a:lnTo>
                <a:lnTo>
                  <a:pt x="35" y="9"/>
                </a:lnTo>
                <a:lnTo>
                  <a:pt x="26" y="16"/>
                </a:lnTo>
                <a:lnTo>
                  <a:pt x="16" y="16"/>
                </a:lnTo>
                <a:lnTo>
                  <a:pt x="11" y="24"/>
                </a:lnTo>
                <a:lnTo>
                  <a:pt x="0" y="22"/>
                </a:lnTo>
                <a:lnTo>
                  <a:pt x="6" y="26"/>
                </a:lnTo>
                <a:lnTo>
                  <a:pt x="16" y="26"/>
                </a:lnTo>
                <a:lnTo>
                  <a:pt x="21" y="24"/>
                </a:lnTo>
                <a:lnTo>
                  <a:pt x="30" y="26"/>
                </a:lnTo>
                <a:lnTo>
                  <a:pt x="40" y="24"/>
                </a:lnTo>
                <a:lnTo>
                  <a:pt x="50" y="11"/>
                </a:lnTo>
                <a:lnTo>
                  <a:pt x="69" y="11"/>
                </a:lnTo>
                <a:lnTo>
                  <a:pt x="79" y="9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10" name="Freeform 1452"/>
          <p:cNvSpPr>
            <a:spLocks/>
          </p:cNvSpPr>
          <p:nvPr/>
        </p:nvSpPr>
        <p:spPr bwMode="auto">
          <a:xfrm>
            <a:off x="5872159" y="3276603"/>
            <a:ext cx="133350" cy="41275"/>
          </a:xfrm>
          <a:custGeom>
            <a:avLst/>
            <a:gdLst/>
            <a:ahLst/>
            <a:cxnLst>
              <a:cxn ang="0">
                <a:pos x="79" y="9"/>
              </a:cxn>
              <a:cxn ang="0">
                <a:pos x="74" y="9"/>
              </a:cxn>
              <a:cxn ang="0">
                <a:pos x="84" y="7"/>
              </a:cxn>
              <a:cxn ang="0">
                <a:pos x="69" y="4"/>
              </a:cxn>
              <a:cxn ang="0">
                <a:pos x="69" y="3"/>
              </a:cxn>
              <a:cxn ang="0">
                <a:pos x="64" y="0"/>
              </a:cxn>
              <a:cxn ang="0">
                <a:pos x="50" y="7"/>
              </a:cxn>
              <a:cxn ang="0">
                <a:pos x="50" y="11"/>
              </a:cxn>
              <a:cxn ang="0">
                <a:pos x="40" y="11"/>
              </a:cxn>
              <a:cxn ang="0">
                <a:pos x="35" y="9"/>
              </a:cxn>
              <a:cxn ang="0">
                <a:pos x="26" y="16"/>
              </a:cxn>
              <a:cxn ang="0">
                <a:pos x="16" y="16"/>
              </a:cxn>
              <a:cxn ang="0">
                <a:pos x="11" y="24"/>
              </a:cxn>
              <a:cxn ang="0">
                <a:pos x="0" y="22"/>
              </a:cxn>
              <a:cxn ang="0">
                <a:pos x="6" y="26"/>
              </a:cxn>
              <a:cxn ang="0">
                <a:pos x="16" y="26"/>
              </a:cxn>
              <a:cxn ang="0">
                <a:pos x="21" y="24"/>
              </a:cxn>
              <a:cxn ang="0">
                <a:pos x="30" y="26"/>
              </a:cxn>
              <a:cxn ang="0">
                <a:pos x="40" y="24"/>
              </a:cxn>
              <a:cxn ang="0">
                <a:pos x="50" y="11"/>
              </a:cxn>
              <a:cxn ang="0">
                <a:pos x="69" y="11"/>
              </a:cxn>
              <a:cxn ang="0">
                <a:pos x="79" y="9"/>
              </a:cxn>
            </a:cxnLst>
            <a:rect l="0" t="0" r="r" b="b"/>
            <a:pathLst>
              <a:path w="84" h="26">
                <a:moveTo>
                  <a:pt x="79" y="9"/>
                </a:moveTo>
                <a:lnTo>
                  <a:pt x="74" y="9"/>
                </a:lnTo>
                <a:lnTo>
                  <a:pt x="84" y="7"/>
                </a:lnTo>
                <a:lnTo>
                  <a:pt x="69" y="4"/>
                </a:lnTo>
                <a:lnTo>
                  <a:pt x="69" y="3"/>
                </a:lnTo>
                <a:lnTo>
                  <a:pt x="64" y="0"/>
                </a:lnTo>
                <a:lnTo>
                  <a:pt x="50" y="7"/>
                </a:lnTo>
                <a:lnTo>
                  <a:pt x="50" y="11"/>
                </a:lnTo>
                <a:lnTo>
                  <a:pt x="40" y="11"/>
                </a:lnTo>
                <a:lnTo>
                  <a:pt x="35" y="9"/>
                </a:lnTo>
                <a:lnTo>
                  <a:pt x="26" y="16"/>
                </a:lnTo>
                <a:lnTo>
                  <a:pt x="16" y="16"/>
                </a:lnTo>
                <a:lnTo>
                  <a:pt x="11" y="24"/>
                </a:lnTo>
                <a:lnTo>
                  <a:pt x="0" y="22"/>
                </a:lnTo>
                <a:lnTo>
                  <a:pt x="6" y="26"/>
                </a:lnTo>
                <a:lnTo>
                  <a:pt x="16" y="26"/>
                </a:lnTo>
                <a:lnTo>
                  <a:pt x="21" y="24"/>
                </a:lnTo>
                <a:lnTo>
                  <a:pt x="30" y="26"/>
                </a:lnTo>
                <a:lnTo>
                  <a:pt x="40" y="24"/>
                </a:lnTo>
                <a:lnTo>
                  <a:pt x="50" y="11"/>
                </a:lnTo>
                <a:lnTo>
                  <a:pt x="69" y="11"/>
                </a:lnTo>
                <a:lnTo>
                  <a:pt x="79" y="9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11" name="Freeform 1453"/>
          <p:cNvSpPr>
            <a:spLocks/>
          </p:cNvSpPr>
          <p:nvPr/>
        </p:nvSpPr>
        <p:spPr bwMode="auto">
          <a:xfrm>
            <a:off x="5926134" y="3289303"/>
            <a:ext cx="23812" cy="3175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15" y="2"/>
              </a:cxn>
              <a:cxn ang="0">
                <a:pos x="5" y="2"/>
              </a:cxn>
              <a:cxn ang="0">
                <a:pos x="0" y="0"/>
              </a:cxn>
              <a:cxn ang="0">
                <a:pos x="15" y="0"/>
              </a:cxn>
            </a:cxnLst>
            <a:rect l="0" t="0" r="r" b="b"/>
            <a:pathLst>
              <a:path w="15" h="2">
                <a:moveTo>
                  <a:pt x="15" y="0"/>
                </a:moveTo>
                <a:lnTo>
                  <a:pt x="15" y="2"/>
                </a:lnTo>
                <a:lnTo>
                  <a:pt x="5" y="2"/>
                </a:lnTo>
                <a:lnTo>
                  <a:pt x="0" y="0"/>
                </a:lnTo>
                <a:lnTo>
                  <a:pt x="15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12" name="Freeform 1454"/>
          <p:cNvSpPr>
            <a:spLocks/>
          </p:cNvSpPr>
          <p:nvPr/>
        </p:nvSpPr>
        <p:spPr bwMode="auto">
          <a:xfrm>
            <a:off x="5926134" y="3289303"/>
            <a:ext cx="23812" cy="3175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15" y="2"/>
              </a:cxn>
              <a:cxn ang="0">
                <a:pos x="5" y="2"/>
              </a:cxn>
              <a:cxn ang="0">
                <a:pos x="0" y="0"/>
              </a:cxn>
              <a:cxn ang="0">
                <a:pos x="15" y="0"/>
              </a:cxn>
            </a:cxnLst>
            <a:rect l="0" t="0" r="r" b="b"/>
            <a:pathLst>
              <a:path w="15" h="2">
                <a:moveTo>
                  <a:pt x="15" y="0"/>
                </a:moveTo>
                <a:lnTo>
                  <a:pt x="15" y="2"/>
                </a:lnTo>
                <a:lnTo>
                  <a:pt x="5" y="2"/>
                </a:lnTo>
                <a:lnTo>
                  <a:pt x="0" y="0"/>
                </a:lnTo>
                <a:lnTo>
                  <a:pt x="15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13" name="Freeform 1455"/>
          <p:cNvSpPr>
            <a:spLocks/>
          </p:cNvSpPr>
          <p:nvPr/>
        </p:nvSpPr>
        <p:spPr bwMode="auto">
          <a:xfrm>
            <a:off x="5603871" y="3124203"/>
            <a:ext cx="119062" cy="127000"/>
          </a:xfrm>
          <a:custGeom>
            <a:avLst/>
            <a:gdLst/>
            <a:ahLst/>
            <a:cxnLst>
              <a:cxn ang="0">
                <a:pos x="73" y="71"/>
              </a:cxn>
              <a:cxn ang="0">
                <a:pos x="65" y="61"/>
              </a:cxn>
              <a:cxn ang="0">
                <a:pos x="58" y="59"/>
              </a:cxn>
              <a:cxn ang="0">
                <a:pos x="60" y="52"/>
              </a:cxn>
              <a:cxn ang="0">
                <a:pos x="53" y="41"/>
              </a:cxn>
              <a:cxn ang="0">
                <a:pos x="53" y="38"/>
              </a:cxn>
              <a:cxn ang="0">
                <a:pos x="68" y="31"/>
              </a:cxn>
              <a:cxn ang="0">
                <a:pos x="75" y="28"/>
              </a:cxn>
              <a:cxn ang="0">
                <a:pos x="65" y="28"/>
              </a:cxn>
              <a:cxn ang="0">
                <a:pos x="58" y="24"/>
              </a:cxn>
              <a:cxn ang="0">
                <a:pos x="58" y="22"/>
              </a:cxn>
              <a:cxn ang="0">
                <a:pos x="53" y="22"/>
              </a:cxn>
              <a:cxn ang="0">
                <a:pos x="51" y="15"/>
              </a:cxn>
              <a:cxn ang="0">
                <a:pos x="39" y="17"/>
              </a:cxn>
              <a:cxn ang="0">
                <a:pos x="43" y="5"/>
              </a:cxn>
              <a:cxn ang="0">
                <a:pos x="39" y="0"/>
              </a:cxn>
              <a:cxn ang="0">
                <a:pos x="24" y="0"/>
              </a:cxn>
              <a:cxn ang="0">
                <a:pos x="14" y="7"/>
              </a:cxn>
              <a:cxn ang="0">
                <a:pos x="9" y="18"/>
              </a:cxn>
              <a:cxn ang="0">
                <a:pos x="5" y="18"/>
              </a:cxn>
              <a:cxn ang="0">
                <a:pos x="5" y="24"/>
              </a:cxn>
              <a:cxn ang="0">
                <a:pos x="0" y="24"/>
              </a:cxn>
              <a:cxn ang="0">
                <a:pos x="0" y="31"/>
              </a:cxn>
              <a:cxn ang="0">
                <a:pos x="9" y="35"/>
              </a:cxn>
              <a:cxn ang="0">
                <a:pos x="14" y="38"/>
              </a:cxn>
              <a:cxn ang="0">
                <a:pos x="19" y="39"/>
              </a:cxn>
              <a:cxn ang="0">
                <a:pos x="24" y="47"/>
              </a:cxn>
              <a:cxn ang="0">
                <a:pos x="19" y="52"/>
              </a:cxn>
              <a:cxn ang="0">
                <a:pos x="34" y="54"/>
              </a:cxn>
              <a:cxn ang="0">
                <a:pos x="43" y="49"/>
              </a:cxn>
              <a:cxn ang="0">
                <a:pos x="53" y="52"/>
              </a:cxn>
              <a:cxn ang="0">
                <a:pos x="65" y="69"/>
              </a:cxn>
              <a:cxn ang="0">
                <a:pos x="63" y="71"/>
              </a:cxn>
              <a:cxn ang="0">
                <a:pos x="68" y="75"/>
              </a:cxn>
              <a:cxn ang="0">
                <a:pos x="63" y="80"/>
              </a:cxn>
              <a:cxn ang="0">
                <a:pos x="73" y="71"/>
              </a:cxn>
            </a:cxnLst>
            <a:rect l="0" t="0" r="r" b="b"/>
            <a:pathLst>
              <a:path w="75" h="80">
                <a:moveTo>
                  <a:pt x="73" y="71"/>
                </a:moveTo>
                <a:lnTo>
                  <a:pt x="65" y="61"/>
                </a:lnTo>
                <a:lnTo>
                  <a:pt x="58" y="59"/>
                </a:lnTo>
                <a:lnTo>
                  <a:pt x="60" y="52"/>
                </a:lnTo>
                <a:lnTo>
                  <a:pt x="53" y="41"/>
                </a:lnTo>
                <a:lnTo>
                  <a:pt x="53" y="38"/>
                </a:lnTo>
                <a:lnTo>
                  <a:pt x="68" y="31"/>
                </a:lnTo>
                <a:lnTo>
                  <a:pt x="75" y="28"/>
                </a:lnTo>
                <a:lnTo>
                  <a:pt x="65" y="28"/>
                </a:lnTo>
                <a:lnTo>
                  <a:pt x="58" y="24"/>
                </a:lnTo>
                <a:lnTo>
                  <a:pt x="58" y="22"/>
                </a:lnTo>
                <a:lnTo>
                  <a:pt x="53" y="22"/>
                </a:lnTo>
                <a:lnTo>
                  <a:pt x="51" y="15"/>
                </a:lnTo>
                <a:lnTo>
                  <a:pt x="39" y="17"/>
                </a:lnTo>
                <a:lnTo>
                  <a:pt x="43" y="5"/>
                </a:lnTo>
                <a:lnTo>
                  <a:pt x="39" y="0"/>
                </a:lnTo>
                <a:lnTo>
                  <a:pt x="24" y="0"/>
                </a:lnTo>
                <a:lnTo>
                  <a:pt x="14" y="7"/>
                </a:lnTo>
                <a:lnTo>
                  <a:pt x="9" y="18"/>
                </a:lnTo>
                <a:lnTo>
                  <a:pt x="5" y="18"/>
                </a:lnTo>
                <a:lnTo>
                  <a:pt x="5" y="24"/>
                </a:lnTo>
                <a:lnTo>
                  <a:pt x="0" y="24"/>
                </a:lnTo>
                <a:lnTo>
                  <a:pt x="0" y="31"/>
                </a:lnTo>
                <a:lnTo>
                  <a:pt x="9" y="35"/>
                </a:lnTo>
                <a:lnTo>
                  <a:pt x="14" y="38"/>
                </a:lnTo>
                <a:lnTo>
                  <a:pt x="19" y="39"/>
                </a:lnTo>
                <a:lnTo>
                  <a:pt x="24" y="47"/>
                </a:lnTo>
                <a:lnTo>
                  <a:pt x="19" y="52"/>
                </a:lnTo>
                <a:lnTo>
                  <a:pt x="34" y="54"/>
                </a:lnTo>
                <a:lnTo>
                  <a:pt x="43" y="49"/>
                </a:lnTo>
                <a:lnTo>
                  <a:pt x="53" y="52"/>
                </a:lnTo>
                <a:lnTo>
                  <a:pt x="65" y="69"/>
                </a:lnTo>
                <a:lnTo>
                  <a:pt x="63" y="71"/>
                </a:lnTo>
                <a:lnTo>
                  <a:pt x="68" y="75"/>
                </a:lnTo>
                <a:lnTo>
                  <a:pt x="63" y="80"/>
                </a:lnTo>
                <a:lnTo>
                  <a:pt x="73" y="71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14" name="Freeform 1456"/>
          <p:cNvSpPr>
            <a:spLocks/>
          </p:cNvSpPr>
          <p:nvPr/>
        </p:nvSpPr>
        <p:spPr bwMode="auto">
          <a:xfrm>
            <a:off x="5603871" y="3124203"/>
            <a:ext cx="119062" cy="127000"/>
          </a:xfrm>
          <a:custGeom>
            <a:avLst/>
            <a:gdLst/>
            <a:ahLst/>
            <a:cxnLst>
              <a:cxn ang="0">
                <a:pos x="73" y="71"/>
              </a:cxn>
              <a:cxn ang="0">
                <a:pos x="65" y="61"/>
              </a:cxn>
              <a:cxn ang="0">
                <a:pos x="58" y="59"/>
              </a:cxn>
              <a:cxn ang="0">
                <a:pos x="60" y="52"/>
              </a:cxn>
              <a:cxn ang="0">
                <a:pos x="53" y="41"/>
              </a:cxn>
              <a:cxn ang="0">
                <a:pos x="53" y="38"/>
              </a:cxn>
              <a:cxn ang="0">
                <a:pos x="68" y="31"/>
              </a:cxn>
              <a:cxn ang="0">
                <a:pos x="75" y="28"/>
              </a:cxn>
              <a:cxn ang="0">
                <a:pos x="65" y="28"/>
              </a:cxn>
              <a:cxn ang="0">
                <a:pos x="58" y="24"/>
              </a:cxn>
              <a:cxn ang="0">
                <a:pos x="58" y="22"/>
              </a:cxn>
              <a:cxn ang="0">
                <a:pos x="53" y="22"/>
              </a:cxn>
              <a:cxn ang="0">
                <a:pos x="51" y="15"/>
              </a:cxn>
              <a:cxn ang="0">
                <a:pos x="39" y="17"/>
              </a:cxn>
              <a:cxn ang="0">
                <a:pos x="43" y="5"/>
              </a:cxn>
              <a:cxn ang="0">
                <a:pos x="39" y="0"/>
              </a:cxn>
              <a:cxn ang="0">
                <a:pos x="24" y="0"/>
              </a:cxn>
              <a:cxn ang="0">
                <a:pos x="14" y="7"/>
              </a:cxn>
              <a:cxn ang="0">
                <a:pos x="9" y="18"/>
              </a:cxn>
              <a:cxn ang="0">
                <a:pos x="5" y="18"/>
              </a:cxn>
              <a:cxn ang="0">
                <a:pos x="5" y="24"/>
              </a:cxn>
              <a:cxn ang="0">
                <a:pos x="0" y="24"/>
              </a:cxn>
              <a:cxn ang="0">
                <a:pos x="0" y="31"/>
              </a:cxn>
              <a:cxn ang="0">
                <a:pos x="9" y="35"/>
              </a:cxn>
              <a:cxn ang="0">
                <a:pos x="14" y="38"/>
              </a:cxn>
              <a:cxn ang="0">
                <a:pos x="19" y="39"/>
              </a:cxn>
              <a:cxn ang="0">
                <a:pos x="24" y="47"/>
              </a:cxn>
              <a:cxn ang="0">
                <a:pos x="19" y="52"/>
              </a:cxn>
              <a:cxn ang="0">
                <a:pos x="34" y="54"/>
              </a:cxn>
              <a:cxn ang="0">
                <a:pos x="43" y="49"/>
              </a:cxn>
              <a:cxn ang="0">
                <a:pos x="53" y="52"/>
              </a:cxn>
              <a:cxn ang="0">
                <a:pos x="65" y="69"/>
              </a:cxn>
              <a:cxn ang="0">
                <a:pos x="63" y="71"/>
              </a:cxn>
              <a:cxn ang="0">
                <a:pos x="68" y="75"/>
              </a:cxn>
              <a:cxn ang="0">
                <a:pos x="63" y="80"/>
              </a:cxn>
              <a:cxn ang="0">
                <a:pos x="73" y="71"/>
              </a:cxn>
            </a:cxnLst>
            <a:rect l="0" t="0" r="r" b="b"/>
            <a:pathLst>
              <a:path w="75" h="80">
                <a:moveTo>
                  <a:pt x="73" y="71"/>
                </a:moveTo>
                <a:lnTo>
                  <a:pt x="65" y="61"/>
                </a:lnTo>
                <a:lnTo>
                  <a:pt x="58" y="59"/>
                </a:lnTo>
                <a:lnTo>
                  <a:pt x="60" y="52"/>
                </a:lnTo>
                <a:lnTo>
                  <a:pt x="53" y="41"/>
                </a:lnTo>
                <a:lnTo>
                  <a:pt x="53" y="38"/>
                </a:lnTo>
                <a:lnTo>
                  <a:pt x="68" y="31"/>
                </a:lnTo>
                <a:lnTo>
                  <a:pt x="75" y="28"/>
                </a:lnTo>
                <a:lnTo>
                  <a:pt x="65" y="28"/>
                </a:lnTo>
                <a:lnTo>
                  <a:pt x="58" y="24"/>
                </a:lnTo>
                <a:lnTo>
                  <a:pt x="58" y="22"/>
                </a:lnTo>
                <a:lnTo>
                  <a:pt x="53" y="22"/>
                </a:lnTo>
                <a:lnTo>
                  <a:pt x="51" y="15"/>
                </a:lnTo>
                <a:lnTo>
                  <a:pt x="39" y="17"/>
                </a:lnTo>
                <a:lnTo>
                  <a:pt x="43" y="5"/>
                </a:lnTo>
                <a:lnTo>
                  <a:pt x="39" y="0"/>
                </a:lnTo>
                <a:lnTo>
                  <a:pt x="24" y="0"/>
                </a:lnTo>
                <a:lnTo>
                  <a:pt x="14" y="7"/>
                </a:lnTo>
                <a:lnTo>
                  <a:pt x="9" y="18"/>
                </a:lnTo>
                <a:lnTo>
                  <a:pt x="5" y="18"/>
                </a:lnTo>
                <a:lnTo>
                  <a:pt x="5" y="24"/>
                </a:lnTo>
                <a:lnTo>
                  <a:pt x="0" y="24"/>
                </a:lnTo>
                <a:lnTo>
                  <a:pt x="0" y="31"/>
                </a:lnTo>
                <a:lnTo>
                  <a:pt x="9" y="35"/>
                </a:lnTo>
                <a:lnTo>
                  <a:pt x="14" y="38"/>
                </a:lnTo>
                <a:lnTo>
                  <a:pt x="19" y="39"/>
                </a:lnTo>
                <a:lnTo>
                  <a:pt x="24" y="47"/>
                </a:lnTo>
                <a:lnTo>
                  <a:pt x="19" y="52"/>
                </a:lnTo>
                <a:lnTo>
                  <a:pt x="34" y="54"/>
                </a:lnTo>
                <a:lnTo>
                  <a:pt x="43" y="49"/>
                </a:lnTo>
                <a:lnTo>
                  <a:pt x="53" y="52"/>
                </a:lnTo>
                <a:lnTo>
                  <a:pt x="65" y="69"/>
                </a:lnTo>
                <a:lnTo>
                  <a:pt x="63" y="71"/>
                </a:lnTo>
                <a:lnTo>
                  <a:pt x="68" y="75"/>
                </a:lnTo>
                <a:lnTo>
                  <a:pt x="63" y="80"/>
                </a:lnTo>
                <a:lnTo>
                  <a:pt x="73" y="71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15" name="Freeform 1457"/>
          <p:cNvSpPr>
            <a:spLocks/>
          </p:cNvSpPr>
          <p:nvPr/>
        </p:nvSpPr>
        <p:spPr bwMode="auto">
          <a:xfrm>
            <a:off x="5688009" y="3178178"/>
            <a:ext cx="107950" cy="104775"/>
          </a:xfrm>
          <a:custGeom>
            <a:avLst/>
            <a:gdLst/>
            <a:ahLst/>
            <a:cxnLst>
              <a:cxn ang="0">
                <a:pos x="30" y="61"/>
              </a:cxn>
              <a:cxn ang="0">
                <a:pos x="33" y="64"/>
              </a:cxn>
              <a:cxn ang="0">
                <a:pos x="33" y="66"/>
              </a:cxn>
              <a:cxn ang="0">
                <a:pos x="40" y="66"/>
              </a:cxn>
              <a:cxn ang="0">
                <a:pos x="45" y="64"/>
              </a:cxn>
              <a:cxn ang="0">
                <a:pos x="38" y="61"/>
              </a:cxn>
              <a:cxn ang="0">
                <a:pos x="30" y="59"/>
              </a:cxn>
              <a:cxn ang="0">
                <a:pos x="23" y="49"/>
              </a:cxn>
              <a:cxn ang="0">
                <a:pos x="21" y="48"/>
              </a:cxn>
              <a:cxn ang="0">
                <a:pos x="21" y="44"/>
              </a:cxn>
              <a:cxn ang="0">
                <a:pos x="23" y="38"/>
              </a:cxn>
              <a:cxn ang="0">
                <a:pos x="21" y="31"/>
              </a:cxn>
              <a:cxn ang="0">
                <a:pos x="30" y="31"/>
              </a:cxn>
              <a:cxn ang="0">
                <a:pos x="30" y="36"/>
              </a:cxn>
              <a:cxn ang="0">
                <a:pos x="40" y="36"/>
              </a:cxn>
              <a:cxn ang="0">
                <a:pos x="45" y="38"/>
              </a:cxn>
              <a:cxn ang="0">
                <a:pos x="40" y="31"/>
              </a:cxn>
              <a:cxn ang="0">
                <a:pos x="45" y="28"/>
              </a:cxn>
              <a:cxn ang="0">
                <a:pos x="68" y="28"/>
              </a:cxn>
              <a:cxn ang="0">
                <a:pos x="68" y="23"/>
              </a:cxn>
              <a:cxn ang="0">
                <a:pos x="57" y="14"/>
              </a:cxn>
              <a:cxn ang="0">
                <a:pos x="45" y="8"/>
              </a:cxn>
              <a:cxn ang="0">
                <a:pos x="38" y="12"/>
              </a:cxn>
              <a:cxn ang="0">
                <a:pos x="33" y="8"/>
              </a:cxn>
              <a:cxn ang="0">
                <a:pos x="23" y="12"/>
              </a:cxn>
              <a:cxn ang="0">
                <a:pos x="23" y="5"/>
              </a:cxn>
              <a:cxn ang="0">
                <a:pos x="16" y="0"/>
              </a:cxn>
              <a:cxn ang="0">
                <a:pos x="0" y="5"/>
              </a:cxn>
              <a:cxn ang="0">
                <a:pos x="0" y="8"/>
              </a:cxn>
              <a:cxn ang="0">
                <a:pos x="7" y="19"/>
              </a:cxn>
              <a:cxn ang="0">
                <a:pos x="6" y="26"/>
              </a:cxn>
              <a:cxn ang="0">
                <a:pos x="16" y="28"/>
              </a:cxn>
              <a:cxn ang="0">
                <a:pos x="21" y="38"/>
              </a:cxn>
              <a:cxn ang="0">
                <a:pos x="7" y="49"/>
              </a:cxn>
              <a:cxn ang="0">
                <a:pos x="11" y="51"/>
              </a:cxn>
              <a:cxn ang="0">
                <a:pos x="16" y="57"/>
              </a:cxn>
              <a:cxn ang="0">
                <a:pos x="16" y="54"/>
              </a:cxn>
              <a:cxn ang="0">
                <a:pos x="30" y="64"/>
              </a:cxn>
              <a:cxn ang="0">
                <a:pos x="30" y="61"/>
              </a:cxn>
            </a:cxnLst>
            <a:rect l="0" t="0" r="r" b="b"/>
            <a:pathLst>
              <a:path w="68" h="66">
                <a:moveTo>
                  <a:pt x="30" y="61"/>
                </a:moveTo>
                <a:lnTo>
                  <a:pt x="33" y="64"/>
                </a:lnTo>
                <a:lnTo>
                  <a:pt x="33" y="66"/>
                </a:lnTo>
                <a:lnTo>
                  <a:pt x="40" y="66"/>
                </a:lnTo>
                <a:lnTo>
                  <a:pt x="45" y="64"/>
                </a:lnTo>
                <a:lnTo>
                  <a:pt x="38" y="61"/>
                </a:lnTo>
                <a:lnTo>
                  <a:pt x="30" y="59"/>
                </a:lnTo>
                <a:lnTo>
                  <a:pt x="23" y="49"/>
                </a:lnTo>
                <a:lnTo>
                  <a:pt x="21" y="48"/>
                </a:lnTo>
                <a:lnTo>
                  <a:pt x="21" y="44"/>
                </a:lnTo>
                <a:lnTo>
                  <a:pt x="23" y="38"/>
                </a:lnTo>
                <a:lnTo>
                  <a:pt x="21" y="31"/>
                </a:lnTo>
                <a:lnTo>
                  <a:pt x="30" y="31"/>
                </a:lnTo>
                <a:lnTo>
                  <a:pt x="30" y="36"/>
                </a:lnTo>
                <a:lnTo>
                  <a:pt x="40" y="36"/>
                </a:lnTo>
                <a:lnTo>
                  <a:pt x="45" y="38"/>
                </a:lnTo>
                <a:lnTo>
                  <a:pt x="40" y="31"/>
                </a:lnTo>
                <a:lnTo>
                  <a:pt x="45" y="28"/>
                </a:lnTo>
                <a:lnTo>
                  <a:pt x="68" y="28"/>
                </a:lnTo>
                <a:lnTo>
                  <a:pt x="68" y="23"/>
                </a:lnTo>
                <a:lnTo>
                  <a:pt x="57" y="14"/>
                </a:lnTo>
                <a:lnTo>
                  <a:pt x="45" y="8"/>
                </a:lnTo>
                <a:lnTo>
                  <a:pt x="38" y="12"/>
                </a:lnTo>
                <a:lnTo>
                  <a:pt x="33" y="8"/>
                </a:lnTo>
                <a:lnTo>
                  <a:pt x="23" y="12"/>
                </a:lnTo>
                <a:lnTo>
                  <a:pt x="23" y="5"/>
                </a:lnTo>
                <a:lnTo>
                  <a:pt x="16" y="0"/>
                </a:lnTo>
                <a:lnTo>
                  <a:pt x="0" y="5"/>
                </a:lnTo>
                <a:lnTo>
                  <a:pt x="0" y="8"/>
                </a:lnTo>
                <a:lnTo>
                  <a:pt x="7" y="19"/>
                </a:lnTo>
                <a:lnTo>
                  <a:pt x="6" y="26"/>
                </a:lnTo>
                <a:lnTo>
                  <a:pt x="16" y="28"/>
                </a:lnTo>
                <a:lnTo>
                  <a:pt x="21" y="38"/>
                </a:lnTo>
                <a:lnTo>
                  <a:pt x="7" y="49"/>
                </a:lnTo>
                <a:lnTo>
                  <a:pt x="11" y="51"/>
                </a:lnTo>
                <a:lnTo>
                  <a:pt x="16" y="57"/>
                </a:lnTo>
                <a:lnTo>
                  <a:pt x="16" y="54"/>
                </a:lnTo>
                <a:lnTo>
                  <a:pt x="30" y="64"/>
                </a:lnTo>
                <a:lnTo>
                  <a:pt x="30" y="61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16" name="Freeform 1458"/>
          <p:cNvSpPr>
            <a:spLocks/>
          </p:cNvSpPr>
          <p:nvPr/>
        </p:nvSpPr>
        <p:spPr bwMode="auto">
          <a:xfrm>
            <a:off x="5688009" y="3178178"/>
            <a:ext cx="107950" cy="104775"/>
          </a:xfrm>
          <a:custGeom>
            <a:avLst/>
            <a:gdLst/>
            <a:ahLst/>
            <a:cxnLst>
              <a:cxn ang="0">
                <a:pos x="30" y="61"/>
              </a:cxn>
              <a:cxn ang="0">
                <a:pos x="33" y="64"/>
              </a:cxn>
              <a:cxn ang="0">
                <a:pos x="33" y="66"/>
              </a:cxn>
              <a:cxn ang="0">
                <a:pos x="40" y="66"/>
              </a:cxn>
              <a:cxn ang="0">
                <a:pos x="45" y="64"/>
              </a:cxn>
              <a:cxn ang="0">
                <a:pos x="38" y="61"/>
              </a:cxn>
              <a:cxn ang="0">
                <a:pos x="30" y="59"/>
              </a:cxn>
              <a:cxn ang="0">
                <a:pos x="23" y="49"/>
              </a:cxn>
              <a:cxn ang="0">
                <a:pos x="21" y="48"/>
              </a:cxn>
              <a:cxn ang="0">
                <a:pos x="21" y="44"/>
              </a:cxn>
              <a:cxn ang="0">
                <a:pos x="23" y="38"/>
              </a:cxn>
              <a:cxn ang="0">
                <a:pos x="21" y="31"/>
              </a:cxn>
              <a:cxn ang="0">
                <a:pos x="30" y="31"/>
              </a:cxn>
              <a:cxn ang="0">
                <a:pos x="30" y="36"/>
              </a:cxn>
              <a:cxn ang="0">
                <a:pos x="40" y="36"/>
              </a:cxn>
              <a:cxn ang="0">
                <a:pos x="45" y="38"/>
              </a:cxn>
              <a:cxn ang="0">
                <a:pos x="40" y="31"/>
              </a:cxn>
              <a:cxn ang="0">
                <a:pos x="45" y="28"/>
              </a:cxn>
              <a:cxn ang="0">
                <a:pos x="68" y="28"/>
              </a:cxn>
              <a:cxn ang="0">
                <a:pos x="68" y="23"/>
              </a:cxn>
              <a:cxn ang="0">
                <a:pos x="57" y="14"/>
              </a:cxn>
              <a:cxn ang="0">
                <a:pos x="45" y="8"/>
              </a:cxn>
              <a:cxn ang="0">
                <a:pos x="38" y="12"/>
              </a:cxn>
              <a:cxn ang="0">
                <a:pos x="33" y="8"/>
              </a:cxn>
              <a:cxn ang="0">
                <a:pos x="23" y="12"/>
              </a:cxn>
              <a:cxn ang="0">
                <a:pos x="23" y="5"/>
              </a:cxn>
              <a:cxn ang="0">
                <a:pos x="16" y="0"/>
              </a:cxn>
              <a:cxn ang="0">
                <a:pos x="0" y="5"/>
              </a:cxn>
              <a:cxn ang="0">
                <a:pos x="0" y="8"/>
              </a:cxn>
              <a:cxn ang="0">
                <a:pos x="7" y="19"/>
              </a:cxn>
              <a:cxn ang="0">
                <a:pos x="6" y="26"/>
              </a:cxn>
              <a:cxn ang="0">
                <a:pos x="16" y="28"/>
              </a:cxn>
              <a:cxn ang="0">
                <a:pos x="21" y="38"/>
              </a:cxn>
              <a:cxn ang="0">
                <a:pos x="7" y="49"/>
              </a:cxn>
              <a:cxn ang="0">
                <a:pos x="11" y="51"/>
              </a:cxn>
              <a:cxn ang="0">
                <a:pos x="16" y="57"/>
              </a:cxn>
              <a:cxn ang="0">
                <a:pos x="16" y="54"/>
              </a:cxn>
              <a:cxn ang="0">
                <a:pos x="30" y="64"/>
              </a:cxn>
              <a:cxn ang="0">
                <a:pos x="30" y="61"/>
              </a:cxn>
            </a:cxnLst>
            <a:rect l="0" t="0" r="r" b="b"/>
            <a:pathLst>
              <a:path w="68" h="66">
                <a:moveTo>
                  <a:pt x="30" y="61"/>
                </a:moveTo>
                <a:lnTo>
                  <a:pt x="33" y="64"/>
                </a:lnTo>
                <a:lnTo>
                  <a:pt x="33" y="66"/>
                </a:lnTo>
                <a:lnTo>
                  <a:pt x="40" y="66"/>
                </a:lnTo>
                <a:lnTo>
                  <a:pt x="45" y="64"/>
                </a:lnTo>
                <a:lnTo>
                  <a:pt x="38" y="61"/>
                </a:lnTo>
                <a:lnTo>
                  <a:pt x="30" y="59"/>
                </a:lnTo>
                <a:lnTo>
                  <a:pt x="23" y="49"/>
                </a:lnTo>
                <a:lnTo>
                  <a:pt x="21" y="48"/>
                </a:lnTo>
                <a:lnTo>
                  <a:pt x="21" y="44"/>
                </a:lnTo>
                <a:lnTo>
                  <a:pt x="23" y="38"/>
                </a:lnTo>
                <a:lnTo>
                  <a:pt x="21" y="31"/>
                </a:lnTo>
                <a:lnTo>
                  <a:pt x="30" y="31"/>
                </a:lnTo>
                <a:lnTo>
                  <a:pt x="30" y="36"/>
                </a:lnTo>
                <a:lnTo>
                  <a:pt x="40" y="36"/>
                </a:lnTo>
                <a:lnTo>
                  <a:pt x="45" y="38"/>
                </a:lnTo>
                <a:lnTo>
                  <a:pt x="40" y="31"/>
                </a:lnTo>
                <a:lnTo>
                  <a:pt x="45" y="28"/>
                </a:lnTo>
                <a:lnTo>
                  <a:pt x="68" y="28"/>
                </a:lnTo>
                <a:lnTo>
                  <a:pt x="68" y="23"/>
                </a:lnTo>
                <a:lnTo>
                  <a:pt x="57" y="14"/>
                </a:lnTo>
                <a:lnTo>
                  <a:pt x="45" y="8"/>
                </a:lnTo>
                <a:lnTo>
                  <a:pt x="38" y="12"/>
                </a:lnTo>
                <a:lnTo>
                  <a:pt x="33" y="8"/>
                </a:lnTo>
                <a:lnTo>
                  <a:pt x="23" y="12"/>
                </a:lnTo>
                <a:lnTo>
                  <a:pt x="23" y="5"/>
                </a:lnTo>
                <a:lnTo>
                  <a:pt x="16" y="0"/>
                </a:lnTo>
                <a:lnTo>
                  <a:pt x="0" y="5"/>
                </a:lnTo>
                <a:lnTo>
                  <a:pt x="0" y="8"/>
                </a:lnTo>
                <a:lnTo>
                  <a:pt x="7" y="19"/>
                </a:lnTo>
                <a:lnTo>
                  <a:pt x="6" y="26"/>
                </a:lnTo>
                <a:lnTo>
                  <a:pt x="16" y="28"/>
                </a:lnTo>
                <a:lnTo>
                  <a:pt x="21" y="38"/>
                </a:lnTo>
                <a:lnTo>
                  <a:pt x="7" y="49"/>
                </a:lnTo>
                <a:lnTo>
                  <a:pt x="11" y="51"/>
                </a:lnTo>
                <a:lnTo>
                  <a:pt x="16" y="57"/>
                </a:lnTo>
                <a:lnTo>
                  <a:pt x="16" y="54"/>
                </a:lnTo>
                <a:lnTo>
                  <a:pt x="30" y="64"/>
                </a:lnTo>
                <a:lnTo>
                  <a:pt x="30" y="61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17" name="Freeform 1459"/>
          <p:cNvSpPr>
            <a:spLocks/>
          </p:cNvSpPr>
          <p:nvPr/>
        </p:nvSpPr>
        <p:spPr bwMode="auto">
          <a:xfrm>
            <a:off x="5735634" y="3276603"/>
            <a:ext cx="60325" cy="3651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0"/>
              </a:cxn>
              <a:cxn ang="0">
                <a:pos x="3" y="3"/>
              </a:cxn>
              <a:cxn ang="0">
                <a:pos x="3" y="4"/>
              </a:cxn>
              <a:cxn ang="0">
                <a:pos x="10" y="4"/>
              </a:cxn>
              <a:cxn ang="0">
                <a:pos x="15" y="3"/>
              </a:cxn>
              <a:cxn ang="0">
                <a:pos x="27" y="9"/>
              </a:cxn>
              <a:cxn ang="0">
                <a:pos x="27" y="16"/>
              </a:cxn>
              <a:cxn ang="0">
                <a:pos x="38" y="23"/>
              </a:cxn>
              <a:cxn ang="0">
                <a:pos x="27" y="23"/>
              </a:cxn>
              <a:cxn ang="0">
                <a:pos x="0" y="10"/>
              </a:cxn>
              <a:cxn ang="0">
                <a:pos x="0" y="3"/>
              </a:cxn>
            </a:cxnLst>
            <a:rect l="0" t="0" r="r" b="b"/>
            <a:pathLst>
              <a:path w="38" h="23">
                <a:moveTo>
                  <a:pt x="0" y="3"/>
                </a:moveTo>
                <a:lnTo>
                  <a:pt x="0" y="0"/>
                </a:lnTo>
                <a:lnTo>
                  <a:pt x="3" y="3"/>
                </a:lnTo>
                <a:lnTo>
                  <a:pt x="3" y="4"/>
                </a:lnTo>
                <a:lnTo>
                  <a:pt x="10" y="4"/>
                </a:lnTo>
                <a:lnTo>
                  <a:pt x="15" y="3"/>
                </a:lnTo>
                <a:lnTo>
                  <a:pt x="27" y="9"/>
                </a:lnTo>
                <a:lnTo>
                  <a:pt x="27" y="16"/>
                </a:lnTo>
                <a:lnTo>
                  <a:pt x="38" y="23"/>
                </a:lnTo>
                <a:lnTo>
                  <a:pt x="27" y="23"/>
                </a:lnTo>
                <a:lnTo>
                  <a:pt x="0" y="10"/>
                </a:lnTo>
                <a:lnTo>
                  <a:pt x="0" y="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18" name="Freeform 1460"/>
          <p:cNvSpPr>
            <a:spLocks/>
          </p:cNvSpPr>
          <p:nvPr/>
        </p:nvSpPr>
        <p:spPr bwMode="auto">
          <a:xfrm>
            <a:off x="5735634" y="3276603"/>
            <a:ext cx="60325" cy="3651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0"/>
              </a:cxn>
              <a:cxn ang="0">
                <a:pos x="3" y="3"/>
              </a:cxn>
              <a:cxn ang="0">
                <a:pos x="3" y="4"/>
              </a:cxn>
              <a:cxn ang="0">
                <a:pos x="10" y="4"/>
              </a:cxn>
              <a:cxn ang="0">
                <a:pos x="15" y="3"/>
              </a:cxn>
              <a:cxn ang="0">
                <a:pos x="27" y="9"/>
              </a:cxn>
              <a:cxn ang="0">
                <a:pos x="27" y="16"/>
              </a:cxn>
              <a:cxn ang="0">
                <a:pos x="38" y="23"/>
              </a:cxn>
              <a:cxn ang="0">
                <a:pos x="27" y="23"/>
              </a:cxn>
              <a:cxn ang="0">
                <a:pos x="0" y="10"/>
              </a:cxn>
              <a:cxn ang="0">
                <a:pos x="0" y="3"/>
              </a:cxn>
            </a:cxnLst>
            <a:rect l="0" t="0" r="r" b="b"/>
            <a:pathLst>
              <a:path w="38" h="23">
                <a:moveTo>
                  <a:pt x="0" y="3"/>
                </a:moveTo>
                <a:lnTo>
                  <a:pt x="0" y="0"/>
                </a:lnTo>
                <a:lnTo>
                  <a:pt x="3" y="3"/>
                </a:lnTo>
                <a:lnTo>
                  <a:pt x="3" y="4"/>
                </a:lnTo>
                <a:lnTo>
                  <a:pt x="10" y="4"/>
                </a:lnTo>
                <a:lnTo>
                  <a:pt x="15" y="3"/>
                </a:lnTo>
                <a:lnTo>
                  <a:pt x="27" y="9"/>
                </a:lnTo>
                <a:lnTo>
                  <a:pt x="27" y="16"/>
                </a:lnTo>
                <a:lnTo>
                  <a:pt x="38" y="23"/>
                </a:lnTo>
                <a:lnTo>
                  <a:pt x="27" y="23"/>
                </a:lnTo>
                <a:lnTo>
                  <a:pt x="0" y="10"/>
                </a:lnTo>
                <a:lnTo>
                  <a:pt x="0" y="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19" name="Freeform 1461"/>
          <p:cNvSpPr>
            <a:spLocks/>
          </p:cNvSpPr>
          <p:nvPr/>
        </p:nvSpPr>
        <p:spPr bwMode="auto">
          <a:xfrm>
            <a:off x="5735634" y="3160716"/>
            <a:ext cx="115887" cy="100013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0" y="9"/>
              </a:cxn>
              <a:cxn ang="0">
                <a:pos x="26" y="11"/>
              </a:cxn>
              <a:cxn ang="0">
                <a:pos x="27" y="14"/>
              </a:cxn>
              <a:cxn ang="0">
                <a:pos x="26" y="16"/>
              </a:cxn>
              <a:cxn ang="0">
                <a:pos x="43" y="27"/>
              </a:cxn>
              <a:cxn ang="0">
                <a:pos x="43" y="28"/>
              </a:cxn>
              <a:cxn ang="0">
                <a:pos x="52" y="32"/>
              </a:cxn>
              <a:cxn ang="0">
                <a:pos x="57" y="37"/>
              </a:cxn>
              <a:cxn ang="0">
                <a:pos x="57" y="47"/>
              </a:cxn>
              <a:cxn ang="0">
                <a:pos x="43" y="53"/>
              </a:cxn>
              <a:cxn ang="0">
                <a:pos x="34" y="56"/>
              </a:cxn>
              <a:cxn ang="0">
                <a:pos x="38" y="58"/>
              </a:cxn>
              <a:cxn ang="0">
                <a:pos x="38" y="63"/>
              </a:cxn>
              <a:cxn ang="0">
                <a:pos x="52" y="59"/>
              </a:cxn>
              <a:cxn ang="0">
                <a:pos x="52" y="56"/>
              </a:cxn>
              <a:cxn ang="0">
                <a:pos x="60" y="56"/>
              </a:cxn>
              <a:cxn ang="0">
                <a:pos x="73" y="51"/>
              </a:cxn>
              <a:cxn ang="0">
                <a:pos x="73" y="40"/>
              </a:cxn>
              <a:cxn ang="0">
                <a:pos x="67" y="35"/>
              </a:cxn>
              <a:cxn ang="0">
                <a:pos x="38" y="19"/>
              </a:cxn>
              <a:cxn ang="0">
                <a:pos x="33" y="17"/>
              </a:cxn>
              <a:cxn ang="0">
                <a:pos x="43" y="9"/>
              </a:cxn>
              <a:cxn ang="0">
                <a:pos x="52" y="6"/>
              </a:cxn>
              <a:cxn ang="0">
                <a:pos x="43" y="2"/>
              </a:cxn>
              <a:cxn ang="0">
                <a:pos x="38" y="2"/>
              </a:cxn>
              <a:cxn ang="0">
                <a:pos x="27" y="0"/>
              </a:cxn>
              <a:cxn ang="0">
                <a:pos x="3" y="2"/>
              </a:cxn>
              <a:cxn ang="0">
                <a:pos x="0" y="2"/>
              </a:cxn>
            </a:cxnLst>
            <a:rect l="0" t="0" r="r" b="b"/>
            <a:pathLst>
              <a:path w="73" h="63">
                <a:moveTo>
                  <a:pt x="0" y="2"/>
                </a:moveTo>
                <a:lnTo>
                  <a:pt x="10" y="9"/>
                </a:lnTo>
                <a:lnTo>
                  <a:pt x="26" y="11"/>
                </a:lnTo>
                <a:lnTo>
                  <a:pt x="27" y="14"/>
                </a:lnTo>
                <a:lnTo>
                  <a:pt x="26" y="16"/>
                </a:lnTo>
                <a:lnTo>
                  <a:pt x="43" y="27"/>
                </a:lnTo>
                <a:lnTo>
                  <a:pt x="43" y="28"/>
                </a:lnTo>
                <a:lnTo>
                  <a:pt x="52" y="32"/>
                </a:lnTo>
                <a:lnTo>
                  <a:pt x="57" y="37"/>
                </a:lnTo>
                <a:lnTo>
                  <a:pt x="57" y="47"/>
                </a:lnTo>
                <a:lnTo>
                  <a:pt x="43" y="53"/>
                </a:lnTo>
                <a:lnTo>
                  <a:pt x="34" y="56"/>
                </a:lnTo>
                <a:lnTo>
                  <a:pt x="38" y="58"/>
                </a:lnTo>
                <a:lnTo>
                  <a:pt x="38" y="63"/>
                </a:lnTo>
                <a:lnTo>
                  <a:pt x="52" y="59"/>
                </a:lnTo>
                <a:lnTo>
                  <a:pt x="52" y="56"/>
                </a:lnTo>
                <a:lnTo>
                  <a:pt x="60" y="56"/>
                </a:lnTo>
                <a:lnTo>
                  <a:pt x="73" y="51"/>
                </a:lnTo>
                <a:lnTo>
                  <a:pt x="73" y="40"/>
                </a:lnTo>
                <a:lnTo>
                  <a:pt x="67" y="35"/>
                </a:lnTo>
                <a:lnTo>
                  <a:pt x="38" y="19"/>
                </a:lnTo>
                <a:lnTo>
                  <a:pt x="33" y="17"/>
                </a:lnTo>
                <a:lnTo>
                  <a:pt x="43" y="9"/>
                </a:lnTo>
                <a:lnTo>
                  <a:pt x="52" y="6"/>
                </a:lnTo>
                <a:lnTo>
                  <a:pt x="43" y="2"/>
                </a:lnTo>
                <a:lnTo>
                  <a:pt x="38" y="2"/>
                </a:lnTo>
                <a:lnTo>
                  <a:pt x="27" y="0"/>
                </a:lnTo>
                <a:lnTo>
                  <a:pt x="3" y="2"/>
                </a:lnTo>
                <a:lnTo>
                  <a:pt x="0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20" name="Freeform 1462"/>
          <p:cNvSpPr>
            <a:spLocks/>
          </p:cNvSpPr>
          <p:nvPr/>
        </p:nvSpPr>
        <p:spPr bwMode="auto">
          <a:xfrm>
            <a:off x="5735634" y="3160716"/>
            <a:ext cx="115887" cy="100013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0" y="9"/>
              </a:cxn>
              <a:cxn ang="0">
                <a:pos x="26" y="11"/>
              </a:cxn>
              <a:cxn ang="0">
                <a:pos x="27" y="14"/>
              </a:cxn>
              <a:cxn ang="0">
                <a:pos x="26" y="16"/>
              </a:cxn>
              <a:cxn ang="0">
                <a:pos x="43" y="27"/>
              </a:cxn>
              <a:cxn ang="0">
                <a:pos x="43" y="28"/>
              </a:cxn>
              <a:cxn ang="0">
                <a:pos x="52" y="32"/>
              </a:cxn>
              <a:cxn ang="0">
                <a:pos x="57" y="37"/>
              </a:cxn>
              <a:cxn ang="0">
                <a:pos x="57" y="47"/>
              </a:cxn>
              <a:cxn ang="0">
                <a:pos x="43" y="53"/>
              </a:cxn>
              <a:cxn ang="0">
                <a:pos x="34" y="56"/>
              </a:cxn>
              <a:cxn ang="0">
                <a:pos x="38" y="58"/>
              </a:cxn>
              <a:cxn ang="0">
                <a:pos x="38" y="63"/>
              </a:cxn>
              <a:cxn ang="0">
                <a:pos x="52" y="59"/>
              </a:cxn>
              <a:cxn ang="0">
                <a:pos x="52" y="56"/>
              </a:cxn>
              <a:cxn ang="0">
                <a:pos x="60" y="56"/>
              </a:cxn>
              <a:cxn ang="0">
                <a:pos x="73" y="51"/>
              </a:cxn>
              <a:cxn ang="0">
                <a:pos x="73" y="40"/>
              </a:cxn>
              <a:cxn ang="0">
                <a:pos x="67" y="35"/>
              </a:cxn>
              <a:cxn ang="0">
                <a:pos x="38" y="19"/>
              </a:cxn>
              <a:cxn ang="0">
                <a:pos x="33" y="17"/>
              </a:cxn>
              <a:cxn ang="0">
                <a:pos x="43" y="9"/>
              </a:cxn>
              <a:cxn ang="0">
                <a:pos x="52" y="6"/>
              </a:cxn>
              <a:cxn ang="0">
                <a:pos x="43" y="2"/>
              </a:cxn>
              <a:cxn ang="0">
                <a:pos x="38" y="2"/>
              </a:cxn>
              <a:cxn ang="0">
                <a:pos x="27" y="0"/>
              </a:cxn>
              <a:cxn ang="0">
                <a:pos x="3" y="2"/>
              </a:cxn>
              <a:cxn ang="0">
                <a:pos x="0" y="2"/>
              </a:cxn>
            </a:cxnLst>
            <a:rect l="0" t="0" r="r" b="b"/>
            <a:pathLst>
              <a:path w="73" h="63">
                <a:moveTo>
                  <a:pt x="0" y="2"/>
                </a:moveTo>
                <a:lnTo>
                  <a:pt x="10" y="9"/>
                </a:lnTo>
                <a:lnTo>
                  <a:pt x="26" y="11"/>
                </a:lnTo>
                <a:lnTo>
                  <a:pt x="27" y="14"/>
                </a:lnTo>
                <a:lnTo>
                  <a:pt x="26" y="16"/>
                </a:lnTo>
                <a:lnTo>
                  <a:pt x="43" y="27"/>
                </a:lnTo>
                <a:lnTo>
                  <a:pt x="43" y="28"/>
                </a:lnTo>
                <a:lnTo>
                  <a:pt x="52" y="32"/>
                </a:lnTo>
                <a:lnTo>
                  <a:pt x="57" y="37"/>
                </a:lnTo>
                <a:lnTo>
                  <a:pt x="57" y="47"/>
                </a:lnTo>
                <a:lnTo>
                  <a:pt x="43" y="53"/>
                </a:lnTo>
                <a:lnTo>
                  <a:pt x="34" y="56"/>
                </a:lnTo>
                <a:lnTo>
                  <a:pt x="38" y="58"/>
                </a:lnTo>
                <a:lnTo>
                  <a:pt x="38" y="63"/>
                </a:lnTo>
                <a:lnTo>
                  <a:pt x="52" y="59"/>
                </a:lnTo>
                <a:lnTo>
                  <a:pt x="52" y="56"/>
                </a:lnTo>
                <a:lnTo>
                  <a:pt x="60" y="56"/>
                </a:lnTo>
                <a:lnTo>
                  <a:pt x="73" y="51"/>
                </a:lnTo>
                <a:lnTo>
                  <a:pt x="73" y="40"/>
                </a:lnTo>
                <a:lnTo>
                  <a:pt x="67" y="35"/>
                </a:lnTo>
                <a:lnTo>
                  <a:pt x="38" y="19"/>
                </a:lnTo>
                <a:lnTo>
                  <a:pt x="33" y="17"/>
                </a:lnTo>
                <a:lnTo>
                  <a:pt x="43" y="9"/>
                </a:lnTo>
                <a:lnTo>
                  <a:pt x="52" y="6"/>
                </a:lnTo>
                <a:lnTo>
                  <a:pt x="43" y="2"/>
                </a:lnTo>
                <a:lnTo>
                  <a:pt x="38" y="2"/>
                </a:lnTo>
                <a:lnTo>
                  <a:pt x="27" y="0"/>
                </a:lnTo>
                <a:lnTo>
                  <a:pt x="3" y="2"/>
                </a:lnTo>
                <a:lnTo>
                  <a:pt x="0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21" name="Freeform 1463"/>
          <p:cNvSpPr>
            <a:spLocks/>
          </p:cNvSpPr>
          <p:nvPr/>
        </p:nvSpPr>
        <p:spPr bwMode="auto">
          <a:xfrm>
            <a:off x="5751509" y="3219453"/>
            <a:ext cx="73025" cy="2857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5" y="2"/>
              </a:cxn>
              <a:cxn ang="0">
                <a:pos x="39" y="2"/>
              </a:cxn>
              <a:cxn ang="0">
                <a:pos x="46" y="0"/>
              </a:cxn>
              <a:cxn ang="0">
                <a:pos x="46" y="10"/>
              </a:cxn>
              <a:cxn ang="0">
                <a:pos x="32" y="16"/>
              </a:cxn>
              <a:cxn ang="0">
                <a:pos x="22" y="18"/>
              </a:cxn>
              <a:cxn ang="0">
                <a:pos x="12" y="16"/>
              </a:cxn>
              <a:cxn ang="0">
                <a:pos x="5" y="12"/>
              </a:cxn>
              <a:cxn ang="0">
                <a:pos x="0" y="5"/>
              </a:cxn>
            </a:cxnLst>
            <a:rect l="0" t="0" r="r" b="b"/>
            <a:pathLst>
              <a:path w="46" h="18">
                <a:moveTo>
                  <a:pt x="0" y="5"/>
                </a:moveTo>
                <a:lnTo>
                  <a:pt x="5" y="2"/>
                </a:lnTo>
                <a:lnTo>
                  <a:pt x="39" y="2"/>
                </a:lnTo>
                <a:lnTo>
                  <a:pt x="46" y="0"/>
                </a:lnTo>
                <a:lnTo>
                  <a:pt x="46" y="10"/>
                </a:lnTo>
                <a:lnTo>
                  <a:pt x="32" y="16"/>
                </a:lnTo>
                <a:lnTo>
                  <a:pt x="22" y="18"/>
                </a:lnTo>
                <a:lnTo>
                  <a:pt x="12" y="16"/>
                </a:lnTo>
                <a:lnTo>
                  <a:pt x="5" y="12"/>
                </a:lnTo>
                <a:lnTo>
                  <a:pt x="0" y="5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22" name="Freeform 1464"/>
          <p:cNvSpPr>
            <a:spLocks/>
          </p:cNvSpPr>
          <p:nvPr/>
        </p:nvSpPr>
        <p:spPr bwMode="auto">
          <a:xfrm>
            <a:off x="5751509" y="3219453"/>
            <a:ext cx="73025" cy="2857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5" y="2"/>
              </a:cxn>
              <a:cxn ang="0">
                <a:pos x="39" y="2"/>
              </a:cxn>
              <a:cxn ang="0">
                <a:pos x="46" y="0"/>
              </a:cxn>
              <a:cxn ang="0">
                <a:pos x="46" y="10"/>
              </a:cxn>
              <a:cxn ang="0">
                <a:pos x="32" y="16"/>
              </a:cxn>
              <a:cxn ang="0">
                <a:pos x="22" y="18"/>
              </a:cxn>
              <a:cxn ang="0">
                <a:pos x="12" y="16"/>
              </a:cxn>
              <a:cxn ang="0">
                <a:pos x="5" y="12"/>
              </a:cxn>
              <a:cxn ang="0">
                <a:pos x="0" y="5"/>
              </a:cxn>
            </a:cxnLst>
            <a:rect l="0" t="0" r="r" b="b"/>
            <a:pathLst>
              <a:path w="46" h="18">
                <a:moveTo>
                  <a:pt x="0" y="5"/>
                </a:moveTo>
                <a:lnTo>
                  <a:pt x="5" y="2"/>
                </a:lnTo>
                <a:lnTo>
                  <a:pt x="39" y="2"/>
                </a:lnTo>
                <a:lnTo>
                  <a:pt x="46" y="0"/>
                </a:lnTo>
                <a:lnTo>
                  <a:pt x="46" y="10"/>
                </a:lnTo>
                <a:lnTo>
                  <a:pt x="32" y="16"/>
                </a:lnTo>
                <a:lnTo>
                  <a:pt x="22" y="18"/>
                </a:lnTo>
                <a:lnTo>
                  <a:pt x="12" y="16"/>
                </a:lnTo>
                <a:lnTo>
                  <a:pt x="5" y="12"/>
                </a:lnTo>
                <a:lnTo>
                  <a:pt x="0" y="5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23" name="Freeform 1465"/>
          <p:cNvSpPr>
            <a:spLocks/>
          </p:cNvSpPr>
          <p:nvPr/>
        </p:nvSpPr>
        <p:spPr bwMode="auto">
          <a:xfrm>
            <a:off x="5713409" y="3163891"/>
            <a:ext cx="111125" cy="57150"/>
          </a:xfrm>
          <a:custGeom>
            <a:avLst/>
            <a:gdLst/>
            <a:ahLst/>
            <a:cxnLst>
              <a:cxn ang="0">
                <a:pos x="70" y="34"/>
              </a:cxn>
              <a:cxn ang="0">
                <a:pos x="65" y="29"/>
              </a:cxn>
              <a:cxn ang="0">
                <a:pos x="56" y="25"/>
              </a:cxn>
              <a:cxn ang="0">
                <a:pos x="56" y="23"/>
              </a:cxn>
              <a:cxn ang="0">
                <a:pos x="39" y="13"/>
              </a:cxn>
              <a:cxn ang="0">
                <a:pos x="41" y="11"/>
              </a:cxn>
              <a:cxn ang="0">
                <a:pos x="36" y="9"/>
              </a:cxn>
              <a:cxn ang="0">
                <a:pos x="22" y="7"/>
              </a:cxn>
              <a:cxn ang="0">
                <a:pos x="12" y="0"/>
              </a:cxn>
              <a:cxn ang="0">
                <a:pos x="7" y="0"/>
              </a:cxn>
              <a:cxn ang="0">
                <a:pos x="7" y="4"/>
              </a:cxn>
              <a:cxn ang="0">
                <a:pos x="0" y="9"/>
              </a:cxn>
              <a:cxn ang="0">
                <a:pos x="7" y="13"/>
              </a:cxn>
              <a:cxn ang="0">
                <a:pos x="8" y="21"/>
              </a:cxn>
              <a:cxn ang="0">
                <a:pos x="17" y="17"/>
              </a:cxn>
              <a:cxn ang="0">
                <a:pos x="24" y="21"/>
              </a:cxn>
              <a:cxn ang="0">
                <a:pos x="29" y="17"/>
              </a:cxn>
              <a:cxn ang="0">
                <a:pos x="43" y="24"/>
              </a:cxn>
              <a:cxn ang="0">
                <a:pos x="51" y="32"/>
              </a:cxn>
              <a:cxn ang="0">
                <a:pos x="51" y="36"/>
              </a:cxn>
              <a:cxn ang="0">
                <a:pos x="63" y="36"/>
              </a:cxn>
              <a:cxn ang="0">
                <a:pos x="70" y="34"/>
              </a:cxn>
            </a:cxnLst>
            <a:rect l="0" t="0" r="r" b="b"/>
            <a:pathLst>
              <a:path w="70" h="36">
                <a:moveTo>
                  <a:pt x="70" y="34"/>
                </a:moveTo>
                <a:lnTo>
                  <a:pt x="65" y="29"/>
                </a:lnTo>
                <a:lnTo>
                  <a:pt x="56" y="25"/>
                </a:lnTo>
                <a:lnTo>
                  <a:pt x="56" y="23"/>
                </a:lnTo>
                <a:lnTo>
                  <a:pt x="39" y="13"/>
                </a:lnTo>
                <a:lnTo>
                  <a:pt x="41" y="11"/>
                </a:lnTo>
                <a:lnTo>
                  <a:pt x="36" y="9"/>
                </a:lnTo>
                <a:lnTo>
                  <a:pt x="22" y="7"/>
                </a:lnTo>
                <a:lnTo>
                  <a:pt x="12" y="0"/>
                </a:lnTo>
                <a:lnTo>
                  <a:pt x="7" y="0"/>
                </a:lnTo>
                <a:lnTo>
                  <a:pt x="7" y="4"/>
                </a:lnTo>
                <a:lnTo>
                  <a:pt x="0" y="9"/>
                </a:lnTo>
                <a:lnTo>
                  <a:pt x="7" y="13"/>
                </a:lnTo>
                <a:lnTo>
                  <a:pt x="8" y="21"/>
                </a:lnTo>
                <a:lnTo>
                  <a:pt x="17" y="17"/>
                </a:lnTo>
                <a:lnTo>
                  <a:pt x="24" y="21"/>
                </a:lnTo>
                <a:lnTo>
                  <a:pt x="29" y="17"/>
                </a:lnTo>
                <a:lnTo>
                  <a:pt x="43" y="24"/>
                </a:lnTo>
                <a:lnTo>
                  <a:pt x="51" y="32"/>
                </a:lnTo>
                <a:lnTo>
                  <a:pt x="51" y="36"/>
                </a:lnTo>
                <a:lnTo>
                  <a:pt x="63" y="36"/>
                </a:lnTo>
                <a:lnTo>
                  <a:pt x="70" y="34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24" name="Freeform 1466"/>
          <p:cNvSpPr>
            <a:spLocks/>
          </p:cNvSpPr>
          <p:nvPr/>
        </p:nvSpPr>
        <p:spPr bwMode="auto">
          <a:xfrm>
            <a:off x="5713409" y="3163891"/>
            <a:ext cx="111125" cy="57150"/>
          </a:xfrm>
          <a:custGeom>
            <a:avLst/>
            <a:gdLst/>
            <a:ahLst/>
            <a:cxnLst>
              <a:cxn ang="0">
                <a:pos x="70" y="34"/>
              </a:cxn>
              <a:cxn ang="0">
                <a:pos x="65" y="29"/>
              </a:cxn>
              <a:cxn ang="0">
                <a:pos x="56" y="25"/>
              </a:cxn>
              <a:cxn ang="0">
                <a:pos x="56" y="23"/>
              </a:cxn>
              <a:cxn ang="0">
                <a:pos x="39" y="13"/>
              </a:cxn>
              <a:cxn ang="0">
                <a:pos x="41" y="11"/>
              </a:cxn>
              <a:cxn ang="0">
                <a:pos x="36" y="9"/>
              </a:cxn>
              <a:cxn ang="0">
                <a:pos x="22" y="7"/>
              </a:cxn>
              <a:cxn ang="0">
                <a:pos x="12" y="0"/>
              </a:cxn>
              <a:cxn ang="0">
                <a:pos x="7" y="0"/>
              </a:cxn>
              <a:cxn ang="0">
                <a:pos x="7" y="4"/>
              </a:cxn>
              <a:cxn ang="0">
                <a:pos x="0" y="9"/>
              </a:cxn>
              <a:cxn ang="0">
                <a:pos x="7" y="13"/>
              </a:cxn>
              <a:cxn ang="0">
                <a:pos x="8" y="21"/>
              </a:cxn>
              <a:cxn ang="0">
                <a:pos x="17" y="17"/>
              </a:cxn>
              <a:cxn ang="0">
                <a:pos x="24" y="21"/>
              </a:cxn>
              <a:cxn ang="0">
                <a:pos x="29" y="17"/>
              </a:cxn>
              <a:cxn ang="0">
                <a:pos x="43" y="24"/>
              </a:cxn>
              <a:cxn ang="0">
                <a:pos x="51" y="32"/>
              </a:cxn>
              <a:cxn ang="0">
                <a:pos x="51" y="36"/>
              </a:cxn>
              <a:cxn ang="0">
                <a:pos x="63" y="36"/>
              </a:cxn>
              <a:cxn ang="0">
                <a:pos x="70" y="34"/>
              </a:cxn>
            </a:cxnLst>
            <a:rect l="0" t="0" r="r" b="b"/>
            <a:pathLst>
              <a:path w="70" h="36">
                <a:moveTo>
                  <a:pt x="70" y="34"/>
                </a:moveTo>
                <a:lnTo>
                  <a:pt x="65" y="29"/>
                </a:lnTo>
                <a:lnTo>
                  <a:pt x="56" y="25"/>
                </a:lnTo>
                <a:lnTo>
                  <a:pt x="56" y="23"/>
                </a:lnTo>
                <a:lnTo>
                  <a:pt x="39" y="13"/>
                </a:lnTo>
                <a:lnTo>
                  <a:pt x="41" y="11"/>
                </a:lnTo>
                <a:lnTo>
                  <a:pt x="36" y="9"/>
                </a:lnTo>
                <a:lnTo>
                  <a:pt x="22" y="7"/>
                </a:lnTo>
                <a:lnTo>
                  <a:pt x="12" y="0"/>
                </a:lnTo>
                <a:lnTo>
                  <a:pt x="7" y="0"/>
                </a:lnTo>
                <a:lnTo>
                  <a:pt x="7" y="4"/>
                </a:lnTo>
                <a:lnTo>
                  <a:pt x="0" y="9"/>
                </a:lnTo>
                <a:lnTo>
                  <a:pt x="7" y="13"/>
                </a:lnTo>
                <a:lnTo>
                  <a:pt x="8" y="21"/>
                </a:lnTo>
                <a:lnTo>
                  <a:pt x="17" y="17"/>
                </a:lnTo>
                <a:lnTo>
                  <a:pt x="24" y="21"/>
                </a:lnTo>
                <a:lnTo>
                  <a:pt x="29" y="17"/>
                </a:lnTo>
                <a:lnTo>
                  <a:pt x="43" y="24"/>
                </a:lnTo>
                <a:lnTo>
                  <a:pt x="51" y="32"/>
                </a:lnTo>
                <a:lnTo>
                  <a:pt x="51" y="36"/>
                </a:lnTo>
                <a:lnTo>
                  <a:pt x="63" y="36"/>
                </a:lnTo>
                <a:lnTo>
                  <a:pt x="70" y="34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25" name="Freeform 1467"/>
          <p:cNvSpPr>
            <a:spLocks/>
          </p:cNvSpPr>
          <p:nvPr/>
        </p:nvSpPr>
        <p:spPr bwMode="auto">
          <a:xfrm>
            <a:off x="5294309" y="2944815"/>
            <a:ext cx="723900" cy="233363"/>
          </a:xfrm>
          <a:custGeom>
            <a:avLst/>
            <a:gdLst/>
            <a:ahLst/>
            <a:cxnLst>
              <a:cxn ang="0">
                <a:pos x="103" y="28"/>
              </a:cxn>
              <a:cxn ang="0">
                <a:pos x="155" y="40"/>
              </a:cxn>
              <a:cxn ang="0">
                <a:pos x="249" y="54"/>
              </a:cxn>
              <a:cxn ang="0">
                <a:pos x="294" y="42"/>
              </a:cxn>
              <a:cxn ang="0">
                <a:pos x="306" y="38"/>
              </a:cxn>
              <a:cxn ang="0">
                <a:pos x="325" y="24"/>
              </a:cxn>
              <a:cxn ang="0">
                <a:pos x="294" y="19"/>
              </a:cxn>
              <a:cxn ang="0">
                <a:pos x="321" y="14"/>
              </a:cxn>
              <a:cxn ang="0">
                <a:pos x="312" y="7"/>
              </a:cxn>
              <a:cxn ang="0">
                <a:pos x="352" y="4"/>
              </a:cxn>
              <a:cxn ang="0">
                <a:pos x="414" y="21"/>
              </a:cxn>
              <a:cxn ang="0">
                <a:pos x="449" y="21"/>
              </a:cxn>
              <a:cxn ang="0">
                <a:pos x="456" y="38"/>
              </a:cxn>
              <a:cxn ang="0">
                <a:pos x="454" y="45"/>
              </a:cxn>
              <a:cxn ang="0">
                <a:pos x="444" y="52"/>
              </a:cxn>
              <a:cxn ang="0">
                <a:pos x="428" y="54"/>
              </a:cxn>
              <a:cxn ang="0">
                <a:pos x="394" y="65"/>
              </a:cxn>
              <a:cxn ang="0">
                <a:pos x="394" y="58"/>
              </a:cxn>
              <a:cxn ang="0">
                <a:pos x="380" y="60"/>
              </a:cxn>
              <a:cxn ang="0">
                <a:pos x="364" y="63"/>
              </a:cxn>
              <a:cxn ang="0">
                <a:pos x="390" y="75"/>
              </a:cxn>
              <a:cxn ang="0">
                <a:pos x="414" y="75"/>
              </a:cxn>
              <a:cxn ang="0">
                <a:pos x="390" y="83"/>
              </a:cxn>
              <a:cxn ang="0">
                <a:pos x="428" y="98"/>
              </a:cxn>
              <a:cxn ang="0">
                <a:pos x="414" y="103"/>
              </a:cxn>
              <a:cxn ang="0">
                <a:pos x="425" y="119"/>
              </a:cxn>
              <a:cxn ang="0">
                <a:pos x="414" y="130"/>
              </a:cxn>
              <a:cxn ang="0">
                <a:pos x="375" y="138"/>
              </a:cxn>
              <a:cxn ang="0">
                <a:pos x="345" y="147"/>
              </a:cxn>
              <a:cxn ang="0">
                <a:pos x="321" y="138"/>
              </a:cxn>
              <a:cxn ang="0">
                <a:pos x="282" y="138"/>
              </a:cxn>
              <a:cxn ang="0">
                <a:pos x="261" y="142"/>
              </a:cxn>
              <a:cxn ang="0">
                <a:pos x="249" y="136"/>
              </a:cxn>
              <a:cxn ang="0">
                <a:pos x="238" y="119"/>
              </a:cxn>
              <a:cxn ang="0">
                <a:pos x="209" y="106"/>
              </a:cxn>
              <a:cxn ang="0">
                <a:pos x="174" y="114"/>
              </a:cxn>
              <a:cxn ang="0">
                <a:pos x="126" y="114"/>
              </a:cxn>
              <a:cxn ang="0">
                <a:pos x="91" y="104"/>
              </a:cxn>
              <a:cxn ang="0">
                <a:pos x="52" y="96"/>
              </a:cxn>
              <a:cxn ang="0">
                <a:pos x="57" y="86"/>
              </a:cxn>
              <a:cxn ang="0">
                <a:pos x="52" y="79"/>
              </a:cxn>
              <a:cxn ang="0">
                <a:pos x="19" y="75"/>
              </a:cxn>
              <a:cxn ang="0">
                <a:pos x="5" y="65"/>
              </a:cxn>
              <a:cxn ang="0">
                <a:pos x="5" y="58"/>
              </a:cxn>
              <a:cxn ang="0">
                <a:pos x="34" y="55"/>
              </a:cxn>
              <a:cxn ang="0">
                <a:pos x="40" y="38"/>
              </a:cxn>
              <a:cxn ang="0">
                <a:pos x="69" y="30"/>
              </a:cxn>
            </a:cxnLst>
            <a:rect l="0" t="0" r="r" b="b"/>
            <a:pathLst>
              <a:path w="456" h="147">
                <a:moveTo>
                  <a:pt x="76" y="21"/>
                </a:moveTo>
                <a:lnTo>
                  <a:pt x="81" y="19"/>
                </a:lnTo>
                <a:lnTo>
                  <a:pt x="103" y="28"/>
                </a:lnTo>
                <a:lnTo>
                  <a:pt x="110" y="30"/>
                </a:lnTo>
                <a:lnTo>
                  <a:pt x="116" y="37"/>
                </a:lnTo>
                <a:lnTo>
                  <a:pt x="155" y="40"/>
                </a:lnTo>
                <a:lnTo>
                  <a:pt x="174" y="47"/>
                </a:lnTo>
                <a:lnTo>
                  <a:pt x="209" y="47"/>
                </a:lnTo>
                <a:lnTo>
                  <a:pt x="249" y="54"/>
                </a:lnTo>
                <a:lnTo>
                  <a:pt x="269" y="52"/>
                </a:lnTo>
                <a:lnTo>
                  <a:pt x="283" y="47"/>
                </a:lnTo>
                <a:lnTo>
                  <a:pt x="294" y="42"/>
                </a:lnTo>
                <a:lnTo>
                  <a:pt x="288" y="40"/>
                </a:lnTo>
                <a:lnTo>
                  <a:pt x="294" y="38"/>
                </a:lnTo>
                <a:lnTo>
                  <a:pt x="306" y="38"/>
                </a:lnTo>
                <a:lnTo>
                  <a:pt x="323" y="32"/>
                </a:lnTo>
                <a:lnTo>
                  <a:pt x="335" y="32"/>
                </a:lnTo>
                <a:lnTo>
                  <a:pt x="325" y="24"/>
                </a:lnTo>
                <a:lnTo>
                  <a:pt x="316" y="28"/>
                </a:lnTo>
                <a:lnTo>
                  <a:pt x="306" y="28"/>
                </a:lnTo>
                <a:lnTo>
                  <a:pt x="294" y="19"/>
                </a:lnTo>
                <a:lnTo>
                  <a:pt x="304" y="18"/>
                </a:lnTo>
                <a:lnTo>
                  <a:pt x="312" y="17"/>
                </a:lnTo>
                <a:lnTo>
                  <a:pt x="321" y="14"/>
                </a:lnTo>
                <a:lnTo>
                  <a:pt x="316" y="11"/>
                </a:lnTo>
                <a:lnTo>
                  <a:pt x="321" y="9"/>
                </a:lnTo>
                <a:lnTo>
                  <a:pt x="312" y="7"/>
                </a:lnTo>
                <a:lnTo>
                  <a:pt x="318" y="4"/>
                </a:lnTo>
                <a:lnTo>
                  <a:pt x="330" y="0"/>
                </a:lnTo>
                <a:lnTo>
                  <a:pt x="352" y="4"/>
                </a:lnTo>
                <a:lnTo>
                  <a:pt x="377" y="14"/>
                </a:lnTo>
                <a:lnTo>
                  <a:pt x="385" y="18"/>
                </a:lnTo>
                <a:lnTo>
                  <a:pt x="414" y="21"/>
                </a:lnTo>
                <a:lnTo>
                  <a:pt x="428" y="28"/>
                </a:lnTo>
                <a:lnTo>
                  <a:pt x="433" y="28"/>
                </a:lnTo>
                <a:lnTo>
                  <a:pt x="449" y="21"/>
                </a:lnTo>
                <a:lnTo>
                  <a:pt x="454" y="28"/>
                </a:lnTo>
                <a:lnTo>
                  <a:pt x="454" y="30"/>
                </a:lnTo>
                <a:lnTo>
                  <a:pt x="456" y="38"/>
                </a:lnTo>
                <a:lnTo>
                  <a:pt x="449" y="37"/>
                </a:lnTo>
                <a:lnTo>
                  <a:pt x="444" y="39"/>
                </a:lnTo>
                <a:lnTo>
                  <a:pt x="454" y="45"/>
                </a:lnTo>
                <a:lnTo>
                  <a:pt x="454" y="47"/>
                </a:lnTo>
                <a:lnTo>
                  <a:pt x="444" y="47"/>
                </a:lnTo>
                <a:lnTo>
                  <a:pt x="444" y="52"/>
                </a:lnTo>
                <a:lnTo>
                  <a:pt x="439" y="54"/>
                </a:lnTo>
                <a:lnTo>
                  <a:pt x="439" y="55"/>
                </a:lnTo>
                <a:lnTo>
                  <a:pt x="428" y="54"/>
                </a:lnTo>
                <a:lnTo>
                  <a:pt x="414" y="62"/>
                </a:lnTo>
                <a:lnTo>
                  <a:pt x="404" y="62"/>
                </a:lnTo>
                <a:lnTo>
                  <a:pt x="394" y="65"/>
                </a:lnTo>
                <a:lnTo>
                  <a:pt x="394" y="63"/>
                </a:lnTo>
                <a:lnTo>
                  <a:pt x="390" y="62"/>
                </a:lnTo>
                <a:lnTo>
                  <a:pt x="394" y="58"/>
                </a:lnTo>
                <a:lnTo>
                  <a:pt x="390" y="57"/>
                </a:lnTo>
                <a:lnTo>
                  <a:pt x="385" y="55"/>
                </a:lnTo>
                <a:lnTo>
                  <a:pt x="380" y="60"/>
                </a:lnTo>
                <a:lnTo>
                  <a:pt x="375" y="62"/>
                </a:lnTo>
                <a:lnTo>
                  <a:pt x="375" y="63"/>
                </a:lnTo>
                <a:lnTo>
                  <a:pt x="364" y="63"/>
                </a:lnTo>
                <a:lnTo>
                  <a:pt x="364" y="67"/>
                </a:lnTo>
                <a:lnTo>
                  <a:pt x="385" y="75"/>
                </a:lnTo>
                <a:lnTo>
                  <a:pt x="390" y="75"/>
                </a:lnTo>
                <a:lnTo>
                  <a:pt x="394" y="68"/>
                </a:lnTo>
                <a:lnTo>
                  <a:pt x="414" y="72"/>
                </a:lnTo>
                <a:lnTo>
                  <a:pt x="414" y="75"/>
                </a:lnTo>
                <a:lnTo>
                  <a:pt x="404" y="75"/>
                </a:lnTo>
                <a:lnTo>
                  <a:pt x="399" y="77"/>
                </a:lnTo>
                <a:lnTo>
                  <a:pt x="390" y="83"/>
                </a:lnTo>
                <a:lnTo>
                  <a:pt x="404" y="86"/>
                </a:lnTo>
                <a:lnTo>
                  <a:pt x="414" y="93"/>
                </a:lnTo>
                <a:lnTo>
                  <a:pt x="428" y="98"/>
                </a:lnTo>
                <a:lnTo>
                  <a:pt x="425" y="98"/>
                </a:lnTo>
                <a:lnTo>
                  <a:pt x="428" y="100"/>
                </a:lnTo>
                <a:lnTo>
                  <a:pt x="414" y="103"/>
                </a:lnTo>
                <a:lnTo>
                  <a:pt x="433" y="104"/>
                </a:lnTo>
                <a:lnTo>
                  <a:pt x="433" y="111"/>
                </a:lnTo>
                <a:lnTo>
                  <a:pt x="425" y="119"/>
                </a:lnTo>
                <a:lnTo>
                  <a:pt x="425" y="124"/>
                </a:lnTo>
                <a:lnTo>
                  <a:pt x="414" y="128"/>
                </a:lnTo>
                <a:lnTo>
                  <a:pt x="414" y="130"/>
                </a:lnTo>
                <a:lnTo>
                  <a:pt x="399" y="136"/>
                </a:lnTo>
                <a:lnTo>
                  <a:pt x="385" y="138"/>
                </a:lnTo>
                <a:lnTo>
                  <a:pt x="375" y="138"/>
                </a:lnTo>
                <a:lnTo>
                  <a:pt x="351" y="145"/>
                </a:lnTo>
                <a:lnTo>
                  <a:pt x="351" y="147"/>
                </a:lnTo>
                <a:lnTo>
                  <a:pt x="345" y="147"/>
                </a:lnTo>
                <a:lnTo>
                  <a:pt x="345" y="142"/>
                </a:lnTo>
                <a:lnTo>
                  <a:pt x="330" y="142"/>
                </a:lnTo>
                <a:lnTo>
                  <a:pt x="321" y="138"/>
                </a:lnTo>
                <a:lnTo>
                  <a:pt x="316" y="138"/>
                </a:lnTo>
                <a:lnTo>
                  <a:pt x="306" y="136"/>
                </a:lnTo>
                <a:lnTo>
                  <a:pt x="282" y="138"/>
                </a:lnTo>
                <a:lnTo>
                  <a:pt x="271" y="138"/>
                </a:lnTo>
                <a:lnTo>
                  <a:pt x="271" y="142"/>
                </a:lnTo>
                <a:lnTo>
                  <a:pt x="261" y="142"/>
                </a:lnTo>
                <a:lnTo>
                  <a:pt x="254" y="138"/>
                </a:lnTo>
                <a:lnTo>
                  <a:pt x="254" y="136"/>
                </a:lnTo>
                <a:lnTo>
                  <a:pt x="249" y="136"/>
                </a:lnTo>
                <a:lnTo>
                  <a:pt x="247" y="129"/>
                </a:lnTo>
                <a:lnTo>
                  <a:pt x="235" y="131"/>
                </a:lnTo>
                <a:lnTo>
                  <a:pt x="238" y="119"/>
                </a:lnTo>
                <a:lnTo>
                  <a:pt x="235" y="114"/>
                </a:lnTo>
                <a:lnTo>
                  <a:pt x="224" y="114"/>
                </a:lnTo>
                <a:lnTo>
                  <a:pt x="209" y="106"/>
                </a:lnTo>
                <a:lnTo>
                  <a:pt x="200" y="106"/>
                </a:lnTo>
                <a:lnTo>
                  <a:pt x="186" y="111"/>
                </a:lnTo>
                <a:lnTo>
                  <a:pt x="174" y="114"/>
                </a:lnTo>
                <a:lnTo>
                  <a:pt x="161" y="111"/>
                </a:lnTo>
                <a:lnTo>
                  <a:pt x="155" y="114"/>
                </a:lnTo>
                <a:lnTo>
                  <a:pt x="126" y="114"/>
                </a:lnTo>
                <a:lnTo>
                  <a:pt x="105" y="106"/>
                </a:lnTo>
                <a:lnTo>
                  <a:pt x="100" y="108"/>
                </a:lnTo>
                <a:lnTo>
                  <a:pt x="91" y="104"/>
                </a:lnTo>
                <a:lnTo>
                  <a:pt x="81" y="104"/>
                </a:lnTo>
                <a:lnTo>
                  <a:pt x="62" y="100"/>
                </a:lnTo>
                <a:lnTo>
                  <a:pt x="52" y="96"/>
                </a:lnTo>
                <a:lnTo>
                  <a:pt x="53" y="91"/>
                </a:lnTo>
                <a:lnTo>
                  <a:pt x="62" y="91"/>
                </a:lnTo>
                <a:lnTo>
                  <a:pt x="57" y="86"/>
                </a:lnTo>
                <a:lnTo>
                  <a:pt x="62" y="83"/>
                </a:lnTo>
                <a:lnTo>
                  <a:pt x="62" y="81"/>
                </a:lnTo>
                <a:lnTo>
                  <a:pt x="52" y="79"/>
                </a:lnTo>
                <a:lnTo>
                  <a:pt x="41" y="81"/>
                </a:lnTo>
                <a:lnTo>
                  <a:pt x="27" y="79"/>
                </a:lnTo>
                <a:lnTo>
                  <a:pt x="19" y="75"/>
                </a:lnTo>
                <a:lnTo>
                  <a:pt x="15" y="75"/>
                </a:lnTo>
                <a:lnTo>
                  <a:pt x="12" y="65"/>
                </a:lnTo>
                <a:lnTo>
                  <a:pt x="5" y="65"/>
                </a:lnTo>
                <a:lnTo>
                  <a:pt x="0" y="63"/>
                </a:lnTo>
                <a:lnTo>
                  <a:pt x="0" y="60"/>
                </a:lnTo>
                <a:lnTo>
                  <a:pt x="5" y="58"/>
                </a:lnTo>
                <a:lnTo>
                  <a:pt x="19" y="57"/>
                </a:lnTo>
                <a:lnTo>
                  <a:pt x="19" y="55"/>
                </a:lnTo>
                <a:lnTo>
                  <a:pt x="34" y="55"/>
                </a:lnTo>
                <a:lnTo>
                  <a:pt x="45" y="54"/>
                </a:lnTo>
                <a:lnTo>
                  <a:pt x="45" y="45"/>
                </a:lnTo>
                <a:lnTo>
                  <a:pt x="40" y="38"/>
                </a:lnTo>
                <a:lnTo>
                  <a:pt x="46" y="37"/>
                </a:lnTo>
                <a:lnTo>
                  <a:pt x="46" y="30"/>
                </a:lnTo>
                <a:lnTo>
                  <a:pt x="69" y="30"/>
                </a:lnTo>
                <a:lnTo>
                  <a:pt x="69" y="24"/>
                </a:lnTo>
                <a:lnTo>
                  <a:pt x="76" y="21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26" name="Freeform 1468"/>
          <p:cNvSpPr>
            <a:spLocks/>
          </p:cNvSpPr>
          <p:nvPr/>
        </p:nvSpPr>
        <p:spPr bwMode="auto">
          <a:xfrm>
            <a:off x="5294309" y="2944815"/>
            <a:ext cx="723900" cy="233363"/>
          </a:xfrm>
          <a:custGeom>
            <a:avLst/>
            <a:gdLst/>
            <a:ahLst/>
            <a:cxnLst>
              <a:cxn ang="0">
                <a:pos x="103" y="28"/>
              </a:cxn>
              <a:cxn ang="0">
                <a:pos x="155" y="40"/>
              </a:cxn>
              <a:cxn ang="0">
                <a:pos x="249" y="54"/>
              </a:cxn>
              <a:cxn ang="0">
                <a:pos x="294" y="42"/>
              </a:cxn>
              <a:cxn ang="0">
                <a:pos x="306" y="38"/>
              </a:cxn>
              <a:cxn ang="0">
                <a:pos x="325" y="24"/>
              </a:cxn>
              <a:cxn ang="0">
                <a:pos x="294" y="19"/>
              </a:cxn>
              <a:cxn ang="0">
                <a:pos x="321" y="14"/>
              </a:cxn>
              <a:cxn ang="0">
                <a:pos x="312" y="7"/>
              </a:cxn>
              <a:cxn ang="0">
                <a:pos x="352" y="4"/>
              </a:cxn>
              <a:cxn ang="0">
                <a:pos x="414" y="21"/>
              </a:cxn>
              <a:cxn ang="0">
                <a:pos x="449" y="21"/>
              </a:cxn>
              <a:cxn ang="0">
                <a:pos x="456" y="38"/>
              </a:cxn>
              <a:cxn ang="0">
                <a:pos x="454" y="45"/>
              </a:cxn>
              <a:cxn ang="0">
                <a:pos x="444" y="52"/>
              </a:cxn>
              <a:cxn ang="0">
                <a:pos x="428" y="54"/>
              </a:cxn>
              <a:cxn ang="0">
                <a:pos x="394" y="65"/>
              </a:cxn>
              <a:cxn ang="0">
                <a:pos x="394" y="58"/>
              </a:cxn>
              <a:cxn ang="0">
                <a:pos x="380" y="60"/>
              </a:cxn>
              <a:cxn ang="0">
                <a:pos x="364" y="63"/>
              </a:cxn>
              <a:cxn ang="0">
                <a:pos x="390" y="75"/>
              </a:cxn>
              <a:cxn ang="0">
                <a:pos x="414" y="75"/>
              </a:cxn>
              <a:cxn ang="0">
                <a:pos x="390" y="83"/>
              </a:cxn>
              <a:cxn ang="0">
                <a:pos x="428" y="98"/>
              </a:cxn>
              <a:cxn ang="0">
                <a:pos x="414" y="103"/>
              </a:cxn>
              <a:cxn ang="0">
                <a:pos x="425" y="119"/>
              </a:cxn>
              <a:cxn ang="0">
                <a:pos x="414" y="130"/>
              </a:cxn>
              <a:cxn ang="0">
                <a:pos x="375" y="138"/>
              </a:cxn>
              <a:cxn ang="0">
                <a:pos x="345" y="147"/>
              </a:cxn>
              <a:cxn ang="0">
                <a:pos x="321" y="138"/>
              </a:cxn>
              <a:cxn ang="0">
                <a:pos x="282" y="138"/>
              </a:cxn>
              <a:cxn ang="0">
                <a:pos x="261" y="142"/>
              </a:cxn>
              <a:cxn ang="0">
                <a:pos x="249" y="136"/>
              </a:cxn>
              <a:cxn ang="0">
                <a:pos x="238" y="119"/>
              </a:cxn>
              <a:cxn ang="0">
                <a:pos x="209" y="106"/>
              </a:cxn>
              <a:cxn ang="0">
                <a:pos x="174" y="114"/>
              </a:cxn>
              <a:cxn ang="0">
                <a:pos x="126" y="114"/>
              </a:cxn>
              <a:cxn ang="0">
                <a:pos x="91" y="104"/>
              </a:cxn>
              <a:cxn ang="0">
                <a:pos x="52" y="96"/>
              </a:cxn>
              <a:cxn ang="0">
                <a:pos x="57" y="86"/>
              </a:cxn>
              <a:cxn ang="0">
                <a:pos x="52" y="79"/>
              </a:cxn>
              <a:cxn ang="0">
                <a:pos x="19" y="75"/>
              </a:cxn>
              <a:cxn ang="0">
                <a:pos x="5" y="65"/>
              </a:cxn>
              <a:cxn ang="0">
                <a:pos x="5" y="58"/>
              </a:cxn>
              <a:cxn ang="0">
                <a:pos x="34" y="55"/>
              </a:cxn>
              <a:cxn ang="0">
                <a:pos x="40" y="38"/>
              </a:cxn>
              <a:cxn ang="0">
                <a:pos x="69" y="30"/>
              </a:cxn>
            </a:cxnLst>
            <a:rect l="0" t="0" r="r" b="b"/>
            <a:pathLst>
              <a:path w="456" h="147">
                <a:moveTo>
                  <a:pt x="76" y="21"/>
                </a:moveTo>
                <a:lnTo>
                  <a:pt x="81" y="19"/>
                </a:lnTo>
                <a:lnTo>
                  <a:pt x="103" y="28"/>
                </a:lnTo>
                <a:lnTo>
                  <a:pt x="110" y="30"/>
                </a:lnTo>
                <a:lnTo>
                  <a:pt x="116" y="37"/>
                </a:lnTo>
                <a:lnTo>
                  <a:pt x="155" y="40"/>
                </a:lnTo>
                <a:lnTo>
                  <a:pt x="174" y="47"/>
                </a:lnTo>
                <a:lnTo>
                  <a:pt x="209" y="47"/>
                </a:lnTo>
                <a:lnTo>
                  <a:pt x="249" y="54"/>
                </a:lnTo>
                <a:lnTo>
                  <a:pt x="269" y="52"/>
                </a:lnTo>
                <a:lnTo>
                  <a:pt x="283" y="47"/>
                </a:lnTo>
                <a:lnTo>
                  <a:pt x="294" y="42"/>
                </a:lnTo>
                <a:lnTo>
                  <a:pt x="288" y="40"/>
                </a:lnTo>
                <a:lnTo>
                  <a:pt x="294" y="38"/>
                </a:lnTo>
                <a:lnTo>
                  <a:pt x="306" y="38"/>
                </a:lnTo>
                <a:lnTo>
                  <a:pt x="323" y="32"/>
                </a:lnTo>
                <a:lnTo>
                  <a:pt x="335" y="32"/>
                </a:lnTo>
                <a:lnTo>
                  <a:pt x="325" y="24"/>
                </a:lnTo>
                <a:lnTo>
                  <a:pt x="316" y="28"/>
                </a:lnTo>
                <a:lnTo>
                  <a:pt x="306" y="28"/>
                </a:lnTo>
                <a:lnTo>
                  <a:pt x="294" y="19"/>
                </a:lnTo>
                <a:lnTo>
                  <a:pt x="304" y="18"/>
                </a:lnTo>
                <a:lnTo>
                  <a:pt x="312" y="17"/>
                </a:lnTo>
                <a:lnTo>
                  <a:pt x="321" y="14"/>
                </a:lnTo>
                <a:lnTo>
                  <a:pt x="316" y="11"/>
                </a:lnTo>
                <a:lnTo>
                  <a:pt x="321" y="9"/>
                </a:lnTo>
                <a:lnTo>
                  <a:pt x="312" y="7"/>
                </a:lnTo>
                <a:lnTo>
                  <a:pt x="318" y="4"/>
                </a:lnTo>
                <a:lnTo>
                  <a:pt x="330" y="0"/>
                </a:lnTo>
                <a:lnTo>
                  <a:pt x="352" y="4"/>
                </a:lnTo>
                <a:lnTo>
                  <a:pt x="377" y="14"/>
                </a:lnTo>
                <a:lnTo>
                  <a:pt x="385" y="18"/>
                </a:lnTo>
                <a:lnTo>
                  <a:pt x="414" y="21"/>
                </a:lnTo>
                <a:lnTo>
                  <a:pt x="428" y="28"/>
                </a:lnTo>
                <a:lnTo>
                  <a:pt x="433" y="28"/>
                </a:lnTo>
                <a:lnTo>
                  <a:pt x="449" y="21"/>
                </a:lnTo>
                <a:lnTo>
                  <a:pt x="454" y="28"/>
                </a:lnTo>
                <a:lnTo>
                  <a:pt x="454" y="30"/>
                </a:lnTo>
                <a:lnTo>
                  <a:pt x="456" y="38"/>
                </a:lnTo>
                <a:lnTo>
                  <a:pt x="449" y="37"/>
                </a:lnTo>
                <a:lnTo>
                  <a:pt x="444" y="39"/>
                </a:lnTo>
                <a:lnTo>
                  <a:pt x="454" y="45"/>
                </a:lnTo>
                <a:lnTo>
                  <a:pt x="454" y="47"/>
                </a:lnTo>
                <a:lnTo>
                  <a:pt x="444" y="47"/>
                </a:lnTo>
                <a:lnTo>
                  <a:pt x="444" y="52"/>
                </a:lnTo>
                <a:lnTo>
                  <a:pt x="439" y="54"/>
                </a:lnTo>
                <a:lnTo>
                  <a:pt x="439" y="55"/>
                </a:lnTo>
                <a:lnTo>
                  <a:pt x="428" y="54"/>
                </a:lnTo>
                <a:lnTo>
                  <a:pt x="414" y="62"/>
                </a:lnTo>
                <a:lnTo>
                  <a:pt x="404" y="62"/>
                </a:lnTo>
                <a:lnTo>
                  <a:pt x="394" y="65"/>
                </a:lnTo>
                <a:lnTo>
                  <a:pt x="394" y="63"/>
                </a:lnTo>
                <a:lnTo>
                  <a:pt x="390" y="62"/>
                </a:lnTo>
                <a:lnTo>
                  <a:pt x="394" y="58"/>
                </a:lnTo>
                <a:lnTo>
                  <a:pt x="390" y="57"/>
                </a:lnTo>
                <a:lnTo>
                  <a:pt x="385" y="55"/>
                </a:lnTo>
                <a:lnTo>
                  <a:pt x="380" y="60"/>
                </a:lnTo>
                <a:lnTo>
                  <a:pt x="375" y="62"/>
                </a:lnTo>
                <a:lnTo>
                  <a:pt x="375" y="63"/>
                </a:lnTo>
                <a:lnTo>
                  <a:pt x="364" y="63"/>
                </a:lnTo>
                <a:lnTo>
                  <a:pt x="364" y="67"/>
                </a:lnTo>
                <a:lnTo>
                  <a:pt x="385" y="75"/>
                </a:lnTo>
                <a:lnTo>
                  <a:pt x="390" y="75"/>
                </a:lnTo>
                <a:lnTo>
                  <a:pt x="394" y="68"/>
                </a:lnTo>
                <a:lnTo>
                  <a:pt x="414" y="72"/>
                </a:lnTo>
                <a:lnTo>
                  <a:pt x="414" y="75"/>
                </a:lnTo>
                <a:lnTo>
                  <a:pt x="404" y="75"/>
                </a:lnTo>
                <a:lnTo>
                  <a:pt x="399" y="77"/>
                </a:lnTo>
                <a:lnTo>
                  <a:pt x="390" y="83"/>
                </a:lnTo>
                <a:lnTo>
                  <a:pt x="404" y="86"/>
                </a:lnTo>
                <a:lnTo>
                  <a:pt x="414" y="93"/>
                </a:lnTo>
                <a:lnTo>
                  <a:pt x="428" y="98"/>
                </a:lnTo>
                <a:lnTo>
                  <a:pt x="425" y="98"/>
                </a:lnTo>
                <a:lnTo>
                  <a:pt x="428" y="100"/>
                </a:lnTo>
                <a:lnTo>
                  <a:pt x="414" y="103"/>
                </a:lnTo>
                <a:lnTo>
                  <a:pt x="433" y="104"/>
                </a:lnTo>
                <a:lnTo>
                  <a:pt x="433" y="111"/>
                </a:lnTo>
                <a:lnTo>
                  <a:pt x="425" y="119"/>
                </a:lnTo>
                <a:lnTo>
                  <a:pt x="425" y="124"/>
                </a:lnTo>
                <a:lnTo>
                  <a:pt x="414" y="128"/>
                </a:lnTo>
                <a:lnTo>
                  <a:pt x="414" y="130"/>
                </a:lnTo>
                <a:lnTo>
                  <a:pt x="399" y="136"/>
                </a:lnTo>
                <a:lnTo>
                  <a:pt x="385" y="138"/>
                </a:lnTo>
                <a:lnTo>
                  <a:pt x="375" y="138"/>
                </a:lnTo>
                <a:lnTo>
                  <a:pt x="351" y="145"/>
                </a:lnTo>
                <a:lnTo>
                  <a:pt x="351" y="147"/>
                </a:lnTo>
                <a:lnTo>
                  <a:pt x="345" y="147"/>
                </a:lnTo>
                <a:lnTo>
                  <a:pt x="345" y="142"/>
                </a:lnTo>
                <a:lnTo>
                  <a:pt x="330" y="142"/>
                </a:lnTo>
                <a:lnTo>
                  <a:pt x="321" y="138"/>
                </a:lnTo>
                <a:lnTo>
                  <a:pt x="316" y="138"/>
                </a:lnTo>
                <a:lnTo>
                  <a:pt x="306" y="136"/>
                </a:lnTo>
                <a:lnTo>
                  <a:pt x="282" y="138"/>
                </a:lnTo>
                <a:lnTo>
                  <a:pt x="271" y="138"/>
                </a:lnTo>
                <a:lnTo>
                  <a:pt x="271" y="142"/>
                </a:lnTo>
                <a:lnTo>
                  <a:pt x="261" y="142"/>
                </a:lnTo>
                <a:lnTo>
                  <a:pt x="254" y="138"/>
                </a:lnTo>
                <a:lnTo>
                  <a:pt x="254" y="136"/>
                </a:lnTo>
                <a:lnTo>
                  <a:pt x="249" y="136"/>
                </a:lnTo>
                <a:lnTo>
                  <a:pt x="247" y="129"/>
                </a:lnTo>
                <a:lnTo>
                  <a:pt x="235" y="131"/>
                </a:lnTo>
                <a:lnTo>
                  <a:pt x="238" y="119"/>
                </a:lnTo>
                <a:lnTo>
                  <a:pt x="235" y="114"/>
                </a:lnTo>
                <a:lnTo>
                  <a:pt x="224" y="114"/>
                </a:lnTo>
                <a:lnTo>
                  <a:pt x="209" y="106"/>
                </a:lnTo>
                <a:lnTo>
                  <a:pt x="200" y="106"/>
                </a:lnTo>
                <a:lnTo>
                  <a:pt x="186" y="111"/>
                </a:lnTo>
                <a:lnTo>
                  <a:pt x="174" y="114"/>
                </a:lnTo>
                <a:lnTo>
                  <a:pt x="161" y="111"/>
                </a:lnTo>
                <a:lnTo>
                  <a:pt x="155" y="114"/>
                </a:lnTo>
                <a:lnTo>
                  <a:pt x="126" y="114"/>
                </a:lnTo>
                <a:lnTo>
                  <a:pt x="105" y="106"/>
                </a:lnTo>
                <a:lnTo>
                  <a:pt x="100" y="108"/>
                </a:lnTo>
                <a:lnTo>
                  <a:pt x="91" y="104"/>
                </a:lnTo>
                <a:lnTo>
                  <a:pt x="81" y="104"/>
                </a:lnTo>
                <a:lnTo>
                  <a:pt x="62" y="100"/>
                </a:lnTo>
                <a:lnTo>
                  <a:pt x="52" y="96"/>
                </a:lnTo>
                <a:lnTo>
                  <a:pt x="53" y="91"/>
                </a:lnTo>
                <a:lnTo>
                  <a:pt x="62" y="91"/>
                </a:lnTo>
                <a:lnTo>
                  <a:pt x="57" y="86"/>
                </a:lnTo>
                <a:lnTo>
                  <a:pt x="62" y="83"/>
                </a:lnTo>
                <a:lnTo>
                  <a:pt x="62" y="81"/>
                </a:lnTo>
                <a:lnTo>
                  <a:pt x="52" y="79"/>
                </a:lnTo>
                <a:lnTo>
                  <a:pt x="41" y="81"/>
                </a:lnTo>
                <a:lnTo>
                  <a:pt x="27" y="79"/>
                </a:lnTo>
                <a:lnTo>
                  <a:pt x="19" y="75"/>
                </a:lnTo>
                <a:lnTo>
                  <a:pt x="15" y="75"/>
                </a:lnTo>
                <a:lnTo>
                  <a:pt x="12" y="65"/>
                </a:lnTo>
                <a:lnTo>
                  <a:pt x="5" y="65"/>
                </a:lnTo>
                <a:lnTo>
                  <a:pt x="0" y="63"/>
                </a:lnTo>
                <a:lnTo>
                  <a:pt x="0" y="60"/>
                </a:lnTo>
                <a:lnTo>
                  <a:pt x="5" y="58"/>
                </a:lnTo>
                <a:lnTo>
                  <a:pt x="19" y="57"/>
                </a:lnTo>
                <a:lnTo>
                  <a:pt x="19" y="55"/>
                </a:lnTo>
                <a:lnTo>
                  <a:pt x="34" y="55"/>
                </a:lnTo>
                <a:lnTo>
                  <a:pt x="45" y="54"/>
                </a:lnTo>
                <a:lnTo>
                  <a:pt x="45" y="45"/>
                </a:lnTo>
                <a:lnTo>
                  <a:pt x="40" y="38"/>
                </a:lnTo>
                <a:lnTo>
                  <a:pt x="46" y="37"/>
                </a:lnTo>
                <a:lnTo>
                  <a:pt x="46" y="30"/>
                </a:lnTo>
                <a:lnTo>
                  <a:pt x="69" y="30"/>
                </a:lnTo>
                <a:lnTo>
                  <a:pt x="69" y="24"/>
                </a:lnTo>
                <a:lnTo>
                  <a:pt x="76" y="21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27" name="Freeform 1469"/>
          <p:cNvSpPr>
            <a:spLocks/>
          </p:cNvSpPr>
          <p:nvPr/>
        </p:nvSpPr>
        <p:spPr bwMode="auto">
          <a:xfrm>
            <a:off x="5530847" y="3136903"/>
            <a:ext cx="73025" cy="36513"/>
          </a:xfrm>
          <a:custGeom>
            <a:avLst/>
            <a:gdLst/>
            <a:ahLst/>
            <a:cxnLst>
              <a:cxn ang="0">
                <a:pos x="6" y="7"/>
              </a:cxn>
              <a:cxn ang="0">
                <a:pos x="0" y="6"/>
              </a:cxn>
              <a:cxn ang="0">
                <a:pos x="6" y="5"/>
              </a:cxn>
              <a:cxn ang="0">
                <a:pos x="0" y="2"/>
              </a:cxn>
              <a:cxn ang="0">
                <a:pos x="0" y="0"/>
              </a:cxn>
              <a:cxn ang="0">
                <a:pos x="11" y="0"/>
              </a:cxn>
              <a:cxn ang="0">
                <a:pos x="16" y="5"/>
              </a:cxn>
              <a:cxn ang="0">
                <a:pos x="41" y="5"/>
              </a:cxn>
              <a:cxn ang="0">
                <a:pos x="25" y="8"/>
              </a:cxn>
              <a:cxn ang="0">
                <a:pos x="25" y="11"/>
              </a:cxn>
              <a:cxn ang="0">
                <a:pos x="41" y="14"/>
              </a:cxn>
              <a:cxn ang="0">
                <a:pos x="41" y="11"/>
              </a:cxn>
              <a:cxn ang="0">
                <a:pos x="46" y="18"/>
              </a:cxn>
              <a:cxn ang="0">
                <a:pos x="46" y="23"/>
              </a:cxn>
              <a:cxn ang="0">
                <a:pos x="30" y="16"/>
              </a:cxn>
              <a:cxn ang="0">
                <a:pos x="25" y="20"/>
              </a:cxn>
              <a:cxn ang="0">
                <a:pos x="11" y="20"/>
              </a:cxn>
              <a:cxn ang="0">
                <a:pos x="6" y="7"/>
              </a:cxn>
            </a:cxnLst>
            <a:rect l="0" t="0" r="r" b="b"/>
            <a:pathLst>
              <a:path w="46" h="23">
                <a:moveTo>
                  <a:pt x="6" y="7"/>
                </a:moveTo>
                <a:lnTo>
                  <a:pt x="0" y="6"/>
                </a:lnTo>
                <a:lnTo>
                  <a:pt x="6" y="5"/>
                </a:lnTo>
                <a:lnTo>
                  <a:pt x="0" y="2"/>
                </a:lnTo>
                <a:lnTo>
                  <a:pt x="0" y="0"/>
                </a:lnTo>
                <a:lnTo>
                  <a:pt x="11" y="0"/>
                </a:lnTo>
                <a:lnTo>
                  <a:pt x="16" y="5"/>
                </a:lnTo>
                <a:lnTo>
                  <a:pt x="41" y="5"/>
                </a:lnTo>
                <a:lnTo>
                  <a:pt x="25" y="8"/>
                </a:lnTo>
                <a:lnTo>
                  <a:pt x="25" y="11"/>
                </a:lnTo>
                <a:lnTo>
                  <a:pt x="41" y="14"/>
                </a:lnTo>
                <a:lnTo>
                  <a:pt x="41" y="11"/>
                </a:lnTo>
                <a:lnTo>
                  <a:pt x="46" y="18"/>
                </a:lnTo>
                <a:lnTo>
                  <a:pt x="46" y="23"/>
                </a:lnTo>
                <a:lnTo>
                  <a:pt x="30" y="16"/>
                </a:lnTo>
                <a:lnTo>
                  <a:pt x="25" y="20"/>
                </a:lnTo>
                <a:lnTo>
                  <a:pt x="11" y="20"/>
                </a:lnTo>
                <a:lnTo>
                  <a:pt x="6" y="7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28" name="Freeform 1470"/>
          <p:cNvSpPr>
            <a:spLocks/>
          </p:cNvSpPr>
          <p:nvPr/>
        </p:nvSpPr>
        <p:spPr bwMode="auto">
          <a:xfrm>
            <a:off x="5530847" y="3136903"/>
            <a:ext cx="73025" cy="36513"/>
          </a:xfrm>
          <a:custGeom>
            <a:avLst/>
            <a:gdLst/>
            <a:ahLst/>
            <a:cxnLst>
              <a:cxn ang="0">
                <a:pos x="6" y="7"/>
              </a:cxn>
              <a:cxn ang="0">
                <a:pos x="0" y="6"/>
              </a:cxn>
              <a:cxn ang="0">
                <a:pos x="6" y="5"/>
              </a:cxn>
              <a:cxn ang="0">
                <a:pos x="0" y="2"/>
              </a:cxn>
              <a:cxn ang="0">
                <a:pos x="0" y="0"/>
              </a:cxn>
              <a:cxn ang="0">
                <a:pos x="11" y="0"/>
              </a:cxn>
              <a:cxn ang="0">
                <a:pos x="16" y="5"/>
              </a:cxn>
              <a:cxn ang="0">
                <a:pos x="41" y="5"/>
              </a:cxn>
              <a:cxn ang="0">
                <a:pos x="25" y="8"/>
              </a:cxn>
              <a:cxn ang="0">
                <a:pos x="25" y="11"/>
              </a:cxn>
              <a:cxn ang="0">
                <a:pos x="41" y="14"/>
              </a:cxn>
              <a:cxn ang="0">
                <a:pos x="41" y="11"/>
              </a:cxn>
              <a:cxn ang="0">
                <a:pos x="46" y="18"/>
              </a:cxn>
              <a:cxn ang="0">
                <a:pos x="46" y="23"/>
              </a:cxn>
              <a:cxn ang="0">
                <a:pos x="30" y="16"/>
              </a:cxn>
              <a:cxn ang="0">
                <a:pos x="25" y="20"/>
              </a:cxn>
              <a:cxn ang="0">
                <a:pos x="11" y="20"/>
              </a:cxn>
              <a:cxn ang="0">
                <a:pos x="6" y="7"/>
              </a:cxn>
            </a:cxnLst>
            <a:rect l="0" t="0" r="r" b="b"/>
            <a:pathLst>
              <a:path w="46" h="23">
                <a:moveTo>
                  <a:pt x="6" y="7"/>
                </a:moveTo>
                <a:lnTo>
                  <a:pt x="0" y="6"/>
                </a:lnTo>
                <a:lnTo>
                  <a:pt x="6" y="5"/>
                </a:lnTo>
                <a:lnTo>
                  <a:pt x="0" y="2"/>
                </a:lnTo>
                <a:lnTo>
                  <a:pt x="0" y="0"/>
                </a:lnTo>
                <a:lnTo>
                  <a:pt x="11" y="0"/>
                </a:lnTo>
                <a:lnTo>
                  <a:pt x="16" y="5"/>
                </a:lnTo>
                <a:lnTo>
                  <a:pt x="41" y="5"/>
                </a:lnTo>
                <a:lnTo>
                  <a:pt x="25" y="8"/>
                </a:lnTo>
                <a:lnTo>
                  <a:pt x="25" y="11"/>
                </a:lnTo>
                <a:lnTo>
                  <a:pt x="41" y="14"/>
                </a:lnTo>
                <a:lnTo>
                  <a:pt x="41" y="11"/>
                </a:lnTo>
                <a:lnTo>
                  <a:pt x="46" y="18"/>
                </a:lnTo>
                <a:lnTo>
                  <a:pt x="46" y="23"/>
                </a:lnTo>
                <a:lnTo>
                  <a:pt x="30" y="16"/>
                </a:lnTo>
                <a:lnTo>
                  <a:pt x="25" y="20"/>
                </a:lnTo>
                <a:lnTo>
                  <a:pt x="11" y="20"/>
                </a:lnTo>
                <a:lnTo>
                  <a:pt x="6" y="7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29" name="Freeform 1471"/>
          <p:cNvSpPr>
            <a:spLocks/>
          </p:cNvSpPr>
          <p:nvPr/>
        </p:nvSpPr>
        <p:spPr bwMode="auto">
          <a:xfrm>
            <a:off x="5540372" y="3119440"/>
            <a:ext cx="36512" cy="12700"/>
          </a:xfrm>
          <a:custGeom>
            <a:avLst/>
            <a:gdLst/>
            <a:ahLst/>
            <a:cxnLst>
              <a:cxn ang="0">
                <a:pos x="18" y="4"/>
              </a:cxn>
              <a:cxn ang="0">
                <a:pos x="5" y="0"/>
              </a:cxn>
              <a:cxn ang="0">
                <a:pos x="0" y="4"/>
              </a:cxn>
              <a:cxn ang="0">
                <a:pos x="0" y="8"/>
              </a:cxn>
              <a:cxn ang="0">
                <a:pos x="23" y="8"/>
              </a:cxn>
              <a:cxn ang="0">
                <a:pos x="23" y="4"/>
              </a:cxn>
              <a:cxn ang="0">
                <a:pos x="18" y="4"/>
              </a:cxn>
            </a:cxnLst>
            <a:rect l="0" t="0" r="r" b="b"/>
            <a:pathLst>
              <a:path w="23" h="8">
                <a:moveTo>
                  <a:pt x="18" y="4"/>
                </a:moveTo>
                <a:lnTo>
                  <a:pt x="5" y="0"/>
                </a:lnTo>
                <a:lnTo>
                  <a:pt x="0" y="4"/>
                </a:lnTo>
                <a:lnTo>
                  <a:pt x="0" y="8"/>
                </a:lnTo>
                <a:lnTo>
                  <a:pt x="23" y="8"/>
                </a:lnTo>
                <a:lnTo>
                  <a:pt x="23" y="4"/>
                </a:lnTo>
                <a:lnTo>
                  <a:pt x="18" y="4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30" name="Freeform 1472"/>
          <p:cNvSpPr>
            <a:spLocks/>
          </p:cNvSpPr>
          <p:nvPr/>
        </p:nvSpPr>
        <p:spPr bwMode="auto">
          <a:xfrm>
            <a:off x="5540372" y="3119440"/>
            <a:ext cx="36512" cy="12700"/>
          </a:xfrm>
          <a:custGeom>
            <a:avLst/>
            <a:gdLst/>
            <a:ahLst/>
            <a:cxnLst>
              <a:cxn ang="0">
                <a:pos x="18" y="4"/>
              </a:cxn>
              <a:cxn ang="0">
                <a:pos x="5" y="0"/>
              </a:cxn>
              <a:cxn ang="0">
                <a:pos x="0" y="4"/>
              </a:cxn>
              <a:cxn ang="0">
                <a:pos x="0" y="8"/>
              </a:cxn>
              <a:cxn ang="0">
                <a:pos x="23" y="8"/>
              </a:cxn>
              <a:cxn ang="0">
                <a:pos x="23" y="4"/>
              </a:cxn>
              <a:cxn ang="0">
                <a:pos x="18" y="4"/>
              </a:cxn>
            </a:cxnLst>
            <a:rect l="0" t="0" r="r" b="b"/>
            <a:pathLst>
              <a:path w="23" h="8">
                <a:moveTo>
                  <a:pt x="18" y="4"/>
                </a:moveTo>
                <a:lnTo>
                  <a:pt x="5" y="0"/>
                </a:lnTo>
                <a:lnTo>
                  <a:pt x="0" y="4"/>
                </a:lnTo>
                <a:lnTo>
                  <a:pt x="0" y="8"/>
                </a:lnTo>
                <a:lnTo>
                  <a:pt x="23" y="8"/>
                </a:lnTo>
                <a:lnTo>
                  <a:pt x="23" y="4"/>
                </a:lnTo>
                <a:lnTo>
                  <a:pt x="18" y="4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31" name="Freeform 1473"/>
          <p:cNvSpPr>
            <a:spLocks/>
          </p:cNvSpPr>
          <p:nvPr/>
        </p:nvSpPr>
        <p:spPr bwMode="auto">
          <a:xfrm>
            <a:off x="5419722" y="3109915"/>
            <a:ext cx="111125" cy="26988"/>
          </a:xfrm>
          <a:custGeom>
            <a:avLst/>
            <a:gdLst/>
            <a:ahLst/>
            <a:cxnLst>
              <a:cxn ang="0">
                <a:pos x="65" y="15"/>
              </a:cxn>
              <a:cxn ang="0">
                <a:pos x="65" y="10"/>
              </a:cxn>
              <a:cxn ang="0">
                <a:pos x="46" y="10"/>
              </a:cxn>
              <a:cxn ang="0">
                <a:pos x="26" y="2"/>
              </a:cxn>
              <a:cxn ang="0">
                <a:pos x="21" y="4"/>
              </a:cxn>
              <a:cxn ang="0">
                <a:pos x="12" y="0"/>
              </a:cxn>
              <a:cxn ang="0">
                <a:pos x="2" y="0"/>
              </a:cxn>
              <a:cxn ang="0">
                <a:pos x="0" y="5"/>
              </a:cxn>
              <a:cxn ang="0">
                <a:pos x="24" y="10"/>
              </a:cxn>
              <a:cxn ang="0">
                <a:pos x="31" y="10"/>
              </a:cxn>
              <a:cxn ang="0">
                <a:pos x="48" y="15"/>
              </a:cxn>
              <a:cxn ang="0">
                <a:pos x="60" y="17"/>
              </a:cxn>
              <a:cxn ang="0">
                <a:pos x="70" y="17"/>
              </a:cxn>
              <a:cxn ang="0">
                <a:pos x="65" y="15"/>
              </a:cxn>
            </a:cxnLst>
            <a:rect l="0" t="0" r="r" b="b"/>
            <a:pathLst>
              <a:path w="70" h="17">
                <a:moveTo>
                  <a:pt x="65" y="15"/>
                </a:moveTo>
                <a:lnTo>
                  <a:pt x="65" y="10"/>
                </a:lnTo>
                <a:lnTo>
                  <a:pt x="46" y="10"/>
                </a:lnTo>
                <a:lnTo>
                  <a:pt x="26" y="2"/>
                </a:lnTo>
                <a:lnTo>
                  <a:pt x="21" y="4"/>
                </a:lnTo>
                <a:lnTo>
                  <a:pt x="12" y="0"/>
                </a:lnTo>
                <a:lnTo>
                  <a:pt x="2" y="0"/>
                </a:lnTo>
                <a:lnTo>
                  <a:pt x="0" y="5"/>
                </a:lnTo>
                <a:lnTo>
                  <a:pt x="24" y="10"/>
                </a:lnTo>
                <a:lnTo>
                  <a:pt x="31" y="10"/>
                </a:lnTo>
                <a:lnTo>
                  <a:pt x="48" y="15"/>
                </a:lnTo>
                <a:lnTo>
                  <a:pt x="60" y="17"/>
                </a:lnTo>
                <a:lnTo>
                  <a:pt x="70" y="17"/>
                </a:lnTo>
                <a:lnTo>
                  <a:pt x="65" y="15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32" name="Freeform 1474"/>
          <p:cNvSpPr>
            <a:spLocks/>
          </p:cNvSpPr>
          <p:nvPr/>
        </p:nvSpPr>
        <p:spPr bwMode="auto">
          <a:xfrm>
            <a:off x="5419722" y="3109915"/>
            <a:ext cx="111125" cy="26988"/>
          </a:xfrm>
          <a:custGeom>
            <a:avLst/>
            <a:gdLst/>
            <a:ahLst/>
            <a:cxnLst>
              <a:cxn ang="0">
                <a:pos x="65" y="15"/>
              </a:cxn>
              <a:cxn ang="0">
                <a:pos x="65" y="10"/>
              </a:cxn>
              <a:cxn ang="0">
                <a:pos x="46" y="10"/>
              </a:cxn>
              <a:cxn ang="0">
                <a:pos x="26" y="2"/>
              </a:cxn>
              <a:cxn ang="0">
                <a:pos x="21" y="4"/>
              </a:cxn>
              <a:cxn ang="0">
                <a:pos x="12" y="0"/>
              </a:cxn>
              <a:cxn ang="0">
                <a:pos x="2" y="0"/>
              </a:cxn>
              <a:cxn ang="0">
                <a:pos x="0" y="5"/>
              </a:cxn>
              <a:cxn ang="0">
                <a:pos x="24" y="10"/>
              </a:cxn>
              <a:cxn ang="0">
                <a:pos x="31" y="10"/>
              </a:cxn>
              <a:cxn ang="0">
                <a:pos x="48" y="15"/>
              </a:cxn>
              <a:cxn ang="0">
                <a:pos x="60" y="17"/>
              </a:cxn>
              <a:cxn ang="0">
                <a:pos x="70" y="17"/>
              </a:cxn>
              <a:cxn ang="0">
                <a:pos x="65" y="15"/>
              </a:cxn>
            </a:cxnLst>
            <a:rect l="0" t="0" r="r" b="b"/>
            <a:pathLst>
              <a:path w="70" h="17">
                <a:moveTo>
                  <a:pt x="65" y="15"/>
                </a:moveTo>
                <a:lnTo>
                  <a:pt x="65" y="10"/>
                </a:lnTo>
                <a:lnTo>
                  <a:pt x="46" y="10"/>
                </a:lnTo>
                <a:lnTo>
                  <a:pt x="26" y="2"/>
                </a:lnTo>
                <a:lnTo>
                  <a:pt x="21" y="4"/>
                </a:lnTo>
                <a:lnTo>
                  <a:pt x="12" y="0"/>
                </a:lnTo>
                <a:lnTo>
                  <a:pt x="2" y="0"/>
                </a:lnTo>
                <a:lnTo>
                  <a:pt x="0" y="5"/>
                </a:lnTo>
                <a:lnTo>
                  <a:pt x="24" y="10"/>
                </a:lnTo>
                <a:lnTo>
                  <a:pt x="31" y="10"/>
                </a:lnTo>
                <a:lnTo>
                  <a:pt x="48" y="15"/>
                </a:lnTo>
                <a:lnTo>
                  <a:pt x="60" y="17"/>
                </a:lnTo>
                <a:lnTo>
                  <a:pt x="70" y="17"/>
                </a:lnTo>
                <a:lnTo>
                  <a:pt x="65" y="15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33" name="Freeform 1475"/>
          <p:cNvSpPr>
            <a:spLocks/>
          </p:cNvSpPr>
          <p:nvPr/>
        </p:nvSpPr>
        <p:spPr bwMode="auto">
          <a:xfrm>
            <a:off x="4906959" y="3040065"/>
            <a:ext cx="276225" cy="104775"/>
          </a:xfrm>
          <a:custGeom>
            <a:avLst/>
            <a:gdLst/>
            <a:ahLst/>
            <a:cxnLst>
              <a:cxn ang="0">
                <a:pos x="124" y="63"/>
              </a:cxn>
              <a:cxn ang="0">
                <a:pos x="120" y="59"/>
              </a:cxn>
              <a:cxn ang="0">
                <a:pos x="105" y="61"/>
              </a:cxn>
              <a:cxn ang="0">
                <a:pos x="94" y="61"/>
              </a:cxn>
              <a:cxn ang="0">
                <a:pos x="70" y="54"/>
              </a:cxn>
              <a:cxn ang="0">
                <a:pos x="60" y="44"/>
              </a:cxn>
              <a:cxn ang="0">
                <a:pos x="51" y="42"/>
              </a:cxn>
              <a:cxn ang="0">
                <a:pos x="46" y="44"/>
              </a:cxn>
              <a:cxn ang="0">
                <a:pos x="38" y="40"/>
              </a:cxn>
              <a:cxn ang="0">
                <a:pos x="36" y="31"/>
              </a:cxn>
              <a:cxn ang="0">
                <a:pos x="17" y="28"/>
              </a:cxn>
              <a:cxn ang="0">
                <a:pos x="14" y="25"/>
              </a:cxn>
              <a:cxn ang="0">
                <a:pos x="17" y="20"/>
              </a:cxn>
              <a:cxn ang="0">
                <a:pos x="7" y="11"/>
              </a:cxn>
              <a:cxn ang="0">
                <a:pos x="0" y="1"/>
              </a:cxn>
              <a:cxn ang="0">
                <a:pos x="3" y="0"/>
              </a:cxn>
              <a:cxn ang="0">
                <a:pos x="8" y="3"/>
              </a:cxn>
              <a:cxn ang="0">
                <a:pos x="19" y="3"/>
              </a:cxn>
              <a:cxn ang="0">
                <a:pos x="31" y="2"/>
              </a:cxn>
              <a:cxn ang="0">
                <a:pos x="34" y="3"/>
              </a:cxn>
              <a:cxn ang="0">
                <a:pos x="41" y="7"/>
              </a:cxn>
              <a:cxn ang="0">
                <a:pos x="41" y="12"/>
              </a:cxn>
              <a:cxn ang="0">
                <a:pos x="63" y="17"/>
              </a:cxn>
              <a:cxn ang="0">
                <a:pos x="81" y="15"/>
              </a:cxn>
              <a:cxn ang="0">
                <a:pos x="81" y="12"/>
              </a:cxn>
              <a:cxn ang="0">
                <a:pos x="98" y="8"/>
              </a:cxn>
              <a:cxn ang="0">
                <a:pos x="105" y="5"/>
              </a:cxn>
              <a:cxn ang="0">
                <a:pos x="150" y="17"/>
              </a:cxn>
              <a:cxn ang="0">
                <a:pos x="150" y="23"/>
              </a:cxn>
              <a:cxn ang="0">
                <a:pos x="144" y="25"/>
              </a:cxn>
              <a:cxn ang="0">
                <a:pos x="144" y="28"/>
              </a:cxn>
              <a:cxn ang="0">
                <a:pos x="150" y="38"/>
              </a:cxn>
              <a:cxn ang="0">
                <a:pos x="158" y="38"/>
              </a:cxn>
              <a:cxn ang="0">
                <a:pos x="158" y="40"/>
              </a:cxn>
              <a:cxn ang="0">
                <a:pos x="155" y="44"/>
              </a:cxn>
              <a:cxn ang="0">
                <a:pos x="163" y="50"/>
              </a:cxn>
              <a:cxn ang="0">
                <a:pos x="169" y="50"/>
              </a:cxn>
              <a:cxn ang="0">
                <a:pos x="174" y="54"/>
              </a:cxn>
              <a:cxn ang="0">
                <a:pos x="174" y="59"/>
              </a:cxn>
              <a:cxn ang="0">
                <a:pos x="163" y="61"/>
              </a:cxn>
              <a:cxn ang="0">
                <a:pos x="163" y="66"/>
              </a:cxn>
              <a:cxn ang="0">
                <a:pos x="124" y="63"/>
              </a:cxn>
            </a:cxnLst>
            <a:rect l="0" t="0" r="r" b="b"/>
            <a:pathLst>
              <a:path w="174" h="66">
                <a:moveTo>
                  <a:pt x="124" y="63"/>
                </a:moveTo>
                <a:lnTo>
                  <a:pt x="120" y="59"/>
                </a:lnTo>
                <a:lnTo>
                  <a:pt x="105" y="61"/>
                </a:lnTo>
                <a:lnTo>
                  <a:pt x="94" y="61"/>
                </a:lnTo>
                <a:lnTo>
                  <a:pt x="70" y="54"/>
                </a:lnTo>
                <a:lnTo>
                  <a:pt x="60" y="44"/>
                </a:lnTo>
                <a:lnTo>
                  <a:pt x="51" y="42"/>
                </a:lnTo>
                <a:lnTo>
                  <a:pt x="46" y="44"/>
                </a:lnTo>
                <a:lnTo>
                  <a:pt x="38" y="40"/>
                </a:lnTo>
                <a:lnTo>
                  <a:pt x="36" y="31"/>
                </a:lnTo>
                <a:lnTo>
                  <a:pt x="17" y="28"/>
                </a:lnTo>
                <a:lnTo>
                  <a:pt x="14" y="25"/>
                </a:lnTo>
                <a:lnTo>
                  <a:pt x="17" y="20"/>
                </a:lnTo>
                <a:lnTo>
                  <a:pt x="7" y="11"/>
                </a:lnTo>
                <a:lnTo>
                  <a:pt x="0" y="1"/>
                </a:lnTo>
                <a:lnTo>
                  <a:pt x="3" y="0"/>
                </a:lnTo>
                <a:lnTo>
                  <a:pt x="8" y="3"/>
                </a:lnTo>
                <a:lnTo>
                  <a:pt x="19" y="3"/>
                </a:lnTo>
                <a:lnTo>
                  <a:pt x="31" y="2"/>
                </a:lnTo>
                <a:lnTo>
                  <a:pt x="34" y="3"/>
                </a:lnTo>
                <a:lnTo>
                  <a:pt x="41" y="7"/>
                </a:lnTo>
                <a:lnTo>
                  <a:pt x="41" y="12"/>
                </a:lnTo>
                <a:lnTo>
                  <a:pt x="63" y="17"/>
                </a:lnTo>
                <a:lnTo>
                  <a:pt x="81" y="15"/>
                </a:lnTo>
                <a:lnTo>
                  <a:pt x="81" y="12"/>
                </a:lnTo>
                <a:lnTo>
                  <a:pt x="98" y="8"/>
                </a:lnTo>
                <a:lnTo>
                  <a:pt x="105" y="5"/>
                </a:lnTo>
                <a:lnTo>
                  <a:pt x="150" y="17"/>
                </a:lnTo>
                <a:lnTo>
                  <a:pt x="150" y="23"/>
                </a:lnTo>
                <a:lnTo>
                  <a:pt x="144" y="25"/>
                </a:lnTo>
                <a:lnTo>
                  <a:pt x="144" y="28"/>
                </a:lnTo>
                <a:lnTo>
                  <a:pt x="150" y="38"/>
                </a:lnTo>
                <a:lnTo>
                  <a:pt x="158" y="38"/>
                </a:lnTo>
                <a:lnTo>
                  <a:pt x="158" y="40"/>
                </a:lnTo>
                <a:lnTo>
                  <a:pt x="155" y="44"/>
                </a:lnTo>
                <a:lnTo>
                  <a:pt x="163" y="50"/>
                </a:lnTo>
                <a:lnTo>
                  <a:pt x="169" y="50"/>
                </a:lnTo>
                <a:lnTo>
                  <a:pt x="174" y="54"/>
                </a:lnTo>
                <a:lnTo>
                  <a:pt x="174" y="59"/>
                </a:lnTo>
                <a:lnTo>
                  <a:pt x="163" y="61"/>
                </a:lnTo>
                <a:lnTo>
                  <a:pt x="163" y="66"/>
                </a:lnTo>
                <a:lnTo>
                  <a:pt x="124" y="6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34" name="Freeform 1476"/>
          <p:cNvSpPr>
            <a:spLocks/>
          </p:cNvSpPr>
          <p:nvPr/>
        </p:nvSpPr>
        <p:spPr bwMode="auto">
          <a:xfrm>
            <a:off x="4906959" y="3040065"/>
            <a:ext cx="276225" cy="104775"/>
          </a:xfrm>
          <a:custGeom>
            <a:avLst/>
            <a:gdLst/>
            <a:ahLst/>
            <a:cxnLst>
              <a:cxn ang="0">
                <a:pos x="124" y="63"/>
              </a:cxn>
              <a:cxn ang="0">
                <a:pos x="120" y="59"/>
              </a:cxn>
              <a:cxn ang="0">
                <a:pos x="105" y="61"/>
              </a:cxn>
              <a:cxn ang="0">
                <a:pos x="94" y="61"/>
              </a:cxn>
              <a:cxn ang="0">
                <a:pos x="70" y="54"/>
              </a:cxn>
              <a:cxn ang="0">
                <a:pos x="60" y="44"/>
              </a:cxn>
              <a:cxn ang="0">
                <a:pos x="51" y="42"/>
              </a:cxn>
              <a:cxn ang="0">
                <a:pos x="46" y="44"/>
              </a:cxn>
              <a:cxn ang="0">
                <a:pos x="38" y="40"/>
              </a:cxn>
              <a:cxn ang="0">
                <a:pos x="36" y="31"/>
              </a:cxn>
              <a:cxn ang="0">
                <a:pos x="17" y="28"/>
              </a:cxn>
              <a:cxn ang="0">
                <a:pos x="14" y="25"/>
              </a:cxn>
              <a:cxn ang="0">
                <a:pos x="17" y="20"/>
              </a:cxn>
              <a:cxn ang="0">
                <a:pos x="7" y="11"/>
              </a:cxn>
              <a:cxn ang="0">
                <a:pos x="0" y="1"/>
              </a:cxn>
              <a:cxn ang="0">
                <a:pos x="3" y="0"/>
              </a:cxn>
              <a:cxn ang="0">
                <a:pos x="8" y="3"/>
              </a:cxn>
              <a:cxn ang="0">
                <a:pos x="19" y="3"/>
              </a:cxn>
              <a:cxn ang="0">
                <a:pos x="31" y="2"/>
              </a:cxn>
              <a:cxn ang="0">
                <a:pos x="34" y="3"/>
              </a:cxn>
              <a:cxn ang="0">
                <a:pos x="41" y="7"/>
              </a:cxn>
              <a:cxn ang="0">
                <a:pos x="41" y="12"/>
              </a:cxn>
              <a:cxn ang="0">
                <a:pos x="63" y="17"/>
              </a:cxn>
              <a:cxn ang="0">
                <a:pos x="81" y="15"/>
              </a:cxn>
              <a:cxn ang="0">
                <a:pos x="81" y="12"/>
              </a:cxn>
              <a:cxn ang="0">
                <a:pos x="98" y="8"/>
              </a:cxn>
              <a:cxn ang="0">
                <a:pos x="105" y="5"/>
              </a:cxn>
              <a:cxn ang="0">
                <a:pos x="150" y="17"/>
              </a:cxn>
              <a:cxn ang="0">
                <a:pos x="150" y="23"/>
              </a:cxn>
              <a:cxn ang="0">
                <a:pos x="144" y="25"/>
              </a:cxn>
              <a:cxn ang="0">
                <a:pos x="144" y="28"/>
              </a:cxn>
              <a:cxn ang="0">
                <a:pos x="150" y="38"/>
              </a:cxn>
              <a:cxn ang="0">
                <a:pos x="158" y="38"/>
              </a:cxn>
              <a:cxn ang="0">
                <a:pos x="158" y="40"/>
              </a:cxn>
              <a:cxn ang="0">
                <a:pos x="155" y="44"/>
              </a:cxn>
              <a:cxn ang="0">
                <a:pos x="163" y="50"/>
              </a:cxn>
              <a:cxn ang="0">
                <a:pos x="169" y="50"/>
              </a:cxn>
              <a:cxn ang="0">
                <a:pos x="174" y="54"/>
              </a:cxn>
              <a:cxn ang="0">
                <a:pos x="174" y="59"/>
              </a:cxn>
              <a:cxn ang="0">
                <a:pos x="163" y="61"/>
              </a:cxn>
              <a:cxn ang="0">
                <a:pos x="163" y="66"/>
              </a:cxn>
              <a:cxn ang="0">
                <a:pos x="124" y="63"/>
              </a:cxn>
            </a:cxnLst>
            <a:rect l="0" t="0" r="r" b="b"/>
            <a:pathLst>
              <a:path w="174" h="66">
                <a:moveTo>
                  <a:pt x="124" y="63"/>
                </a:moveTo>
                <a:lnTo>
                  <a:pt x="120" y="59"/>
                </a:lnTo>
                <a:lnTo>
                  <a:pt x="105" y="61"/>
                </a:lnTo>
                <a:lnTo>
                  <a:pt x="94" y="61"/>
                </a:lnTo>
                <a:lnTo>
                  <a:pt x="70" y="54"/>
                </a:lnTo>
                <a:lnTo>
                  <a:pt x="60" y="44"/>
                </a:lnTo>
                <a:lnTo>
                  <a:pt x="51" y="42"/>
                </a:lnTo>
                <a:lnTo>
                  <a:pt x="46" y="44"/>
                </a:lnTo>
                <a:lnTo>
                  <a:pt x="38" y="40"/>
                </a:lnTo>
                <a:lnTo>
                  <a:pt x="36" y="31"/>
                </a:lnTo>
                <a:lnTo>
                  <a:pt x="17" y="28"/>
                </a:lnTo>
                <a:lnTo>
                  <a:pt x="14" y="25"/>
                </a:lnTo>
                <a:lnTo>
                  <a:pt x="17" y="20"/>
                </a:lnTo>
                <a:lnTo>
                  <a:pt x="7" y="11"/>
                </a:lnTo>
                <a:lnTo>
                  <a:pt x="0" y="1"/>
                </a:lnTo>
                <a:lnTo>
                  <a:pt x="3" y="0"/>
                </a:lnTo>
                <a:lnTo>
                  <a:pt x="8" y="3"/>
                </a:lnTo>
                <a:lnTo>
                  <a:pt x="19" y="3"/>
                </a:lnTo>
                <a:lnTo>
                  <a:pt x="31" y="2"/>
                </a:lnTo>
                <a:lnTo>
                  <a:pt x="34" y="3"/>
                </a:lnTo>
                <a:lnTo>
                  <a:pt x="41" y="7"/>
                </a:lnTo>
                <a:lnTo>
                  <a:pt x="41" y="12"/>
                </a:lnTo>
                <a:lnTo>
                  <a:pt x="63" y="17"/>
                </a:lnTo>
                <a:lnTo>
                  <a:pt x="81" y="15"/>
                </a:lnTo>
                <a:lnTo>
                  <a:pt x="81" y="12"/>
                </a:lnTo>
                <a:lnTo>
                  <a:pt x="98" y="8"/>
                </a:lnTo>
                <a:lnTo>
                  <a:pt x="105" y="5"/>
                </a:lnTo>
                <a:lnTo>
                  <a:pt x="150" y="17"/>
                </a:lnTo>
                <a:lnTo>
                  <a:pt x="150" y="23"/>
                </a:lnTo>
                <a:lnTo>
                  <a:pt x="144" y="25"/>
                </a:lnTo>
                <a:lnTo>
                  <a:pt x="144" y="28"/>
                </a:lnTo>
                <a:lnTo>
                  <a:pt x="150" y="38"/>
                </a:lnTo>
                <a:lnTo>
                  <a:pt x="158" y="38"/>
                </a:lnTo>
                <a:lnTo>
                  <a:pt x="158" y="40"/>
                </a:lnTo>
                <a:lnTo>
                  <a:pt x="155" y="44"/>
                </a:lnTo>
                <a:lnTo>
                  <a:pt x="163" y="50"/>
                </a:lnTo>
                <a:lnTo>
                  <a:pt x="169" y="50"/>
                </a:lnTo>
                <a:lnTo>
                  <a:pt x="174" y="54"/>
                </a:lnTo>
                <a:lnTo>
                  <a:pt x="174" y="59"/>
                </a:lnTo>
                <a:lnTo>
                  <a:pt x="163" y="61"/>
                </a:lnTo>
                <a:lnTo>
                  <a:pt x="163" y="66"/>
                </a:lnTo>
                <a:lnTo>
                  <a:pt x="124" y="6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35" name="Freeform 1477"/>
          <p:cNvSpPr>
            <a:spLocks/>
          </p:cNvSpPr>
          <p:nvPr/>
        </p:nvSpPr>
        <p:spPr bwMode="auto">
          <a:xfrm>
            <a:off x="5137147" y="3046415"/>
            <a:ext cx="180975" cy="66675"/>
          </a:xfrm>
          <a:custGeom>
            <a:avLst/>
            <a:gdLst/>
            <a:ahLst/>
            <a:cxnLst>
              <a:cxn ang="0">
                <a:pos x="39" y="8"/>
              </a:cxn>
              <a:cxn ang="0">
                <a:pos x="48" y="10"/>
              </a:cxn>
              <a:cxn ang="0">
                <a:pos x="53" y="10"/>
              </a:cxn>
              <a:cxn ang="0">
                <a:pos x="69" y="8"/>
              </a:cxn>
              <a:cxn ang="0">
                <a:pos x="74" y="8"/>
              </a:cxn>
              <a:cxn ang="0">
                <a:pos x="79" y="0"/>
              </a:cxn>
              <a:cxn ang="0">
                <a:pos x="83" y="3"/>
              </a:cxn>
              <a:cxn ang="0">
                <a:pos x="88" y="10"/>
              </a:cxn>
              <a:cxn ang="0">
                <a:pos x="98" y="8"/>
              </a:cxn>
              <a:cxn ang="0">
                <a:pos x="114" y="8"/>
              </a:cxn>
              <a:cxn ang="0">
                <a:pos x="111" y="10"/>
              </a:cxn>
              <a:cxn ang="0">
                <a:pos x="97" y="10"/>
              </a:cxn>
              <a:cxn ang="0">
                <a:pos x="88" y="12"/>
              </a:cxn>
              <a:cxn ang="0">
                <a:pos x="88" y="20"/>
              </a:cxn>
              <a:cxn ang="0">
                <a:pos x="79" y="21"/>
              </a:cxn>
              <a:cxn ang="0">
                <a:pos x="83" y="22"/>
              </a:cxn>
              <a:cxn ang="0">
                <a:pos x="79" y="26"/>
              </a:cxn>
              <a:cxn ang="0">
                <a:pos x="79" y="34"/>
              </a:cxn>
              <a:cxn ang="0">
                <a:pos x="53" y="36"/>
              </a:cxn>
              <a:cxn ang="0">
                <a:pos x="53" y="40"/>
              </a:cxn>
              <a:cxn ang="0">
                <a:pos x="19" y="42"/>
              </a:cxn>
              <a:cxn ang="0">
                <a:pos x="10" y="39"/>
              </a:cxn>
              <a:cxn ang="0">
                <a:pos x="13" y="36"/>
              </a:cxn>
              <a:cxn ang="0">
                <a:pos x="13" y="34"/>
              </a:cxn>
              <a:cxn ang="0">
                <a:pos x="5" y="34"/>
              </a:cxn>
              <a:cxn ang="0">
                <a:pos x="0" y="22"/>
              </a:cxn>
              <a:cxn ang="0">
                <a:pos x="0" y="20"/>
              </a:cxn>
              <a:cxn ang="0">
                <a:pos x="5" y="19"/>
              </a:cxn>
              <a:cxn ang="0">
                <a:pos x="5" y="14"/>
              </a:cxn>
              <a:cxn ang="0">
                <a:pos x="13" y="16"/>
              </a:cxn>
              <a:cxn ang="0">
                <a:pos x="19" y="14"/>
              </a:cxn>
              <a:cxn ang="0">
                <a:pos x="29" y="12"/>
              </a:cxn>
              <a:cxn ang="0">
                <a:pos x="29" y="8"/>
              </a:cxn>
              <a:cxn ang="0">
                <a:pos x="39" y="8"/>
              </a:cxn>
            </a:cxnLst>
            <a:rect l="0" t="0" r="r" b="b"/>
            <a:pathLst>
              <a:path w="114" h="42">
                <a:moveTo>
                  <a:pt x="39" y="8"/>
                </a:moveTo>
                <a:lnTo>
                  <a:pt x="48" y="10"/>
                </a:lnTo>
                <a:lnTo>
                  <a:pt x="53" y="10"/>
                </a:lnTo>
                <a:lnTo>
                  <a:pt x="69" y="8"/>
                </a:lnTo>
                <a:lnTo>
                  <a:pt x="74" y="8"/>
                </a:lnTo>
                <a:lnTo>
                  <a:pt x="79" y="0"/>
                </a:lnTo>
                <a:lnTo>
                  <a:pt x="83" y="3"/>
                </a:lnTo>
                <a:lnTo>
                  <a:pt x="88" y="10"/>
                </a:lnTo>
                <a:lnTo>
                  <a:pt x="98" y="8"/>
                </a:lnTo>
                <a:lnTo>
                  <a:pt x="114" y="8"/>
                </a:lnTo>
                <a:lnTo>
                  <a:pt x="111" y="10"/>
                </a:lnTo>
                <a:lnTo>
                  <a:pt x="97" y="10"/>
                </a:lnTo>
                <a:lnTo>
                  <a:pt x="88" y="12"/>
                </a:lnTo>
                <a:lnTo>
                  <a:pt x="88" y="20"/>
                </a:lnTo>
                <a:lnTo>
                  <a:pt x="79" y="21"/>
                </a:lnTo>
                <a:lnTo>
                  <a:pt x="83" y="22"/>
                </a:lnTo>
                <a:lnTo>
                  <a:pt x="79" y="26"/>
                </a:lnTo>
                <a:lnTo>
                  <a:pt x="79" y="34"/>
                </a:lnTo>
                <a:lnTo>
                  <a:pt x="53" y="36"/>
                </a:lnTo>
                <a:lnTo>
                  <a:pt x="53" y="40"/>
                </a:lnTo>
                <a:lnTo>
                  <a:pt x="19" y="42"/>
                </a:lnTo>
                <a:lnTo>
                  <a:pt x="10" y="39"/>
                </a:lnTo>
                <a:lnTo>
                  <a:pt x="13" y="36"/>
                </a:lnTo>
                <a:lnTo>
                  <a:pt x="13" y="34"/>
                </a:lnTo>
                <a:lnTo>
                  <a:pt x="5" y="34"/>
                </a:lnTo>
                <a:lnTo>
                  <a:pt x="0" y="22"/>
                </a:lnTo>
                <a:lnTo>
                  <a:pt x="0" y="20"/>
                </a:lnTo>
                <a:lnTo>
                  <a:pt x="5" y="19"/>
                </a:lnTo>
                <a:lnTo>
                  <a:pt x="5" y="14"/>
                </a:lnTo>
                <a:lnTo>
                  <a:pt x="13" y="16"/>
                </a:lnTo>
                <a:lnTo>
                  <a:pt x="19" y="14"/>
                </a:lnTo>
                <a:lnTo>
                  <a:pt x="29" y="12"/>
                </a:lnTo>
                <a:lnTo>
                  <a:pt x="29" y="8"/>
                </a:lnTo>
                <a:lnTo>
                  <a:pt x="39" y="8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36" name="Freeform 1478"/>
          <p:cNvSpPr>
            <a:spLocks/>
          </p:cNvSpPr>
          <p:nvPr/>
        </p:nvSpPr>
        <p:spPr bwMode="auto">
          <a:xfrm>
            <a:off x="5137147" y="3046415"/>
            <a:ext cx="180975" cy="66675"/>
          </a:xfrm>
          <a:custGeom>
            <a:avLst/>
            <a:gdLst/>
            <a:ahLst/>
            <a:cxnLst>
              <a:cxn ang="0">
                <a:pos x="39" y="8"/>
              </a:cxn>
              <a:cxn ang="0">
                <a:pos x="48" y="10"/>
              </a:cxn>
              <a:cxn ang="0">
                <a:pos x="53" y="10"/>
              </a:cxn>
              <a:cxn ang="0">
                <a:pos x="69" y="8"/>
              </a:cxn>
              <a:cxn ang="0">
                <a:pos x="74" y="8"/>
              </a:cxn>
              <a:cxn ang="0">
                <a:pos x="79" y="0"/>
              </a:cxn>
              <a:cxn ang="0">
                <a:pos x="83" y="3"/>
              </a:cxn>
              <a:cxn ang="0">
                <a:pos x="88" y="10"/>
              </a:cxn>
              <a:cxn ang="0">
                <a:pos x="98" y="8"/>
              </a:cxn>
              <a:cxn ang="0">
                <a:pos x="114" y="8"/>
              </a:cxn>
              <a:cxn ang="0">
                <a:pos x="111" y="10"/>
              </a:cxn>
              <a:cxn ang="0">
                <a:pos x="97" y="10"/>
              </a:cxn>
              <a:cxn ang="0">
                <a:pos x="88" y="12"/>
              </a:cxn>
              <a:cxn ang="0">
                <a:pos x="88" y="20"/>
              </a:cxn>
              <a:cxn ang="0">
                <a:pos x="79" y="21"/>
              </a:cxn>
              <a:cxn ang="0">
                <a:pos x="83" y="22"/>
              </a:cxn>
              <a:cxn ang="0">
                <a:pos x="79" y="26"/>
              </a:cxn>
              <a:cxn ang="0">
                <a:pos x="79" y="34"/>
              </a:cxn>
              <a:cxn ang="0">
                <a:pos x="53" y="36"/>
              </a:cxn>
              <a:cxn ang="0">
                <a:pos x="53" y="40"/>
              </a:cxn>
              <a:cxn ang="0">
                <a:pos x="19" y="42"/>
              </a:cxn>
              <a:cxn ang="0">
                <a:pos x="10" y="39"/>
              </a:cxn>
              <a:cxn ang="0">
                <a:pos x="13" y="36"/>
              </a:cxn>
              <a:cxn ang="0">
                <a:pos x="13" y="34"/>
              </a:cxn>
              <a:cxn ang="0">
                <a:pos x="5" y="34"/>
              </a:cxn>
              <a:cxn ang="0">
                <a:pos x="0" y="22"/>
              </a:cxn>
              <a:cxn ang="0">
                <a:pos x="0" y="20"/>
              </a:cxn>
              <a:cxn ang="0">
                <a:pos x="5" y="19"/>
              </a:cxn>
              <a:cxn ang="0">
                <a:pos x="5" y="14"/>
              </a:cxn>
              <a:cxn ang="0">
                <a:pos x="13" y="16"/>
              </a:cxn>
              <a:cxn ang="0">
                <a:pos x="19" y="14"/>
              </a:cxn>
              <a:cxn ang="0">
                <a:pos x="29" y="12"/>
              </a:cxn>
              <a:cxn ang="0">
                <a:pos x="29" y="8"/>
              </a:cxn>
              <a:cxn ang="0">
                <a:pos x="39" y="8"/>
              </a:cxn>
            </a:cxnLst>
            <a:rect l="0" t="0" r="r" b="b"/>
            <a:pathLst>
              <a:path w="114" h="42">
                <a:moveTo>
                  <a:pt x="39" y="8"/>
                </a:moveTo>
                <a:lnTo>
                  <a:pt x="48" y="10"/>
                </a:lnTo>
                <a:lnTo>
                  <a:pt x="53" y="10"/>
                </a:lnTo>
                <a:lnTo>
                  <a:pt x="69" y="8"/>
                </a:lnTo>
                <a:lnTo>
                  <a:pt x="74" y="8"/>
                </a:lnTo>
                <a:lnTo>
                  <a:pt x="79" y="0"/>
                </a:lnTo>
                <a:lnTo>
                  <a:pt x="83" y="3"/>
                </a:lnTo>
                <a:lnTo>
                  <a:pt x="88" y="10"/>
                </a:lnTo>
                <a:lnTo>
                  <a:pt x="98" y="8"/>
                </a:lnTo>
                <a:lnTo>
                  <a:pt x="114" y="8"/>
                </a:lnTo>
                <a:lnTo>
                  <a:pt x="111" y="10"/>
                </a:lnTo>
                <a:lnTo>
                  <a:pt x="97" y="10"/>
                </a:lnTo>
                <a:lnTo>
                  <a:pt x="88" y="12"/>
                </a:lnTo>
                <a:lnTo>
                  <a:pt x="88" y="20"/>
                </a:lnTo>
                <a:lnTo>
                  <a:pt x="79" y="21"/>
                </a:lnTo>
                <a:lnTo>
                  <a:pt x="83" y="22"/>
                </a:lnTo>
                <a:lnTo>
                  <a:pt x="79" y="26"/>
                </a:lnTo>
                <a:lnTo>
                  <a:pt x="79" y="34"/>
                </a:lnTo>
                <a:lnTo>
                  <a:pt x="53" y="36"/>
                </a:lnTo>
                <a:lnTo>
                  <a:pt x="53" y="40"/>
                </a:lnTo>
                <a:lnTo>
                  <a:pt x="19" y="42"/>
                </a:lnTo>
                <a:lnTo>
                  <a:pt x="10" y="39"/>
                </a:lnTo>
                <a:lnTo>
                  <a:pt x="13" y="36"/>
                </a:lnTo>
                <a:lnTo>
                  <a:pt x="13" y="34"/>
                </a:lnTo>
                <a:lnTo>
                  <a:pt x="5" y="34"/>
                </a:lnTo>
                <a:lnTo>
                  <a:pt x="0" y="22"/>
                </a:lnTo>
                <a:lnTo>
                  <a:pt x="0" y="20"/>
                </a:lnTo>
                <a:lnTo>
                  <a:pt x="5" y="19"/>
                </a:lnTo>
                <a:lnTo>
                  <a:pt x="5" y="14"/>
                </a:lnTo>
                <a:lnTo>
                  <a:pt x="13" y="16"/>
                </a:lnTo>
                <a:lnTo>
                  <a:pt x="19" y="14"/>
                </a:lnTo>
                <a:lnTo>
                  <a:pt x="29" y="12"/>
                </a:lnTo>
                <a:lnTo>
                  <a:pt x="29" y="8"/>
                </a:lnTo>
                <a:lnTo>
                  <a:pt x="39" y="8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37" name="Freeform 1479"/>
          <p:cNvSpPr>
            <a:spLocks/>
          </p:cNvSpPr>
          <p:nvPr/>
        </p:nvSpPr>
        <p:spPr bwMode="auto">
          <a:xfrm>
            <a:off x="5949946" y="3017840"/>
            <a:ext cx="63500" cy="34925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30" y="5"/>
              </a:cxn>
              <a:cxn ang="0">
                <a:pos x="24" y="7"/>
              </a:cxn>
              <a:cxn ang="0">
                <a:pos x="24" y="9"/>
              </a:cxn>
              <a:cxn ang="0">
                <a:pos x="14" y="7"/>
              </a:cxn>
              <a:cxn ang="0">
                <a:pos x="0" y="15"/>
              </a:cxn>
              <a:cxn ang="0">
                <a:pos x="14" y="16"/>
              </a:cxn>
              <a:cxn ang="0">
                <a:pos x="14" y="22"/>
              </a:cxn>
              <a:cxn ang="0">
                <a:pos x="35" y="22"/>
              </a:cxn>
              <a:cxn ang="0">
                <a:pos x="40" y="19"/>
              </a:cxn>
              <a:cxn ang="0">
                <a:pos x="30" y="17"/>
              </a:cxn>
              <a:cxn ang="0">
                <a:pos x="24" y="14"/>
              </a:cxn>
              <a:cxn ang="0">
                <a:pos x="40" y="11"/>
              </a:cxn>
              <a:cxn ang="0">
                <a:pos x="35" y="7"/>
              </a:cxn>
              <a:cxn ang="0">
                <a:pos x="40" y="0"/>
              </a:cxn>
              <a:cxn ang="0">
                <a:pos x="30" y="0"/>
              </a:cxn>
            </a:cxnLst>
            <a:rect l="0" t="0" r="r" b="b"/>
            <a:pathLst>
              <a:path w="40" h="22">
                <a:moveTo>
                  <a:pt x="30" y="0"/>
                </a:moveTo>
                <a:lnTo>
                  <a:pt x="30" y="5"/>
                </a:lnTo>
                <a:lnTo>
                  <a:pt x="24" y="7"/>
                </a:lnTo>
                <a:lnTo>
                  <a:pt x="24" y="9"/>
                </a:lnTo>
                <a:lnTo>
                  <a:pt x="14" y="7"/>
                </a:lnTo>
                <a:lnTo>
                  <a:pt x="0" y="15"/>
                </a:lnTo>
                <a:lnTo>
                  <a:pt x="14" y="16"/>
                </a:lnTo>
                <a:lnTo>
                  <a:pt x="14" y="22"/>
                </a:lnTo>
                <a:lnTo>
                  <a:pt x="35" y="22"/>
                </a:lnTo>
                <a:lnTo>
                  <a:pt x="40" y="19"/>
                </a:lnTo>
                <a:lnTo>
                  <a:pt x="30" y="17"/>
                </a:lnTo>
                <a:lnTo>
                  <a:pt x="24" y="14"/>
                </a:lnTo>
                <a:lnTo>
                  <a:pt x="40" y="11"/>
                </a:lnTo>
                <a:lnTo>
                  <a:pt x="35" y="7"/>
                </a:lnTo>
                <a:lnTo>
                  <a:pt x="40" y="0"/>
                </a:lnTo>
                <a:lnTo>
                  <a:pt x="3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38" name="Freeform 1480"/>
          <p:cNvSpPr>
            <a:spLocks/>
          </p:cNvSpPr>
          <p:nvPr/>
        </p:nvSpPr>
        <p:spPr bwMode="auto">
          <a:xfrm>
            <a:off x="5949946" y="3017840"/>
            <a:ext cx="63500" cy="34925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30" y="5"/>
              </a:cxn>
              <a:cxn ang="0">
                <a:pos x="24" y="7"/>
              </a:cxn>
              <a:cxn ang="0">
                <a:pos x="24" y="9"/>
              </a:cxn>
              <a:cxn ang="0">
                <a:pos x="14" y="7"/>
              </a:cxn>
              <a:cxn ang="0">
                <a:pos x="0" y="15"/>
              </a:cxn>
              <a:cxn ang="0">
                <a:pos x="14" y="16"/>
              </a:cxn>
              <a:cxn ang="0">
                <a:pos x="14" y="22"/>
              </a:cxn>
              <a:cxn ang="0">
                <a:pos x="35" y="22"/>
              </a:cxn>
              <a:cxn ang="0">
                <a:pos x="40" y="19"/>
              </a:cxn>
              <a:cxn ang="0">
                <a:pos x="30" y="17"/>
              </a:cxn>
              <a:cxn ang="0">
                <a:pos x="24" y="14"/>
              </a:cxn>
              <a:cxn ang="0">
                <a:pos x="40" y="11"/>
              </a:cxn>
              <a:cxn ang="0">
                <a:pos x="35" y="7"/>
              </a:cxn>
              <a:cxn ang="0">
                <a:pos x="40" y="0"/>
              </a:cxn>
              <a:cxn ang="0">
                <a:pos x="30" y="0"/>
              </a:cxn>
            </a:cxnLst>
            <a:rect l="0" t="0" r="r" b="b"/>
            <a:pathLst>
              <a:path w="40" h="22">
                <a:moveTo>
                  <a:pt x="30" y="0"/>
                </a:moveTo>
                <a:lnTo>
                  <a:pt x="30" y="5"/>
                </a:lnTo>
                <a:lnTo>
                  <a:pt x="24" y="7"/>
                </a:lnTo>
                <a:lnTo>
                  <a:pt x="24" y="9"/>
                </a:lnTo>
                <a:lnTo>
                  <a:pt x="14" y="7"/>
                </a:lnTo>
                <a:lnTo>
                  <a:pt x="0" y="15"/>
                </a:lnTo>
                <a:lnTo>
                  <a:pt x="14" y="16"/>
                </a:lnTo>
                <a:lnTo>
                  <a:pt x="14" y="22"/>
                </a:lnTo>
                <a:lnTo>
                  <a:pt x="35" y="22"/>
                </a:lnTo>
                <a:lnTo>
                  <a:pt x="40" y="19"/>
                </a:lnTo>
                <a:lnTo>
                  <a:pt x="30" y="17"/>
                </a:lnTo>
                <a:lnTo>
                  <a:pt x="24" y="14"/>
                </a:lnTo>
                <a:lnTo>
                  <a:pt x="40" y="11"/>
                </a:lnTo>
                <a:lnTo>
                  <a:pt x="35" y="7"/>
                </a:lnTo>
                <a:lnTo>
                  <a:pt x="40" y="0"/>
                </a:lnTo>
                <a:lnTo>
                  <a:pt x="3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39" name="Freeform 1481"/>
          <p:cNvSpPr>
            <a:spLocks/>
          </p:cNvSpPr>
          <p:nvPr/>
        </p:nvSpPr>
        <p:spPr bwMode="auto">
          <a:xfrm>
            <a:off x="5999159" y="3046415"/>
            <a:ext cx="52387" cy="34925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5" y="3"/>
              </a:cxn>
              <a:cxn ang="0">
                <a:pos x="10" y="0"/>
              </a:cxn>
              <a:cxn ang="0">
                <a:pos x="18" y="9"/>
              </a:cxn>
              <a:cxn ang="0">
                <a:pos x="33" y="15"/>
              </a:cxn>
              <a:cxn ang="0">
                <a:pos x="33" y="18"/>
              </a:cxn>
              <a:cxn ang="0">
                <a:pos x="15" y="22"/>
              </a:cxn>
              <a:cxn ang="0">
                <a:pos x="5" y="17"/>
              </a:cxn>
              <a:cxn ang="0">
                <a:pos x="10" y="15"/>
              </a:cxn>
              <a:cxn ang="0">
                <a:pos x="0" y="11"/>
              </a:cxn>
              <a:cxn ang="0">
                <a:pos x="5" y="11"/>
              </a:cxn>
              <a:cxn ang="0">
                <a:pos x="0" y="8"/>
              </a:cxn>
              <a:cxn ang="0">
                <a:pos x="0" y="3"/>
              </a:cxn>
            </a:cxnLst>
            <a:rect l="0" t="0" r="r" b="b"/>
            <a:pathLst>
              <a:path w="33" h="22">
                <a:moveTo>
                  <a:pt x="0" y="3"/>
                </a:moveTo>
                <a:lnTo>
                  <a:pt x="5" y="3"/>
                </a:lnTo>
                <a:lnTo>
                  <a:pt x="10" y="0"/>
                </a:lnTo>
                <a:lnTo>
                  <a:pt x="18" y="9"/>
                </a:lnTo>
                <a:lnTo>
                  <a:pt x="33" y="15"/>
                </a:lnTo>
                <a:lnTo>
                  <a:pt x="33" y="18"/>
                </a:lnTo>
                <a:lnTo>
                  <a:pt x="15" y="22"/>
                </a:lnTo>
                <a:lnTo>
                  <a:pt x="5" y="17"/>
                </a:lnTo>
                <a:lnTo>
                  <a:pt x="10" y="15"/>
                </a:lnTo>
                <a:lnTo>
                  <a:pt x="0" y="11"/>
                </a:lnTo>
                <a:lnTo>
                  <a:pt x="5" y="11"/>
                </a:lnTo>
                <a:lnTo>
                  <a:pt x="0" y="8"/>
                </a:lnTo>
                <a:lnTo>
                  <a:pt x="0" y="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40" name="Freeform 1482"/>
          <p:cNvSpPr>
            <a:spLocks/>
          </p:cNvSpPr>
          <p:nvPr/>
        </p:nvSpPr>
        <p:spPr bwMode="auto">
          <a:xfrm>
            <a:off x="5999159" y="3046415"/>
            <a:ext cx="52387" cy="34925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5" y="3"/>
              </a:cxn>
              <a:cxn ang="0">
                <a:pos x="10" y="0"/>
              </a:cxn>
              <a:cxn ang="0">
                <a:pos x="18" y="9"/>
              </a:cxn>
              <a:cxn ang="0">
                <a:pos x="33" y="15"/>
              </a:cxn>
              <a:cxn ang="0">
                <a:pos x="33" y="18"/>
              </a:cxn>
              <a:cxn ang="0">
                <a:pos x="15" y="22"/>
              </a:cxn>
              <a:cxn ang="0">
                <a:pos x="5" y="17"/>
              </a:cxn>
              <a:cxn ang="0">
                <a:pos x="10" y="15"/>
              </a:cxn>
              <a:cxn ang="0">
                <a:pos x="0" y="11"/>
              </a:cxn>
              <a:cxn ang="0">
                <a:pos x="5" y="11"/>
              </a:cxn>
              <a:cxn ang="0">
                <a:pos x="0" y="8"/>
              </a:cxn>
              <a:cxn ang="0">
                <a:pos x="0" y="3"/>
              </a:cxn>
            </a:cxnLst>
            <a:rect l="0" t="0" r="r" b="b"/>
            <a:pathLst>
              <a:path w="33" h="22">
                <a:moveTo>
                  <a:pt x="0" y="3"/>
                </a:moveTo>
                <a:lnTo>
                  <a:pt x="5" y="3"/>
                </a:lnTo>
                <a:lnTo>
                  <a:pt x="10" y="0"/>
                </a:lnTo>
                <a:lnTo>
                  <a:pt x="18" y="9"/>
                </a:lnTo>
                <a:lnTo>
                  <a:pt x="33" y="15"/>
                </a:lnTo>
                <a:lnTo>
                  <a:pt x="33" y="18"/>
                </a:lnTo>
                <a:lnTo>
                  <a:pt x="15" y="22"/>
                </a:lnTo>
                <a:lnTo>
                  <a:pt x="5" y="17"/>
                </a:lnTo>
                <a:lnTo>
                  <a:pt x="10" y="15"/>
                </a:lnTo>
                <a:lnTo>
                  <a:pt x="0" y="11"/>
                </a:lnTo>
                <a:lnTo>
                  <a:pt x="5" y="11"/>
                </a:lnTo>
                <a:lnTo>
                  <a:pt x="0" y="8"/>
                </a:lnTo>
                <a:lnTo>
                  <a:pt x="0" y="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41" name="Freeform 1483"/>
          <p:cNvSpPr>
            <a:spLocks/>
          </p:cNvSpPr>
          <p:nvPr/>
        </p:nvSpPr>
        <p:spPr bwMode="auto">
          <a:xfrm>
            <a:off x="5422897" y="2957515"/>
            <a:ext cx="401637" cy="73025"/>
          </a:xfrm>
          <a:custGeom>
            <a:avLst/>
            <a:gdLst/>
            <a:ahLst/>
            <a:cxnLst>
              <a:cxn ang="0">
                <a:pos x="212" y="10"/>
              </a:cxn>
              <a:cxn ang="0">
                <a:pos x="225" y="20"/>
              </a:cxn>
              <a:cxn ang="0">
                <a:pos x="234" y="20"/>
              </a:cxn>
              <a:cxn ang="0">
                <a:pos x="246" y="15"/>
              </a:cxn>
              <a:cxn ang="0">
                <a:pos x="253" y="24"/>
              </a:cxn>
              <a:cxn ang="0">
                <a:pos x="239" y="24"/>
              </a:cxn>
              <a:cxn ang="0">
                <a:pos x="224" y="29"/>
              </a:cxn>
              <a:cxn ang="0">
                <a:pos x="208" y="31"/>
              </a:cxn>
              <a:cxn ang="0">
                <a:pos x="206" y="32"/>
              </a:cxn>
              <a:cxn ang="0">
                <a:pos x="212" y="34"/>
              </a:cxn>
              <a:cxn ang="0">
                <a:pos x="199" y="39"/>
              </a:cxn>
              <a:cxn ang="0">
                <a:pos x="184" y="43"/>
              </a:cxn>
              <a:cxn ang="0">
                <a:pos x="165" y="46"/>
              </a:cxn>
              <a:cxn ang="0">
                <a:pos x="127" y="39"/>
              </a:cxn>
              <a:cxn ang="0">
                <a:pos x="93" y="39"/>
              </a:cxn>
              <a:cxn ang="0">
                <a:pos x="74" y="32"/>
              </a:cxn>
              <a:cxn ang="0">
                <a:pos x="34" y="28"/>
              </a:cxn>
              <a:cxn ang="0">
                <a:pos x="29" y="21"/>
              </a:cxn>
              <a:cxn ang="0">
                <a:pos x="19" y="20"/>
              </a:cxn>
              <a:cxn ang="0">
                <a:pos x="0" y="10"/>
              </a:cxn>
              <a:cxn ang="0">
                <a:pos x="24" y="5"/>
              </a:cxn>
              <a:cxn ang="0">
                <a:pos x="44" y="7"/>
              </a:cxn>
              <a:cxn ang="0">
                <a:pos x="50" y="10"/>
              </a:cxn>
              <a:cxn ang="0">
                <a:pos x="74" y="8"/>
              </a:cxn>
              <a:cxn ang="0">
                <a:pos x="74" y="4"/>
              </a:cxn>
              <a:cxn ang="0">
                <a:pos x="69" y="2"/>
              </a:cxn>
              <a:cxn ang="0">
                <a:pos x="74" y="0"/>
              </a:cxn>
              <a:cxn ang="0">
                <a:pos x="93" y="2"/>
              </a:cxn>
              <a:cxn ang="0">
                <a:pos x="113" y="5"/>
              </a:cxn>
              <a:cxn ang="0">
                <a:pos x="132" y="7"/>
              </a:cxn>
              <a:cxn ang="0">
                <a:pos x="172" y="10"/>
              </a:cxn>
              <a:cxn ang="0">
                <a:pos x="191" y="8"/>
              </a:cxn>
              <a:cxn ang="0">
                <a:pos x="201" y="5"/>
              </a:cxn>
              <a:cxn ang="0">
                <a:pos x="218" y="10"/>
              </a:cxn>
              <a:cxn ang="0">
                <a:pos x="212" y="10"/>
              </a:cxn>
            </a:cxnLst>
            <a:rect l="0" t="0" r="r" b="b"/>
            <a:pathLst>
              <a:path w="253" h="46">
                <a:moveTo>
                  <a:pt x="212" y="10"/>
                </a:moveTo>
                <a:lnTo>
                  <a:pt x="225" y="20"/>
                </a:lnTo>
                <a:lnTo>
                  <a:pt x="234" y="20"/>
                </a:lnTo>
                <a:lnTo>
                  <a:pt x="246" y="15"/>
                </a:lnTo>
                <a:lnTo>
                  <a:pt x="253" y="24"/>
                </a:lnTo>
                <a:lnTo>
                  <a:pt x="239" y="24"/>
                </a:lnTo>
                <a:lnTo>
                  <a:pt x="224" y="29"/>
                </a:lnTo>
                <a:lnTo>
                  <a:pt x="208" y="31"/>
                </a:lnTo>
                <a:lnTo>
                  <a:pt x="206" y="32"/>
                </a:lnTo>
                <a:lnTo>
                  <a:pt x="212" y="34"/>
                </a:lnTo>
                <a:lnTo>
                  <a:pt x="199" y="39"/>
                </a:lnTo>
                <a:lnTo>
                  <a:pt x="184" y="43"/>
                </a:lnTo>
                <a:lnTo>
                  <a:pt x="165" y="46"/>
                </a:lnTo>
                <a:lnTo>
                  <a:pt x="127" y="39"/>
                </a:lnTo>
                <a:lnTo>
                  <a:pt x="93" y="39"/>
                </a:lnTo>
                <a:lnTo>
                  <a:pt x="74" y="32"/>
                </a:lnTo>
                <a:lnTo>
                  <a:pt x="34" y="28"/>
                </a:lnTo>
                <a:lnTo>
                  <a:pt x="29" y="21"/>
                </a:lnTo>
                <a:lnTo>
                  <a:pt x="19" y="20"/>
                </a:lnTo>
                <a:lnTo>
                  <a:pt x="0" y="10"/>
                </a:lnTo>
                <a:lnTo>
                  <a:pt x="24" y="5"/>
                </a:lnTo>
                <a:lnTo>
                  <a:pt x="44" y="7"/>
                </a:lnTo>
                <a:lnTo>
                  <a:pt x="50" y="10"/>
                </a:lnTo>
                <a:lnTo>
                  <a:pt x="74" y="8"/>
                </a:lnTo>
                <a:lnTo>
                  <a:pt x="74" y="4"/>
                </a:lnTo>
                <a:lnTo>
                  <a:pt x="69" y="2"/>
                </a:lnTo>
                <a:lnTo>
                  <a:pt x="74" y="0"/>
                </a:lnTo>
                <a:lnTo>
                  <a:pt x="93" y="2"/>
                </a:lnTo>
                <a:lnTo>
                  <a:pt x="113" y="5"/>
                </a:lnTo>
                <a:lnTo>
                  <a:pt x="132" y="7"/>
                </a:lnTo>
                <a:lnTo>
                  <a:pt x="172" y="10"/>
                </a:lnTo>
                <a:lnTo>
                  <a:pt x="191" y="8"/>
                </a:lnTo>
                <a:lnTo>
                  <a:pt x="201" y="5"/>
                </a:lnTo>
                <a:lnTo>
                  <a:pt x="218" y="10"/>
                </a:lnTo>
                <a:lnTo>
                  <a:pt x="212" y="1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42" name="Freeform 1484"/>
          <p:cNvSpPr>
            <a:spLocks/>
          </p:cNvSpPr>
          <p:nvPr/>
        </p:nvSpPr>
        <p:spPr bwMode="auto">
          <a:xfrm>
            <a:off x="5422897" y="2957515"/>
            <a:ext cx="401637" cy="73025"/>
          </a:xfrm>
          <a:custGeom>
            <a:avLst/>
            <a:gdLst/>
            <a:ahLst/>
            <a:cxnLst>
              <a:cxn ang="0">
                <a:pos x="212" y="10"/>
              </a:cxn>
              <a:cxn ang="0">
                <a:pos x="225" y="20"/>
              </a:cxn>
              <a:cxn ang="0">
                <a:pos x="234" y="20"/>
              </a:cxn>
              <a:cxn ang="0">
                <a:pos x="246" y="15"/>
              </a:cxn>
              <a:cxn ang="0">
                <a:pos x="253" y="24"/>
              </a:cxn>
              <a:cxn ang="0">
                <a:pos x="239" y="24"/>
              </a:cxn>
              <a:cxn ang="0">
                <a:pos x="224" y="29"/>
              </a:cxn>
              <a:cxn ang="0">
                <a:pos x="208" y="31"/>
              </a:cxn>
              <a:cxn ang="0">
                <a:pos x="206" y="32"/>
              </a:cxn>
              <a:cxn ang="0">
                <a:pos x="212" y="34"/>
              </a:cxn>
              <a:cxn ang="0">
                <a:pos x="199" y="39"/>
              </a:cxn>
              <a:cxn ang="0">
                <a:pos x="184" y="43"/>
              </a:cxn>
              <a:cxn ang="0">
                <a:pos x="165" y="46"/>
              </a:cxn>
              <a:cxn ang="0">
                <a:pos x="127" y="39"/>
              </a:cxn>
              <a:cxn ang="0">
                <a:pos x="93" y="39"/>
              </a:cxn>
              <a:cxn ang="0">
                <a:pos x="74" y="32"/>
              </a:cxn>
              <a:cxn ang="0">
                <a:pos x="34" y="28"/>
              </a:cxn>
              <a:cxn ang="0">
                <a:pos x="29" y="21"/>
              </a:cxn>
              <a:cxn ang="0">
                <a:pos x="19" y="20"/>
              </a:cxn>
              <a:cxn ang="0">
                <a:pos x="0" y="10"/>
              </a:cxn>
              <a:cxn ang="0">
                <a:pos x="24" y="5"/>
              </a:cxn>
              <a:cxn ang="0">
                <a:pos x="44" y="7"/>
              </a:cxn>
              <a:cxn ang="0">
                <a:pos x="50" y="10"/>
              </a:cxn>
              <a:cxn ang="0">
                <a:pos x="74" y="8"/>
              </a:cxn>
              <a:cxn ang="0">
                <a:pos x="74" y="4"/>
              </a:cxn>
              <a:cxn ang="0">
                <a:pos x="69" y="2"/>
              </a:cxn>
              <a:cxn ang="0">
                <a:pos x="74" y="0"/>
              </a:cxn>
              <a:cxn ang="0">
                <a:pos x="93" y="2"/>
              </a:cxn>
              <a:cxn ang="0">
                <a:pos x="113" y="5"/>
              </a:cxn>
              <a:cxn ang="0">
                <a:pos x="132" y="7"/>
              </a:cxn>
              <a:cxn ang="0">
                <a:pos x="172" y="10"/>
              </a:cxn>
              <a:cxn ang="0">
                <a:pos x="191" y="8"/>
              </a:cxn>
              <a:cxn ang="0">
                <a:pos x="201" y="5"/>
              </a:cxn>
              <a:cxn ang="0">
                <a:pos x="218" y="10"/>
              </a:cxn>
              <a:cxn ang="0">
                <a:pos x="212" y="10"/>
              </a:cxn>
            </a:cxnLst>
            <a:rect l="0" t="0" r="r" b="b"/>
            <a:pathLst>
              <a:path w="253" h="46">
                <a:moveTo>
                  <a:pt x="212" y="10"/>
                </a:moveTo>
                <a:lnTo>
                  <a:pt x="225" y="20"/>
                </a:lnTo>
                <a:lnTo>
                  <a:pt x="234" y="20"/>
                </a:lnTo>
                <a:lnTo>
                  <a:pt x="246" y="15"/>
                </a:lnTo>
                <a:lnTo>
                  <a:pt x="253" y="24"/>
                </a:lnTo>
                <a:lnTo>
                  <a:pt x="239" y="24"/>
                </a:lnTo>
                <a:lnTo>
                  <a:pt x="224" y="29"/>
                </a:lnTo>
                <a:lnTo>
                  <a:pt x="208" y="31"/>
                </a:lnTo>
                <a:lnTo>
                  <a:pt x="206" y="32"/>
                </a:lnTo>
                <a:lnTo>
                  <a:pt x="212" y="34"/>
                </a:lnTo>
                <a:lnTo>
                  <a:pt x="199" y="39"/>
                </a:lnTo>
                <a:lnTo>
                  <a:pt x="184" y="43"/>
                </a:lnTo>
                <a:lnTo>
                  <a:pt x="165" y="46"/>
                </a:lnTo>
                <a:lnTo>
                  <a:pt x="127" y="39"/>
                </a:lnTo>
                <a:lnTo>
                  <a:pt x="93" y="39"/>
                </a:lnTo>
                <a:lnTo>
                  <a:pt x="74" y="32"/>
                </a:lnTo>
                <a:lnTo>
                  <a:pt x="34" y="28"/>
                </a:lnTo>
                <a:lnTo>
                  <a:pt x="29" y="21"/>
                </a:lnTo>
                <a:lnTo>
                  <a:pt x="19" y="20"/>
                </a:lnTo>
                <a:lnTo>
                  <a:pt x="0" y="10"/>
                </a:lnTo>
                <a:lnTo>
                  <a:pt x="24" y="5"/>
                </a:lnTo>
                <a:lnTo>
                  <a:pt x="44" y="7"/>
                </a:lnTo>
                <a:lnTo>
                  <a:pt x="50" y="10"/>
                </a:lnTo>
                <a:lnTo>
                  <a:pt x="74" y="8"/>
                </a:lnTo>
                <a:lnTo>
                  <a:pt x="74" y="4"/>
                </a:lnTo>
                <a:lnTo>
                  <a:pt x="69" y="2"/>
                </a:lnTo>
                <a:lnTo>
                  <a:pt x="74" y="0"/>
                </a:lnTo>
                <a:lnTo>
                  <a:pt x="93" y="2"/>
                </a:lnTo>
                <a:lnTo>
                  <a:pt x="113" y="5"/>
                </a:lnTo>
                <a:lnTo>
                  <a:pt x="132" y="7"/>
                </a:lnTo>
                <a:lnTo>
                  <a:pt x="172" y="10"/>
                </a:lnTo>
                <a:lnTo>
                  <a:pt x="191" y="8"/>
                </a:lnTo>
                <a:lnTo>
                  <a:pt x="201" y="5"/>
                </a:lnTo>
                <a:lnTo>
                  <a:pt x="218" y="10"/>
                </a:lnTo>
                <a:lnTo>
                  <a:pt x="212" y="1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43" name="Freeform 1485"/>
          <p:cNvSpPr>
            <a:spLocks/>
          </p:cNvSpPr>
          <p:nvPr/>
        </p:nvSpPr>
        <p:spPr bwMode="auto">
          <a:xfrm>
            <a:off x="4662485" y="3025778"/>
            <a:ext cx="255587" cy="42863"/>
          </a:xfrm>
          <a:custGeom>
            <a:avLst/>
            <a:gdLst/>
            <a:ahLst/>
            <a:cxnLst>
              <a:cxn ang="0">
                <a:pos x="144" y="4"/>
              </a:cxn>
              <a:cxn ang="0">
                <a:pos x="144" y="2"/>
              </a:cxn>
              <a:cxn ang="0">
                <a:pos x="127" y="2"/>
              </a:cxn>
              <a:cxn ang="0">
                <a:pos x="114" y="4"/>
              </a:cxn>
              <a:cxn ang="0">
                <a:pos x="94" y="4"/>
              </a:cxn>
              <a:cxn ang="0">
                <a:pos x="75" y="0"/>
              </a:cxn>
              <a:cxn ang="0">
                <a:pos x="59" y="0"/>
              </a:cxn>
              <a:cxn ang="0">
                <a:pos x="45" y="4"/>
              </a:cxn>
              <a:cxn ang="0">
                <a:pos x="24" y="4"/>
              </a:cxn>
              <a:cxn ang="0">
                <a:pos x="19" y="2"/>
              </a:cxn>
              <a:cxn ang="0">
                <a:pos x="0" y="2"/>
              </a:cxn>
              <a:cxn ang="0">
                <a:pos x="0" y="6"/>
              </a:cxn>
              <a:cxn ang="0">
                <a:pos x="10" y="6"/>
              </a:cxn>
              <a:cxn ang="0">
                <a:pos x="1" y="8"/>
              </a:cxn>
              <a:cxn ang="0">
                <a:pos x="17" y="4"/>
              </a:cxn>
              <a:cxn ang="0">
                <a:pos x="24" y="4"/>
              </a:cxn>
              <a:cxn ang="0">
                <a:pos x="29" y="6"/>
              </a:cxn>
              <a:cxn ang="0">
                <a:pos x="24" y="6"/>
              </a:cxn>
              <a:cxn ang="0">
                <a:pos x="29" y="8"/>
              </a:cxn>
              <a:cxn ang="0">
                <a:pos x="0" y="8"/>
              </a:cxn>
              <a:cxn ang="0">
                <a:pos x="0" y="10"/>
              </a:cxn>
              <a:cxn ang="0">
                <a:pos x="10" y="11"/>
              </a:cxn>
              <a:cxn ang="0">
                <a:pos x="15" y="14"/>
              </a:cxn>
              <a:cxn ang="0">
                <a:pos x="10" y="15"/>
              </a:cxn>
              <a:cxn ang="0">
                <a:pos x="15" y="16"/>
              </a:cxn>
              <a:cxn ang="0">
                <a:pos x="15" y="21"/>
              </a:cxn>
              <a:cxn ang="0">
                <a:pos x="19" y="21"/>
              </a:cxn>
              <a:cxn ang="0">
                <a:pos x="15" y="23"/>
              </a:cxn>
              <a:cxn ang="0">
                <a:pos x="22" y="23"/>
              </a:cxn>
              <a:cxn ang="0">
                <a:pos x="36" y="26"/>
              </a:cxn>
              <a:cxn ang="0">
                <a:pos x="40" y="26"/>
              </a:cxn>
              <a:cxn ang="0">
                <a:pos x="45" y="23"/>
              </a:cxn>
              <a:cxn ang="0">
                <a:pos x="50" y="23"/>
              </a:cxn>
              <a:cxn ang="0">
                <a:pos x="59" y="27"/>
              </a:cxn>
              <a:cxn ang="0">
                <a:pos x="64" y="26"/>
              </a:cxn>
              <a:cxn ang="0">
                <a:pos x="80" y="23"/>
              </a:cxn>
              <a:cxn ang="0">
                <a:pos x="85" y="26"/>
              </a:cxn>
              <a:cxn ang="0">
                <a:pos x="88" y="23"/>
              </a:cxn>
              <a:cxn ang="0">
                <a:pos x="88" y="27"/>
              </a:cxn>
              <a:cxn ang="0">
                <a:pos x="94" y="26"/>
              </a:cxn>
              <a:cxn ang="0">
                <a:pos x="94" y="23"/>
              </a:cxn>
              <a:cxn ang="0">
                <a:pos x="128" y="23"/>
              </a:cxn>
              <a:cxn ang="0">
                <a:pos x="144" y="21"/>
              </a:cxn>
              <a:cxn ang="0">
                <a:pos x="161" y="21"/>
              </a:cxn>
              <a:cxn ang="0">
                <a:pos x="154" y="10"/>
              </a:cxn>
              <a:cxn ang="0">
                <a:pos x="158" y="8"/>
              </a:cxn>
              <a:cxn ang="0">
                <a:pos x="149" y="8"/>
              </a:cxn>
              <a:cxn ang="0">
                <a:pos x="144" y="4"/>
              </a:cxn>
            </a:cxnLst>
            <a:rect l="0" t="0" r="r" b="b"/>
            <a:pathLst>
              <a:path w="161" h="27">
                <a:moveTo>
                  <a:pt x="144" y="4"/>
                </a:moveTo>
                <a:lnTo>
                  <a:pt x="144" y="2"/>
                </a:lnTo>
                <a:lnTo>
                  <a:pt x="127" y="2"/>
                </a:lnTo>
                <a:lnTo>
                  <a:pt x="114" y="4"/>
                </a:lnTo>
                <a:lnTo>
                  <a:pt x="94" y="4"/>
                </a:lnTo>
                <a:lnTo>
                  <a:pt x="75" y="0"/>
                </a:lnTo>
                <a:lnTo>
                  <a:pt x="59" y="0"/>
                </a:lnTo>
                <a:lnTo>
                  <a:pt x="45" y="4"/>
                </a:lnTo>
                <a:lnTo>
                  <a:pt x="24" y="4"/>
                </a:lnTo>
                <a:lnTo>
                  <a:pt x="19" y="2"/>
                </a:lnTo>
                <a:lnTo>
                  <a:pt x="0" y="2"/>
                </a:lnTo>
                <a:lnTo>
                  <a:pt x="0" y="6"/>
                </a:lnTo>
                <a:lnTo>
                  <a:pt x="10" y="6"/>
                </a:lnTo>
                <a:lnTo>
                  <a:pt x="1" y="8"/>
                </a:lnTo>
                <a:lnTo>
                  <a:pt x="17" y="4"/>
                </a:lnTo>
                <a:lnTo>
                  <a:pt x="24" y="4"/>
                </a:lnTo>
                <a:lnTo>
                  <a:pt x="29" y="6"/>
                </a:lnTo>
                <a:lnTo>
                  <a:pt x="24" y="6"/>
                </a:lnTo>
                <a:lnTo>
                  <a:pt x="29" y="8"/>
                </a:lnTo>
                <a:lnTo>
                  <a:pt x="0" y="8"/>
                </a:lnTo>
                <a:lnTo>
                  <a:pt x="0" y="10"/>
                </a:lnTo>
                <a:lnTo>
                  <a:pt x="10" y="11"/>
                </a:lnTo>
                <a:lnTo>
                  <a:pt x="15" y="14"/>
                </a:lnTo>
                <a:lnTo>
                  <a:pt x="10" y="15"/>
                </a:lnTo>
                <a:lnTo>
                  <a:pt x="15" y="16"/>
                </a:lnTo>
                <a:lnTo>
                  <a:pt x="15" y="21"/>
                </a:lnTo>
                <a:lnTo>
                  <a:pt x="19" y="21"/>
                </a:lnTo>
                <a:lnTo>
                  <a:pt x="15" y="23"/>
                </a:lnTo>
                <a:lnTo>
                  <a:pt x="22" y="23"/>
                </a:lnTo>
                <a:lnTo>
                  <a:pt x="36" y="26"/>
                </a:lnTo>
                <a:lnTo>
                  <a:pt x="40" y="26"/>
                </a:lnTo>
                <a:lnTo>
                  <a:pt x="45" y="23"/>
                </a:lnTo>
                <a:lnTo>
                  <a:pt x="50" y="23"/>
                </a:lnTo>
                <a:lnTo>
                  <a:pt x="59" y="27"/>
                </a:lnTo>
                <a:lnTo>
                  <a:pt x="64" y="26"/>
                </a:lnTo>
                <a:lnTo>
                  <a:pt x="80" y="23"/>
                </a:lnTo>
                <a:lnTo>
                  <a:pt x="85" y="26"/>
                </a:lnTo>
                <a:lnTo>
                  <a:pt x="88" y="23"/>
                </a:lnTo>
                <a:lnTo>
                  <a:pt x="88" y="27"/>
                </a:lnTo>
                <a:lnTo>
                  <a:pt x="94" y="26"/>
                </a:lnTo>
                <a:lnTo>
                  <a:pt x="94" y="23"/>
                </a:lnTo>
                <a:lnTo>
                  <a:pt x="128" y="23"/>
                </a:lnTo>
                <a:lnTo>
                  <a:pt x="144" y="21"/>
                </a:lnTo>
                <a:lnTo>
                  <a:pt x="161" y="21"/>
                </a:lnTo>
                <a:lnTo>
                  <a:pt x="154" y="10"/>
                </a:lnTo>
                <a:lnTo>
                  <a:pt x="158" y="8"/>
                </a:lnTo>
                <a:lnTo>
                  <a:pt x="149" y="8"/>
                </a:lnTo>
                <a:lnTo>
                  <a:pt x="144" y="4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44" name="Freeform 1486"/>
          <p:cNvSpPr>
            <a:spLocks/>
          </p:cNvSpPr>
          <p:nvPr/>
        </p:nvSpPr>
        <p:spPr bwMode="auto">
          <a:xfrm>
            <a:off x="4662485" y="3025778"/>
            <a:ext cx="255587" cy="42863"/>
          </a:xfrm>
          <a:custGeom>
            <a:avLst/>
            <a:gdLst/>
            <a:ahLst/>
            <a:cxnLst>
              <a:cxn ang="0">
                <a:pos x="144" y="4"/>
              </a:cxn>
              <a:cxn ang="0">
                <a:pos x="144" y="2"/>
              </a:cxn>
              <a:cxn ang="0">
                <a:pos x="127" y="2"/>
              </a:cxn>
              <a:cxn ang="0">
                <a:pos x="114" y="4"/>
              </a:cxn>
              <a:cxn ang="0">
                <a:pos x="94" y="4"/>
              </a:cxn>
              <a:cxn ang="0">
                <a:pos x="75" y="0"/>
              </a:cxn>
              <a:cxn ang="0">
                <a:pos x="59" y="0"/>
              </a:cxn>
              <a:cxn ang="0">
                <a:pos x="45" y="4"/>
              </a:cxn>
              <a:cxn ang="0">
                <a:pos x="24" y="4"/>
              </a:cxn>
              <a:cxn ang="0">
                <a:pos x="19" y="2"/>
              </a:cxn>
              <a:cxn ang="0">
                <a:pos x="0" y="2"/>
              </a:cxn>
              <a:cxn ang="0">
                <a:pos x="0" y="6"/>
              </a:cxn>
              <a:cxn ang="0">
                <a:pos x="10" y="6"/>
              </a:cxn>
              <a:cxn ang="0">
                <a:pos x="1" y="8"/>
              </a:cxn>
              <a:cxn ang="0">
                <a:pos x="17" y="4"/>
              </a:cxn>
              <a:cxn ang="0">
                <a:pos x="24" y="4"/>
              </a:cxn>
              <a:cxn ang="0">
                <a:pos x="29" y="6"/>
              </a:cxn>
              <a:cxn ang="0">
                <a:pos x="24" y="6"/>
              </a:cxn>
              <a:cxn ang="0">
                <a:pos x="29" y="8"/>
              </a:cxn>
              <a:cxn ang="0">
                <a:pos x="0" y="8"/>
              </a:cxn>
              <a:cxn ang="0">
                <a:pos x="0" y="10"/>
              </a:cxn>
              <a:cxn ang="0">
                <a:pos x="10" y="11"/>
              </a:cxn>
              <a:cxn ang="0">
                <a:pos x="15" y="14"/>
              </a:cxn>
              <a:cxn ang="0">
                <a:pos x="10" y="15"/>
              </a:cxn>
              <a:cxn ang="0">
                <a:pos x="15" y="16"/>
              </a:cxn>
              <a:cxn ang="0">
                <a:pos x="15" y="21"/>
              </a:cxn>
              <a:cxn ang="0">
                <a:pos x="19" y="21"/>
              </a:cxn>
              <a:cxn ang="0">
                <a:pos x="15" y="23"/>
              </a:cxn>
              <a:cxn ang="0">
                <a:pos x="22" y="23"/>
              </a:cxn>
              <a:cxn ang="0">
                <a:pos x="36" y="26"/>
              </a:cxn>
              <a:cxn ang="0">
                <a:pos x="40" y="26"/>
              </a:cxn>
              <a:cxn ang="0">
                <a:pos x="45" y="23"/>
              </a:cxn>
              <a:cxn ang="0">
                <a:pos x="50" y="23"/>
              </a:cxn>
              <a:cxn ang="0">
                <a:pos x="59" y="27"/>
              </a:cxn>
              <a:cxn ang="0">
                <a:pos x="64" y="26"/>
              </a:cxn>
              <a:cxn ang="0">
                <a:pos x="80" y="23"/>
              </a:cxn>
              <a:cxn ang="0">
                <a:pos x="85" y="26"/>
              </a:cxn>
              <a:cxn ang="0">
                <a:pos x="88" y="23"/>
              </a:cxn>
              <a:cxn ang="0">
                <a:pos x="88" y="27"/>
              </a:cxn>
              <a:cxn ang="0">
                <a:pos x="94" y="26"/>
              </a:cxn>
              <a:cxn ang="0">
                <a:pos x="94" y="23"/>
              </a:cxn>
              <a:cxn ang="0">
                <a:pos x="128" y="23"/>
              </a:cxn>
              <a:cxn ang="0">
                <a:pos x="144" y="21"/>
              </a:cxn>
              <a:cxn ang="0">
                <a:pos x="161" y="21"/>
              </a:cxn>
              <a:cxn ang="0">
                <a:pos x="154" y="10"/>
              </a:cxn>
              <a:cxn ang="0">
                <a:pos x="158" y="8"/>
              </a:cxn>
              <a:cxn ang="0">
                <a:pos x="149" y="8"/>
              </a:cxn>
              <a:cxn ang="0">
                <a:pos x="144" y="4"/>
              </a:cxn>
            </a:cxnLst>
            <a:rect l="0" t="0" r="r" b="b"/>
            <a:pathLst>
              <a:path w="161" h="27">
                <a:moveTo>
                  <a:pt x="144" y="4"/>
                </a:moveTo>
                <a:lnTo>
                  <a:pt x="144" y="2"/>
                </a:lnTo>
                <a:lnTo>
                  <a:pt x="127" y="2"/>
                </a:lnTo>
                <a:lnTo>
                  <a:pt x="114" y="4"/>
                </a:lnTo>
                <a:lnTo>
                  <a:pt x="94" y="4"/>
                </a:lnTo>
                <a:lnTo>
                  <a:pt x="75" y="0"/>
                </a:lnTo>
                <a:lnTo>
                  <a:pt x="59" y="0"/>
                </a:lnTo>
                <a:lnTo>
                  <a:pt x="45" y="4"/>
                </a:lnTo>
                <a:lnTo>
                  <a:pt x="24" y="4"/>
                </a:lnTo>
                <a:lnTo>
                  <a:pt x="19" y="2"/>
                </a:lnTo>
                <a:lnTo>
                  <a:pt x="0" y="2"/>
                </a:lnTo>
                <a:lnTo>
                  <a:pt x="0" y="6"/>
                </a:lnTo>
                <a:lnTo>
                  <a:pt x="10" y="6"/>
                </a:lnTo>
                <a:lnTo>
                  <a:pt x="1" y="8"/>
                </a:lnTo>
                <a:lnTo>
                  <a:pt x="17" y="4"/>
                </a:lnTo>
                <a:lnTo>
                  <a:pt x="24" y="4"/>
                </a:lnTo>
                <a:lnTo>
                  <a:pt x="29" y="6"/>
                </a:lnTo>
                <a:lnTo>
                  <a:pt x="24" y="6"/>
                </a:lnTo>
                <a:lnTo>
                  <a:pt x="29" y="8"/>
                </a:lnTo>
                <a:lnTo>
                  <a:pt x="0" y="8"/>
                </a:lnTo>
                <a:lnTo>
                  <a:pt x="0" y="10"/>
                </a:lnTo>
                <a:lnTo>
                  <a:pt x="10" y="11"/>
                </a:lnTo>
                <a:lnTo>
                  <a:pt x="15" y="14"/>
                </a:lnTo>
                <a:lnTo>
                  <a:pt x="10" y="15"/>
                </a:lnTo>
                <a:lnTo>
                  <a:pt x="15" y="16"/>
                </a:lnTo>
                <a:lnTo>
                  <a:pt x="15" y="21"/>
                </a:lnTo>
                <a:lnTo>
                  <a:pt x="19" y="21"/>
                </a:lnTo>
                <a:lnTo>
                  <a:pt x="15" y="23"/>
                </a:lnTo>
                <a:lnTo>
                  <a:pt x="22" y="23"/>
                </a:lnTo>
                <a:lnTo>
                  <a:pt x="36" y="26"/>
                </a:lnTo>
                <a:lnTo>
                  <a:pt x="40" y="26"/>
                </a:lnTo>
                <a:lnTo>
                  <a:pt x="45" y="23"/>
                </a:lnTo>
                <a:lnTo>
                  <a:pt x="50" y="23"/>
                </a:lnTo>
                <a:lnTo>
                  <a:pt x="59" y="27"/>
                </a:lnTo>
                <a:lnTo>
                  <a:pt x="64" y="26"/>
                </a:lnTo>
                <a:lnTo>
                  <a:pt x="80" y="23"/>
                </a:lnTo>
                <a:lnTo>
                  <a:pt x="85" y="26"/>
                </a:lnTo>
                <a:lnTo>
                  <a:pt x="88" y="23"/>
                </a:lnTo>
                <a:lnTo>
                  <a:pt x="88" y="27"/>
                </a:lnTo>
                <a:lnTo>
                  <a:pt x="94" y="26"/>
                </a:lnTo>
                <a:lnTo>
                  <a:pt x="94" y="23"/>
                </a:lnTo>
                <a:lnTo>
                  <a:pt x="128" y="23"/>
                </a:lnTo>
                <a:lnTo>
                  <a:pt x="144" y="21"/>
                </a:lnTo>
                <a:lnTo>
                  <a:pt x="161" y="21"/>
                </a:lnTo>
                <a:lnTo>
                  <a:pt x="154" y="10"/>
                </a:lnTo>
                <a:lnTo>
                  <a:pt x="158" y="8"/>
                </a:lnTo>
                <a:lnTo>
                  <a:pt x="149" y="8"/>
                </a:lnTo>
                <a:lnTo>
                  <a:pt x="144" y="4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45" name="Freeform 1487"/>
          <p:cNvSpPr>
            <a:spLocks/>
          </p:cNvSpPr>
          <p:nvPr/>
        </p:nvSpPr>
        <p:spPr bwMode="auto">
          <a:xfrm>
            <a:off x="4802185" y="3059115"/>
            <a:ext cx="87312" cy="36513"/>
          </a:xfrm>
          <a:custGeom>
            <a:avLst/>
            <a:gdLst/>
            <a:ahLst/>
            <a:cxnLst>
              <a:cxn ang="0">
                <a:pos x="55" y="0"/>
              </a:cxn>
              <a:cxn ang="0">
                <a:pos x="38" y="2"/>
              </a:cxn>
              <a:cxn ang="0">
                <a:pos x="5" y="2"/>
              </a:cxn>
              <a:cxn ang="0">
                <a:pos x="5" y="5"/>
              </a:cxn>
              <a:cxn ang="0">
                <a:pos x="0" y="6"/>
              </a:cxn>
              <a:cxn ang="0">
                <a:pos x="0" y="12"/>
              </a:cxn>
              <a:cxn ang="0">
                <a:pos x="5" y="13"/>
              </a:cxn>
              <a:cxn ang="0">
                <a:pos x="0" y="18"/>
              </a:cxn>
              <a:cxn ang="0">
                <a:pos x="0" y="18"/>
              </a:cxn>
              <a:cxn ang="0">
                <a:pos x="5" y="23"/>
              </a:cxn>
              <a:cxn ang="0">
                <a:pos x="28" y="16"/>
              </a:cxn>
              <a:cxn ang="0">
                <a:pos x="40" y="12"/>
              </a:cxn>
              <a:cxn ang="0">
                <a:pos x="40" y="5"/>
              </a:cxn>
              <a:cxn ang="0">
                <a:pos x="55" y="0"/>
              </a:cxn>
            </a:cxnLst>
            <a:rect l="0" t="0" r="r" b="b"/>
            <a:pathLst>
              <a:path w="55" h="23">
                <a:moveTo>
                  <a:pt x="55" y="0"/>
                </a:moveTo>
                <a:lnTo>
                  <a:pt x="38" y="2"/>
                </a:lnTo>
                <a:lnTo>
                  <a:pt x="5" y="2"/>
                </a:lnTo>
                <a:lnTo>
                  <a:pt x="5" y="5"/>
                </a:lnTo>
                <a:lnTo>
                  <a:pt x="0" y="6"/>
                </a:lnTo>
                <a:lnTo>
                  <a:pt x="0" y="12"/>
                </a:lnTo>
                <a:lnTo>
                  <a:pt x="5" y="13"/>
                </a:lnTo>
                <a:lnTo>
                  <a:pt x="0" y="18"/>
                </a:lnTo>
                <a:lnTo>
                  <a:pt x="0" y="18"/>
                </a:lnTo>
                <a:lnTo>
                  <a:pt x="5" y="23"/>
                </a:lnTo>
                <a:lnTo>
                  <a:pt x="28" y="16"/>
                </a:lnTo>
                <a:lnTo>
                  <a:pt x="40" y="12"/>
                </a:lnTo>
                <a:lnTo>
                  <a:pt x="40" y="5"/>
                </a:lnTo>
                <a:lnTo>
                  <a:pt x="55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46" name="Freeform 1488"/>
          <p:cNvSpPr>
            <a:spLocks/>
          </p:cNvSpPr>
          <p:nvPr/>
        </p:nvSpPr>
        <p:spPr bwMode="auto">
          <a:xfrm>
            <a:off x="4802185" y="3059115"/>
            <a:ext cx="87312" cy="36513"/>
          </a:xfrm>
          <a:custGeom>
            <a:avLst/>
            <a:gdLst/>
            <a:ahLst/>
            <a:cxnLst>
              <a:cxn ang="0">
                <a:pos x="55" y="0"/>
              </a:cxn>
              <a:cxn ang="0">
                <a:pos x="38" y="2"/>
              </a:cxn>
              <a:cxn ang="0">
                <a:pos x="5" y="2"/>
              </a:cxn>
              <a:cxn ang="0">
                <a:pos x="5" y="5"/>
              </a:cxn>
              <a:cxn ang="0">
                <a:pos x="0" y="6"/>
              </a:cxn>
              <a:cxn ang="0">
                <a:pos x="0" y="12"/>
              </a:cxn>
              <a:cxn ang="0">
                <a:pos x="5" y="13"/>
              </a:cxn>
              <a:cxn ang="0">
                <a:pos x="0" y="18"/>
              </a:cxn>
              <a:cxn ang="0">
                <a:pos x="0" y="18"/>
              </a:cxn>
              <a:cxn ang="0">
                <a:pos x="5" y="23"/>
              </a:cxn>
              <a:cxn ang="0">
                <a:pos x="28" y="16"/>
              </a:cxn>
              <a:cxn ang="0">
                <a:pos x="40" y="12"/>
              </a:cxn>
              <a:cxn ang="0">
                <a:pos x="40" y="5"/>
              </a:cxn>
              <a:cxn ang="0">
                <a:pos x="55" y="0"/>
              </a:cxn>
            </a:cxnLst>
            <a:rect l="0" t="0" r="r" b="b"/>
            <a:pathLst>
              <a:path w="55" h="23">
                <a:moveTo>
                  <a:pt x="55" y="0"/>
                </a:moveTo>
                <a:lnTo>
                  <a:pt x="38" y="2"/>
                </a:lnTo>
                <a:lnTo>
                  <a:pt x="5" y="2"/>
                </a:lnTo>
                <a:lnTo>
                  <a:pt x="5" y="5"/>
                </a:lnTo>
                <a:lnTo>
                  <a:pt x="0" y="6"/>
                </a:lnTo>
                <a:lnTo>
                  <a:pt x="0" y="12"/>
                </a:lnTo>
                <a:lnTo>
                  <a:pt x="5" y="13"/>
                </a:lnTo>
                <a:lnTo>
                  <a:pt x="0" y="18"/>
                </a:lnTo>
                <a:lnTo>
                  <a:pt x="0" y="18"/>
                </a:lnTo>
                <a:lnTo>
                  <a:pt x="5" y="23"/>
                </a:lnTo>
                <a:lnTo>
                  <a:pt x="28" y="16"/>
                </a:lnTo>
                <a:lnTo>
                  <a:pt x="40" y="12"/>
                </a:lnTo>
                <a:lnTo>
                  <a:pt x="40" y="5"/>
                </a:lnTo>
                <a:lnTo>
                  <a:pt x="55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47" name="Freeform 1489"/>
          <p:cNvSpPr>
            <a:spLocks/>
          </p:cNvSpPr>
          <p:nvPr/>
        </p:nvSpPr>
        <p:spPr bwMode="auto">
          <a:xfrm>
            <a:off x="4797422" y="3086103"/>
            <a:ext cx="60325" cy="26988"/>
          </a:xfrm>
          <a:custGeom>
            <a:avLst/>
            <a:gdLst/>
            <a:ahLst/>
            <a:cxnLst>
              <a:cxn ang="0">
                <a:pos x="4" y="1"/>
              </a:cxn>
              <a:cxn ang="0">
                <a:pos x="9" y="6"/>
              </a:cxn>
              <a:cxn ang="0">
                <a:pos x="30" y="0"/>
              </a:cxn>
              <a:cxn ang="0">
                <a:pos x="38" y="6"/>
              </a:cxn>
              <a:cxn ang="0">
                <a:pos x="14" y="8"/>
              </a:cxn>
              <a:cxn ang="0">
                <a:pos x="24" y="13"/>
              </a:cxn>
              <a:cxn ang="0">
                <a:pos x="19" y="15"/>
              </a:cxn>
              <a:cxn ang="0">
                <a:pos x="14" y="15"/>
              </a:cxn>
              <a:cxn ang="0">
                <a:pos x="9" y="17"/>
              </a:cxn>
              <a:cxn ang="0">
                <a:pos x="0" y="17"/>
              </a:cxn>
              <a:cxn ang="0">
                <a:pos x="4" y="11"/>
              </a:cxn>
              <a:cxn ang="0">
                <a:pos x="0" y="6"/>
              </a:cxn>
              <a:cxn ang="0">
                <a:pos x="4" y="1"/>
              </a:cxn>
            </a:cxnLst>
            <a:rect l="0" t="0" r="r" b="b"/>
            <a:pathLst>
              <a:path w="38" h="17">
                <a:moveTo>
                  <a:pt x="4" y="1"/>
                </a:moveTo>
                <a:lnTo>
                  <a:pt x="9" y="6"/>
                </a:lnTo>
                <a:lnTo>
                  <a:pt x="30" y="0"/>
                </a:lnTo>
                <a:lnTo>
                  <a:pt x="38" y="6"/>
                </a:lnTo>
                <a:lnTo>
                  <a:pt x="14" y="8"/>
                </a:lnTo>
                <a:lnTo>
                  <a:pt x="24" y="13"/>
                </a:lnTo>
                <a:lnTo>
                  <a:pt x="19" y="15"/>
                </a:lnTo>
                <a:lnTo>
                  <a:pt x="14" y="15"/>
                </a:lnTo>
                <a:lnTo>
                  <a:pt x="9" y="17"/>
                </a:lnTo>
                <a:lnTo>
                  <a:pt x="0" y="17"/>
                </a:lnTo>
                <a:lnTo>
                  <a:pt x="4" y="11"/>
                </a:lnTo>
                <a:lnTo>
                  <a:pt x="0" y="6"/>
                </a:lnTo>
                <a:lnTo>
                  <a:pt x="4" y="1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48" name="Freeform 1490"/>
          <p:cNvSpPr>
            <a:spLocks/>
          </p:cNvSpPr>
          <p:nvPr/>
        </p:nvSpPr>
        <p:spPr bwMode="auto">
          <a:xfrm>
            <a:off x="4797422" y="3086103"/>
            <a:ext cx="60325" cy="26988"/>
          </a:xfrm>
          <a:custGeom>
            <a:avLst/>
            <a:gdLst/>
            <a:ahLst/>
            <a:cxnLst>
              <a:cxn ang="0">
                <a:pos x="4" y="1"/>
              </a:cxn>
              <a:cxn ang="0">
                <a:pos x="9" y="6"/>
              </a:cxn>
              <a:cxn ang="0">
                <a:pos x="30" y="0"/>
              </a:cxn>
              <a:cxn ang="0">
                <a:pos x="38" y="6"/>
              </a:cxn>
              <a:cxn ang="0">
                <a:pos x="14" y="8"/>
              </a:cxn>
              <a:cxn ang="0">
                <a:pos x="24" y="13"/>
              </a:cxn>
              <a:cxn ang="0">
                <a:pos x="19" y="15"/>
              </a:cxn>
              <a:cxn ang="0">
                <a:pos x="14" y="15"/>
              </a:cxn>
              <a:cxn ang="0">
                <a:pos x="9" y="17"/>
              </a:cxn>
              <a:cxn ang="0">
                <a:pos x="0" y="17"/>
              </a:cxn>
              <a:cxn ang="0">
                <a:pos x="4" y="11"/>
              </a:cxn>
              <a:cxn ang="0">
                <a:pos x="0" y="6"/>
              </a:cxn>
              <a:cxn ang="0">
                <a:pos x="4" y="1"/>
              </a:cxn>
            </a:cxnLst>
            <a:rect l="0" t="0" r="r" b="b"/>
            <a:pathLst>
              <a:path w="38" h="17">
                <a:moveTo>
                  <a:pt x="4" y="1"/>
                </a:moveTo>
                <a:lnTo>
                  <a:pt x="9" y="6"/>
                </a:lnTo>
                <a:lnTo>
                  <a:pt x="30" y="0"/>
                </a:lnTo>
                <a:lnTo>
                  <a:pt x="38" y="6"/>
                </a:lnTo>
                <a:lnTo>
                  <a:pt x="14" y="8"/>
                </a:lnTo>
                <a:lnTo>
                  <a:pt x="24" y="13"/>
                </a:lnTo>
                <a:lnTo>
                  <a:pt x="19" y="15"/>
                </a:lnTo>
                <a:lnTo>
                  <a:pt x="14" y="15"/>
                </a:lnTo>
                <a:lnTo>
                  <a:pt x="9" y="17"/>
                </a:lnTo>
                <a:lnTo>
                  <a:pt x="0" y="17"/>
                </a:lnTo>
                <a:lnTo>
                  <a:pt x="4" y="11"/>
                </a:lnTo>
                <a:lnTo>
                  <a:pt x="0" y="6"/>
                </a:lnTo>
                <a:lnTo>
                  <a:pt x="4" y="1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49" name="Freeform 1491"/>
          <p:cNvSpPr>
            <a:spLocks/>
          </p:cNvSpPr>
          <p:nvPr/>
        </p:nvSpPr>
        <p:spPr bwMode="auto">
          <a:xfrm>
            <a:off x="4843459" y="3059115"/>
            <a:ext cx="138112" cy="58738"/>
          </a:xfrm>
          <a:custGeom>
            <a:avLst/>
            <a:gdLst/>
            <a:ahLst/>
            <a:cxnLst>
              <a:cxn ang="0">
                <a:pos x="49" y="0"/>
              </a:cxn>
              <a:cxn ang="0">
                <a:pos x="58" y="9"/>
              </a:cxn>
              <a:cxn ang="0">
                <a:pos x="54" y="14"/>
              </a:cxn>
              <a:cxn ang="0">
                <a:pos x="59" y="17"/>
              </a:cxn>
              <a:cxn ang="0">
                <a:pos x="78" y="19"/>
              </a:cxn>
              <a:cxn ang="0">
                <a:pos x="78" y="29"/>
              </a:cxn>
              <a:cxn ang="0">
                <a:pos x="87" y="33"/>
              </a:cxn>
              <a:cxn ang="0">
                <a:pos x="78" y="33"/>
              </a:cxn>
              <a:cxn ang="0">
                <a:pos x="71" y="37"/>
              </a:cxn>
              <a:cxn ang="0">
                <a:pos x="58" y="35"/>
              </a:cxn>
              <a:cxn ang="0">
                <a:pos x="52" y="37"/>
              </a:cxn>
              <a:cxn ang="0">
                <a:pos x="44" y="34"/>
              </a:cxn>
              <a:cxn ang="0">
                <a:pos x="44" y="31"/>
              </a:cxn>
              <a:cxn ang="0">
                <a:pos x="37" y="31"/>
              </a:cxn>
              <a:cxn ang="0">
                <a:pos x="12" y="26"/>
              </a:cxn>
              <a:cxn ang="0">
                <a:pos x="9" y="24"/>
              </a:cxn>
              <a:cxn ang="0">
                <a:pos x="0" y="17"/>
              </a:cxn>
              <a:cxn ang="0">
                <a:pos x="14" y="13"/>
              </a:cxn>
              <a:cxn ang="0">
                <a:pos x="14" y="5"/>
              </a:cxn>
              <a:cxn ang="0">
                <a:pos x="30" y="0"/>
              </a:cxn>
              <a:cxn ang="0">
                <a:pos x="49" y="0"/>
              </a:cxn>
            </a:cxnLst>
            <a:rect l="0" t="0" r="r" b="b"/>
            <a:pathLst>
              <a:path w="87" h="37">
                <a:moveTo>
                  <a:pt x="49" y="0"/>
                </a:moveTo>
                <a:lnTo>
                  <a:pt x="58" y="9"/>
                </a:lnTo>
                <a:lnTo>
                  <a:pt x="54" y="14"/>
                </a:lnTo>
                <a:lnTo>
                  <a:pt x="59" y="17"/>
                </a:lnTo>
                <a:lnTo>
                  <a:pt x="78" y="19"/>
                </a:lnTo>
                <a:lnTo>
                  <a:pt x="78" y="29"/>
                </a:lnTo>
                <a:lnTo>
                  <a:pt x="87" y="33"/>
                </a:lnTo>
                <a:lnTo>
                  <a:pt x="78" y="33"/>
                </a:lnTo>
                <a:lnTo>
                  <a:pt x="71" y="37"/>
                </a:lnTo>
                <a:lnTo>
                  <a:pt x="58" y="35"/>
                </a:lnTo>
                <a:lnTo>
                  <a:pt x="52" y="37"/>
                </a:lnTo>
                <a:lnTo>
                  <a:pt x="44" y="34"/>
                </a:lnTo>
                <a:lnTo>
                  <a:pt x="44" y="31"/>
                </a:lnTo>
                <a:lnTo>
                  <a:pt x="37" y="31"/>
                </a:lnTo>
                <a:lnTo>
                  <a:pt x="12" y="26"/>
                </a:lnTo>
                <a:lnTo>
                  <a:pt x="9" y="24"/>
                </a:lnTo>
                <a:lnTo>
                  <a:pt x="0" y="17"/>
                </a:lnTo>
                <a:lnTo>
                  <a:pt x="14" y="13"/>
                </a:lnTo>
                <a:lnTo>
                  <a:pt x="14" y="5"/>
                </a:lnTo>
                <a:lnTo>
                  <a:pt x="30" y="0"/>
                </a:lnTo>
                <a:lnTo>
                  <a:pt x="49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50" name="Freeform 1492"/>
          <p:cNvSpPr>
            <a:spLocks/>
          </p:cNvSpPr>
          <p:nvPr/>
        </p:nvSpPr>
        <p:spPr bwMode="auto">
          <a:xfrm>
            <a:off x="4843459" y="3059115"/>
            <a:ext cx="138112" cy="58738"/>
          </a:xfrm>
          <a:custGeom>
            <a:avLst/>
            <a:gdLst/>
            <a:ahLst/>
            <a:cxnLst>
              <a:cxn ang="0">
                <a:pos x="49" y="0"/>
              </a:cxn>
              <a:cxn ang="0">
                <a:pos x="58" y="9"/>
              </a:cxn>
              <a:cxn ang="0">
                <a:pos x="54" y="14"/>
              </a:cxn>
              <a:cxn ang="0">
                <a:pos x="59" y="17"/>
              </a:cxn>
              <a:cxn ang="0">
                <a:pos x="78" y="19"/>
              </a:cxn>
              <a:cxn ang="0">
                <a:pos x="78" y="29"/>
              </a:cxn>
              <a:cxn ang="0">
                <a:pos x="87" y="33"/>
              </a:cxn>
              <a:cxn ang="0">
                <a:pos x="78" y="33"/>
              </a:cxn>
              <a:cxn ang="0">
                <a:pos x="71" y="37"/>
              </a:cxn>
              <a:cxn ang="0">
                <a:pos x="58" y="35"/>
              </a:cxn>
              <a:cxn ang="0">
                <a:pos x="52" y="37"/>
              </a:cxn>
              <a:cxn ang="0">
                <a:pos x="44" y="34"/>
              </a:cxn>
              <a:cxn ang="0">
                <a:pos x="44" y="31"/>
              </a:cxn>
              <a:cxn ang="0">
                <a:pos x="37" y="31"/>
              </a:cxn>
              <a:cxn ang="0">
                <a:pos x="12" y="26"/>
              </a:cxn>
              <a:cxn ang="0">
                <a:pos x="9" y="24"/>
              </a:cxn>
              <a:cxn ang="0">
                <a:pos x="0" y="17"/>
              </a:cxn>
              <a:cxn ang="0">
                <a:pos x="14" y="13"/>
              </a:cxn>
              <a:cxn ang="0">
                <a:pos x="14" y="5"/>
              </a:cxn>
              <a:cxn ang="0">
                <a:pos x="30" y="0"/>
              </a:cxn>
              <a:cxn ang="0">
                <a:pos x="49" y="0"/>
              </a:cxn>
            </a:cxnLst>
            <a:rect l="0" t="0" r="r" b="b"/>
            <a:pathLst>
              <a:path w="87" h="37">
                <a:moveTo>
                  <a:pt x="49" y="0"/>
                </a:moveTo>
                <a:lnTo>
                  <a:pt x="58" y="9"/>
                </a:lnTo>
                <a:lnTo>
                  <a:pt x="54" y="14"/>
                </a:lnTo>
                <a:lnTo>
                  <a:pt x="59" y="17"/>
                </a:lnTo>
                <a:lnTo>
                  <a:pt x="78" y="19"/>
                </a:lnTo>
                <a:lnTo>
                  <a:pt x="78" y="29"/>
                </a:lnTo>
                <a:lnTo>
                  <a:pt x="87" y="33"/>
                </a:lnTo>
                <a:lnTo>
                  <a:pt x="78" y="33"/>
                </a:lnTo>
                <a:lnTo>
                  <a:pt x="71" y="37"/>
                </a:lnTo>
                <a:lnTo>
                  <a:pt x="58" y="35"/>
                </a:lnTo>
                <a:lnTo>
                  <a:pt x="52" y="37"/>
                </a:lnTo>
                <a:lnTo>
                  <a:pt x="44" y="34"/>
                </a:lnTo>
                <a:lnTo>
                  <a:pt x="44" y="31"/>
                </a:lnTo>
                <a:lnTo>
                  <a:pt x="37" y="31"/>
                </a:lnTo>
                <a:lnTo>
                  <a:pt x="12" y="26"/>
                </a:lnTo>
                <a:lnTo>
                  <a:pt x="9" y="24"/>
                </a:lnTo>
                <a:lnTo>
                  <a:pt x="0" y="17"/>
                </a:lnTo>
                <a:lnTo>
                  <a:pt x="14" y="13"/>
                </a:lnTo>
                <a:lnTo>
                  <a:pt x="14" y="5"/>
                </a:lnTo>
                <a:lnTo>
                  <a:pt x="30" y="0"/>
                </a:lnTo>
                <a:lnTo>
                  <a:pt x="49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51" name="Freeform 1493"/>
          <p:cNvSpPr>
            <a:spLocks/>
          </p:cNvSpPr>
          <p:nvPr/>
        </p:nvSpPr>
        <p:spPr bwMode="auto">
          <a:xfrm>
            <a:off x="4797422" y="3081340"/>
            <a:ext cx="12700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8" y="0"/>
              </a:cxn>
              <a:cxn ang="0">
                <a:pos x="3" y="3"/>
              </a:cxn>
              <a:cxn ang="0">
                <a:pos x="0" y="3"/>
              </a:cxn>
              <a:cxn ang="0">
                <a:pos x="3" y="0"/>
              </a:cxn>
            </a:cxnLst>
            <a:rect l="0" t="0" r="r" b="b"/>
            <a:pathLst>
              <a:path w="8" h="3">
                <a:moveTo>
                  <a:pt x="3" y="0"/>
                </a:moveTo>
                <a:lnTo>
                  <a:pt x="8" y="0"/>
                </a:lnTo>
                <a:lnTo>
                  <a:pt x="3" y="3"/>
                </a:lnTo>
                <a:lnTo>
                  <a:pt x="0" y="3"/>
                </a:lnTo>
                <a:lnTo>
                  <a:pt x="3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52" name="Freeform 1494"/>
          <p:cNvSpPr>
            <a:spLocks/>
          </p:cNvSpPr>
          <p:nvPr/>
        </p:nvSpPr>
        <p:spPr bwMode="auto">
          <a:xfrm>
            <a:off x="4797422" y="3081340"/>
            <a:ext cx="12700" cy="4763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8" y="0"/>
              </a:cxn>
              <a:cxn ang="0">
                <a:pos x="3" y="3"/>
              </a:cxn>
              <a:cxn ang="0">
                <a:pos x="0" y="3"/>
              </a:cxn>
              <a:cxn ang="0">
                <a:pos x="3" y="0"/>
              </a:cxn>
            </a:cxnLst>
            <a:rect l="0" t="0" r="r" b="b"/>
            <a:pathLst>
              <a:path w="8" h="3">
                <a:moveTo>
                  <a:pt x="3" y="0"/>
                </a:moveTo>
                <a:lnTo>
                  <a:pt x="8" y="0"/>
                </a:lnTo>
                <a:lnTo>
                  <a:pt x="3" y="3"/>
                </a:lnTo>
                <a:lnTo>
                  <a:pt x="0" y="3"/>
                </a:lnTo>
                <a:lnTo>
                  <a:pt x="3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53" name="Freeform 1495"/>
          <p:cNvSpPr>
            <a:spLocks/>
          </p:cNvSpPr>
          <p:nvPr/>
        </p:nvSpPr>
        <p:spPr bwMode="auto">
          <a:xfrm>
            <a:off x="4787897" y="3086103"/>
            <a:ext cx="14287" cy="26988"/>
          </a:xfrm>
          <a:custGeom>
            <a:avLst/>
            <a:gdLst/>
            <a:ahLst/>
            <a:cxnLst>
              <a:cxn ang="0">
                <a:pos x="9" y="2"/>
              </a:cxn>
              <a:cxn ang="0">
                <a:pos x="5" y="7"/>
              </a:cxn>
              <a:cxn ang="0">
                <a:pos x="9" y="11"/>
              </a:cxn>
              <a:cxn ang="0">
                <a:pos x="5" y="17"/>
              </a:cxn>
              <a:cxn ang="0">
                <a:pos x="0" y="11"/>
              </a:cxn>
              <a:cxn ang="0">
                <a:pos x="0" y="7"/>
              </a:cxn>
              <a:cxn ang="0">
                <a:pos x="5" y="0"/>
              </a:cxn>
              <a:cxn ang="0">
                <a:pos x="9" y="1"/>
              </a:cxn>
              <a:cxn ang="0">
                <a:pos x="9" y="2"/>
              </a:cxn>
            </a:cxnLst>
            <a:rect l="0" t="0" r="r" b="b"/>
            <a:pathLst>
              <a:path w="9" h="17">
                <a:moveTo>
                  <a:pt x="9" y="2"/>
                </a:moveTo>
                <a:lnTo>
                  <a:pt x="5" y="7"/>
                </a:lnTo>
                <a:lnTo>
                  <a:pt x="9" y="11"/>
                </a:lnTo>
                <a:lnTo>
                  <a:pt x="5" y="17"/>
                </a:lnTo>
                <a:lnTo>
                  <a:pt x="0" y="11"/>
                </a:lnTo>
                <a:lnTo>
                  <a:pt x="0" y="7"/>
                </a:lnTo>
                <a:lnTo>
                  <a:pt x="5" y="0"/>
                </a:lnTo>
                <a:lnTo>
                  <a:pt x="9" y="1"/>
                </a:lnTo>
                <a:lnTo>
                  <a:pt x="9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54" name="Freeform 1496"/>
          <p:cNvSpPr>
            <a:spLocks/>
          </p:cNvSpPr>
          <p:nvPr/>
        </p:nvSpPr>
        <p:spPr bwMode="auto">
          <a:xfrm>
            <a:off x="4787897" y="3086103"/>
            <a:ext cx="14287" cy="26988"/>
          </a:xfrm>
          <a:custGeom>
            <a:avLst/>
            <a:gdLst/>
            <a:ahLst/>
            <a:cxnLst>
              <a:cxn ang="0">
                <a:pos x="9" y="2"/>
              </a:cxn>
              <a:cxn ang="0">
                <a:pos x="5" y="7"/>
              </a:cxn>
              <a:cxn ang="0">
                <a:pos x="9" y="11"/>
              </a:cxn>
              <a:cxn ang="0">
                <a:pos x="5" y="17"/>
              </a:cxn>
              <a:cxn ang="0">
                <a:pos x="0" y="11"/>
              </a:cxn>
              <a:cxn ang="0">
                <a:pos x="0" y="7"/>
              </a:cxn>
              <a:cxn ang="0">
                <a:pos x="5" y="0"/>
              </a:cxn>
              <a:cxn ang="0">
                <a:pos x="9" y="1"/>
              </a:cxn>
              <a:cxn ang="0">
                <a:pos x="9" y="2"/>
              </a:cxn>
            </a:cxnLst>
            <a:rect l="0" t="0" r="r" b="b"/>
            <a:pathLst>
              <a:path w="9" h="17">
                <a:moveTo>
                  <a:pt x="9" y="2"/>
                </a:moveTo>
                <a:lnTo>
                  <a:pt x="5" y="7"/>
                </a:lnTo>
                <a:lnTo>
                  <a:pt x="9" y="11"/>
                </a:lnTo>
                <a:lnTo>
                  <a:pt x="5" y="17"/>
                </a:lnTo>
                <a:lnTo>
                  <a:pt x="0" y="11"/>
                </a:lnTo>
                <a:lnTo>
                  <a:pt x="0" y="7"/>
                </a:lnTo>
                <a:lnTo>
                  <a:pt x="5" y="0"/>
                </a:lnTo>
                <a:lnTo>
                  <a:pt x="9" y="1"/>
                </a:lnTo>
                <a:lnTo>
                  <a:pt x="9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55" name="Freeform 1497"/>
          <p:cNvSpPr>
            <a:spLocks/>
          </p:cNvSpPr>
          <p:nvPr/>
        </p:nvSpPr>
        <p:spPr bwMode="auto">
          <a:xfrm>
            <a:off x="4654547" y="3100390"/>
            <a:ext cx="155575" cy="63500"/>
          </a:xfrm>
          <a:custGeom>
            <a:avLst/>
            <a:gdLst/>
            <a:ahLst/>
            <a:cxnLst>
              <a:cxn ang="0">
                <a:pos x="84" y="2"/>
              </a:cxn>
              <a:cxn ang="0">
                <a:pos x="58" y="2"/>
              </a:cxn>
              <a:cxn ang="0">
                <a:pos x="58" y="0"/>
              </a:cxn>
              <a:cxn ang="0">
                <a:pos x="55" y="0"/>
              </a:cxn>
              <a:cxn ang="0">
                <a:pos x="39" y="2"/>
              </a:cxn>
              <a:cxn ang="0">
                <a:pos x="21" y="0"/>
              </a:cxn>
              <a:cxn ang="0">
                <a:pos x="0" y="0"/>
              </a:cxn>
              <a:cxn ang="0">
                <a:pos x="0" y="14"/>
              </a:cxn>
              <a:cxn ang="0">
                <a:pos x="5" y="40"/>
              </a:cxn>
              <a:cxn ang="0">
                <a:pos x="89" y="40"/>
              </a:cxn>
              <a:cxn ang="0">
                <a:pos x="98" y="38"/>
              </a:cxn>
              <a:cxn ang="0">
                <a:pos x="98" y="31"/>
              </a:cxn>
              <a:cxn ang="0">
                <a:pos x="67" y="9"/>
              </a:cxn>
              <a:cxn ang="0">
                <a:pos x="63" y="6"/>
              </a:cxn>
              <a:cxn ang="0">
                <a:pos x="79" y="13"/>
              </a:cxn>
              <a:cxn ang="0">
                <a:pos x="84" y="16"/>
              </a:cxn>
              <a:cxn ang="0">
                <a:pos x="89" y="8"/>
              </a:cxn>
              <a:cxn ang="0">
                <a:pos x="84" y="2"/>
              </a:cxn>
            </a:cxnLst>
            <a:rect l="0" t="0" r="r" b="b"/>
            <a:pathLst>
              <a:path w="98" h="40">
                <a:moveTo>
                  <a:pt x="84" y="2"/>
                </a:moveTo>
                <a:lnTo>
                  <a:pt x="58" y="2"/>
                </a:lnTo>
                <a:lnTo>
                  <a:pt x="58" y="0"/>
                </a:lnTo>
                <a:lnTo>
                  <a:pt x="55" y="0"/>
                </a:lnTo>
                <a:lnTo>
                  <a:pt x="39" y="2"/>
                </a:lnTo>
                <a:lnTo>
                  <a:pt x="21" y="0"/>
                </a:lnTo>
                <a:lnTo>
                  <a:pt x="0" y="0"/>
                </a:lnTo>
                <a:lnTo>
                  <a:pt x="0" y="14"/>
                </a:lnTo>
                <a:lnTo>
                  <a:pt x="5" y="40"/>
                </a:lnTo>
                <a:lnTo>
                  <a:pt x="89" y="40"/>
                </a:lnTo>
                <a:lnTo>
                  <a:pt x="98" y="38"/>
                </a:lnTo>
                <a:lnTo>
                  <a:pt x="98" y="31"/>
                </a:lnTo>
                <a:lnTo>
                  <a:pt x="67" y="9"/>
                </a:lnTo>
                <a:lnTo>
                  <a:pt x="63" y="6"/>
                </a:lnTo>
                <a:lnTo>
                  <a:pt x="79" y="13"/>
                </a:lnTo>
                <a:lnTo>
                  <a:pt x="84" y="16"/>
                </a:lnTo>
                <a:lnTo>
                  <a:pt x="89" y="8"/>
                </a:lnTo>
                <a:lnTo>
                  <a:pt x="84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56" name="Freeform 1498"/>
          <p:cNvSpPr>
            <a:spLocks/>
          </p:cNvSpPr>
          <p:nvPr/>
        </p:nvSpPr>
        <p:spPr bwMode="auto">
          <a:xfrm>
            <a:off x="4654547" y="3100390"/>
            <a:ext cx="155575" cy="63500"/>
          </a:xfrm>
          <a:custGeom>
            <a:avLst/>
            <a:gdLst/>
            <a:ahLst/>
            <a:cxnLst>
              <a:cxn ang="0">
                <a:pos x="84" y="2"/>
              </a:cxn>
              <a:cxn ang="0">
                <a:pos x="58" y="2"/>
              </a:cxn>
              <a:cxn ang="0">
                <a:pos x="58" y="0"/>
              </a:cxn>
              <a:cxn ang="0">
                <a:pos x="55" y="0"/>
              </a:cxn>
              <a:cxn ang="0">
                <a:pos x="39" y="2"/>
              </a:cxn>
              <a:cxn ang="0">
                <a:pos x="21" y="0"/>
              </a:cxn>
              <a:cxn ang="0">
                <a:pos x="0" y="0"/>
              </a:cxn>
              <a:cxn ang="0">
                <a:pos x="0" y="14"/>
              </a:cxn>
              <a:cxn ang="0">
                <a:pos x="5" y="40"/>
              </a:cxn>
              <a:cxn ang="0">
                <a:pos x="89" y="40"/>
              </a:cxn>
              <a:cxn ang="0">
                <a:pos x="98" y="38"/>
              </a:cxn>
              <a:cxn ang="0">
                <a:pos x="98" y="31"/>
              </a:cxn>
              <a:cxn ang="0">
                <a:pos x="67" y="9"/>
              </a:cxn>
              <a:cxn ang="0">
                <a:pos x="63" y="6"/>
              </a:cxn>
              <a:cxn ang="0">
                <a:pos x="79" y="13"/>
              </a:cxn>
              <a:cxn ang="0">
                <a:pos x="84" y="16"/>
              </a:cxn>
              <a:cxn ang="0">
                <a:pos x="89" y="8"/>
              </a:cxn>
              <a:cxn ang="0">
                <a:pos x="84" y="2"/>
              </a:cxn>
            </a:cxnLst>
            <a:rect l="0" t="0" r="r" b="b"/>
            <a:pathLst>
              <a:path w="98" h="40">
                <a:moveTo>
                  <a:pt x="84" y="2"/>
                </a:moveTo>
                <a:lnTo>
                  <a:pt x="58" y="2"/>
                </a:lnTo>
                <a:lnTo>
                  <a:pt x="58" y="0"/>
                </a:lnTo>
                <a:lnTo>
                  <a:pt x="55" y="0"/>
                </a:lnTo>
                <a:lnTo>
                  <a:pt x="39" y="2"/>
                </a:lnTo>
                <a:lnTo>
                  <a:pt x="21" y="0"/>
                </a:lnTo>
                <a:lnTo>
                  <a:pt x="0" y="0"/>
                </a:lnTo>
                <a:lnTo>
                  <a:pt x="0" y="14"/>
                </a:lnTo>
                <a:lnTo>
                  <a:pt x="5" y="40"/>
                </a:lnTo>
                <a:lnTo>
                  <a:pt x="89" y="40"/>
                </a:lnTo>
                <a:lnTo>
                  <a:pt x="98" y="38"/>
                </a:lnTo>
                <a:lnTo>
                  <a:pt x="98" y="31"/>
                </a:lnTo>
                <a:lnTo>
                  <a:pt x="67" y="9"/>
                </a:lnTo>
                <a:lnTo>
                  <a:pt x="63" y="6"/>
                </a:lnTo>
                <a:lnTo>
                  <a:pt x="79" y="13"/>
                </a:lnTo>
                <a:lnTo>
                  <a:pt x="84" y="16"/>
                </a:lnTo>
                <a:lnTo>
                  <a:pt x="89" y="8"/>
                </a:lnTo>
                <a:lnTo>
                  <a:pt x="84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57" name="Freeform 1499"/>
          <p:cNvSpPr>
            <a:spLocks/>
          </p:cNvSpPr>
          <p:nvPr/>
        </p:nvSpPr>
        <p:spPr bwMode="auto">
          <a:xfrm>
            <a:off x="4787897" y="3200403"/>
            <a:ext cx="201612" cy="96838"/>
          </a:xfrm>
          <a:custGeom>
            <a:avLst/>
            <a:gdLst/>
            <a:ahLst/>
            <a:cxnLst>
              <a:cxn ang="0">
                <a:pos x="30" y="56"/>
              </a:cxn>
              <a:cxn ang="0">
                <a:pos x="43" y="61"/>
              </a:cxn>
              <a:cxn ang="0">
                <a:pos x="49" y="61"/>
              </a:cxn>
              <a:cxn ang="0">
                <a:pos x="69" y="58"/>
              </a:cxn>
              <a:cxn ang="0">
                <a:pos x="75" y="58"/>
              </a:cxn>
              <a:cxn ang="0">
                <a:pos x="92" y="55"/>
              </a:cxn>
              <a:cxn ang="0">
                <a:pos x="109" y="54"/>
              </a:cxn>
              <a:cxn ang="0">
                <a:pos x="127" y="43"/>
              </a:cxn>
              <a:cxn ang="0">
                <a:pos x="121" y="43"/>
              </a:cxn>
              <a:cxn ang="0">
                <a:pos x="92" y="37"/>
              </a:cxn>
              <a:cxn ang="0">
                <a:pos x="83" y="30"/>
              </a:cxn>
              <a:cxn ang="0">
                <a:pos x="82" y="28"/>
              </a:cxn>
              <a:cxn ang="0">
                <a:pos x="75" y="28"/>
              </a:cxn>
              <a:cxn ang="0">
                <a:pos x="78" y="24"/>
              </a:cxn>
              <a:cxn ang="0">
                <a:pos x="82" y="22"/>
              </a:cxn>
              <a:cxn ang="0">
                <a:pos x="69" y="12"/>
              </a:cxn>
              <a:cxn ang="0">
                <a:pos x="49" y="7"/>
              </a:cxn>
              <a:cxn ang="0">
                <a:pos x="43" y="0"/>
              </a:cxn>
              <a:cxn ang="0">
                <a:pos x="43" y="0"/>
              </a:cxn>
              <a:cxn ang="0">
                <a:pos x="30" y="3"/>
              </a:cxn>
              <a:cxn ang="0">
                <a:pos x="24" y="18"/>
              </a:cxn>
              <a:cxn ang="0">
                <a:pos x="9" y="30"/>
              </a:cxn>
              <a:cxn ang="0">
                <a:pos x="5" y="40"/>
              </a:cxn>
              <a:cxn ang="0">
                <a:pos x="0" y="40"/>
              </a:cxn>
              <a:cxn ang="0">
                <a:pos x="0" y="44"/>
              </a:cxn>
              <a:cxn ang="0">
                <a:pos x="5" y="46"/>
              </a:cxn>
              <a:cxn ang="0">
                <a:pos x="14" y="51"/>
              </a:cxn>
              <a:cxn ang="0">
                <a:pos x="19" y="54"/>
              </a:cxn>
              <a:cxn ang="0">
                <a:pos x="19" y="56"/>
              </a:cxn>
              <a:cxn ang="0">
                <a:pos x="30" y="56"/>
              </a:cxn>
            </a:cxnLst>
            <a:rect l="0" t="0" r="r" b="b"/>
            <a:pathLst>
              <a:path w="127" h="61">
                <a:moveTo>
                  <a:pt x="30" y="56"/>
                </a:moveTo>
                <a:lnTo>
                  <a:pt x="43" y="61"/>
                </a:lnTo>
                <a:lnTo>
                  <a:pt x="49" y="61"/>
                </a:lnTo>
                <a:lnTo>
                  <a:pt x="69" y="58"/>
                </a:lnTo>
                <a:lnTo>
                  <a:pt x="75" y="58"/>
                </a:lnTo>
                <a:lnTo>
                  <a:pt x="92" y="55"/>
                </a:lnTo>
                <a:lnTo>
                  <a:pt x="109" y="54"/>
                </a:lnTo>
                <a:lnTo>
                  <a:pt x="127" y="43"/>
                </a:lnTo>
                <a:lnTo>
                  <a:pt x="121" y="43"/>
                </a:lnTo>
                <a:lnTo>
                  <a:pt x="92" y="37"/>
                </a:lnTo>
                <a:lnTo>
                  <a:pt x="83" y="30"/>
                </a:lnTo>
                <a:lnTo>
                  <a:pt x="82" y="28"/>
                </a:lnTo>
                <a:lnTo>
                  <a:pt x="75" y="28"/>
                </a:lnTo>
                <a:lnTo>
                  <a:pt x="78" y="24"/>
                </a:lnTo>
                <a:lnTo>
                  <a:pt x="82" y="22"/>
                </a:lnTo>
                <a:lnTo>
                  <a:pt x="69" y="12"/>
                </a:lnTo>
                <a:lnTo>
                  <a:pt x="49" y="7"/>
                </a:lnTo>
                <a:lnTo>
                  <a:pt x="43" y="0"/>
                </a:lnTo>
                <a:lnTo>
                  <a:pt x="43" y="0"/>
                </a:lnTo>
                <a:lnTo>
                  <a:pt x="30" y="3"/>
                </a:lnTo>
                <a:lnTo>
                  <a:pt x="24" y="18"/>
                </a:lnTo>
                <a:lnTo>
                  <a:pt x="9" y="30"/>
                </a:lnTo>
                <a:lnTo>
                  <a:pt x="5" y="40"/>
                </a:lnTo>
                <a:lnTo>
                  <a:pt x="0" y="40"/>
                </a:lnTo>
                <a:lnTo>
                  <a:pt x="0" y="44"/>
                </a:lnTo>
                <a:lnTo>
                  <a:pt x="5" y="46"/>
                </a:lnTo>
                <a:lnTo>
                  <a:pt x="14" y="51"/>
                </a:lnTo>
                <a:lnTo>
                  <a:pt x="19" y="54"/>
                </a:lnTo>
                <a:lnTo>
                  <a:pt x="19" y="56"/>
                </a:lnTo>
                <a:lnTo>
                  <a:pt x="30" y="56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58" name="Freeform 1500"/>
          <p:cNvSpPr>
            <a:spLocks/>
          </p:cNvSpPr>
          <p:nvPr/>
        </p:nvSpPr>
        <p:spPr bwMode="auto">
          <a:xfrm>
            <a:off x="4787897" y="3200403"/>
            <a:ext cx="201612" cy="96838"/>
          </a:xfrm>
          <a:custGeom>
            <a:avLst/>
            <a:gdLst/>
            <a:ahLst/>
            <a:cxnLst>
              <a:cxn ang="0">
                <a:pos x="30" y="56"/>
              </a:cxn>
              <a:cxn ang="0">
                <a:pos x="43" y="61"/>
              </a:cxn>
              <a:cxn ang="0">
                <a:pos x="49" y="61"/>
              </a:cxn>
              <a:cxn ang="0">
                <a:pos x="69" y="58"/>
              </a:cxn>
              <a:cxn ang="0">
                <a:pos x="75" y="58"/>
              </a:cxn>
              <a:cxn ang="0">
                <a:pos x="92" y="55"/>
              </a:cxn>
              <a:cxn ang="0">
                <a:pos x="109" y="54"/>
              </a:cxn>
              <a:cxn ang="0">
                <a:pos x="127" y="43"/>
              </a:cxn>
              <a:cxn ang="0">
                <a:pos x="121" y="43"/>
              </a:cxn>
              <a:cxn ang="0">
                <a:pos x="92" y="37"/>
              </a:cxn>
              <a:cxn ang="0">
                <a:pos x="83" y="30"/>
              </a:cxn>
              <a:cxn ang="0">
                <a:pos x="82" y="28"/>
              </a:cxn>
              <a:cxn ang="0">
                <a:pos x="75" y="28"/>
              </a:cxn>
              <a:cxn ang="0">
                <a:pos x="78" y="24"/>
              </a:cxn>
              <a:cxn ang="0">
                <a:pos x="82" y="22"/>
              </a:cxn>
              <a:cxn ang="0">
                <a:pos x="69" y="12"/>
              </a:cxn>
              <a:cxn ang="0">
                <a:pos x="49" y="7"/>
              </a:cxn>
              <a:cxn ang="0">
                <a:pos x="43" y="0"/>
              </a:cxn>
              <a:cxn ang="0">
                <a:pos x="43" y="0"/>
              </a:cxn>
              <a:cxn ang="0">
                <a:pos x="30" y="3"/>
              </a:cxn>
              <a:cxn ang="0">
                <a:pos x="24" y="18"/>
              </a:cxn>
              <a:cxn ang="0">
                <a:pos x="9" y="30"/>
              </a:cxn>
              <a:cxn ang="0">
                <a:pos x="5" y="40"/>
              </a:cxn>
              <a:cxn ang="0">
                <a:pos x="0" y="40"/>
              </a:cxn>
              <a:cxn ang="0">
                <a:pos x="0" y="44"/>
              </a:cxn>
              <a:cxn ang="0">
                <a:pos x="5" y="46"/>
              </a:cxn>
              <a:cxn ang="0">
                <a:pos x="14" y="51"/>
              </a:cxn>
              <a:cxn ang="0">
                <a:pos x="19" y="54"/>
              </a:cxn>
              <a:cxn ang="0">
                <a:pos x="19" y="56"/>
              </a:cxn>
              <a:cxn ang="0">
                <a:pos x="30" y="56"/>
              </a:cxn>
            </a:cxnLst>
            <a:rect l="0" t="0" r="r" b="b"/>
            <a:pathLst>
              <a:path w="127" h="61">
                <a:moveTo>
                  <a:pt x="30" y="56"/>
                </a:moveTo>
                <a:lnTo>
                  <a:pt x="43" y="61"/>
                </a:lnTo>
                <a:lnTo>
                  <a:pt x="49" y="61"/>
                </a:lnTo>
                <a:lnTo>
                  <a:pt x="69" y="58"/>
                </a:lnTo>
                <a:lnTo>
                  <a:pt x="75" y="58"/>
                </a:lnTo>
                <a:lnTo>
                  <a:pt x="92" y="55"/>
                </a:lnTo>
                <a:lnTo>
                  <a:pt x="109" y="54"/>
                </a:lnTo>
                <a:lnTo>
                  <a:pt x="127" y="43"/>
                </a:lnTo>
                <a:lnTo>
                  <a:pt x="121" y="43"/>
                </a:lnTo>
                <a:lnTo>
                  <a:pt x="92" y="37"/>
                </a:lnTo>
                <a:lnTo>
                  <a:pt x="83" y="30"/>
                </a:lnTo>
                <a:lnTo>
                  <a:pt x="82" y="28"/>
                </a:lnTo>
                <a:lnTo>
                  <a:pt x="75" y="28"/>
                </a:lnTo>
                <a:lnTo>
                  <a:pt x="78" y="24"/>
                </a:lnTo>
                <a:lnTo>
                  <a:pt x="82" y="22"/>
                </a:lnTo>
                <a:lnTo>
                  <a:pt x="69" y="12"/>
                </a:lnTo>
                <a:lnTo>
                  <a:pt x="49" y="7"/>
                </a:lnTo>
                <a:lnTo>
                  <a:pt x="43" y="0"/>
                </a:lnTo>
                <a:lnTo>
                  <a:pt x="43" y="0"/>
                </a:lnTo>
                <a:lnTo>
                  <a:pt x="30" y="3"/>
                </a:lnTo>
                <a:lnTo>
                  <a:pt x="24" y="18"/>
                </a:lnTo>
                <a:lnTo>
                  <a:pt x="9" y="30"/>
                </a:lnTo>
                <a:lnTo>
                  <a:pt x="5" y="40"/>
                </a:lnTo>
                <a:lnTo>
                  <a:pt x="0" y="40"/>
                </a:lnTo>
                <a:lnTo>
                  <a:pt x="0" y="44"/>
                </a:lnTo>
                <a:lnTo>
                  <a:pt x="5" y="46"/>
                </a:lnTo>
                <a:lnTo>
                  <a:pt x="14" y="51"/>
                </a:lnTo>
                <a:lnTo>
                  <a:pt x="19" y="54"/>
                </a:lnTo>
                <a:lnTo>
                  <a:pt x="19" y="56"/>
                </a:lnTo>
                <a:lnTo>
                  <a:pt x="30" y="56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59" name="Freeform 1501"/>
          <p:cNvSpPr>
            <a:spLocks/>
          </p:cNvSpPr>
          <p:nvPr/>
        </p:nvSpPr>
        <p:spPr bwMode="auto">
          <a:xfrm>
            <a:off x="4733922" y="3292478"/>
            <a:ext cx="76200" cy="38100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19" y="2"/>
              </a:cxn>
              <a:cxn ang="0">
                <a:pos x="9" y="2"/>
              </a:cxn>
              <a:cxn ang="0">
                <a:pos x="9" y="7"/>
              </a:cxn>
              <a:cxn ang="0">
                <a:pos x="14" y="10"/>
              </a:cxn>
              <a:cxn ang="0">
                <a:pos x="9" y="13"/>
              </a:cxn>
              <a:cxn ang="0">
                <a:pos x="6" y="18"/>
              </a:cxn>
              <a:cxn ang="0">
                <a:pos x="0" y="24"/>
              </a:cxn>
              <a:cxn ang="0">
                <a:pos x="39" y="24"/>
              </a:cxn>
              <a:cxn ang="0">
                <a:pos x="39" y="17"/>
              </a:cxn>
              <a:cxn ang="0">
                <a:pos x="48" y="10"/>
              </a:cxn>
              <a:cxn ang="0">
                <a:pos x="43" y="0"/>
              </a:cxn>
              <a:cxn ang="0">
                <a:pos x="39" y="0"/>
              </a:cxn>
            </a:cxnLst>
            <a:rect l="0" t="0" r="r" b="b"/>
            <a:pathLst>
              <a:path w="48" h="24">
                <a:moveTo>
                  <a:pt x="39" y="0"/>
                </a:moveTo>
                <a:lnTo>
                  <a:pt x="19" y="2"/>
                </a:lnTo>
                <a:lnTo>
                  <a:pt x="9" y="2"/>
                </a:lnTo>
                <a:lnTo>
                  <a:pt x="9" y="7"/>
                </a:lnTo>
                <a:lnTo>
                  <a:pt x="14" y="10"/>
                </a:lnTo>
                <a:lnTo>
                  <a:pt x="9" y="13"/>
                </a:lnTo>
                <a:lnTo>
                  <a:pt x="6" y="18"/>
                </a:lnTo>
                <a:lnTo>
                  <a:pt x="0" y="24"/>
                </a:lnTo>
                <a:lnTo>
                  <a:pt x="39" y="24"/>
                </a:lnTo>
                <a:lnTo>
                  <a:pt x="39" y="17"/>
                </a:lnTo>
                <a:lnTo>
                  <a:pt x="48" y="10"/>
                </a:lnTo>
                <a:lnTo>
                  <a:pt x="43" y="0"/>
                </a:lnTo>
                <a:lnTo>
                  <a:pt x="39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60" name="Freeform 1502"/>
          <p:cNvSpPr>
            <a:spLocks/>
          </p:cNvSpPr>
          <p:nvPr/>
        </p:nvSpPr>
        <p:spPr bwMode="auto">
          <a:xfrm>
            <a:off x="4733922" y="3292478"/>
            <a:ext cx="76200" cy="38100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19" y="2"/>
              </a:cxn>
              <a:cxn ang="0">
                <a:pos x="9" y="2"/>
              </a:cxn>
              <a:cxn ang="0">
                <a:pos x="9" y="7"/>
              </a:cxn>
              <a:cxn ang="0">
                <a:pos x="14" y="10"/>
              </a:cxn>
              <a:cxn ang="0">
                <a:pos x="9" y="13"/>
              </a:cxn>
              <a:cxn ang="0">
                <a:pos x="6" y="18"/>
              </a:cxn>
              <a:cxn ang="0">
                <a:pos x="0" y="24"/>
              </a:cxn>
              <a:cxn ang="0">
                <a:pos x="39" y="24"/>
              </a:cxn>
              <a:cxn ang="0">
                <a:pos x="39" y="17"/>
              </a:cxn>
              <a:cxn ang="0">
                <a:pos x="48" y="10"/>
              </a:cxn>
              <a:cxn ang="0">
                <a:pos x="43" y="0"/>
              </a:cxn>
              <a:cxn ang="0">
                <a:pos x="39" y="0"/>
              </a:cxn>
            </a:cxnLst>
            <a:rect l="0" t="0" r="r" b="b"/>
            <a:pathLst>
              <a:path w="48" h="24">
                <a:moveTo>
                  <a:pt x="39" y="0"/>
                </a:moveTo>
                <a:lnTo>
                  <a:pt x="19" y="2"/>
                </a:lnTo>
                <a:lnTo>
                  <a:pt x="9" y="2"/>
                </a:lnTo>
                <a:lnTo>
                  <a:pt x="9" y="7"/>
                </a:lnTo>
                <a:lnTo>
                  <a:pt x="14" y="10"/>
                </a:lnTo>
                <a:lnTo>
                  <a:pt x="9" y="13"/>
                </a:lnTo>
                <a:lnTo>
                  <a:pt x="6" y="18"/>
                </a:lnTo>
                <a:lnTo>
                  <a:pt x="0" y="24"/>
                </a:lnTo>
                <a:lnTo>
                  <a:pt x="39" y="24"/>
                </a:lnTo>
                <a:lnTo>
                  <a:pt x="39" y="17"/>
                </a:lnTo>
                <a:lnTo>
                  <a:pt x="48" y="10"/>
                </a:lnTo>
                <a:lnTo>
                  <a:pt x="43" y="0"/>
                </a:lnTo>
                <a:lnTo>
                  <a:pt x="39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61" name="Freeform 1503"/>
          <p:cNvSpPr>
            <a:spLocks/>
          </p:cNvSpPr>
          <p:nvPr/>
        </p:nvSpPr>
        <p:spPr bwMode="auto">
          <a:xfrm>
            <a:off x="4797422" y="3289303"/>
            <a:ext cx="109537" cy="68263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26" y="33"/>
              </a:cxn>
              <a:cxn ang="0">
                <a:pos x="4" y="26"/>
              </a:cxn>
              <a:cxn ang="0">
                <a:pos x="0" y="25"/>
              </a:cxn>
              <a:cxn ang="0">
                <a:pos x="0" y="19"/>
              </a:cxn>
              <a:cxn ang="0">
                <a:pos x="9" y="13"/>
              </a:cxn>
              <a:cxn ang="0">
                <a:pos x="4" y="2"/>
              </a:cxn>
              <a:cxn ang="0">
                <a:pos x="0" y="2"/>
              </a:cxn>
              <a:cxn ang="0">
                <a:pos x="4" y="0"/>
              </a:cxn>
              <a:cxn ang="0">
                <a:pos x="24" y="0"/>
              </a:cxn>
              <a:cxn ang="0">
                <a:pos x="38" y="5"/>
              </a:cxn>
              <a:cxn ang="0">
                <a:pos x="43" y="5"/>
              </a:cxn>
              <a:cxn ang="0">
                <a:pos x="64" y="2"/>
              </a:cxn>
              <a:cxn ang="0">
                <a:pos x="69" y="2"/>
              </a:cxn>
              <a:cxn ang="0">
                <a:pos x="64" y="9"/>
              </a:cxn>
              <a:cxn ang="0">
                <a:pos x="64" y="23"/>
              </a:cxn>
              <a:cxn ang="0">
                <a:pos x="69" y="28"/>
              </a:cxn>
              <a:cxn ang="0">
                <a:pos x="59" y="33"/>
              </a:cxn>
              <a:cxn ang="0">
                <a:pos x="59" y="36"/>
              </a:cxn>
              <a:cxn ang="0">
                <a:pos x="43" y="43"/>
              </a:cxn>
              <a:cxn ang="0">
                <a:pos x="38" y="38"/>
              </a:cxn>
            </a:cxnLst>
            <a:rect l="0" t="0" r="r" b="b"/>
            <a:pathLst>
              <a:path w="69" h="43">
                <a:moveTo>
                  <a:pt x="38" y="38"/>
                </a:moveTo>
                <a:lnTo>
                  <a:pt x="26" y="33"/>
                </a:lnTo>
                <a:lnTo>
                  <a:pt x="4" y="26"/>
                </a:lnTo>
                <a:lnTo>
                  <a:pt x="0" y="25"/>
                </a:lnTo>
                <a:lnTo>
                  <a:pt x="0" y="19"/>
                </a:lnTo>
                <a:lnTo>
                  <a:pt x="9" y="13"/>
                </a:lnTo>
                <a:lnTo>
                  <a:pt x="4" y="2"/>
                </a:lnTo>
                <a:lnTo>
                  <a:pt x="0" y="2"/>
                </a:lnTo>
                <a:lnTo>
                  <a:pt x="4" y="0"/>
                </a:lnTo>
                <a:lnTo>
                  <a:pt x="24" y="0"/>
                </a:lnTo>
                <a:lnTo>
                  <a:pt x="38" y="5"/>
                </a:lnTo>
                <a:lnTo>
                  <a:pt x="43" y="5"/>
                </a:lnTo>
                <a:lnTo>
                  <a:pt x="64" y="2"/>
                </a:lnTo>
                <a:lnTo>
                  <a:pt x="69" y="2"/>
                </a:lnTo>
                <a:lnTo>
                  <a:pt x="64" y="9"/>
                </a:lnTo>
                <a:lnTo>
                  <a:pt x="64" y="23"/>
                </a:lnTo>
                <a:lnTo>
                  <a:pt x="69" y="28"/>
                </a:lnTo>
                <a:lnTo>
                  <a:pt x="59" y="33"/>
                </a:lnTo>
                <a:lnTo>
                  <a:pt x="59" y="36"/>
                </a:lnTo>
                <a:lnTo>
                  <a:pt x="43" y="43"/>
                </a:lnTo>
                <a:lnTo>
                  <a:pt x="38" y="38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62" name="Freeform 1504"/>
          <p:cNvSpPr>
            <a:spLocks/>
          </p:cNvSpPr>
          <p:nvPr/>
        </p:nvSpPr>
        <p:spPr bwMode="auto">
          <a:xfrm>
            <a:off x="4797422" y="3289303"/>
            <a:ext cx="109537" cy="68263"/>
          </a:xfrm>
          <a:custGeom>
            <a:avLst/>
            <a:gdLst/>
            <a:ahLst/>
            <a:cxnLst>
              <a:cxn ang="0">
                <a:pos x="38" y="38"/>
              </a:cxn>
              <a:cxn ang="0">
                <a:pos x="26" y="33"/>
              </a:cxn>
              <a:cxn ang="0">
                <a:pos x="4" y="26"/>
              </a:cxn>
              <a:cxn ang="0">
                <a:pos x="0" y="25"/>
              </a:cxn>
              <a:cxn ang="0">
                <a:pos x="0" y="19"/>
              </a:cxn>
              <a:cxn ang="0">
                <a:pos x="9" y="13"/>
              </a:cxn>
              <a:cxn ang="0">
                <a:pos x="4" y="2"/>
              </a:cxn>
              <a:cxn ang="0">
                <a:pos x="0" y="2"/>
              </a:cxn>
              <a:cxn ang="0">
                <a:pos x="4" y="0"/>
              </a:cxn>
              <a:cxn ang="0">
                <a:pos x="24" y="0"/>
              </a:cxn>
              <a:cxn ang="0">
                <a:pos x="38" y="5"/>
              </a:cxn>
              <a:cxn ang="0">
                <a:pos x="43" y="5"/>
              </a:cxn>
              <a:cxn ang="0">
                <a:pos x="64" y="2"/>
              </a:cxn>
              <a:cxn ang="0">
                <a:pos x="69" y="2"/>
              </a:cxn>
              <a:cxn ang="0">
                <a:pos x="64" y="9"/>
              </a:cxn>
              <a:cxn ang="0">
                <a:pos x="64" y="23"/>
              </a:cxn>
              <a:cxn ang="0">
                <a:pos x="69" y="28"/>
              </a:cxn>
              <a:cxn ang="0">
                <a:pos x="59" y="33"/>
              </a:cxn>
              <a:cxn ang="0">
                <a:pos x="59" y="36"/>
              </a:cxn>
              <a:cxn ang="0">
                <a:pos x="43" y="43"/>
              </a:cxn>
              <a:cxn ang="0">
                <a:pos x="38" y="38"/>
              </a:cxn>
            </a:cxnLst>
            <a:rect l="0" t="0" r="r" b="b"/>
            <a:pathLst>
              <a:path w="69" h="43">
                <a:moveTo>
                  <a:pt x="38" y="38"/>
                </a:moveTo>
                <a:lnTo>
                  <a:pt x="26" y="33"/>
                </a:lnTo>
                <a:lnTo>
                  <a:pt x="4" y="26"/>
                </a:lnTo>
                <a:lnTo>
                  <a:pt x="0" y="25"/>
                </a:lnTo>
                <a:lnTo>
                  <a:pt x="0" y="19"/>
                </a:lnTo>
                <a:lnTo>
                  <a:pt x="9" y="13"/>
                </a:lnTo>
                <a:lnTo>
                  <a:pt x="4" y="2"/>
                </a:lnTo>
                <a:lnTo>
                  <a:pt x="0" y="2"/>
                </a:lnTo>
                <a:lnTo>
                  <a:pt x="4" y="0"/>
                </a:lnTo>
                <a:lnTo>
                  <a:pt x="24" y="0"/>
                </a:lnTo>
                <a:lnTo>
                  <a:pt x="38" y="5"/>
                </a:lnTo>
                <a:lnTo>
                  <a:pt x="43" y="5"/>
                </a:lnTo>
                <a:lnTo>
                  <a:pt x="64" y="2"/>
                </a:lnTo>
                <a:lnTo>
                  <a:pt x="69" y="2"/>
                </a:lnTo>
                <a:lnTo>
                  <a:pt x="64" y="9"/>
                </a:lnTo>
                <a:lnTo>
                  <a:pt x="64" y="23"/>
                </a:lnTo>
                <a:lnTo>
                  <a:pt x="69" y="28"/>
                </a:lnTo>
                <a:lnTo>
                  <a:pt x="59" y="33"/>
                </a:lnTo>
                <a:lnTo>
                  <a:pt x="59" y="36"/>
                </a:lnTo>
                <a:lnTo>
                  <a:pt x="43" y="43"/>
                </a:lnTo>
                <a:lnTo>
                  <a:pt x="38" y="38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63" name="Freeform 1505"/>
          <p:cNvSpPr>
            <a:spLocks/>
          </p:cNvSpPr>
          <p:nvPr/>
        </p:nvSpPr>
        <p:spPr bwMode="auto">
          <a:xfrm>
            <a:off x="4733922" y="3330578"/>
            <a:ext cx="155575" cy="7302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9" y="2"/>
              </a:cxn>
              <a:cxn ang="0">
                <a:pos x="9" y="10"/>
              </a:cxn>
              <a:cxn ang="0">
                <a:pos x="0" y="15"/>
              </a:cxn>
              <a:cxn ang="0">
                <a:pos x="0" y="23"/>
              </a:cxn>
              <a:cxn ang="0">
                <a:pos x="9" y="32"/>
              </a:cxn>
              <a:cxn ang="0">
                <a:pos x="9" y="33"/>
              </a:cxn>
              <a:cxn ang="0">
                <a:pos x="14" y="33"/>
              </a:cxn>
              <a:cxn ang="0">
                <a:pos x="35" y="37"/>
              </a:cxn>
              <a:cxn ang="0">
                <a:pos x="40" y="37"/>
              </a:cxn>
              <a:cxn ang="0">
                <a:pos x="43" y="40"/>
              </a:cxn>
              <a:cxn ang="0">
                <a:pos x="48" y="46"/>
              </a:cxn>
              <a:cxn ang="0">
                <a:pos x="59" y="46"/>
              </a:cxn>
              <a:cxn ang="0">
                <a:pos x="86" y="43"/>
              </a:cxn>
              <a:cxn ang="0">
                <a:pos x="98" y="41"/>
              </a:cxn>
              <a:cxn ang="0">
                <a:pos x="83" y="35"/>
              </a:cxn>
              <a:cxn ang="0">
                <a:pos x="93" y="24"/>
              </a:cxn>
              <a:cxn ang="0">
                <a:pos x="83" y="21"/>
              </a:cxn>
              <a:cxn ang="0">
                <a:pos x="83" y="17"/>
              </a:cxn>
              <a:cxn ang="0">
                <a:pos x="77" y="12"/>
              </a:cxn>
              <a:cxn ang="0">
                <a:pos x="66" y="8"/>
              </a:cxn>
              <a:cxn ang="0">
                <a:pos x="43" y="0"/>
              </a:cxn>
              <a:cxn ang="0">
                <a:pos x="6" y="0"/>
              </a:cxn>
            </a:cxnLst>
            <a:rect l="0" t="0" r="r" b="b"/>
            <a:pathLst>
              <a:path w="98" h="46">
                <a:moveTo>
                  <a:pt x="6" y="0"/>
                </a:moveTo>
                <a:lnTo>
                  <a:pt x="9" y="2"/>
                </a:lnTo>
                <a:lnTo>
                  <a:pt x="9" y="10"/>
                </a:lnTo>
                <a:lnTo>
                  <a:pt x="0" y="15"/>
                </a:lnTo>
                <a:lnTo>
                  <a:pt x="0" y="23"/>
                </a:lnTo>
                <a:lnTo>
                  <a:pt x="9" y="32"/>
                </a:lnTo>
                <a:lnTo>
                  <a:pt x="9" y="33"/>
                </a:lnTo>
                <a:lnTo>
                  <a:pt x="14" y="33"/>
                </a:lnTo>
                <a:lnTo>
                  <a:pt x="35" y="37"/>
                </a:lnTo>
                <a:lnTo>
                  <a:pt x="40" y="37"/>
                </a:lnTo>
                <a:lnTo>
                  <a:pt x="43" y="40"/>
                </a:lnTo>
                <a:lnTo>
                  <a:pt x="48" y="46"/>
                </a:lnTo>
                <a:lnTo>
                  <a:pt x="59" y="46"/>
                </a:lnTo>
                <a:lnTo>
                  <a:pt x="86" y="43"/>
                </a:lnTo>
                <a:lnTo>
                  <a:pt x="98" y="41"/>
                </a:lnTo>
                <a:lnTo>
                  <a:pt x="83" y="35"/>
                </a:lnTo>
                <a:lnTo>
                  <a:pt x="93" y="24"/>
                </a:lnTo>
                <a:lnTo>
                  <a:pt x="83" y="21"/>
                </a:lnTo>
                <a:lnTo>
                  <a:pt x="83" y="17"/>
                </a:lnTo>
                <a:lnTo>
                  <a:pt x="77" y="12"/>
                </a:lnTo>
                <a:lnTo>
                  <a:pt x="66" y="8"/>
                </a:lnTo>
                <a:lnTo>
                  <a:pt x="43" y="0"/>
                </a:lnTo>
                <a:lnTo>
                  <a:pt x="6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64" name="Freeform 1506"/>
          <p:cNvSpPr>
            <a:spLocks/>
          </p:cNvSpPr>
          <p:nvPr/>
        </p:nvSpPr>
        <p:spPr bwMode="auto">
          <a:xfrm>
            <a:off x="4733922" y="3330578"/>
            <a:ext cx="155575" cy="7302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9" y="2"/>
              </a:cxn>
              <a:cxn ang="0">
                <a:pos x="9" y="10"/>
              </a:cxn>
              <a:cxn ang="0">
                <a:pos x="0" y="15"/>
              </a:cxn>
              <a:cxn ang="0">
                <a:pos x="0" y="23"/>
              </a:cxn>
              <a:cxn ang="0">
                <a:pos x="9" y="32"/>
              </a:cxn>
              <a:cxn ang="0">
                <a:pos x="9" y="33"/>
              </a:cxn>
              <a:cxn ang="0">
                <a:pos x="14" y="33"/>
              </a:cxn>
              <a:cxn ang="0">
                <a:pos x="35" y="37"/>
              </a:cxn>
              <a:cxn ang="0">
                <a:pos x="40" y="37"/>
              </a:cxn>
              <a:cxn ang="0">
                <a:pos x="43" y="40"/>
              </a:cxn>
              <a:cxn ang="0">
                <a:pos x="48" y="46"/>
              </a:cxn>
              <a:cxn ang="0">
                <a:pos x="59" y="46"/>
              </a:cxn>
              <a:cxn ang="0">
                <a:pos x="86" y="43"/>
              </a:cxn>
              <a:cxn ang="0">
                <a:pos x="98" y="41"/>
              </a:cxn>
              <a:cxn ang="0">
                <a:pos x="83" y="35"/>
              </a:cxn>
              <a:cxn ang="0">
                <a:pos x="93" y="24"/>
              </a:cxn>
              <a:cxn ang="0">
                <a:pos x="83" y="21"/>
              </a:cxn>
              <a:cxn ang="0">
                <a:pos x="83" y="17"/>
              </a:cxn>
              <a:cxn ang="0">
                <a:pos x="77" y="12"/>
              </a:cxn>
              <a:cxn ang="0">
                <a:pos x="66" y="8"/>
              </a:cxn>
              <a:cxn ang="0">
                <a:pos x="43" y="0"/>
              </a:cxn>
              <a:cxn ang="0">
                <a:pos x="6" y="0"/>
              </a:cxn>
            </a:cxnLst>
            <a:rect l="0" t="0" r="r" b="b"/>
            <a:pathLst>
              <a:path w="98" h="46">
                <a:moveTo>
                  <a:pt x="6" y="0"/>
                </a:moveTo>
                <a:lnTo>
                  <a:pt x="9" y="2"/>
                </a:lnTo>
                <a:lnTo>
                  <a:pt x="9" y="10"/>
                </a:lnTo>
                <a:lnTo>
                  <a:pt x="0" y="15"/>
                </a:lnTo>
                <a:lnTo>
                  <a:pt x="0" y="23"/>
                </a:lnTo>
                <a:lnTo>
                  <a:pt x="9" y="32"/>
                </a:lnTo>
                <a:lnTo>
                  <a:pt x="9" y="33"/>
                </a:lnTo>
                <a:lnTo>
                  <a:pt x="14" y="33"/>
                </a:lnTo>
                <a:lnTo>
                  <a:pt x="35" y="37"/>
                </a:lnTo>
                <a:lnTo>
                  <a:pt x="40" y="37"/>
                </a:lnTo>
                <a:lnTo>
                  <a:pt x="43" y="40"/>
                </a:lnTo>
                <a:lnTo>
                  <a:pt x="48" y="46"/>
                </a:lnTo>
                <a:lnTo>
                  <a:pt x="59" y="46"/>
                </a:lnTo>
                <a:lnTo>
                  <a:pt x="86" y="43"/>
                </a:lnTo>
                <a:lnTo>
                  <a:pt x="98" y="41"/>
                </a:lnTo>
                <a:lnTo>
                  <a:pt x="83" y="35"/>
                </a:lnTo>
                <a:lnTo>
                  <a:pt x="93" y="24"/>
                </a:lnTo>
                <a:lnTo>
                  <a:pt x="83" y="21"/>
                </a:lnTo>
                <a:lnTo>
                  <a:pt x="83" y="17"/>
                </a:lnTo>
                <a:lnTo>
                  <a:pt x="77" y="12"/>
                </a:lnTo>
                <a:lnTo>
                  <a:pt x="66" y="8"/>
                </a:lnTo>
                <a:lnTo>
                  <a:pt x="43" y="0"/>
                </a:lnTo>
                <a:lnTo>
                  <a:pt x="6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65" name="Freeform 1507"/>
          <p:cNvSpPr>
            <a:spLocks/>
          </p:cNvSpPr>
          <p:nvPr/>
        </p:nvSpPr>
        <p:spPr bwMode="auto">
          <a:xfrm>
            <a:off x="4622797" y="3378203"/>
            <a:ext cx="174625" cy="71438"/>
          </a:xfrm>
          <a:custGeom>
            <a:avLst/>
            <a:gdLst/>
            <a:ahLst/>
            <a:cxnLst>
              <a:cxn ang="0">
                <a:pos x="65" y="36"/>
              </a:cxn>
              <a:cxn ang="0">
                <a:pos x="44" y="45"/>
              </a:cxn>
              <a:cxn ang="0">
                <a:pos x="25" y="44"/>
              </a:cxn>
              <a:cxn ang="0">
                <a:pos x="14" y="42"/>
              </a:cxn>
              <a:cxn ang="0">
                <a:pos x="9" y="42"/>
              </a:cxn>
              <a:cxn ang="0">
                <a:pos x="0" y="38"/>
              </a:cxn>
              <a:cxn ang="0">
                <a:pos x="0" y="24"/>
              </a:cxn>
              <a:cxn ang="0">
                <a:pos x="20" y="21"/>
              </a:cxn>
              <a:cxn ang="0">
                <a:pos x="14" y="20"/>
              </a:cxn>
              <a:cxn ang="0">
                <a:pos x="20" y="12"/>
              </a:cxn>
              <a:cxn ang="0">
                <a:pos x="42" y="16"/>
              </a:cxn>
              <a:cxn ang="0">
                <a:pos x="44" y="16"/>
              </a:cxn>
              <a:cxn ang="0">
                <a:pos x="61" y="21"/>
              </a:cxn>
              <a:cxn ang="0">
                <a:pos x="70" y="24"/>
              </a:cxn>
              <a:cxn ang="0">
                <a:pos x="70" y="18"/>
              </a:cxn>
              <a:cxn ang="0">
                <a:pos x="65" y="18"/>
              </a:cxn>
              <a:cxn ang="0">
                <a:pos x="60" y="16"/>
              </a:cxn>
              <a:cxn ang="0">
                <a:pos x="65" y="5"/>
              </a:cxn>
              <a:cxn ang="0">
                <a:pos x="65" y="3"/>
              </a:cxn>
              <a:cxn ang="0">
                <a:pos x="75" y="0"/>
              </a:cxn>
              <a:cxn ang="0">
                <a:pos x="79" y="0"/>
              </a:cxn>
              <a:cxn ang="0">
                <a:pos x="79" y="3"/>
              </a:cxn>
              <a:cxn ang="0">
                <a:pos x="84" y="3"/>
              </a:cxn>
              <a:cxn ang="0">
                <a:pos x="105" y="8"/>
              </a:cxn>
              <a:cxn ang="0">
                <a:pos x="110" y="12"/>
              </a:cxn>
              <a:cxn ang="0">
                <a:pos x="105" y="16"/>
              </a:cxn>
              <a:cxn ang="0">
                <a:pos x="105" y="19"/>
              </a:cxn>
              <a:cxn ang="0">
                <a:pos x="100" y="27"/>
              </a:cxn>
              <a:cxn ang="0">
                <a:pos x="105" y="27"/>
              </a:cxn>
              <a:cxn ang="0">
                <a:pos x="75" y="31"/>
              </a:cxn>
              <a:cxn ang="0">
                <a:pos x="75" y="34"/>
              </a:cxn>
              <a:cxn ang="0">
                <a:pos x="65" y="36"/>
              </a:cxn>
            </a:cxnLst>
            <a:rect l="0" t="0" r="r" b="b"/>
            <a:pathLst>
              <a:path w="110" h="45">
                <a:moveTo>
                  <a:pt x="65" y="36"/>
                </a:moveTo>
                <a:lnTo>
                  <a:pt x="44" y="45"/>
                </a:lnTo>
                <a:lnTo>
                  <a:pt x="25" y="44"/>
                </a:lnTo>
                <a:lnTo>
                  <a:pt x="14" y="42"/>
                </a:lnTo>
                <a:lnTo>
                  <a:pt x="9" y="42"/>
                </a:lnTo>
                <a:lnTo>
                  <a:pt x="0" y="38"/>
                </a:lnTo>
                <a:lnTo>
                  <a:pt x="0" y="24"/>
                </a:lnTo>
                <a:lnTo>
                  <a:pt x="20" y="21"/>
                </a:lnTo>
                <a:lnTo>
                  <a:pt x="14" y="20"/>
                </a:lnTo>
                <a:lnTo>
                  <a:pt x="20" y="12"/>
                </a:lnTo>
                <a:lnTo>
                  <a:pt x="42" y="16"/>
                </a:lnTo>
                <a:lnTo>
                  <a:pt x="44" y="16"/>
                </a:lnTo>
                <a:lnTo>
                  <a:pt x="61" y="21"/>
                </a:lnTo>
                <a:lnTo>
                  <a:pt x="70" y="24"/>
                </a:lnTo>
                <a:lnTo>
                  <a:pt x="70" y="18"/>
                </a:lnTo>
                <a:lnTo>
                  <a:pt x="65" y="18"/>
                </a:lnTo>
                <a:lnTo>
                  <a:pt x="60" y="16"/>
                </a:lnTo>
                <a:lnTo>
                  <a:pt x="65" y="5"/>
                </a:lnTo>
                <a:lnTo>
                  <a:pt x="65" y="3"/>
                </a:lnTo>
                <a:lnTo>
                  <a:pt x="75" y="0"/>
                </a:lnTo>
                <a:lnTo>
                  <a:pt x="79" y="0"/>
                </a:lnTo>
                <a:lnTo>
                  <a:pt x="79" y="3"/>
                </a:lnTo>
                <a:lnTo>
                  <a:pt x="84" y="3"/>
                </a:lnTo>
                <a:lnTo>
                  <a:pt x="105" y="8"/>
                </a:lnTo>
                <a:lnTo>
                  <a:pt x="110" y="12"/>
                </a:lnTo>
                <a:lnTo>
                  <a:pt x="105" y="16"/>
                </a:lnTo>
                <a:lnTo>
                  <a:pt x="105" y="19"/>
                </a:lnTo>
                <a:lnTo>
                  <a:pt x="100" y="27"/>
                </a:lnTo>
                <a:lnTo>
                  <a:pt x="105" y="27"/>
                </a:lnTo>
                <a:lnTo>
                  <a:pt x="75" y="31"/>
                </a:lnTo>
                <a:lnTo>
                  <a:pt x="75" y="34"/>
                </a:lnTo>
                <a:lnTo>
                  <a:pt x="65" y="36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66" name="Freeform 1508"/>
          <p:cNvSpPr>
            <a:spLocks/>
          </p:cNvSpPr>
          <p:nvPr/>
        </p:nvSpPr>
        <p:spPr bwMode="auto">
          <a:xfrm>
            <a:off x="4622797" y="3378203"/>
            <a:ext cx="174625" cy="71438"/>
          </a:xfrm>
          <a:custGeom>
            <a:avLst/>
            <a:gdLst/>
            <a:ahLst/>
            <a:cxnLst>
              <a:cxn ang="0">
                <a:pos x="65" y="36"/>
              </a:cxn>
              <a:cxn ang="0">
                <a:pos x="44" y="45"/>
              </a:cxn>
              <a:cxn ang="0">
                <a:pos x="25" y="44"/>
              </a:cxn>
              <a:cxn ang="0">
                <a:pos x="14" y="42"/>
              </a:cxn>
              <a:cxn ang="0">
                <a:pos x="9" y="42"/>
              </a:cxn>
              <a:cxn ang="0">
                <a:pos x="0" y="38"/>
              </a:cxn>
              <a:cxn ang="0">
                <a:pos x="0" y="24"/>
              </a:cxn>
              <a:cxn ang="0">
                <a:pos x="20" y="21"/>
              </a:cxn>
              <a:cxn ang="0">
                <a:pos x="14" y="20"/>
              </a:cxn>
              <a:cxn ang="0">
                <a:pos x="20" y="12"/>
              </a:cxn>
              <a:cxn ang="0">
                <a:pos x="42" y="16"/>
              </a:cxn>
              <a:cxn ang="0">
                <a:pos x="44" y="16"/>
              </a:cxn>
              <a:cxn ang="0">
                <a:pos x="61" y="21"/>
              </a:cxn>
              <a:cxn ang="0">
                <a:pos x="70" y="24"/>
              </a:cxn>
              <a:cxn ang="0">
                <a:pos x="70" y="18"/>
              </a:cxn>
              <a:cxn ang="0">
                <a:pos x="65" y="18"/>
              </a:cxn>
              <a:cxn ang="0">
                <a:pos x="60" y="16"/>
              </a:cxn>
              <a:cxn ang="0">
                <a:pos x="65" y="5"/>
              </a:cxn>
              <a:cxn ang="0">
                <a:pos x="65" y="3"/>
              </a:cxn>
              <a:cxn ang="0">
                <a:pos x="75" y="0"/>
              </a:cxn>
              <a:cxn ang="0">
                <a:pos x="79" y="0"/>
              </a:cxn>
              <a:cxn ang="0">
                <a:pos x="79" y="3"/>
              </a:cxn>
              <a:cxn ang="0">
                <a:pos x="84" y="3"/>
              </a:cxn>
              <a:cxn ang="0">
                <a:pos x="105" y="8"/>
              </a:cxn>
              <a:cxn ang="0">
                <a:pos x="110" y="12"/>
              </a:cxn>
              <a:cxn ang="0">
                <a:pos x="105" y="16"/>
              </a:cxn>
              <a:cxn ang="0">
                <a:pos x="105" y="19"/>
              </a:cxn>
              <a:cxn ang="0">
                <a:pos x="100" y="27"/>
              </a:cxn>
              <a:cxn ang="0">
                <a:pos x="105" y="27"/>
              </a:cxn>
              <a:cxn ang="0">
                <a:pos x="75" y="31"/>
              </a:cxn>
              <a:cxn ang="0">
                <a:pos x="75" y="34"/>
              </a:cxn>
              <a:cxn ang="0">
                <a:pos x="65" y="36"/>
              </a:cxn>
            </a:cxnLst>
            <a:rect l="0" t="0" r="r" b="b"/>
            <a:pathLst>
              <a:path w="110" h="45">
                <a:moveTo>
                  <a:pt x="65" y="36"/>
                </a:moveTo>
                <a:lnTo>
                  <a:pt x="44" y="45"/>
                </a:lnTo>
                <a:lnTo>
                  <a:pt x="25" y="44"/>
                </a:lnTo>
                <a:lnTo>
                  <a:pt x="14" y="42"/>
                </a:lnTo>
                <a:lnTo>
                  <a:pt x="9" y="42"/>
                </a:lnTo>
                <a:lnTo>
                  <a:pt x="0" y="38"/>
                </a:lnTo>
                <a:lnTo>
                  <a:pt x="0" y="24"/>
                </a:lnTo>
                <a:lnTo>
                  <a:pt x="20" y="21"/>
                </a:lnTo>
                <a:lnTo>
                  <a:pt x="14" y="20"/>
                </a:lnTo>
                <a:lnTo>
                  <a:pt x="20" y="12"/>
                </a:lnTo>
                <a:lnTo>
                  <a:pt x="42" y="16"/>
                </a:lnTo>
                <a:lnTo>
                  <a:pt x="44" y="16"/>
                </a:lnTo>
                <a:lnTo>
                  <a:pt x="61" y="21"/>
                </a:lnTo>
                <a:lnTo>
                  <a:pt x="70" y="24"/>
                </a:lnTo>
                <a:lnTo>
                  <a:pt x="70" y="18"/>
                </a:lnTo>
                <a:lnTo>
                  <a:pt x="65" y="18"/>
                </a:lnTo>
                <a:lnTo>
                  <a:pt x="60" y="16"/>
                </a:lnTo>
                <a:lnTo>
                  <a:pt x="65" y="5"/>
                </a:lnTo>
                <a:lnTo>
                  <a:pt x="65" y="3"/>
                </a:lnTo>
                <a:lnTo>
                  <a:pt x="75" y="0"/>
                </a:lnTo>
                <a:lnTo>
                  <a:pt x="79" y="0"/>
                </a:lnTo>
                <a:lnTo>
                  <a:pt x="79" y="3"/>
                </a:lnTo>
                <a:lnTo>
                  <a:pt x="84" y="3"/>
                </a:lnTo>
                <a:lnTo>
                  <a:pt x="105" y="8"/>
                </a:lnTo>
                <a:lnTo>
                  <a:pt x="110" y="12"/>
                </a:lnTo>
                <a:lnTo>
                  <a:pt x="105" y="16"/>
                </a:lnTo>
                <a:lnTo>
                  <a:pt x="105" y="19"/>
                </a:lnTo>
                <a:lnTo>
                  <a:pt x="100" y="27"/>
                </a:lnTo>
                <a:lnTo>
                  <a:pt x="105" y="27"/>
                </a:lnTo>
                <a:lnTo>
                  <a:pt x="75" y="31"/>
                </a:lnTo>
                <a:lnTo>
                  <a:pt x="75" y="34"/>
                </a:lnTo>
                <a:lnTo>
                  <a:pt x="65" y="36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67" name="Freeform 1509"/>
          <p:cNvSpPr>
            <a:spLocks/>
          </p:cNvSpPr>
          <p:nvPr/>
        </p:nvSpPr>
        <p:spPr bwMode="auto">
          <a:xfrm>
            <a:off x="4741860" y="3398841"/>
            <a:ext cx="147637" cy="111125"/>
          </a:xfrm>
          <a:custGeom>
            <a:avLst/>
            <a:gdLst/>
            <a:ahLst/>
            <a:cxnLst>
              <a:cxn ang="0">
                <a:pos x="9" y="70"/>
              </a:cxn>
              <a:cxn ang="0">
                <a:pos x="14" y="70"/>
              </a:cxn>
              <a:cxn ang="0">
                <a:pos x="14" y="65"/>
              </a:cxn>
              <a:cxn ang="0">
                <a:pos x="38" y="61"/>
              </a:cxn>
              <a:cxn ang="0">
                <a:pos x="43" y="51"/>
              </a:cxn>
              <a:cxn ang="0">
                <a:pos x="38" y="44"/>
              </a:cxn>
              <a:cxn ang="0">
                <a:pos x="38" y="42"/>
              </a:cxn>
              <a:cxn ang="0">
                <a:pos x="59" y="29"/>
              </a:cxn>
              <a:cxn ang="0">
                <a:pos x="78" y="27"/>
              </a:cxn>
              <a:cxn ang="0">
                <a:pos x="93" y="21"/>
              </a:cxn>
              <a:cxn ang="0">
                <a:pos x="93" y="0"/>
              </a:cxn>
              <a:cxn ang="0">
                <a:pos x="76" y="2"/>
              </a:cxn>
              <a:cxn ang="0">
                <a:pos x="52" y="4"/>
              </a:cxn>
              <a:cxn ang="0">
                <a:pos x="43" y="4"/>
              </a:cxn>
              <a:cxn ang="0">
                <a:pos x="38" y="7"/>
              </a:cxn>
              <a:cxn ang="0">
                <a:pos x="38" y="12"/>
              </a:cxn>
              <a:cxn ang="0">
                <a:pos x="48" y="19"/>
              </a:cxn>
              <a:cxn ang="0">
                <a:pos x="48" y="24"/>
              </a:cxn>
              <a:cxn ang="0">
                <a:pos x="43" y="27"/>
              </a:cxn>
              <a:cxn ang="0">
                <a:pos x="34" y="24"/>
              </a:cxn>
              <a:cxn ang="0">
                <a:pos x="38" y="17"/>
              </a:cxn>
              <a:cxn ang="0">
                <a:pos x="29" y="17"/>
              </a:cxn>
              <a:cxn ang="0">
                <a:pos x="29" y="14"/>
              </a:cxn>
              <a:cxn ang="0">
                <a:pos x="0" y="19"/>
              </a:cxn>
              <a:cxn ang="0">
                <a:pos x="0" y="24"/>
              </a:cxn>
              <a:cxn ang="0">
                <a:pos x="3" y="24"/>
              </a:cxn>
              <a:cxn ang="0">
                <a:pos x="24" y="25"/>
              </a:cxn>
              <a:cxn ang="0">
                <a:pos x="24" y="42"/>
              </a:cxn>
              <a:cxn ang="0">
                <a:pos x="3" y="53"/>
              </a:cxn>
              <a:cxn ang="0">
                <a:pos x="9" y="68"/>
              </a:cxn>
              <a:cxn ang="0">
                <a:pos x="9" y="70"/>
              </a:cxn>
            </a:cxnLst>
            <a:rect l="0" t="0" r="r" b="b"/>
            <a:pathLst>
              <a:path w="93" h="70">
                <a:moveTo>
                  <a:pt x="9" y="70"/>
                </a:moveTo>
                <a:lnTo>
                  <a:pt x="14" y="70"/>
                </a:lnTo>
                <a:lnTo>
                  <a:pt x="14" y="65"/>
                </a:lnTo>
                <a:lnTo>
                  <a:pt x="38" y="61"/>
                </a:lnTo>
                <a:lnTo>
                  <a:pt x="43" y="51"/>
                </a:lnTo>
                <a:lnTo>
                  <a:pt x="38" y="44"/>
                </a:lnTo>
                <a:lnTo>
                  <a:pt x="38" y="42"/>
                </a:lnTo>
                <a:lnTo>
                  <a:pt x="59" y="29"/>
                </a:lnTo>
                <a:lnTo>
                  <a:pt x="78" y="27"/>
                </a:lnTo>
                <a:lnTo>
                  <a:pt x="93" y="21"/>
                </a:lnTo>
                <a:lnTo>
                  <a:pt x="93" y="0"/>
                </a:lnTo>
                <a:lnTo>
                  <a:pt x="76" y="2"/>
                </a:lnTo>
                <a:lnTo>
                  <a:pt x="52" y="4"/>
                </a:lnTo>
                <a:lnTo>
                  <a:pt x="43" y="4"/>
                </a:lnTo>
                <a:lnTo>
                  <a:pt x="38" y="7"/>
                </a:lnTo>
                <a:lnTo>
                  <a:pt x="38" y="12"/>
                </a:lnTo>
                <a:lnTo>
                  <a:pt x="48" y="19"/>
                </a:lnTo>
                <a:lnTo>
                  <a:pt x="48" y="24"/>
                </a:lnTo>
                <a:lnTo>
                  <a:pt x="43" y="27"/>
                </a:lnTo>
                <a:lnTo>
                  <a:pt x="34" y="24"/>
                </a:lnTo>
                <a:lnTo>
                  <a:pt x="38" y="17"/>
                </a:lnTo>
                <a:lnTo>
                  <a:pt x="29" y="17"/>
                </a:lnTo>
                <a:lnTo>
                  <a:pt x="29" y="14"/>
                </a:lnTo>
                <a:lnTo>
                  <a:pt x="0" y="19"/>
                </a:lnTo>
                <a:lnTo>
                  <a:pt x="0" y="24"/>
                </a:lnTo>
                <a:lnTo>
                  <a:pt x="3" y="24"/>
                </a:lnTo>
                <a:lnTo>
                  <a:pt x="24" y="25"/>
                </a:lnTo>
                <a:lnTo>
                  <a:pt x="24" y="42"/>
                </a:lnTo>
                <a:lnTo>
                  <a:pt x="3" y="53"/>
                </a:lnTo>
                <a:lnTo>
                  <a:pt x="9" y="68"/>
                </a:lnTo>
                <a:lnTo>
                  <a:pt x="9" y="7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68" name="Freeform 1510"/>
          <p:cNvSpPr>
            <a:spLocks/>
          </p:cNvSpPr>
          <p:nvPr/>
        </p:nvSpPr>
        <p:spPr bwMode="auto">
          <a:xfrm>
            <a:off x="4741860" y="3398841"/>
            <a:ext cx="147637" cy="111125"/>
          </a:xfrm>
          <a:custGeom>
            <a:avLst/>
            <a:gdLst/>
            <a:ahLst/>
            <a:cxnLst>
              <a:cxn ang="0">
                <a:pos x="9" y="70"/>
              </a:cxn>
              <a:cxn ang="0">
                <a:pos x="14" y="70"/>
              </a:cxn>
              <a:cxn ang="0">
                <a:pos x="14" y="65"/>
              </a:cxn>
              <a:cxn ang="0">
                <a:pos x="38" y="61"/>
              </a:cxn>
              <a:cxn ang="0">
                <a:pos x="43" y="51"/>
              </a:cxn>
              <a:cxn ang="0">
                <a:pos x="38" y="44"/>
              </a:cxn>
              <a:cxn ang="0">
                <a:pos x="38" y="42"/>
              </a:cxn>
              <a:cxn ang="0">
                <a:pos x="59" y="29"/>
              </a:cxn>
              <a:cxn ang="0">
                <a:pos x="78" y="27"/>
              </a:cxn>
              <a:cxn ang="0">
                <a:pos x="93" y="21"/>
              </a:cxn>
              <a:cxn ang="0">
                <a:pos x="93" y="0"/>
              </a:cxn>
              <a:cxn ang="0">
                <a:pos x="76" y="2"/>
              </a:cxn>
              <a:cxn ang="0">
                <a:pos x="52" y="4"/>
              </a:cxn>
              <a:cxn ang="0">
                <a:pos x="43" y="4"/>
              </a:cxn>
              <a:cxn ang="0">
                <a:pos x="38" y="7"/>
              </a:cxn>
              <a:cxn ang="0">
                <a:pos x="38" y="12"/>
              </a:cxn>
              <a:cxn ang="0">
                <a:pos x="48" y="19"/>
              </a:cxn>
              <a:cxn ang="0">
                <a:pos x="48" y="24"/>
              </a:cxn>
              <a:cxn ang="0">
                <a:pos x="43" y="27"/>
              </a:cxn>
              <a:cxn ang="0">
                <a:pos x="34" y="24"/>
              </a:cxn>
              <a:cxn ang="0">
                <a:pos x="38" y="17"/>
              </a:cxn>
              <a:cxn ang="0">
                <a:pos x="29" y="17"/>
              </a:cxn>
              <a:cxn ang="0">
                <a:pos x="29" y="14"/>
              </a:cxn>
              <a:cxn ang="0">
                <a:pos x="0" y="19"/>
              </a:cxn>
              <a:cxn ang="0">
                <a:pos x="0" y="24"/>
              </a:cxn>
              <a:cxn ang="0">
                <a:pos x="3" y="24"/>
              </a:cxn>
              <a:cxn ang="0">
                <a:pos x="24" y="25"/>
              </a:cxn>
              <a:cxn ang="0">
                <a:pos x="24" y="42"/>
              </a:cxn>
              <a:cxn ang="0">
                <a:pos x="3" y="53"/>
              </a:cxn>
              <a:cxn ang="0">
                <a:pos x="9" y="68"/>
              </a:cxn>
              <a:cxn ang="0">
                <a:pos x="9" y="70"/>
              </a:cxn>
            </a:cxnLst>
            <a:rect l="0" t="0" r="r" b="b"/>
            <a:pathLst>
              <a:path w="93" h="70">
                <a:moveTo>
                  <a:pt x="9" y="70"/>
                </a:moveTo>
                <a:lnTo>
                  <a:pt x="14" y="70"/>
                </a:lnTo>
                <a:lnTo>
                  <a:pt x="14" y="65"/>
                </a:lnTo>
                <a:lnTo>
                  <a:pt x="38" y="61"/>
                </a:lnTo>
                <a:lnTo>
                  <a:pt x="43" y="51"/>
                </a:lnTo>
                <a:lnTo>
                  <a:pt x="38" y="44"/>
                </a:lnTo>
                <a:lnTo>
                  <a:pt x="38" y="42"/>
                </a:lnTo>
                <a:lnTo>
                  <a:pt x="59" y="29"/>
                </a:lnTo>
                <a:lnTo>
                  <a:pt x="78" y="27"/>
                </a:lnTo>
                <a:lnTo>
                  <a:pt x="93" y="21"/>
                </a:lnTo>
                <a:lnTo>
                  <a:pt x="93" y="0"/>
                </a:lnTo>
                <a:lnTo>
                  <a:pt x="76" y="2"/>
                </a:lnTo>
                <a:lnTo>
                  <a:pt x="52" y="4"/>
                </a:lnTo>
                <a:lnTo>
                  <a:pt x="43" y="4"/>
                </a:lnTo>
                <a:lnTo>
                  <a:pt x="38" y="7"/>
                </a:lnTo>
                <a:lnTo>
                  <a:pt x="38" y="12"/>
                </a:lnTo>
                <a:lnTo>
                  <a:pt x="48" y="19"/>
                </a:lnTo>
                <a:lnTo>
                  <a:pt x="48" y="24"/>
                </a:lnTo>
                <a:lnTo>
                  <a:pt x="43" y="27"/>
                </a:lnTo>
                <a:lnTo>
                  <a:pt x="34" y="24"/>
                </a:lnTo>
                <a:lnTo>
                  <a:pt x="38" y="17"/>
                </a:lnTo>
                <a:lnTo>
                  <a:pt x="29" y="17"/>
                </a:lnTo>
                <a:lnTo>
                  <a:pt x="29" y="14"/>
                </a:lnTo>
                <a:lnTo>
                  <a:pt x="0" y="19"/>
                </a:lnTo>
                <a:lnTo>
                  <a:pt x="0" y="24"/>
                </a:lnTo>
                <a:lnTo>
                  <a:pt x="3" y="24"/>
                </a:lnTo>
                <a:lnTo>
                  <a:pt x="24" y="25"/>
                </a:lnTo>
                <a:lnTo>
                  <a:pt x="24" y="42"/>
                </a:lnTo>
                <a:lnTo>
                  <a:pt x="3" y="53"/>
                </a:lnTo>
                <a:lnTo>
                  <a:pt x="9" y="68"/>
                </a:lnTo>
                <a:lnTo>
                  <a:pt x="9" y="7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69" name="Freeform 1511"/>
          <p:cNvSpPr>
            <a:spLocks/>
          </p:cNvSpPr>
          <p:nvPr/>
        </p:nvSpPr>
        <p:spPr bwMode="auto">
          <a:xfrm>
            <a:off x="4779960" y="3390903"/>
            <a:ext cx="39687" cy="49213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11" y="4"/>
              </a:cxn>
              <a:cxn ang="0">
                <a:pos x="6" y="8"/>
              </a:cxn>
              <a:cxn ang="0">
                <a:pos x="6" y="11"/>
              </a:cxn>
              <a:cxn ang="0">
                <a:pos x="0" y="18"/>
              </a:cxn>
              <a:cxn ang="0">
                <a:pos x="6" y="18"/>
              </a:cxn>
              <a:cxn ang="0">
                <a:pos x="6" y="20"/>
              </a:cxn>
              <a:cxn ang="0">
                <a:pos x="14" y="20"/>
              </a:cxn>
              <a:cxn ang="0">
                <a:pos x="11" y="27"/>
              </a:cxn>
              <a:cxn ang="0">
                <a:pos x="20" y="31"/>
              </a:cxn>
              <a:cxn ang="0">
                <a:pos x="25" y="25"/>
              </a:cxn>
              <a:cxn ang="0">
                <a:pos x="25" y="22"/>
              </a:cxn>
              <a:cxn ang="0">
                <a:pos x="14" y="16"/>
              </a:cxn>
              <a:cxn ang="0">
                <a:pos x="14" y="10"/>
              </a:cxn>
              <a:cxn ang="0">
                <a:pos x="20" y="8"/>
              </a:cxn>
              <a:cxn ang="0">
                <a:pos x="14" y="2"/>
              </a:cxn>
              <a:cxn ang="0">
                <a:pos x="11" y="0"/>
              </a:cxn>
              <a:cxn ang="0">
                <a:pos x="6" y="0"/>
              </a:cxn>
            </a:cxnLst>
            <a:rect l="0" t="0" r="r" b="b"/>
            <a:pathLst>
              <a:path w="25" h="31">
                <a:moveTo>
                  <a:pt x="6" y="0"/>
                </a:moveTo>
                <a:lnTo>
                  <a:pt x="11" y="4"/>
                </a:lnTo>
                <a:lnTo>
                  <a:pt x="6" y="8"/>
                </a:lnTo>
                <a:lnTo>
                  <a:pt x="6" y="11"/>
                </a:lnTo>
                <a:lnTo>
                  <a:pt x="0" y="18"/>
                </a:lnTo>
                <a:lnTo>
                  <a:pt x="6" y="18"/>
                </a:lnTo>
                <a:lnTo>
                  <a:pt x="6" y="20"/>
                </a:lnTo>
                <a:lnTo>
                  <a:pt x="14" y="20"/>
                </a:lnTo>
                <a:lnTo>
                  <a:pt x="11" y="27"/>
                </a:lnTo>
                <a:lnTo>
                  <a:pt x="20" y="31"/>
                </a:lnTo>
                <a:lnTo>
                  <a:pt x="25" y="25"/>
                </a:lnTo>
                <a:lnTo>
                  <a:pt x="25" y="22"/>
                </a:lnTo>
                <a:lnTo>
                  <a:pt x="14" y="16"/>
                </a:lnTo>
                <a:lnTo>
                  <a:pt x="14" y="10"/>
                </a:lnTo>
                <a:lnTo>
                  <a:pt x="20" y="8"/>
                </a:lnTo>
                <a:lnTo>
                  <a:pt x="14" y="2"/>
                </a:lnTo>
                <a:lnTo>
                  <a:pt x="11" y="0"/>
                </a:lnTo>
                <a:lnTo>
                  <a:pt x="6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70" name="Freeform 1512"/>
          <p:cNvSpPr>
            <a:spLocks/>
          </p:cNvSpPr>
          <p:nvPr/>
        </p:nvSpPr>
        <p:spPr bwMode="auto">
          <a:xfrm>
            <a:off x="4779960" y="3390903"/>
            <a:ext cx="39687" cy="49213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11" y="4"/>
              </a:cxn>
              <a:cxn ang="0">
                <a:pos x="6" y="8"/>
              </a:cxn>
              <a:cxn ang="0">
                <a:pos x="6" y="11"/>
              </a:cxn>
              <a:cxn ang="0">
                <a:pos x="0" y="18"/>
              </a:cxn>
              <a:cxn ang="0">
                <a:pos x="6" y="18"/>
              </a:cxn>
              <a:cxn ang="0">
                <a:pos x="6" y="20"/>
              </a:cxn>
              <a:cxn ang="0">
                <a:pos x="14" y="20"/>
              </a:cxn>
              <a:cxn ang="0">
                <a:pos x="11" y="27"/>
              </a:cxn>
              <a:cxn ang="0">
                <a:pos x="20" y="31"/>
              </a:cxn>
              <a:cxn ang="0">
                <a:pos x="25" y="25"/>
              </a:cxn>
              <a:cxn ang="0">
                <a:pos x="25" y="22"/>
              </a:cxn>
              <a:cxn ang="0">
                <a:pos x="14" y="16"/>
              </a:cxn>
              <a:cxn ang="0">
                <a:pos x="14" y="10"/>
              </a:cxn>
              <a:cxn ang="0">
                <a:pos x="20" y="8"/>
              </a:cxn>
              <a:cxn ang="0">
                <a:pos x="14" y="2"/>
              </a:cxn>
              <a:cxn ang="0">
                <a:pos x="11" y="0"/>
              </a:cxn>
              <a:cxn ang="0">
                <a:pos x="6" y="0"/>
              </a:cxn>
            </a:cxnLst>
            <a:rect l="0" t="0" r="r" b="b"/>
            <a:pathLst>
              <a:path w="25" h="31">
                <a:moveTo>
                  <a:pt x="6" y="0"/>
                </a:moveTo>
                <a:lnTo>
                  <a:pt x="11" y="4"/>
                </a:lnTo>
                <a:lnTo>
                  <a:pt x="6" y="8"/>
                </a:lnTo>
                <a:lnTo>
                  <a:pt x="6" y="11"/>
                </a:lnTo>
                <a:lnTo>
                  <a:pt x="0" y="18"/>
                </a:lnTo>
                <a:lnTo>
                  <a:pt x="6" y="18"/>
                </a:lnTo>
                <a:lnTo>
                  <a:pt x="6" y="20"/>
                </a:lnTo>
                <a:lnTo>
                  <a:pt x="14" y="20"/>
                </a:lnTo>
                <a:lnTo>
                  <a:pt x="11" y="27"/>
                </a:lnTo>
                <a:lnTo>
                  <a:pt x="20" y="31"/>
                </a:lnTo>
                <a:lnTo>
                  <a:pt x="25" y="25"/>
                </a:lnTo>
                <a:lnTo>
                  <a:pt x="25" y="22"/>
                </a:lnTo>
                <a:lnTo>
                  <a:pt x="14" y="16"/>
                </a:lnTo>
                <a:lnTo>
                  <a:pt x="14" y="10"/>
                </a:lnTo>
                <a:lnTo>
                  <a:pt x="20" y="8"/>
                </a:lnTo>
                <a:lnTo>
                  <a:pt x="14" y="2"/>
                </a:lnTo>
                <a:lnTo>
                  <a:pt x="11" y="0"/>
                </a:lnTo>
                <a:lnTo>
                  <a:pt x="6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71" name="Freeform 1513"/>
          <p:cNvSpPr>
            <a:spLocks/>
          </p:cNvSpPr>
          <p:nvPr/>
        </p:nvSpPr>
        <p:spPr bwMode="auto">
          <a:xfrm>
            <a:off x="4662485" y="3432178"/>
            <a:ext cx="117475" cy="49213"/>
          </a:xfrm>
          <a:custGeom>
            <a:avLst/>
            <a:gdLst/>
            <a:ahLst/>
            <a:cxnLst>
              <a:cxn ang="0">
                <a:pos x="40" y="29"/>
              </a:cxn>
              <a:cxn ang="0">
                <a:pos x="29" y="26"/>
              </a:cxn>
              <a:cxn ang="0">
                <a:pos x="24" y="23"/>
              </a:cxn>
              <a:cxn ang="0">
                <a:pos x="15" y="18"/>
              </a:cxn>
              <a:cxn ang="0">
                <a:pos x="0" y="11"/>
              </a:cxn>
              <a:cxn ang="0">
                <a:pos x="19" y="11"/>
              </a:cxn>
              <a:cxn ang="0">
                <a:pos x="41" y="2"/>
              </a:cxn>
              <a:cxn ang="0">
                <a:pos x="50" y="0"/>
              </a:cxn>
              <a:cxn ang="0">
                <a:pos x="50" y="2"/>
              </a:cxn>
              <a:cxn ang="0">
                <a:pos x="54" y="2"/>
              </a:cxn>
              <a:cxn ang="0">
                <a:pos x="74" y="4"/>
              </a:cxn>
              <a:cxn ang="0">
                <a:pos x="74" y="21"/>
              </a:cxn>
              <a:cxn ang="0">
                <a:pos x="54" y="31"/>
              </a:cxn>
              <a:cxn ang="0">
                <a:pos x="50" y="29"/>
              </a:cxn>
              <a:cxn ang="0">
                <a:pos x="40" y="29"/>
              </a:cxn>
            </a:cxnLst>
            <a:rect l="0" t="0" r="r" b="b"/>
            <a:pathLst>
              <a:path w="74" h="31">
                <a:moveTo>
                  <a:pt x="40" y="29"/>
                </a:moveTo>
                <a:lnTo>
                  <a:pt x="29" y="26"/>
                </a:lnTo>
                <a:lnTo>
                  <a:pt x="24" y="23"/>
                </a:lnTo>
                <a:lnTo>
                  <a:pt x="15" y="18"/>
                </a:lnTo>
                <a:lnTo>
                  <a:pt x="0" y="11"/>
                </a:lnTo>
                <a:lnTo>
                  <a:pt x="19" y="11"/>
                </a:lnTo>
                <a:lnTo>
                  <a:pt x="41" y="2"/>
                </a:lnTo>
                <a:lnTo>
                  <a:pt x="50" y="0"/>
                </a:lnTo>
                <a:lnTo>
                  <a:pt x="50" y="2"/>
                </a:lnTo>
                <a:lnTo>
                  <a:pt x="54" y="2"/>
                </a:lnTo>
                <a:lnTo>
                  <a:pt x="74" y="4"/>
                </a:lnTo>
                <a:lnTo>
                  <a:pt x="74" y="21"/>
                </a:lnTo>
                <a:lnTo>
                  <a:pt x="54" y="31"/>
                </a:lnTo>
                <a:lnTo>
                  <a:pt x="50" y="29"/>
                </a:lnTo>
                <a:lnTo>
                  <a:pt x="40" y="29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72" name="Freeform 1514"/>
          <p:cNvSpPr>
            <a:spLocks/>
          </p:cNvSpPr>
          <p:nvPr/>
        </p:nvSpPr>
        <p:spPr bwMode="auto">
          <a:xfrm>
            <a:off x="4662485" y="3432178"/>
            <a:ext cx="117475" cy="49213"/>
          </a:xfrm>
          <a:custGeom>
            <a:avLst/>
            <a:gdLst/>
            <a:ahLst/>
            <a:cxnLst>
              <a:cxn ang="0">
                <a:pos x="40" y="29"/>
              </a:cxn>
              <a:cxn ang="0">
                <a:pos x="29" y="26"/>
              </a:cxn>
              <a:cxn ang="0">
                <a:pos x="24" y="23"/>
              </a:cxn>
              <a:cxn ang="0">
                <a:pos x="15" y="18"/>
              </a:cxn>
              <a:cxn ang="0">
                <a:pos x="0" y="11"/>
              </a:cxn>
              <a:cxn ang="0">
                <a:pos x="19" y="11"/>
              </a:cxn>
              <a:cxn ang="0">
                <a:pos x="41" y="2"/>
              </a:cxn>
              <a:cxn ang="0">
                <a:pos x="50" y="0"/>
              </a:cxn>
              <a:cxn ang="0">
                <a:pos x="50" y="2"/>
              </a:cxn>
              <a:cxn ang="0">
                <a:pos x="54" y="2"/>
              </a:cxn>
              <a:cxn ang="0">
                <a:pos x="74" y="4"/>
              </a:cxn>
              <a:cxn ang="0">
                <a:pos x="74" y="21"/>
              </a:cxn>
              <a:cxn ang="0">
                <a:pos x="54" y="31"/>
              </a:cxn>
              <a:cxn ang="0">
                <a:pos x="50" y="29"/>
              </a:cxn>
              <a:cxn ang="0">
                <a:pos x="40" y="29"/>
              </a:cxn>
            </a:cxnLst>
            <a:rect l="0" t="0" r="r" b="b"/>
            <a:pathLst>
              <a:path w="74" h="31">
                <a:moveTo>
                  <a:pt x="40" y="29"/>
                </a:moveTo>
                <a:lnTo>
                  <a:pt x="29" y="26"/>
                </a:lnTo>
                <a:lnTo>
                  <a:pt x="24" y="23"/>
                </a:lnTo>
                <a:lnTo>
                  <a:pt x="15" y="18"/>
                </a:lnTo>
                <a:lnTo>
                  <a:pt x="0" y="11"/>
                </a:lnTo>
                <a:lnTo>
                  <a:pt x="19" y="11"/>
                </a:lnTo>
                <a:lnTo>
                  <a:pt x="41" y="2"/>
                </a:lnTo>
                <a:lnTo>
                  <a:pt x="50" y="0"/>
                </a:lnTo>
                <a:lnTo>
                  <a:pt x="50" y="2"/>
                </a:lnTo>
                <a:lnTo>
                  <a:pt x="54" y="2"/>
                </a:lnTo>
                <a:lnTo>
                  <a:pt x="74" y="4"/>
                </a:lnTo>
                <a:lnTo>
                  <a:pt x="74" y="21"/>
                </a:lnTo>
                <a:lnTo>
                  <a:pt x="54" y="31"/>
                </a:lnTo>
                <a:lnTo>
                  <a:pt x="50" y="29"/>
                </a:lnTo>
                <a:lnTo>
                  <a:pt x="40" y="29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73" name="Freeform 1515"/>
          <p:cNvSpPr>
            <a:spLocks/>
          </p:cNvSpPr>
          <p:nvPr/>
        </p:nvSpPr>
        <p:spPr bwMode="auto">
          <a:xfrm>
            <a:off x="4551360" y="3478216"/>
            <a:ext cx="212725" cy="88900"/>
          </a:xfrm>
          <a:custGeom>
            <a:avLst/>
            <a:gdLst/>
            <a:ahLst/>
            <a:cxnLst>
              <a:cxn ang="0">
                <a:pos x="110" y="0"/>
              </a:cxn>
              <a:cxn ang="0">
                <a:pos x="120" y="0"/>
              </a:cxn>
              <a:cxn ang="0">
                <a:pos x="123" y="2"/>
              </a:cxn>
              <a:cxn ang="0">
                <a:pos x="129" y="17"/>
              </a:cxn>
              <a:cxn ang="0">
                <a:pos x="123" y="17"/>
              </a:cxn>
              <a:cxn ang="0">
                <a:pos x="120" y="22"/>
              </a:cxn>
              <a:cxn ang="0">
                <a:pos x="123" y="22"/>
              </a:cxn>
              <a:cxn ang="0">
                <a:pos x="129" y="19"/>
              </a:cxn>
              <a:cxn ang="0">
                <a:pos x="134" y="19"/>
              </a:cxn>
              <a:cxn ang="0">
                <a:pos x="134" y="22"/>
              </a:cxn>
              <a:cxn ang="0">
                <a:pos x="129" y="30"/>
              </a:cxn>
              <a:cxn ang="0">
                <a:pos x="123" y="32"/>
              </a:cxn>
              <a:cxn ang="0">
                <a:pos x="111" y="40"/>
              </a:cxn>
              <a:cxn ang="0">
                <a:pos x="99" y="49"/>
              </a:cxn>
              <a:cxn ang="0">
                <a:pos x="86" y="53"/>
              </a:cxn>
              <a:cxn ang="0">
                <a:pos x="65" y="55"/>
              </a:cxn>
              <a:cxn ang="0">
                <a:pos x="46" y="53"/>
              </a:cxn>
              <a:cxn ang="0">
                <a:pos x="20" y="56"/>
              </a:cxn>
              <a:cxn ang="0">
                <a:pos x="18" y="56"/>
              </a:cxn>
              <a:cxn ang="0">
                <a:pos x="13" y="53"/>
              </a:cxn>
              <a:cxn ang="0">
                <a:pos x="12" y="55"/>
              </a:cxn>
              <a:cxn ang="0">
                <a:pos x="8" y="49"/>
              </a:cxn>
              <a:cxn ang="0">
                <a:pos x="13" y="48"/>
              </a:cxn>
              <a:cxn ang="0">
                <a:pos x="6" y="40"/>
              </a:cxn>
              <a:cxn ang="0">
                <a:pos x="0" y="31"/>
              </a:cxn>
              <a:cxn ang="0">
                <a:pos x="0" y="26"/>
              </a:cxn>
              <a:cxn ang="0">
                <a:pos x="3" y="30"/>
              </a:cxn>
              <a:cxn ang="0">
                <a:pos x="8" y="31"/>
              </a:cxn>
              <a:cxn ang="0">
                <a:pos x="18" y="31"/>
              </a:cxn>
              <a:cxn ang="0">
                <a:pos x="20" y="29"/>
              </a:cxn>
              <a:cxn ang="0">
                <a:pos x="23" y="12"/>
              </a:cxn>
              <a:cxn ang="0">
                <a:pos x="36" y="15"/>
              </a:cxn>
              <a:cxn ang="0">
                <a:pos x="30" y="19"/>
              </a:cxn>
              <a:cxn ang="0">
                <a:pos x="37" y="22"/>
              </a:cxn>
              <a:cxn ang="0">
                <a:pos x="48" y="19"/>
              </a:cxn>
              <a:cxn ang="0">
                <a:pos x="55" y="15"/>
              </a:cxn>
              <a:cxn ang="0">
                <a:pos x="70" y="15"/>
              </a:cxn>
              <a:cxn ang="0">
                <a:pos x="98" y="6"/>
              </a:cxn>
              <a:cxn ang="0">
                <a:pos x="110" y="0"/>
              </a:cxn>
            </a:cxnLst>
            <a:rect l="0" t="0" r="r" b="b"/>
            <a:pathLst>
              <a:path w="134" h="56">
                <a:moveTo>
                  <a:pt x="110" y="0"/>
                </a:moveTo>
                <a:lnTo>
                  <a:pt x="120" y="0"/>
                </a:lnTo>
                <a:lnTo>
                  <a:pt x="123" y="2"/>
                </a:lnTo>
                <a:lnTo>
                  <a:pt x="129" y="17"/>
                </a:lnTo>
                <a:lnTo>
                  <a:pt x="123" y="17"/>
                </a:lnTo>
                <a:lnTo>
                  <a:pt x="120" y="22"/>
                </a:lnTo>
                <a:lnTo>
                  <a:pt x="123" y="22"/>
                </a:lnTo>
                <a:lnTo>
                  <a:pt x="129" y="19"/>
                </a:lnTo>
                <a:lnTo>
                  <a:pt x="134" y="19"/>
                </a:lnTo>
                <a:lnTo>
                  <a:pt x="134" y="22"/>
                </a:lnTo>
                <a:lnTo>
                  <a:pt x="129" y="30"/>
                </a:lnTo>
                <a:lnTo>
                  <a:pt x="123" y="32"/>
                </a:lnTo>
                <a:lnTo>
                  <a:pt x="111" y="40"/>
                </a:lnTo>
                <a:lnTo>
                  <a:pt x="99" y="49"/>
                </a:lnTo>
                <a:lnTo>
                  <a:pt x="86" y="53"/>
                </a:lnTo>
                <a:lnTo>
                  <a:pt x="65" y="55"/>
                </a:lnTo>
                <a:lnTo>
                  <a:pt x="46" y="53"/>
                </a:lnTo>
                <a:lnTo>
                  <a:pt x="20" y="56"/>
                </a:lnTo>
                <a:lnTo>
                  <a:pt x="18" y="56"/>
                </a:lnTo>
                <a:lnTo>
                  <a:pt x="13" y="53"/>
                </a:lnTo>
                <a:lnTo>
                  <a:pt x="12" y="55"/>
                </a:lnTo>
                <a:lnTo>
                  <a:pt x="8" y="49"/>
                </a:lnTo>
                <a:lnTo>
                  <a:pt x="13" y="48"/>
                </a:lnTo>
                <a:lnTo>
                  <a:pt x="6" y="40"/>
                </a:lnTo>
                <a:lnTo>
                  <a:pt x="0" y="31"/>
                </a:lnTo>
                <a:lnTo>
                  <a:pt x="0" y="26"/>
                </a:lnTo>
                <a:lnTo>
                  <a:pt x="3" y="30"/>
                </a:lnTo>
                <a:lnTo>
                  <a:pt x="8" y="31"/>
                </a:lnTo>
                <a:lnTo>
                  <a:pt x="18" y="31"/>
                </a:lnTo>
                <a:lnTo>
                  <a:pt x="20" y="29"/>
                </a:lnTo>
                <a:lnTo>
                  <a:pt x="23" y="12"/>
                </a:lnTo>
                <a:lnTo>
                  <a:pt x="36" y="15"/>
                </a:lnTo>
                <a:lnTo>
                  <a:pt x="30" y="19"/>
                </a:lnTo>
                <a:lnTo>
                  <a:pt x="37" y="22"/>
                </a:lnTo>
                <a:lnTo>
                  <a:pt x="48" y="19"/>
                </a:lnTo>
                <a:lnTo>
                  <a:pt x="55" y="15"/>
                </a:lnTo>
                <a:lnTo>
                  <a:pt x="70" y="15"/>
                </a:lnTo>
                <a:lnTo>
                  <a:pt x="98" y="6"/>
                </a:lnTo>
                <a:lnTo>
                  <a:pt x="11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74" name="Freeform 1516"/>
          <p:cNvSpPr>
            <a:spLocks/>
          </p:cNvSpPr>
          <p:nvPr/>
        </p:nvSpPr>
        <p:spPr bwMode="auto">
          <a:xfrm>
            <a:off x="4551360" y="3478216"/>
            <a:ext cx="212725" cy="88900"/>
          </a:xfrm>
          <a:custGeom>
            <a:avLst/>
            <a:gdLst/>
            <a:ahLst/>
            <a:cxnLst>
              <a:cxn ang="0">
                <a:pos x="110" y="0"/>
              </a:cxn>
              <a:cxn ang="0">
                <a:pos x="120" y="0"/>
              </a:cxn>
              <a:cxn ang="0">
                <a:pos x="123" y="2"/>
              </a:cxn>
              <a:cxn ang="0">
                <a:pos x="129" y="17"/>
              </a:cxn>
              <a:cxn ang="0">
                <a:pos x="123" y="17"/>
              </a:cxn>
              <a:cxn ang="0">
                <a:pos x="120" y="22"/>
              </a:cxn>
              <a:cxn ang="0">
                <a:pos x="123" y="22"/>
              </a:cxn>
              <a:cxn ang="0">
                <a:pos x="129" y="19"/>
              </a:cxn>
              <a:cxn ang="0">
                <a:pos x="134" y="19"/>
              </a:cxn>
              <a:cxn ang="0">
                <a:pos x="134" y="22"/>
              </a:cxn>
              <a:cxn ang="0">
                <a:pos x="129" y="30"/>
              </a:cxn>
              <a:cxn ang="0">
                <a:pos x="123" y="32"/>
              </a:cxn>
              <a:cxn ang="0">
                <a:pos x="111" y="40"/>
              </a:cxn>
              <a:cxn ang="0">
                <a:pos x="99" y="49"/>
              </a:cxn>
              <a:cxn ang="0">
                <a:pos x="86" y="53"/>
              </a:cxn>
              <a:cxn ang="0">
                <a:pos x="65" y="55"/>
              </a:cxn>
              <a:cxn ang="0">
                <a:pos x="46" y="53"/>
              </a:cxn>
              <a:cxn ang="0">
                <a:pos x="20" y="56"/>
              </a:cxn>
              <a:cxn ang="0">
                <a:pos x="18" y="56"/>
              </a:cxn>
              <a:cxn ang="0">
                <a:pos x="13" y="53"/>
              </a:cxn>
              <a:cxn ang="0">
                <a:pos x="12" y="55"/>
              </a:cxn>
              <a:cxn ang="0">
                <a:pos x="8" y="49"/>
              </a:cxn>
              <a:cxn ang="0">
                <a:pos x="13" y="48"/>
              </a:cxn>
              <a:cxn ang="0">
                <a:pos x="6" y="40"/>
              </a:cxn>
              <a:cxn ang="0">
                <a:pos x="0" y="31"/>
              </a:cxn>
              <a:cxn ang="0">
                <a:pos x="0" y="26"/>
              </a:cxn>
              <a:cxn ang="0">
                <a:pos x="3" y="30"/>
              </a:cxn>
              <a:cxn ang="0">
                <a:pos x="8" y="31"/>
              </a:cxn>
              <a:cxn ang="0">
                <a:pos x="18" y="31"/>
              </a:cxn>
              <a:cxn ang="0">
                <a:pos x="20" y="29"/>
              </a:cxn>
              <a:cxn ang="0">
                <a:pos x="23" y="12"/>
              </a:cxn>
              <a:cxn ang="0">
                <a:pos x="36" y="15"/>
              </a:cxn>
              <a:cxn ang="0">
                <a:pos x="30" y="19"/>
              </a:cxn>
              <a:cxn ang="0">
                <a:pos x="37" y="22"/>
              </a:cxn>
              <a:cxn ang="0">
                <a:pos x="48" y="19"/>
              </a:cxn>
              <a:cxn ang="0">
                <a:pos x="55" y="15"/>
              </a:cxn>
              <a:cxn ang="0">
                <a:pos x="70" y="15"/>
              </a:cxn>
              <a:cxn ang="0">
                <a:pos x="98" y="6"/>
              </a:cxn>
              <a:cxn ang="0">
                <a:pos x="110" y="0"/>
              </a:cxn>
            </a:cxnLst>
            <a:rect l="0" t="0" r="r" b="b"/>
            <a:pathLst>
              <a:path w="134" h="56">
                <a:moveTo>
                  <a:pt x="110" y="0"/>
                </a:moveTo>
                <a:lnTo>
                  <a:pt x="120" y="0"/>
                </a:lnTo>
                <a:lnTo>
                  <a:pt x="123" y="2"/>
                </a:lnTo>
                <a:lnTo>
                  <a:pt x="129" y="17"/>
                </a:lnTo>
                <a:lnTo>
                  <a:pt x="123" y="17"/>
                </a:lnTo>
                <a:lnTo>
                  <a:pt x="120" y="22"/>
                </a:lnTo>
                <a:lnTo>
                  <a:pt x="123" y="22"/>
                </a:lnTo>
                <a:lnTo>
                  <a:pt x="129" y="19"/>
                </a:lnTo>
                <a:lnTo>
                  <a:pt x="134" y="19"/>
                </a:lnTo>
                <a:lnTo>
                  <a:pt x="134" y="22"/>
                </a:lnTo>
                <a:lnTo>
                  <a:pt x="129" y="30"/>
                </a:lnTo>
                <a:lnTo>
                  <a:pt x="123" y="32"/>
                </a:lnTo>
                <a:lnTo>
                  <a:pt x="111" y="40"/>
                </a:lnTo>
                <a:lnTo>
                  <a:pt x="99" y="49"/>
                </a:lnTo>
                <a:lnTo>
                  <a:pt x="86" y="53"/>
                </a:lnTo>
                <a:lnTo>
                  <a:pt x="65" y="55"/>
                </a:lnTo>
                <a:lnTo>
                  <a:pt x="46" y="53"/>
                </a:lnTo>
                <a:lnTo>
                  <a:pt x="20" y="56"/>
                </a:lnTo>
                <a:lnTo>
                  <a:pt x="18" y="56"/>
                </a:lnTo>
                <a:lnTo>
                  <a:pt x="13" y="53"/>
                </a:lnTo>
                <a:lnTo>
                  <a:pt x="12" y="55"/>
                </a:lnTo>
                <a:lnTo>
                  <a:pt x="8" y="49"/>
                </a:lnTo>
                <a:lnTo>
                  <a:pt x="13" y="48"/>
                </a:lnTo>
                <a:lnTo>
                  <a:pt x="6" y="40"/>
                </a:lnTo>
                <a:lnTo>
                  <a:pt x="0" y="31"/>
                </a:lnTo>
                <a:lnTo>
                  <a:pt x="0" y="26"/>
                </a:lnTo>
                <a:lnTo>
                  <a:pt x="3" y="30"/>
                </a:lnTo>
                <a:lnTo>
                  <a:pt x="8" y="31"/>
                </a:lnTo>
                <a:lnTo>
                  <a:pt x="18" y="31"/>
                </a:lnTo>
                <a:lnTo>
                  <a:pt x="20" y="29"/>
                </a:lnTo>
                <a:lnTo>
                  <a:pt x="23" y="12"/>
                </a:lnTo>
                <a:lnTo>
                  <a:pt x="36" y="15"/>
                </a:lnTo>
                <a:lnTo>
                  <a:pt x="30" y="19"/>
                </a:lnTo>
                <a:lnTo>
                  <a:pt x="37" y="22"/>
                </a:lnTo>
                <a:lnTo>
                  <a:pt x="48" y="19"/>
                </a:lnTo>
                <a:lnTo>
                  <a:pt x="55" y="15"/>
                </a:lnTo>
                <a:lnTo>
                  <a:pt x="70" y="15"/>
                </a:lnTo>
                <a:lnTo>
                  <a:pt x="98" y="6"/>
                </a:lnTo>
                <a:lnTo>
                  <a:pt x="11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75" name="Freeform 1517"/>
          <p:cNvSpPr>
            <a:spLocks/>
          </p:cNvSpPr>
          <p:nvPr/>
        </p:nvSpPr>
        <p:spPr bwMode="auto">
          <a:xfrm>
            <a:off x="4478335" y="3440116"/>
            <a:ext cx="184150" cy="85725"/>
          </a:xfrm>
          <a:custGeom>
            <a:avLst/>
            <a:gdLst/>
            <a:ahLst/>
            <a:cxnLst>
              <a:cxn ang="0">
                <a:pos x="65" y="36"/>
              </a:cxn>
              <a:cxn ang="0">
                <a:pos x="69" y="23"/>
              </a:cxn>
              <a:cxn ang="0">
                <a:pos x="81" y="22"/>
              </a:cxn>
              <a:cxn ang="0">
                <a:pos x="83" y="7"/>
              </a:cxn>
              <a:cxn ang="0">
                <a:pos x="100" y="4"/>
              </a:cxn>
              <a:cxn ang="0">
                <a:pos x="100" y="7"/>
              </a:cxn>
              <a:cxn ang="0">
                <a:pos x="109" y="4"/>
              </a:cxn>
              <a:cxn ang="0">
                <a:pos x="116" y="4"/>
              </a:cxn>
              <a:cxn ang="0">
                <a:pos x="105" y="2"/>
              </a:cxn>
              <a:cxn ang="0">
                <a:pos x="100" y="2"/>
              </a:cxn>
              <a:cxn ang="0">
                <a:pos x="86" y="4"/>
              </a:cxn>
              <a:cxn ang="0">
                <a:pos x="64" y="4"/>
              </a:cxn>
              <a:cxn ang="0">
                <a:pos x="57" y="2"/>
              </a:cxn>
              <a:cxn ang="0">
                <a:pos x="24" y="1"/>
              </a:cxn>
              <a:cxn ang="0">
                <a:pos x="17" y="0"/>
              </a:cxn>
              <a:cxn ang="0">
                <a:pos x="0" y="2"/>
              </a:cxn>
              <a:cxn ang="0">
                <a:pos x="0" y="4"/>
              </a:cxn>
              <a:cxn ang="0">
                <a:pos x="27" y="23"/>
              </a:cxn>
              <a:cxn ang="0">
                <a:pos x="29" y="33"/>
              </a:cxn>
              <a:cxn ang="0">
                <a:pos x="34" y="47"/>
              </a:cxn>
              <a:cxn ang="0">
                <a:pos x="45" y="53"/>
              </a:cxn>
              <a:cxn ang="0">
                <a:pos x="45" y="49"/>
              </a:cxn>
              <a:cxn ang="0">
                <a:pos x="48" y="54"/>
              </a:cxn>
              <a:cxn ang="0">
                <a:pos x="53" y="54"/>
              </a:cxn>
              <a:cxn ang="0">
                <a:pos x="64" y="54"/>
              </a:cxn>
              <a:cxn ang="0">
                <a:pos x="65" y="53"/>
              </a:cxn>
              <a:cxn ang="0">
                <a:pos x="65" y="36"/>
              </a:cxn>
            </a:cxnLst>
            <a:rect l="0" t="0" r="r" b="b"/>
            <a:pathLst>
              <a:path w="116" h="54">
                <a:moveTo>
                  <a:pt x="65" y="36"/>
                </a:moveTo>
                <a:lnTo>
                  <a:pt x="69" y="23"/>
                </a:lnTo>
                <a:lnTo>
                  <a:pt x="81" y="22"/>
                </a:lnTo>
                <a:lnTo>
                  <a:pt x="83" y="7"/>
                </a:lnTo>
                <a:lnTo>
                  <a:pt x="100" y="4"/>
                </a:lnTo>
                <a:lnTo>
                  <a:pt x="100" y="7"/>
                </a:lnTo>
                <a:lnTo>
                  <a:pt x="109" y="4"/>
                </a:lnTo>
                <a:lnTo>
                  <a:pt x="116" y="4"/>
                </a:lnTo>
                <a:lnTo>
                  <a:pt x="105" y="2"/>
                </a:lnTo>
                <a:lnTo>
                  <a:pt x="100" y="2"/>
                </a:lnTo>
                <a:lnTo>
                  <a:pt x="86" y="4"/>
                </a:lnTo>
                <a:lnTo>
                  <a:pt x="64" y="4"/>
                </a:lnTo>
                <a:lnTo>
                  <a:pt x="57" y="2"/>
                </a:lnTo>
                <a:lnTo>
                  <a:pt x="24" y="1"/>
                </a:lnTo>
                <a:lnTo>
                  <a:pt x="17" y="0"/>
                </a:lnTo>
                <a:lnTo>
                  <a:pt x="0" y="2"/>
                </a:lnTo>
                <a:lnTo>
                  <a:pt x="0" y="4"/>
                </a:lnTo>
                <a:lnTo>
                  <a:pt x="27" y="23"/>
                </a:lnTo>
                <a:lnTo>
                  <a:pt x="29" y="33"/>
                </a:lnTo>
                <a:lnTo>
                  <a:pt x="34" y="47"/>
                </a:lnTo>
                <a:lnTo>
                  <a:pt x="45" y="53"/>
                </a:lnTo>
                <a:lnTo>
                  <a:pt x="45" y="49"/>
                </a:lnTo>
                <a:lnTo>
                  <a:pt x="48" y="54"/>
                </a:lnTo>
                <a:lnTo>
                  <a:pt x="53" y="54"/>
                </a:lnTo>
                <a:lnTo>
                  <a:pt x="64" y="54"/>
                </a:lnTo>
                <a:lnTo>
                  <a:pt x="65" y="53"/>
                </a:lnTo>
                <a:lnTo>
                  <a:pt x="65" y="36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76" name="Freeform 1518"/>
          <p:cNvSpPr>
            <a:spLocks/>
          </p:cNvSpPr>
          <p:nvPr/>
        </p:nvSpPr>
        <p:spPr bwMode="auto">
          <a:xfrm>
            <a:off x="4478335" y="3440116"/>
            <a:ext cx="184150" cy="85725"/>
          </a:xfrm>
          <a:custGeom>
            <a:avLst/>
            <a:gdLst/>
            <a:ahLst/>
            <a:cxnLst>
              <a:cxn ang="0">
                <a:pos x="65" y="36"/>
              </a:cxn>
              <a:cxn ang="0">
                <a:pos x="69" y="23"/>
              </a:cxn>
              <a:cxn ang="0">
                <a:pos x="81" y="22"/>
              </a:cxn>
              <a:cxn ang="0">
                <a:pos x="83" y="7"/>
              </a:cxn>
              <a:cxn ang="0">
                <a:pos x="100" y="4"/>
              </a:cxn>
              <a:cxn ang="0">
                <a:pos x="100" y="7"/>
              </a:cxn>
              <a:cxn ang="0">
                <a:pos x="109" y="4"/>
              </a:cxn>
              <a:cxn ang="0">
                <a:pos x="116" y="4"/>
              </a:cxn>
              <a:cxn ang="0">
                <a:pos x="105" y="2"/>
              </a:cxn>
              <a:cxn ang="0">
                <a:pos x="100" y="2"/>
              </a:cxn>
              <a:cxn ang="0">
                <a:pos x="86" y="4"/>
              </a:cxn>
              <a:cxn ang="0">
                <a:pos x="64" y="4"/>
              </a:cxn>
              <a:cxn ang="0">
                <a:pos x="57" y="2"/>
              </a:cxn>
              <a:cxn ang="0">
                <a:pos x="24" y="1"/>
              </a:cxn>
              <a:cxn ang="0">
                <a:pos x="17" y="0"/>
              </a:cxn>
              <a:cxn ang="0">
                <a:pos x="0" y="2"/>
              </a:cxn>
              <a:cxn ang="0">
                <a:pos x="0" y="4"/>
              </a:cxn>
              <a:cxn ang="0">
                <a:pos x="27" y="23"/>
              </a:cxn>
              <a:cxn ang="0">
                <a:pos x="29" y="33"/>
              </a:cxn>
              <a:cxn ang="0">
                <a:pos x="34" y="47"/>
              </a:cxn>
              <a:cxn ang="0">
                <a:pos x="45" y="53"/>
              </a:cxn>
              <a:cxn ang="0">
                <a:pos x="45" y="49"/>
              </a:cxn>
              <a:cxn ang="0">
                <a:pos x="48" y="54"/>
              </a:cxn>
              <a:cxn ang="0">
                <a:pos x="53" y="54"/>
              </a:cxn>
              <a:cxn ang="0">
                <a:pos x="64" y="54"/>
              </a:cxn>
              <a:cxn ang="0">
                <a:pos x="65" y="53"/>
              </a:cxn>
              <a:cxn ang="0">
                <a:pos x="65" y="36"/>
              </a:cxn>
            </a:cxnLst>
            <a:rect l="0" t="0" r="r" b="b"/>
            <a:pathLst>
              <a:path w="116" h="54">
                <a:moveTo>
                  <a:pt x="65" y="36"/>
                </a:moveTo>
                <a:lnTo>
                  <a:pt x="69" y="23"/>
                </a:lnTo>
                <a:lnTo>
                  <a:pt x="81" y="22"/>
                </a:lnTo>
                <a:lnTo>
                  <a:pt x="83" y="7"/>
                </a:lnTo>
                <a:lnTo>
                  <a:pt x="100" y="4"/>
                </a:lnTo>
                <a:lnTo>
                  <a:pt x="100" y="7"/>
                </a:lnTo>
                <a:lnTo>
                  <a:pt x="109" y="4"/>
                </a:lnTo>
                <a:lnTo>
                  <a:pt x="116" y="4"/>
                </a:lnTo>
                <a:lnTo>
                  <a:pt x="105" y="2"/>
                </a:lnTo>
                <a:lnTo>
                  <a:pt x="100" y="2"/>
                </a:lnTo>
                <a:lnTo>
                  <a:pt x="86" y="4"/>
                </a:lnTo>
                <a:lnTo>
                  <a:pt x="64" y="4"/>
                </a:lnTo>
                <a:lnTo>
                  <a:pt x="57" y="2"/>
                </a:lnTo>
                <a:lnTo>
                  <a:pt x="24" y="1"/>
                </a:lnTo>
                <a:lnTo>
                  <a:pt x="17" y="0"/>
                </a:lnTo>
                <a:lnTo>
                  <a:pt x="0" y="2"/>
                </a:lnTo>
                <a:lnTo>
                  <a:pt x="0" y="4"/>
                </a:lnTo>
                <a:lnTo>
                  <a:pt x="27" y="23"/>
                </a:lnTo>
                <a:lnTo>
                  <a:pt x="29" y="33"/>
                </a:lnTo>
                <a:lnTo>
                  <a:pt x="34" y="47"/>
                </a:lnTo>
                <a:lnTo>
                  <a:pt x="45" y="53"/>
                </a:lnTo>
                <a:lnTo>
                  <a:pt x="45" y="49"/>
                </a:lnTo>
                <a:lnTo>
                  <a:pt x="48" y="54"/>
                </a:lnTo>
                <a:lnTo>
                  <a:pt x="53" y="54"/>
                </a:lnTo>
                <a:lnTo>
                  <a:pt x="64" y="54"/>
                </a:lnTo>
                <a:lnTo>
                  <a:pt x="65" y="53"/>
                </a:lnTo>
                <a:lnTo>
                  <a:pt x="65" y="36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77" name="Freeform 1519"/>
          <p:cNvSpPr>
            <a:spLocks/>
          </p:cNvSpPr>
          <p:nvPr/>
        </p:nvSpPr>
        <p:spPr bwMode="auto">
          <a:xfrm>
            <a:off x="4478335" y="3362328"/>
            <a:ext cx="176212" cy="87313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45" y="0"/>
              </a:cxn>
              <a:cxn ang="0">
                <a:pos x="48" y="7"/>
              </a:cxn>
              <a:cxn ang="0">
                <a:pos x="54" y="10"/>
              </a:cxn>
              <a:cxn ang="0">
                <a:pos x="66" y="10"/>
              </a:cxn>
              <a:cxn ang="0">
                <a:pos x="69" y="4"/>
              </a:cxn>
              <a:cxn ang="0">
                <a:pos x="83" y="5"/>
              </a:cxn>
              <a:cxn ang="0">
                <a:pos x="92" y="7"/>
              </a:cxn>
              <a:cxn ang="0">
                <a:pos x="92" y="17"/>
              </a:cxn>
              <a:cxn ang="0">
                <a:pos x="97" y="21"/>
              </a:cxn>
              <a:cxn ang="0">
                <a:pos x="94" y="24"/>
              </a:cxn>
              <a:cxn ang="0">
                <a:pos x="111" y="21"/>
              </a:cxn>
              <a:cxn ang="0">
                <a:pos x="109" y="31"/>
              </a:cxn>
              <a:cxn ang="0">
                <a:pos x="111" y="31"/>
              </a:cxn>
              <a:cxn ang="0">
                <a:pos x="92" y="34"/>
              </a:cxn>
              <a:cxn ang="0">
                <a:pos x="92" y="48"/>
              </a:cxn>
              <a:cxn ang="0">
                <a:pos x="101" y="52"/>
              </a:cxn>
              <a:cxn ang="0">
                <a:pos x="87" y="55"/>
              </a:cxn>
              <a:cxn ang="0">
                <a:pos x="64" y="55"/>
              </a:cxn>
              <a:cxn ang="0">
                <a:pos x="57" y="52"/>
              </a:cxn>
              <a:cxn ang="0">
                <a:pos x="24" y="51"/>
              </a:cxn>
              <a:cxn ang="0">
                <a:pos x="17" y="50"/>
              </a:cxn>
              <a:cxn ang="0">
                <a:pos x="0" y="51"/>
              </a:cxn>
              <a:cxn ang="0">
                <a:pos x="0" y="44"/>
              </a:cxn>
              <a:cxn ang="0">
                <a:pos x="10" y="34"/>
              </a:cxn>
              <a:cxn ang="0">
                <a:pos x="19" y="28"/>
              </a:cxn>
              <a:cxn ang="0">
                <a:pos x="24" y="24"/>
              </a:cxn>
              <a:cxn ang="0">
                <a:pos x="10" y="15"/>
              </a:cxn>
              <a:cxn ang="0">
                <a:pos x="19" y="12"/>
              </a:cxn>
              <a:cxn ang="0">
                <a:pos x="5" y="2"/>
              </a:cxn>
              <a:cxn ang="0">
                <a:pos x="19" y="0"/>
              </a:cxn>
            </a:cxnLst>
            <a:rect l="0" t="0" r="r" b="b"/>
            <a:pathLst>
              <a:path w="111" h="55">
                <a:moveTo>
                  <a:pt x="19" y="0"/>
                </a:moveTo>
                <a:lnTo>
                  <a:pt x="45" y="0"/>
                </a:lnTo>
                <a:lnTo>
                  <a:pt x="48" y="7"/>
                </a:lnTo>
                <a:lnTo>
                  <a:pt x="54" y="10"/>
                </a:lnTo>
                <a:lnTo>
                  <a:pt x="66" y="10"/>
                </a:lnTo>
                <a:lnTo>
                  <a:pt x="69" y="4"/>
                </a:lnTo>
                <a:lnTo>
                  <a:pt x="83" y="5"/>
                </a:lnTo>
                <a:lnTo>
                  <a:pt x="92" y="7"/>
                </a:lnTo>
                <a:lnTo>
                  <a:pt x="92" y="17"/>
                </a:lnTo>
                <a:lnTo>
                  <a:pt x="97" y="21"/>
                </a:lnTo>
                <a:lnTo>
                  <a:pt x="94" y="24"/>
                </a:lnTo>
                <a:lnTo>
                  <a:pt x="111" y="21"/>
                </a:lnTo>
                <a:lnTo>
                  <a:pt x="109" y="31"/>
                </a:lnTo>
                <a:lnTo>
                  <a:pt x="111" y="31"/>
                </a:lnTo>
                <a:lnTo>
                  <a:pt x="92" y="34"/>
                </a:lnTo>
                <a:lnTo>
                  <a:pt x="92" y="48"/>
                </a:lnTo>
                <a:lnTo>
                  <a:pt x="101" y="52"/>
                </a:lnTo>
                <a:lnTo>
                  <a:pt x="87" y="55"/>
                </a:lnTo>
                <a:lnTo>
                  <a:pt x="64" y="55"/>
                </a:lnTo>
                <a:lnTo>
                  <a:pt x="57" y="52"/>
                </a:lnTo>
                <a:lnTo>
                  <a:pt x="24" y="51"/>
                </a:lnTo>
                <a:lnTo>
                  <a:pt x="17" y="50"/>
                </a:lnTo>
                <a:lnTo>
                  <a:pt x="0" y="51"/>
                </a:lnTo>
                <a:lnTo>
                  <a:pt x="0" y="44"/>
                </a:lnTo>
                <a:lnTo>
                  <a:pt x="10" y="34"/>
                </a:lnTo>
                <a:lnTo>
                  <a:pt x="19" y="28"/>
                </a:lnTo>
                <a:lnTo>
                  <a:pt x="24" y="24"/>
                </a:lnTo>
                <a:lnTo>
                  <a:pt x="10" y="15"/>
                </a:lnTo>
                <a:lnTo>
                  <a:pt x="19" y="12"/>
                </a:lnTo>
                <a:lnTo>
                  <a:pt x="5" y="2"/>
                </a:lnTo>
                <a:lnTo>
                  <a:pt x="19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78" name="Freeform 1520"/>
          <p:cNvSpPr>
            <a:spLocks/>
          </p:cNvSpPr>
          <p:nvPr/>
        </p:nvSpPr>
        <p:spPr bwMode="auto">
          <a:xfrm>
            <a:off x="4478335" y="3362328"/>
            <a:ext cx="176212" cy="87313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45" y="0"/>
              </a:cxn>
              <a:cxn ang="0">
                <a:pos x="48" y="7"/>
              </a:cxn>
              <a:cxn ang="0">
                <a:pos x="54" y="10"/>
              </a:cxn>
              <a:cxn ang="0">
                <a:pos x="66" y="10"/>
              </a:cxn>
              <a:cxn ang="0">
                <a:pos x="69" y="4"/>
              </a:cxn>
              <a:cxn ang="0">
                <a:pos x="83" y="5"/>
              </a:cxn>
              <a:cxn ang="0">
                <a:pos x="92" y="7"/>
              </a:cxn>
              <a:cxn ang="0">
                <a:pos x="92" y="17"/>
              </a:cxn>
              <a:cxn ang="0">
                <a:pos x="97" y="21"/>
              </a:cxn>
              <a:cxn ang="0">
                <a:pos x="94" y="24"/>
              </a:cxn>
              <a:cxn ang="0">
                <a:pos x="111" y="21"/>
              </a:cxn>
              <a:cxn ang="0">
                <a:pos x="109" y="31"/>
              </a:cxn>
              <a:cxn ang="0">
                <a:pos x="111" y="31"/>
              </a:cxn>
              <a:cxn ang="0">
                <a:pos x="92" y="34"/>
              </a:cxn>
              <a:cxn ang="0">
                <a:pos x="92" y="48"/>
              </a:cxn>
              <a:cxn ang="0">
                <a:pos x="101" y="52"/>
              </a:cxn>
              <a:cxn ang="0">
                <a:pos x="87" y="55"/>
              </a:cxn>
              <a:cxn ang="0">
                <a:pos x="64" y="55"/>
              </a:cxn>
              <a:cxn ang="0">
                <a:pos x="57" y="52"/>
              </a:cxn>
              <a:cxn ang="0">
                <a:pos x="24" y="51"/>
              </a:cxn>
              <a:cxn ang="0">
                <a:pos x="17" y="50"/>
              </a:cxn>
              <a:cxn ang="0">
                <a:pos x="0" y="51"/>
              </a:cxn>
              <a:cxn ang="0">
                <a:pos x="0" y="44"/>
              </a:cxn>
              <a:cxn ang="0">
                <a:pos x="10" y="34"/>
              </a:cxn>
              <a:cxn ang="0">
                <a:pos x="19" y="28"/>
              </a:cxn>
              <a:cxn ang="0">
                <a:pos x="24" y="24"/>
              </a:cxn>
              <a:cxn ang="0">
                <a:pos x="10" y="15"/>
              </a:cxn>
              <a:cxn ang="0">
                <a:pos x="19" y="12"/>
              </a:cxn>
              <a:cxn ang="0">
                <a:pos x="5" y="2"/>
              </a:cxn>
              <a:cxn ang="0">
                <a:pos x="19" y="0"/>
              </a:cxn>
            </a:cxnLst>
            <a:rect l="0" t="0" r="r" b="b"/>
            <a:pathLst>
              <a:path w="111" h="55">
                <a:moveTo>
                  <a:pt x="19" y="0"/>
                </a:moveTo>
                <a:lnTo>
                  <a:pt x="45" y="0"/>
                </a:lnTo>
                <a:lnTo>
                  <a:pt x="48" y="7"/>
                </a:lnTo>
                <a:lnTo>
                  <a:pt x="54" y="10"/>
                </a:lnTo>
                <a:lnTo>
                  <a:pt x="66" y="10"/>
                </a:lnTo>
                <a:lnTo>
                  <a:pt x="69" y="4"/>
                </a:lnTo>
                <a:lnTo>
                  <a:pt x="83" y="5"/>
                </a:lnTo>
                <a:lnTo>
                  <a:pt x="92" y="7"/>
                </a:lnTo>
                <a:lnTo>
                  <a:pt x="92" y="17"/>
                </a:lnTo>
                <a:lnTo>
                  <a:pt x="97" y="21"/>
                </a:lnTo>
                <a:lnTo>
                  <a:pt x="94" y="24"/>
                </a:lnTo>
                <a:lnTo>
                  <a:pt x="111" y="21"/>
                </a:lnTo>
                <a:lnTo>
                  <a:pt x="109" y="31"/>
                </a:lnTo>
                <a:lnTo>
                  <a:pt x="111" y="31"/>
                </a:lnTo>
                <a:lnTo>
                  <a:pt x="92" y="34"/>
                </a:lnTo>
                <a:lnTo>
                  <a:pt x="92" y="48"/>
                </a:lnTo>
                <a:lnTo>
                  <a:pt x="101" y="52"/>
                </a:lnTo>
                <a:lnTo>
                  <a:pt x="87" y="55"/>
                </a:lnTo>
                <a:lnTo>
                  <a:pt x="64" y="55"/>
                </a:lnTo>
                <a:lnTo>
                  <a:pt x="57" y="52"/>
                </a:lnTo>
                <a:lnTo>
                  <a:pt x="24" y="51"/>
                </a:lnTo>
                <a:lnTo>
                  <a:pt x="17" y="50"/>
                </a:lnTo>
                <a:lnTo>
                  <a:pt x="0" y="51"/>
                </a:lnTo>
                <a:lnTo>
                  <a:pt x="0" y="44"/>
                </a:lnTo>
                <a:lnTo>
                  <a:pt x="10" y="34"/>
                </a:lnTo>
                <a:lnTo>
                  <a:pt x="19" y="28"/>
                </a:lnTo>
                <a:lnTo>
                  <a:pt x="24" y="24"/>
                </a:lnTo>
                <a:lnTo>
                  <a:pt x="10" y="15"/>
                </a:lnTo>
                <a:lnTo>
                  <a:pt x="19" y="12"/>
                </a:lnTo>
                <a:lnTo>
                  <a:pt x="5" y="2"/>
                </a:lnTo>
                <a:lnTo>
                  <a:pt x="19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79" name="Freeform 1521"/>
          <p:cNvSpPr>
            <a:spLocks/>
          </p:cNvSpPr>
          <p:nvPr/>
        </p:nvSpPr>
        <p:spPr bwMode="auto">
          <a:xfrm>
            <a:off x="4487860" y="3354391"/>
            <a:ext cx="6350" cy="3175"/>
          </a:xfrm>
          <a:custGeom>
            <a:avLst/>
            <a:gdLst/>
            <a:ahLst/>
            <a:cxnLst>
              <a:cxn ang="0">
                <a:pos x="4" y="2"/>
              </a:cxn>
              <a:cxn ang="0">
                <a:pos x="0" y="2"/>
              </a:cxn>
              <a:cxn ang="0">
                <a:pos x="4" y="0"/>
              </a:cxn>
              <a:cxn ang="0">
                <a:pos x="4" y="2"/>
              </a:cxn>
            </a:cxnLst>
            <a:rect l="0" t="0" r="r" b="b"/>
            <a:pathLst>
              <a:path w="4" h="2">
                <a:moveTo>
                  <a:pt x="4" y="2"/>
                </a:moveTo>
                <a:lnTo>
                  <a:pt x="0" y="2"/>
                </a:lnTo>
                <a:lnTo>
                  <a:pt x="4" y="0"/>
                </a:lnTo>
                <a:lnTo>
                  <a:pt x="4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0" name="Freeform 1522"/>
          <p:cNvSpPr>
            <a:spLocks/>
          </p:cNvSpPr>
          <p:nvPr/>
        </p:nvSpPr>
        <p:spPr bwMode="auto">
          <a:xfrm>
            <a:off x="4487860" y="3354391"/>
            <a:ext cx="6350" cy="3175"/>
          </a:xfrm>
          <a:custGeom>
            <a:avLst/>
            <a:gdLst/>
            <a:ahLst/>
            <a:cxnLst>
              <a:cxn ang="0">
                <a:pos x="4" y="2"/>
              </a:cxn>
              <a:cxn ang="0">
                <a:pos x="0" y="2"/>
              </a:cxn>
              <a:cxn ang="0">
                <a:pos x="4" y="0"/>
              </a:cxn>
              <a:cxn ang="0">
                <a:pos x="4" y="2"/>
              </a:cxn>
            </a:cxnLst>
            <a:rect l="0" t="0" r="r" b="b"/>
            <a:pathLst>
              <a:path w="4" h="2">
                <a:moveTo>
                  <a:pt x="4" y="2"/>
                </a:moveTo>
                <a:lnTo>
                  <a:pt x="0" y="2"/>
                </a:lnTo>
                <a:lnTo>
                  <a:pt x="4" y="0"/>
                </a:lnTo>
                <a:lnTo>
                  <a:pt x="4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1" name="Freeform 1523"/>
          <p:cNvSpPr>
            <a:spLocks/>
          </p:cNvSpPr>
          <p:nvPr/>
        </p:nvSpPr>
        <p:spPr bwMode="auto">
          <a:xfrm>
            <a:off x="4470397" y="3297241"/>
            <a:ext cx="109537" cy="60325"/>
          </a:xfrm>
          <a:custGeom>
            <a:avLst/>
            <a:gdLst/>
            <a:ahLst/>
            <a:cxnLst>
              <a:cxn ang="0">
                <a:pos x="16" y="35"/>
              </a:cxn>
              <a:cxn ang="0">
                <a:pos x="16" y="38"/>
              </a:cxn>
              <a:cxn ang="0">
                <a:pos x="24" y="38"/>
              </a:cxn>
              <a:cxn ang="0">
                <a:pos x="29" y="35"/>
              </a:cxn>
              <a:cxn ang="0">
                <a:pos x="34" y="38"/>
              </a:cxn>
              <a:cxn ang="0">
                <a:pos x="45" y="33"/>
              </a:cxn>
              <a:cxn ang="0">
                <a:pos x="50" y="24"/>
              </a:cxn>
              <a:cxn ang="0">
                <a:pos x="57" y="18"/>
              </a:cxn>
              <a:cxn ang="0">
                <a:pos x="64" y="5"/>
              </a:cxn>
              <a:cxn ang="0">
                <a:pos x="69" y="0"/>
              </a:cxn>
              <a:cxn ang="0">
                <a:pos x="46" y="0"/>
              </a:cxn>
              <a:cxn ang="0">
                <a:pos x="45" y="2"/>
              </a:cxn>
              <a:cxn ang="0">
                <a:pos x="45" y="10"/>
              </a:cxn>
              <a:cxn ang="0">
                <a:pos x="24" y="7"/>
              </a:cxn>
              <a:cxn ang="0">
                <a:pos x="29" y="7"/>
              </a:cxn>
              <a:cxn ang="0">
                <a:pos x="29" y="25"/>
              </a:cxn>
              <a:cxn ang="0">
                <a:pos x="16" y="23"/>
              </a:cxn>
              <a:cxn ang="0">
                <a:pos x="5" y="28"/>
              </a:cxn>
              <a:cxn ang="0">
                <a:pos x="5" y="32"/>
              </a:cxn>
              <a:cxn ang="0">
                <a:pos x="0" y="35"/>
              </a:cxn>
              <a:cxn ang="0">
                <a:pos x="10" y="38"/>
              </a:cxn>
              <a:cxn ang="0">
                <a:pos x="16" y="35"/>
              </a:cxn>
            </a:cxnLst>
            <a:rect l="0" t="0" r="r" b="b"/>
            <a:pathLst>
              <a:path w="69" h="38">
                <a:moveTo>
                  <a:pt x="16" y="35"/>
                </a:moveTo>
                <a:lnTo>
                  <a:pt x="16" y="38"/>
                </a:lnTo>
                <a:lnTo>
                  <a:pt x="24" y="38"/>
                </a:lnTo>
                <a:lnTo>
                  <a:pt x="29" y="35"/>
                </a:lnTo>
                <a:lnTo>
                  <a:pt x="34" y="38"/>
                </a:lnTo>
                <a:lnTo>
                  <a:pt x="45" y="33"/>
                </a:lnTo>
                <a:lnTo>
                  <a:pt x="50" y="24"/>
                </a:lnTo>
                <a:lnTo>
                  <a:pt x="57" y="18"/>
                </a:lnTo>
                <a:lnTo>
                  <a:pt x="64" y="5"/>
                </a:lnTo>
                <a:lnTo>
                  <a:pt x="69" y="0"/>
                </a:lnTo>
                <a:lnTo>
                  <a:pt x="46" y="0"/>
                </a:lnTo>
                <a:lnTo>
                  <a:pt x="45" y="2"/>
                </a:lnTo>
                <a:lnTo>
                  <a:pt x="45" y="10"/>
                </a:lnTo>
                <a:lnTo>
                  <a:pt x="24" y="7"/>
                </a:lnTo>
                <a:lnTo>
                  <a:pt x="29" y="7"/>
                </a:lnTo>
                <a:lnTo>
                  <a:pt x="29" y="25"/>
                </a:lnTo>
                <a:lnTo>
                  <a:pt x="16" y="23"/>
                </a:lnTo>
                <a:lnTo>
                  <a:pt x="5" y="28"/>
                </a:lnTo>
                <a:lnTo>
                  <a:pt x="5" y="32"/>
                </a:lnTo>
                <a:lnTo>
                  <a:pt x="0" y="35"/>
                </a:lnTo>
                <a:lnTo>
                  <a:pt x="10" y="38"/>
                </a:lnTo>
                <a:lnTo>
                  <a:pt x="16" y="35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2" name="Freeform 1524"/>
          <p:cNvSpPr>
            <a:spLocks/>
          </p:cNvSpPr>
          <p:nvPr/>
        </p:nvSpPr>
        <p:spPr bwMode="auto">
          <a:xfrm>
            <a:off x="4470397" y="3297241"/>
            <a:ext cx="109537" cy="60325"/>
          </a:xfrm>
          <a:custGeom>
            <a:avLst/>
            <a:gdLst/>
            <a:ahLst/>
            <a:cxnLst>
              <a:cxn ang="0">
                <a:pos x="16" y="35"/>
              </a:cxn>
              <a:cxn ang="0">
                <a:pos x="16" y="38"/>
              </a:cxn>
              <a:cxn ang="0">
                <a:pos x="24" y="38"/>
              </a:cxn>
              <a:cxn ang="0">
                <a:pos x="29" y="35"/>
              </a:cxn>
              <a:cxn ang="0">
                <a:pos x="34" y="38"/>
              </a:cxn>
              <a:cxn ang="0">
                <a:pos x="45" y="33"/>
              </a:cxn>
              <a:cxn ang="0">
                <a:pos x="50" y="24"/>
              </a:cxn>
              <a:cxn ang="0">
                <a:pos x="57" y="18"/>
              </a:cxn>
              <a:cxn ang="0">
                <a:pos x="64" y="5"/>
              </a:cxn>
              <a:cxn ang="0">
                <a:pos x="69" y="0"/>
              </a:cxn>
              <a:cxn ang="0">
                <a:pos x="46" y="0"/>
              </a:cxn>
              <a:cxn ang="0">
                <a:pos x="45" y="2"/>
              </a:cxn>
              <a:cxn ang="0">
                <a:pos x="45" y="10"/>
              </a:cxn>
              <a:cxn ang="0">
                <a:pos x="24" y="7"/>
              </a:cxn>
              <a:cxn ang="0">
                <a:pos x="29" y="7"/>
              </a:cxn>
              <a:cxn ang="0">
                <a:pos x="29" y="25"/>
              </a:cxn>
              <a:cxn ang="0">
                <a:pos x="16" y="23"/>
              </a:cxn>
              <a:cxn ang="0">
                <a:pos x="5" y="28"/>
              </a:cxn>
              <a:cxn ang="0">
                <a:pos x="5" y="32"/>
              </a:cxn>
              <a:cxn ang="0">
                <a:pos x="0" y="35"/>
              </a:cxn>
              <a:cxn ang="0">
                <a:pos x="10" y="38"/>
              </a:cxn>
              <a:cxn ang="0">
                <a:pos x="16" y="35"/>
              </a:cxn>
            </a:cxnLst>
            <a:rect l="0" t="0" r="r" b="b"/>
            <a:pathLst>
              <a:path w="69" h="38">
                <a:moveTo>
                  <a:pt x="16" y="35"/>
                </a:moveTo>
                <a:lnTo>
                  <a:pt x="16" y="38"/>
                </a:lnTo>
                <a:lnTo>
                  <a:pt x="24" y="38"/>
                </a:lnTo>
                <a:lnTo>
                  <a:pt x="29" y="35"/>
                </a:lnTo>
                <a:lnTo>
                  <a:pt x="34" y="38"/>
                </a:lnTo>
                <a:lnTo>
                  <a:pt x="45" y="33"/>
                </a:lnTo>
                <a:lnTo>
                  <a:pt x="50" y="24"/>
                </a:lnTo>
                <a:lnTo>
                  <a:pt x="57" y="18"/>
                </a:lnTo>
                <a:lnTo>
                  <a:pt x="64" y="5"/>
                </a:lnTo>
                <a:lnTo>
                  <a:pt x="69" y="0"/>
                </a:lnTo>
                <a:lnTo>
                  <a:pt x="46" y="0"/>
                </a:lnTo>
                <a:lnTo>
                  <a:pt x="45" y="2"/>
                </a:lnTo>
                <a:lnTo>
                  <a:pt x="45" y="10"/>
                </a:lnTo>
                <a:lnTo>
                  <a:pt x="24" y="7"/>
                </a:lnTo>
                <a:lnTo>
                  <a:pt x="29" y="7"/>
                </a:lnTo>
                <a:lnTo>
                  <a:pt x="29" y="25"/>
                </a:lnTo>
                <a:lnTo>
                  <a:pt x="16" y="23"/>
                </a:lnTo>
                <a:lnTo>
                  <a:pt x="5" y="28"/>
                </a:lnTo>
                <a:lnTo>
                  <a:pt x="5" y="32"/>
                </a:lnTo>
                <a:lnTo>
                  <a:pt x="0" y="35"/>
                </a:lnTo>
                <a:lnTo>
                  <a:pt x="10" y="38"/>
                </a:lnTo>
                <a:lnTo>
                  <a:pt x="16" y="35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3" name="Freeform 1525"/>
          <p:cNvSpPr>
            <a:spLocks/>
          </p:cNvSpPr>
          <p:nvPr/>
        </p:nvSpPr>
        <p:spPr bwMode="auto">
          <a:xfrm>
            <a:off x="4441822" y="3308353"/>
            <a:ext cx="74612" cy="46038"/>
          </a:xfrm>
          <a:custGeom>
            <a:avLst/>
            <a:gdLst/>
            <a:ahLst/>
            <a:cxnLst>
              <a:cxn ang="0">
                <a:pos x="47" y="0"/>
              </a:cxn>
              <a:cxn ang="0">
                <a:pos x="47" y="19"/>
              </a:cxn>
              <a:cxn ang="0">
                <a:pos x="34" y="16"/>
              </a:cxn>
              <a:cxn ang="0">
                <a:pos x="23" y="22"/>
              </a:cxn>
              <a:cxn ang="0">
                <a:pos x="23" y="24"/>
              </a:cxn>
              <a:cxn ang="0">
                <a:pos x="18" y="29"/>
              </a:cxn>
              <a:cxn ang="0">
                <a:pos x="8" y="22"/>
              </a:cxn>
              <a:cxn ang="0">
                <a:pos x="0" y="12"/>
              </a:cxn>
              <a:cxn ang="0">
                <a:pos x="3" y="12"/>
              </a:cxn>
              <a:cxn ang="0">
                <a:pos x="3" y="9"/>
              </a:cxn>
              <a:cxn ang="0">
                <a:pos x="8" y="5"/>
              </a:cxn>
              <a:cxn ang="0">
                <a:pos x="18" y="5"/>
              </a:cxn>
              <a:cxn ang="0">
                <a:pos x="18" y="0"/>
              </a:cxn>
              <a:cxn ang="0">
                <a:pos x="47" y="0"/>
              </a:cxn>
            </a:cxnLst>
            <a:rect l="0" t="0" r="r" b="b"/>
            <a:pathLst>
              <a:path w="47" h="29">
                <a:moveTo>
                  <a:pt x="47" y="0"/>
                </a:moveTo>
                <a:lnTo>
                  <a:pt x="47" y="19"/>
                </a:lnTo>
                <a:lnTo>
                  <a:pt x="34" y="16"/>
                </a:lnTo>
                <a:lnTo>
                  <a:pt x="23" y="22"/>
                </a:lnTo>
                <a:lnTo>
                  <a:pt x="23" y="24"/>
                </a:lnTo>
                <a:lnTo>
                  <a:pt x="18" y="29"/>
                </a:lnTo>
                <a:lnTo>
                  <a:pt x="8" y="22"/>
                </a:lnTo>
                <a:lnTo>
                  <a:pt x="0" y="12"/>
                </a:lnTo>
                <a:lnTo>
                  <a:pt x="3" y="12"/>
                </a:lnTo>
                <a:lnTo>
                  <a:pt x="3" y="9"/>
                </a:lnTo>
                <a:lnTo>
                  <a:pt x="8" y="5"/>
                </a:lnTo>
                <a:lnTo>
                  <a:pt x="18" y="5"/>
                </a:lnTo>
                <a:lnTo>
                  <a:pt x="18" y="0"/>
                </a:lnTo>
                <a:lnTo>
                  <a:pt x="47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4" name="Freeform 1526"/>
          <p:cNvSpPr>
            <a:spLocks/>
          </p:cNvSpPr>
          <p:nvPr/>
        </p:nvSpPr>
        <p:spPr bwMode="auto">
          <a:xfrm>
            <a:off x="4441822" y="3308353"/>
            <a:ext cx="74612" cy="46038"/>
          </a:xfrm>
          <a:custGeom>
            <a:avLst/>
            <a:gdLst/>
            <a:ahLst/>
            <a:cxnLst>
              <a:cxn ang="0">
                <a:pos x="47" y="0"/>
              </a:cxn>
              <a:cxn ang="0">
                <a:pos x="47" y="19"/>
              </a:cxn>
              <a:cxn ang="0">
                <a:pos x="34" y="16"/>
              </a:cxn>
              <a:cxn ang="0">
                <a:pos x="23" y="22"/>
              </a:cxn>
              <a:cxn ang="0">
                <a:pos x="23" y="24"/>
              </a:cxn>
              <a:cxn ang="0">
                <a:pos x="18" y="29"/>
              </a:cxn>
              <a:cxn ang="0">
                <a:pos x="8" y="22"/>
              </a:cxn>
              <a:cxn ang="0">
                <a:pos x="0" y="12"/>
              </a:cxn>
              <a:cxn ang="0">
                <a:pos x="3" y="12"/>
              </a:cxn>
              <a:cxn ang="0">
                <a:pos x="3" y="9"/>
              </a:cxn>
              <a:cxn ang="0">
                <a:pos x="8" y="5"/>
              </a:cxn>
              <a:cxn ang="0">
                <a:pos x="18" y="5"/>
              </a:cxn>
              <a:cxn ang="0">
                <a:pos x="18" y="0"/>
              </a:cxn>
              <a:cxn ang="0">
                <a:pos x="47" y="0"/>
              </a:cxn>
            </a:cxnLst>
            <a:rect l="0" t="0" r="r" b="b"/>
            <a:pathLst>
              <a:path w="47" h="29">
                <a:moveTo>
                  <a:pt x="47" y="0"/>
                </a:moveTo>
                <a:lnTo>
                  <a:pt x="47" y="19"/>
                </a:lnTo>
                <a:lnTo>
                  <a:pt x="34" y="16"/>
                </a:lnTo>
                <a:lnTo>
                  <a:pt x="23" y="22"/>
                </a:lnTo>
                <a:lnTo>
                  <a:pt x="23" y="24"/>
                </a:lnTo>
                <a:lnTo>
                  <a:pt x="18" y="29"/>
                </a:lnTo>
                <a:lnTo>
                  <a:pt x="8" y="22"/>
                </a:lnTo>
                <a:lnTo>
                  <a:pt x="0" y="12"/>
                </a:lnTo>
                <a:lnTo>
                  <a:pt x="3" y="12"/>
                </a:lnTo>
                <a:lnTo>
                  <a:pt x="3" y="9"/>
                </a:lnTo>
                <a:lnTo>
                  <a:pt x="8" y="5"/>
                </a:lnTo>
                <a:lnTo>
                  <a:pt x="18" y="5"/>
                </a:lnTo>
                <a:lnTo>
                  <a:pt x="18" y="0"/>
                </a:lnTo>
                <a:lnTo>
                  <a:pt x="47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5" name="Freeform 1527"/>
          <p:cNvSpPr>
            <a:spLocks/>
          </p:cNvSpPr>
          <p:nvPr/>
        </p:nvSpPr>
        <p:spPr bwMode="auto">
          <a:xfrm>
            <a:off x="4446585" y="3308353"/>
            <a:ext cx="23812" cy="9525"/>
          </a:xfrm>
          <a:custGeom>
            <a:avLst/>
            <a:gdLst/>
            <a:ahLst/>
            <a:cxnLst>
              <a:cxn ang="0">
                <a:pos x="15" y="6"/>
              </a:cxn>
              <a:cxn ang="0">
                <a:pos x="15" y="0"/>
              </a:cxn>
              <a:cxn ang="0">
                <a:pos x="5" y="0"/>
              </a:cxn>
              <a:cxn ang="0">
                <a:pos x="0" y="6"/>
              </a:cxn>
              <a:cxn ang="0">
                <a:pos x="15" y="6"/>
              </a:cxn>
            </a:cxnLst>
            <a:rect l="0" t="0" r="r" b="b"/>
            <a:pathLst>
              <a:path w="15" h="6">
                <a:moveTo>
                  <a:pt x="15" y="6"/>
                </a:moveTo>
                <a:lnTo>
                  <a:pt x="15" y="0"/>
                </a:lnTo>
                <a:lnTo>
                  <a:pt x="5" y="0"/>
                </a:lnTo>
                <a:lnTo>
                  <a:pt x="0" y="6"/>
                </a:lnTo>
                <a:lnTo>
                  <a:pt x="15" y="6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6" name="Freeform 1528"/>
          <p:cNvSpPr>
            <a:spLocks/>
          </p:cNvSpPr>
          <p:nvPr/>
        </p:nvSpPr>
        <p:spPr bwMode="auto">
          <a:xfrm>
            <a:off x="4446585" y="3308353"/>
            <a:ext cx="23812" cy="9525"/>
          </a:xfrm>
          <a:custGeom>
            <a:avLst/>
            <a:gdLst/>
            <a:ahLst/>
            <a:cxnLst>
              <a:cxn ang="0">
                <a:pos x="15" y="6"/>
              </a:cxn>
              <a:cxn ang="0">
                <a:pos x="15" y="0"/>
              </a:cxn>
              <a:cxn ang="0">
                <a:pos x="5" y="0"/>
              </a:cxn>
              <a:cxn ang="0">
                <a:pos x="0" y="6"/>
              </a:cxn>
              <a:cxn ang="0">
                <a:pos x="15" y="6"/>
              </a:cxn>
            </a:cxnLst>
            <a:rect l="0" t="0" r="r" b="b"/>
            <a:pathLst>
              <a:path w="15" h="6">
                <a:moveTo>
                  <a:pt x="15" y="6"/>
                </a:moveTo>
                <a:lnTo>
                  <a:pt x="15" y="0"/>
                </a:lnTo>
                <a:lnTo>
                  <a:pt x="5" y="0"/>
                </a:lnTo>
                <a:lnTo>
                  <a:pt x="0" y="6"/>
                </a:lnTo>
                <a:lnTo>
                  <a:pt x="15" y="6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7" name="Freeform 1529"/>
          <p:cNvSpPr>
            <a:spLocks/>
          </p:cNvSpPr>
          <p:nvPr/>
        </p:nvSpPr>
        <p:spPr bwMode="auto">
          <a:xfrm>
            <a:off x="4267197" y="3243266"/>
            <a:ext cx="69850" cy="46038"/>
          </a:xfrm>
          <a:custGeom>
            <a:avLst/>
            <a:gdLst/>
            <a:ahLst/>
            <a:cxnLst>
              <a:cxn ang="0">
                <a:pos x="41" y="20"/>
              </a:cxn>
              <a:cxn ang="0">
                <a:pos x="30" y="8"/>
              </a:cxn>
              <a:cxn ang="0">
                <a:pos x="25" y="0"/>
              </a:cxn>
              <a:cxn ang="0">
                <a:pos x="5" y="0"/>
              </a:cxn>
              <a:cxn ang="0">
                <a:pos x="7" y="7"/>
              </a:cxn>
              <a:cxn ang="0">
                <a:pos x="9" y="12"/>
              </a:cxn>
              <a:cxn ang="0">
                <a:pos x="0" y="20"/>
              </a:cxn>
              <a:cxn ang="0">
                <a:pos x="5" y="27"/>
              </a:cxn>
              <a:cxn ang="0">
                <a:pos x="0" y="27"/>
              </a:cxn>
              <a:cxn ang="0">
                <a:pos x="9" y="29"/>
              </a:cxn>
              <a:cxn ang="0">
                <a:pos x="30" y="24"/>
              </a:cxn>
              <a:cxn ang="0">
                <a:pos x="41" y="24"/>
              </a:cxn>
              <a:cxn ang="0">
                <a:pos x="44" y="23"/>
              </a:cxn>
              <a:cxn ang="0">
                <a:pos x="41" y="20"/>
              </a:cxn>
            </a:cxnLst>
            <a:rect l="0" t="0" r="r" b="b"/>
            <a:pathLst>
              <a:path w="44" h="29">
                <a:moveTo>
                  <a:pt x="41" y="20"/>
                </a:moveTo>
                <a:lnTo>
                  <a:pt x="30" y="8"/>
                </a:lnTo>
                <a:lnTo>
                  <a:pt x="25" y="0"/>
                </a:lnTo>
                <a:lnTo>
                  <a:pt x="5" y="0"/>
                </a:lnTo>
                <a:lnTo>
                  <a:pt x="7" y="7"/>
                </a:lnTo>
                <a:lnTo>
                  <a:pt x="9" y="12"/>
                </a:lnTo>
                <a:lnTo>
                  <a:pt x="0" y="20"/>
                </a:lnTo>
                <a:lnTo>
                  <a:pt x="5" y="27"/>
                </a:lnTo>
                <a:lnTo>
                  <a:pt x="0" y="27"/>
                </a:lnTo>
                <a:lnTo>
                  <a:pt x="9" y="29"/>
                </a:lnTo>
                <a:lnTo>
                  <a:pt x="30" y="24"/>
                </a:lnTo>
                <a:lnTo>
                  <a:pt x="41" y="24"/>
                </a:lnTo>
                <a:lnTo>
                  <a:pt x="44" y="23"/>
                </a:lnTo>
                <a:lnTo>
                  <a:pt x="41" y="2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8" name="Freeform 1530"/>
          <p:cNvSpPr>
            <a:spLocks/>
          </p:cNvSpPr>
          <p:nvPr/>
        </p:nvSpPr>
        <p:spPr bwMode="auto">
          <a:xfrm>
            <a:off x="4267197" y="3243266"/>
            <a:ext cx="69850" cy="46038"/>
          </a:xfrm>
          <a:custGeom>
            <a:avLst/>
            <a:gdLst/>
            <a:ahLst/>
            <a:cxnLst>
              <a:cxn ang="0">
                <a:pos x="41" y="20"/>
              </a:cxn>
              <a:cxn ang="0">
                <a:pos x="30" y="8"/>
              </a:cxn>
              <a:cxn ang="0">
                <a:pos x="25" y="0"/>
              </a:cxn>
              <a:cxn ang="0">
                <a:pos x="5" y="0"/>
              </a:cxn>
              <a:cxn ang="0">
                <a:pos x="7" y="7"/>
              </a:cxn>
              <a:cxn ang="0">
                <a:pos x="9" y="12"/>
              </a:cxn>
              <a:cxn ang="0">
                <a:pos x="0" y="20"/>
              </a:cxn>
              <a:cxn ang="0">
                <a:pos x="5" y="27"/>
              </a:cxn>
              <a:cxn ang="0">
                <a:pos x="0" y="27"/>
              </a:cxn>
              <a:cxn ang="0">
                <a:pos x="9" y="29"/>
              </a:cxn>
              <a:cxn ang="0">
                <a:pos x="30" y="24"/>
              </a:cxn>
              <a:cxn ang="0">
                <a:pos x="41" y="24"/>
              </a:cxn>
              <a:cxn ang="0">
                <a:pos x="44" y="23"/>
              </a:cxn>
              <a:cxn ang="0">
                <a:pos x="41" y="20"/>
              </a:cxn>
            </a:cxnLst>
            <a:rect l="0" t="0" r="r" b="b"/>
            <a:pathLst>
              <a:path w="44" h="29">
                <a:moveTo>
                  <a:pt x="41" y="20"/>
                </a:moveTo>
                <a:lnTo>
                  <a:pt x="30" y="8"/>
                </a:lnTo>
                <a:lnTo>
                  <a:pt x="25" y="0"/>
                </a:lnTo>
                <a:lnTo>
                  <a:pt x="5" y="0"/>
                </a:lnTo>
                <a:lnTo>
                  <a:pt x="7" y="7"/>
                </a:lnTo>
                <a:lnTo>
                  <a:pt x="9" y="12"/>
                </a:lnTo>
                <a:lnTo>
                  <a:pt x="0" y="20"/>
                </a:lnTo>
                <a:lnTo>
                  <a:pt x="5" y="27"/>
                </a:lnTo>
                <a:lnTo>
                  <a:pt x="0" y="27"/>
                </a:lnTo>
                <a:lnTo>
                  <a:pt x="9" y="29"/>
                </a:lnTo>
                <a:lnTo>
                  <a:pt x="30" y="24"/>
                </a:lnTo>
                <a:lnTo>
                  <a:pt x="41" y="24"/>
                </a:lnTo>
                <a:lnTo>
                  <a:pt x="44" y="23"/>
                </a:lnTo>
                <a:lnTo>
                  <a:pt x="41" y="2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89" name="Freeform 1531"/>
          <p:cNvSpPr>
            <a:spLocks/>
          </p:cNvSpPr>
          <p:nvPr/>
        </p:nvSpPr>
        <p:spPr bwMode="auto">
          <a:xfrm>
            <a:off x="4305297" y="3243266"/>
            <a:ext cx="39687" cy="36513"/>
          </a:xfrm>
          <a:custGeom>
            <a:avLst/>
            <a:gdLst/>
            <a:ahLst/>
            <a:cxnLst>
              <a:cxn ang="0">
                <a:pos x="16" y="20"/>
              </a:cxn>
              <a:cxn ang="0">
                <a:pos x="6" y="8"/>
              </a:cxn>
              <a:cxn ang="0">
                <a:pos x="0" y="0"/>
              </a:cxn>
              <a:cxn ang="0">
                <a:pos x="16" y="0"/>
              </a:cxn>
              <a:cxn ang="0">
                <a:pos x="16" y="3"/>
              </a:cxn>
              <a:cxn ang="0">
                <a:pos x="20" y="5"/>
              </a:cxn>
              <a:cxn ang="0">
                <a:pos x="20" y="12"/>
              </a:cxn>
              <a:cxn ang="0">
                <a:pos x="25" y="23"/>
              </a:cxn>
              <a:cxn ang="0">
                <a:pos x="20" y="23"/>
              </a:cxn>
              <a:cxn ang="0">
                <a:pos x="16" y="20"/>
              </a:cxn>
            </a:cxnLst>
            <a:rect l="0" t="0" r="r" b="b"/>
            <a:pathLst>
              <a:path w="25" h="23">
                <a:moveTo>
                  <a:pt x="16" y="20"/>
                </a:moveTo>
                <a:lnTo>
                  <a:pt x="6" y="8"/>
                </a:lnTo>
                <a:lnTo>
                  <a:pt x="0" y="0"/>
                </a:lnTo>
                <a:lnTo>
                  <a:pt x="16" y="0"/>
                </a:lnTo>
                <a:lnTo>
                  <a:pt x="16" y="3"/>
                </a:lnTo>
                <a:lnTo>
                  <a:pt x="20" y="5"/>
                </a:lnTo>
                <a:lnTo>
                  <a:pt x="20" y="12"/>
                </a:lnTo>
                <a:lnTo>
                  <a:pt x="25" y="23"/>
                </a:lnTo>
                <a:lnTo>
                  <a:pt x="20" y="23"/>
                </a:lnTo>
                <a:lnTo>
                  <a:pt x="16" y="2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90" name="Freeform 1532"/>
          <p:cNvSpPr>
            <a:spLocks/>
          </p:cNvSpPr>
          <p:nvPr/>
        </p:nvSpPr>
        <p:spPr bwMode="auto">
          <a:xfrm>
            <a:off x="4305297" y="3243266"/>
            <a:ext cx="39687" cy="36513"/>
          </a:xfrm>
          <a:custGeom>
            <a:avLst/>
            <a:gdLst/>
            <a:ahLst/>
            <a:cxnLst>
              <a:cxn ang="0">
                <a:pos x="16" y="20"/>
              </a:cxn>
              <a:cxn ang="0">
                <a:pos x="6" y="8"/>
              </a:cxn>
              <a:cxn ang="0">
                <a:pos x="0" y="0"/>
              </a:cxn>
              <a:cxn ang="0">
                <a:pos x="16" y="0"/>
              </a:cxn>
              <a:cxn ang="0">
                <a:pos x="16" y="3"/>
              </a:cxn>
              <a:cxn ang="0">
                <a:pos x="20" y="5"/>
              </a:cxn>
              <a:cxn ang="0">
                <a:pos x="20" y="12"/>
              </a:cxn>
              <a:cxn ang="0">
                <a:pos x="25" y="23"/>
              </a:cxn>
              <a:cxn ang="0">
                <a:pos x="20" y="23"/>
              </a:cxn>
              <a:cxn ang="0">
                <a:pos x="16" y="20"/>
              </a:cxn>
            </a:cxnLst>
            <a:rect l="0" t="0" r="r" b="b"/>
            <a:pathLst>
              <a:path w="25" h="23">
                <a:moveTo>
                  <a:pt x="16" y="20"/>
                </a:moveTo>
                <a:lnTo>
                  <a:pt x="6" y="8"/>
                </a:lnTo>
                <a:lnTo>
                  <a:pt x="0" y="0"/>
                </a:lnTo>
                <a:lnTo>
                  <a:pt x="16" y="0"/>
                </a:lnTo>
                <a:lnTo>
                  <a:pt x="16" y="3"/>
                </a:lnTo>
                <a:lnTo>
                  <a:pt x="20" y="5"/>
                </a:lnTo>
                <a:lnTo>
                  <a:pt x="20" y="12"/>
                </a:lnTo>
                <a:lnTo>
                  <a:pt x="25" y="23"/>
                </a:lnTo>
                <a:lnTo>
                  <a:pt x="20" y="23"/>
                </a:lnTo>
                <a:lnTo>
                  <a:pt x="16" y="2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91" name="Freeform 1533"/>
          <p:cNvSpPr>
            <a:spLocks/>
          </p:cNvSpPr>
          <p:nvPr/>
        </p:nvSpPr>
        <p:spPr bwMode="auto">
          <a:xfrm>
            <a:off x="4330697" y="3235328"/>
            <a:ext cx="38100" cy="44450"/>
          </a:xfrm>
          <a:custGeom>
            <a:avLst/>
            <a:gdLst/>
            <a:ahLst/>
            <a:cxnLst>
              <a:cxn ang="0">
                <a:pos x="3" y="18"/>
              </a:cxn>
              <a:cxn ang="0">
                <a:pos x="3" y="11"/>
              </a:cxn>
              <a:cxn ang="0">
                <a:pos x="0" y="9"/>
              </a:cxn>
              <a:cxn ang="0">
                <a:pos x="0" y="7"/>
              </a:cxn>
              <a:cxn ang="0">
                <a:pos x="3" y="4"/>
              </a:cxn>
              <a:cxn ang="0">
                <a:pos x="8" y="4"/>
              </a:cxn>
              <a:cxn ang="0">
                <a:pos x="19" y="0"/>
              </a:cxn>
              <a:cxn ang="0">
                <a:pos x="24" y="4"/>
              </a:cxn>
              <a:cxn ang="0">
                <a:pos x="24" y="9"/>
              </a:cxn>
              <a:cxn ang="0">
                <a:pos x="14" y="18"/>
              </a:cxn>
              <a:cxn ang="0">
                <a:pos x="14" y="28"/>
              </a:cxn>
              <a:cxn ang="0">
                <a:pos x="8" y="28"/>
              </a:cxn>
              <a:cxn ang="0">
                <a:pos x="3" y="18"/>
              </a:cxn>
            </a:cxnLst>
            <a:rect l="0" t="0" r="r" b="b"/>
            <a:pathLst>
              <a:path w="24" h="28">
                <a:moveTo>
                  <a:pt x="3" y="18"/>
                </a:moveTo>
                <a:lnTo>
                  <a:pt x="3" y="11"/>
                </a:lnTo>
                <a:lnTo>
                  <a:pt x="0" y="9"/>
                </a:lnTo>
                <a:lnTo>
                  <a:pt x="0" y="7"/>
                </a:lnTo>
                <a:lnTo>
                  <a:pt x="3" y="4"/>
                </a:lnTo>
                <a:lnTo>
                  <a:pt x="8" y="4"/>
                </a:lnTo>
                <a:lnTo>
                  <a:pt x="19" y="0"/>
                </a:lnTo>
                <a:lnTo>
                  <a:pt x="24" y="4"/>
                </a:lnTo>
                <a:lnTo>
                  <a:pt x="24" y="9"/>
                </a:lnTo>
                <a:lnTo>
                  <a:pt x="14" y="18"/>
                </a:lnTo>
                <a:lnTo>
                  <a:pt x="14" y="28"/>
                </a:lnTo>
                <a:lnTo>
                  <a:pt x="8" y="28"/>
                </a:lnTo>
                <a:lnTo>
                  <a:pt x="3" y="18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92" name="Freeform 1534"/>
          <p:cNvSpPr>
            <a:spLocks/>
          </p:cNvSpPr>
          <p:nvPr/>
        </p:nvSpPr>
        <p:spPr bwMode="auto">
          <a:xfrm>
            <a:off x="4330697" y="3235328"/>
            <a:ext cx="38100" cy="44450"/>
          </a:xfrm>
          <a:custGeom>
            <a:avLst/>
            <a:gdLst/>
            <a:ahLst/>
            <a:cxnLst>
              <a:cxn ang="0">
                <a:pos x="3" y="18"/>
              </a:cxn>
              <a:cxn ang="0">
                <a:pos x="3" y="11"/>
              </a:cxn>
              <a:cxn ang="0">
                <a:pos x="0" y="9"/>
              </a:cxn>
              <a:cxn ang="0">
                <a:pos x="0" y="7"/>
              </a:cxn>
              <a:cxn ang="0">
                <a:pos x="3" y="4"/>
              </a:cxn>
              <a:cxn ang="0">
                <a:pos x="8" y="4"/>
              </a:cxn>
              <a:cxn ang="0">
                <a:pos x="19" y="0"/>
              </a:cxn>
              <a:cxn ang="0">
                <a:pos x="24" y="4"/>
              </a:cxn>
              <a:cxn ang="0">
                <a:pos x="24" y="9"/>
              </a:cxn>
              <a:cxn ang="0">
                <a:pos x="14" y="18"/>
              </a:cxn>
              <a:cxn ang="0">
                <a:pos x="14" y="28"/>
              </a:cxn>
              <a:cxn ang="0">
                <a:pos x="8" y="28"/>
              </a:cxn>
              <a:cxn ang="0">
                <a:pos x="3" y="18"/>
              </a:cxn>
            </a:cxnLst>
            <a:rect l="0" t="0" r="r" b="b"/>
            <a:pathLst>
              <a:path w="24" h="28">
                <a:moveTo>
                  <a:pt x="3" y="18"/>
                </a:moveTo>
                <a:lnTo>
                  <a:pt x="3" y="11"/>
                </a:lnTo>
                <a:lnTo>
                  <a:pt x="0" y="9"/>
                </a:lnTo>
                <a:lnTo>
                  <a:pt x="0" y="7"/>
                </a:lnTo>
                <a:lnTo>
                  <a:pt x="3" y="4"/>
                </a:lnTo>
                <a:lnTo>
                  <a:pt x="8" y="4"/>
                </a:lnTo>
                <a:lnTo>
                  <a:pt x="19" y="0"/>
                </a:lnTo>
                <a:lnTo>
                  <a:pt x="24" y="4"/>
                </a:lnTo>
                <a:lnTo>
                  <a:pt x="24" y="9"/>
                </a:lnTo>
                <a:lnTo>
                  <a:pt x="14" y="18"/>
                </a:lnTo>
                <a:lnTo>
                  <a:pt x="14" y="28"/>
                </a:lnTo>
                <a:lnTo>
                  <a:pt x="8" y="28"/>
                </a:lnTo>
                <a:lnTo>
                  <a:pt x="3" y="18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93" name="Freeform 1535"/>
          <p:cNvSpPr>
            <a:spLocks/>
          </p:cNvSpPr>
          <p:nvPr/>
        </p:nvSpPr>
        <p:spPr bwMode="auto">
          <a:xfrm>
            <a:off x="4187822" y="3248028"/>
            <a:ext cx="93662" cy="44450"/>
          </a:xfrm>
          <a:custGeom>
            <a:avLst/>
            <a:gdLst/>
            <a:ahLst/>
            <a:cxnLst>
              <a:cxn ang="0">
                <a:pos x="56" y="23"/>
              </a:cxn>
              <a:cxn ang="0">
                <a:pos x="50" y="17"/>
              </a:cxn>
              <a:cxn ang="0">
                <a:pos x="59" y="8"/>
              </a:cxn>
              <a:cxn ang="0">
                <a:pos x="56" y="3"/>
              </a:cxn>
              <a:cxn ang="0">
                <a:pos x="50" y="2"/>
              </a:cxn>
              <a:cxn ang="0">
                <a:pos x="40" y="2"/>
              </a:cxn>
              <a:cxn ang="0">
                <a:pos x="35" y="0"/>
              </a:cxn>
              <a:cxn ang="0">
                <a:pos x="7" y="0"/>
              </a:cxn>
              <a:cxn ang="0">
                <a:pos x="7" y="5"/>
              </a:cxn>
              <a:cxn ang="0">
                <a:pos x="10" y="9"/>
              </a:cxn>
              <a:cxn ang="0">
                <a:pos x="7" y="9"/>
              </a:cxn>
              <a:cxn ang="0">
                <a:pos x="5" y="13"/>
              </a:cxn>
              <a:cxn ang="0">
                <a:pos x="0" y="15"/>
              </a:cxn>
              <a:cxn ang="0">
                <a:pos x="7" y="19"/>
              </a:cxn>
              <a:cxn ang="0">
                <a:pos x="10" y="21"/>
              </a:cxn>
              <a:cxn ang="0">
                <a:pos x="10" y="28"/>
              </a:cxn>
              <a:cxn ang="0">
                <a:pos x="33" y="23"/>
              </a:cxn>
              <a:cxn ang="0">
                <a:pos x="56" y="23"/>
              </a:cxn>
            </a:cxnLst>
            <a:rect l="0" t="0" r="r" b="b"/>
            <a:pathLst>
              <a:path w="59" h="28">
                <a:moveTo>
                  <a:pt x="56" y="23"/>
                </a:moveTo>
                <a:lnTo>
                  <a:pt x="50" y="17"/>
                </a:lnTo>
                <a:lnTo>
                  <a:pt x="59" y="8"/>
                </a:lnTo>
                <a:lnTo>
                  <a:pt x="56" y="3"/>
                </a:lnTo>
                <a:lnTo>
                  <a:pt x="50" y="2"/>
                </a:lnTo>
                <a:lnTo>
                  <a:pt x="40" y="2"/>
                </a:lnTo>
                <a:lnTo>
                  <a:pt x="35" y="0"/>
                </a:lnTo>
                <a:lnTo>
                  <a:pt x="7" y="0"/>
                </a:lnTo>
                <a:lnTo>
                  <a:pt x="7" y="5"/>
                </a:lnTo>
                <a:lnTo>
                  <a:pt x="10" y="9"/>
                </a:lnTo>
                <a:lnTo>
                  <a:pt x="7" y="9"/>
                </a:lnTo>
                <a:lnTo>
                  <a:pt x="5" y="13"/>
                </a:lnTo>
                <a:lnTo>
                  <a:pt x="0" y="15"/>
                </a:lnTo>
                <a:lnTo>
                  <a:pt x="7" y="19"/>
                </a:lnTo>
                <a:lnTo>
                  <a:pt x="10" y="21"/>
                </a:lnTo>
                <a:lnTo>
                  <a:pt x="10" y="28"/>
                </a:lnTo>
                <a:lnTo>
                  <a:pt x="33" y="23"/>
                </a:lnTo>
                <a:lnTo>
                  <a:pt x="56" y="2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94" name="Freeform 1536"/>
          <p:cNvSpPr>
            <a:spLocks/>
          </p:cNvSpPr>
          <p:nvPr/>
        </p:nvSpPr>
        <p:spPr bwMode="auto">
          <a:xfrm>
            <a:off x="4187822" y="3248028"/>
            <a:ext cx="93662" cy="44450"/>
          </a:xfrm>
          <a:custGeom>
            <a:avLst/>
            <a:gdLst/>
            <a:ahLst/>
            <a:cxnLst>
              <a:cxn ang="0">
                <a:pos x="56" y="23"/>
              </a:cxn>
              <a:cxn ang="0">
                <a:pos x="50" y="17"/>
              </a:cxn>
              <a:cxn ang="0">
                <a:pos x="59" y="8"/>
              </a:cxn>
              <a:cxn ang="0">
                <a:pos x="56" y="3"/>
              </a:cxn>
              <a:cxn ang="0">
                <a:pos x="50" y="2"/>
              </a:cxn>
              <a:cxn ang="0">
                <a:pos x="40" y="2"/>
              </a:cxn>
              <a:cxn ang="0">
                <a:pos x="35" y="0"/>
              </a:cxn>
              <a:cxn ang="0">
                <a:pos x="7" y="0"/>
              </a:cxn>
              <a:cxn ang="0">
                <a:pos x="7" y="5"/>
              </a:cxn>
              <a:cxn ang="0">
                <a:pos x="10" y="9"/>
              </a:cxn>
              <a:cxn ang="0">
                <a:pos x="7" y="9"/>
              </a:cxn>
              <a:cxn ang="0">
                <a:pos x="5" y="13"/>
              </a:cxn>
              <a:cxn ang="0">
                <a:pos x="0" y="15"/>
              </a:cxn>
              <a:cxn ang="0">
                <a:pos x="7" y="19"/>
              </a:cxn>
              <a:cxn ang="0">
                <a:pos x="10" y="21"/>
              </a:cxn>
              <a:cxn ang="0">
                <a:pos x="10" y="28"/>
              </a:cxn>
              <a:cxn ang="0">
                <a:pos x="33" y="23"/>
              </a:cxn>
              <a:cxn ang="0">
                <a:pos x="56" y="23"/>
              </a:cxn>
            </a:cxnLst>
            <a:rect l="0" t="0" r="r" b="b"/>
            <a:pathLst>
              <a:path w="59" h="28">
                <a:moveTo>
                  <a:pt x="56" y="23"/>
                </a:moveTo>
                <a:lnTo>
                  <a:pt x="50" y="17"/>
                </a:lnTo>
                <a:lnTo>
                  <a:pt x="59" y="8"/>
                </a:lnTo>
                <a:lnTo>
                  <a:pt x="56" y="3"/>
                </a:lnTo>
                <a:lnTo>
                  <a:pt x="50" y="2"/>
                </a:lnTo>
                <a:lnTo>
                  <a:pt x="40" y="2"/>
                </a:lnTo>
                <a:lnTo>
                  <a:pt x="35" y="0"/>
                </a:lnTo>
                <a:lnTo>
                  <a:pt x="7" y="0"/>
                </a:lnTo>
                <a:lnTo>
                  <a:pt x="7" y="5"/>
                </a:lnTo>
                <a:lnTo>
                  <a:pt x="10" y="9"/>
                </a:lnTo>
                <a:lnTo>
                  <a:pt x="7" y="9"/>
                </a:lnTo>
                <a:lnTo>
                  <a:pt x="5" y="13"/>
                </a:lnTo>
                <a:lnTo>
                  <a:pt x="0" y="15"/>
                </a:lnTo>
                <a:lnTo>
                  <a:pt x="7" y="19"/>
                </a:lnTo>
                <a:lnTo>
                  <a:pt x="10" y="21"/>
                </a:lnTo>
                <a:lnTo>
                  <a:pt x="10" y="28"/>
                </a:lnTo>
                <a:lnTo>
                  <a:pt x="33" y="23"/>
                </a:lnTo>
                <a:lnTo>
                  <a:pt x="56" y="2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95" name="Freeform 1537"/>
          <p:cNvSpPr>
            <a:spLocks/>
          </p:cNvSpPr>
          <p:nvPr/>
        </p:nvSpPr>
        <p:spPr bwMode="auto">
          <a:xfrm>
            <a:off x="4152897" y="3262316"/>
            <a:ext cx="50800" cy="30163"/>
          </a:xfrm>
          <a:custGeom>
            <a:avLst/>
            <a:gdLst/>
            <a:ahLst/>
            <a:cxnLst>
              <a:cxn ang="0">
                <a:pos x="22" y="6"/>
              </a:cxn>
              <a:cxn ang="0">
                <a:pos x="29" y="11"/>
              </a:cxn>
              <a:cxn ang="0">
                <a:pos x="32" y="12"/>
              </a:cxn>
              <a:cxn ang="0">
                <a:pos x="32" y="19"/>
              </a:cxn>
              <a:cxn ang="0">
                <a:pos x="27" y="16"/>
              </a:cxn>
              <a:cxn ang="0">
                <a:pos x="0" y="8"/>
              </a:cxn>
              <a:cxn ang="0">
                <a:pos x="10" y="0"/>
              </a:cxn>
              <a:cxn ang="0">
                <a:pos x="15" y="0"/>
              </a:cxn>
              <a:cxn ang="0">
                <a:pos x="21" y="6"/>
              </a:cxn>
              <a:cxn ang="0">
                <a:pos x="22" y="6"/>
              </a:cxn>
            </a:cxnLst>
            <a:rect l="0" t="0" r="r" b="b"/>
            <a:pathLst>
              <a:path w="32" h="19">
                <a:moveTo>
                  <a:pt x="22" y="6"/>
                </a:moveTo>
                <a:lnTo>
                  <a:pt x="29" y="11"/>
                </a:lnTo>
                <a:lnTo>
                  <a:pt x="32" y="12"/>
                </a:lnTo>
                <a:lnTo>
                  <a:pt x="32" y="19"/>
                </a:lnTo>
                <a:lnTo>
                  <a:pt x="27" y="16"/>
                </a:lnTo>
                <a:lnTo>
                  <a:pt x="0" y="8"/>
                </a:lnTo>
                <a:lnTo>
                  <a:pt x="10" y="0"/>
                </a:lnTo>
                <a:lnTo>
                  <a:pt x="15" y="0"/>
                </a:lnTo>
                <a:lnTo>
                  <a:pt x="21" y="6"/>
                </a:lnTo>
                <a:lnTo>
                  <a:pt x="22" y="6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96" name="Freeform 1538"/>
          <p:cNvSpPr>
            <a:spLocks/>
          </p:cNvSpPr>
          <p:nvPr/>
        </p:nvSpPr>
        <p:spPr bwMode="auto">
          <a:xfrm>
            <a:off x="4152897" y="3262316"/>
            <a:ext cx="50800" cy="30163"/>
          </a:xfrm>
          <a:custGeom>
            <a:avLst/>
            <a:gdLst/>
            <a:ahLst/>
            <a:cxnLst>
              <a:cxn ang="0">
                <a:pos x="22" y="6"/>
              </a:cxn>
              <a:cxn ang="0">
                <a:pos x="29" y="11"/>
              </a:cxn>
              <a:cxn ang="0">
                <a:pos x="32" y="12"/>
              </a:cxn>
              <a:cxn ang="0">
                <a:pos x="32" y="19"/>
              </a:cxn>
              <a:cxn ang="0">
                <a:pos x="27" y="16"/>
              </a:cxn>
              <a:cxn ang="0">
                <a:pos x="0" y="8"/>
              </a:cxn>
              <a:cxn ang="0">
                <a:pos x="10" y="0"/>
              </a:cxn>
              <a:cxn ang="0">
                <a:pos x="15" y="0"/>
              </a:cxn>
              <a:cxn ang="0">
                <a:pos x="21" y="6"/>
              </a:cxn>
              <a:cxn ang="0">
                <a:pos x="22" y="6"/>
              </a:cxn>
            </a:cxnLst>
            <a:rect l="0" t="0" r="r" b="b"/>
            <a:pathLst>
              <a:path w="32" h="19">
                <a:moveTo>
                  <a:pt x="22" y="6"/>
                </a:moveTo>
                <a:lnTo>
                  <a:pt x="29" y="11"/>
                </a:lnTo>
                <a:lnTo>
                  <a:pt x="32" y="12"/>
                </a:lnTo>
                <a:lnTo>
                  <a:pt x="32" y="19"/>
                </a:lnTo>
                <a:lnTo>
                  <a:pt x="27" y="16"/>
                </a:lnTo>
                <a:lnTo>
                  <a:pt x="0" y="8"/>
                </a:lnTo>
                <a:lnTo>
                  <a:pt x="10" y="0"/>
                </a:lnTo>
                <a:lnTo>
                  <a:pt x="15" y="0"/>
                </a:lnTo>
                <a:lnTo>
                  <a:pt x="21" y="6"/>
                </a:lnTo>
                <a:lnTo>
                  <a:pt x="22" y="6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97" name="Freeform 1539"/>
          <p:cNvSpPr>
            <a:spLocks/>
          </p:cNvSpPr>
          <p:nvPr/>
        </p:nvSpPr>
        <p:spPr bwMode="auto">
          <a:xfrm>
            <a:off x="4075110" y="3201991"/>
            <a:ext cx="82550" cy="33338"/>
          </a:xfrm>
          <a:custGeom>
            <a:avLst/>
            <a:gdLst/>
            <a:ahLst/>
            <a:cxnLst>
              <a:cxn ang="0">
                <a:pos x="47" y="10"/>
              </a:cxn>
              <a:cxn ang="0">
                <a:pos x="52" y="21"/>
              </a:cxn>
              <a:cxn ang="0">
                <a:pos x="6" y="21"/>
              </a:cxn>
              <a:cxn ang="0">
                <a:pos x="6" y="16"/>
              </a:cxn>
              <a:cxn ang="0">
                <a:pos x="14" y="16"/>
              </a:cxn>
              <a:cxn ang="0">
                <a:pos x="25" y="16"/>
              </a:cxn>
              <a:cxn ang="0">
                <a:pos x="30" y="14"/>
              </a:cxn>
              <a:cxn ang="0">
                <a:pos x="13" y="13"/>
              </a:cxn>
              <a:cxn ang="0">
                <a:pos x="6" y="14"/>
              </a:cxn>
              <a:cxn ang="0">
                <a:pos x="6" y="13"/>
              </a:cxn>
              <a:cxn ang="0">
                <a:pos x="0" y="10"/>
              </a:cxn>
              <a:cxn ang="0">
                <a:pos x="14" y="3"/>
              </a:cxn>
              <a:cxn ang="0">
                <a:pos x="25" y="0"/>
              </a:cxn>
              <a:cxn ang="0">
                <a:pos x="35" y="5"/>
              </a:cxn>
              <a:cxn ang="0">
                <a:pos x="47" y="10"/>
              </a:cxn>
            </a:cxnLst>
            <a:rect l="0" t="0" r="r" b="b"/>
            <a:pathLst>
              <a:path w="52" h="21">
                <a:moveTo>
                  <a:pt x="47" y="10"/>
                </a:moveTo>
                <a:lnTo>
                  <a:pt x="52" y="21"/>
                </a:lnTo>
                <a:lnTo>
                  <a:pt x="6" y="21"/>
                </a:lnTo>
                <a:lnTo>
                  <a:pt x="6" y="16"/>
                </a:lnTo>
                <a:lnTo>
                  <a:pt x="14" y="16"/>
                </a:lnTo>
                <a:lnTo>
                  <a:pt x="25" y="16"/>
                </a:lnTo>
                <a:lnTo>
                  <a:pt x="30" y="14"/>
                </a:lnTo>
                <a:lnTo>
                  <a:pt x="13" y="13"/>
                </a:lnTo>
                <a:lnTo>
                  <a:pt x="6" y="14"/>
                </a:lnTo>
                <a:lnTo>
                  <a:pt x="6" y="13"/>
                </a:lnTo>
                <a:lnTo>
                  <a:pt x="0" y="10"/>
                </a:lnTo>
                <a:lnTo>
                  <a:pt x="14" y="3"/>
                </a:lnTo>
                <a:lnTo>
                  <a:pt x="25" y="0"/>
                </a:lnTo>
                <a:lnTo>
                  <a:pt x="35" y="5"/>
                </a:lnTo>
                <a:lnTo>
                  <a:pt x="47" y="1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98" name="Freeform 1540"/>
          <p:cNvSpPr>
            <a:spLocks/>
          </p:cNvSpPr>
          <p:nvPr/>
        </p:nvSpPr>
        <p:spPr bwMode="auto">
          <a:xfrm>
            <a:off x="4075110" y="3201991"/>
            <a:ext cx="82550" cy="33338"/>
          </a:xfrm>
          <a:custGeom>
            <a:avLst/>
            <a:gdLst/>
            <a:ahLst/>
            <a:cxnLst>
              <a:cxn ang="0">
                <a:pos x="47" y="10"/>
              </a:cxn>
              <a:cxn ang="0">
                <a:pos x="52" y="21"/>
              </a:cxn>
              <a:cxn ang="0">
                <a:pos x="6" y="21"/>
              </a:cxn>
              <a:cxn ang="0">
                <a:pos x="6" y="16"/>
              </a:cxn>
              <a:cxn ang="0">
                <a:pos x="14" y="16"/>
              </a:cxn>
              <a:cxn ang="0">
                <a:pos x="25" y="16"/>
              </a:cxn>
              <a:cxn ang="0">
                <a:pos x="30" y="14"/>
              </a:cxn>
              <a:cxn ang="0">
                <a:pos x="13" y="13"/>
              </a:cxn>
              <a:cxn ang="0">
                <a:pos x="6" y="14"/>
              </a:cxn>
              <a:cxn ang="0">
                <a:pos x="6" y="13"/>
              </a:cxn>
              <a:cxn ang="0">
                <a:pos x="0" y="10"/>
              </a:cxn>
              <a:cxn ang="0">
                <a:pos x="14" y="3"/>
              </a:cxn>
              <a:cxn ang="0">
                <a:pos x="25" y="0"/>
              </a:cxn>
              <a:cxn ang="0">
                <a:pos x="35" y="5"/>
              </a:cxn>
              <a:cxn ang="0">
                <a:pos x="47" y="10"/>
              </a:cxn>
            </a:cxnLst>
            <a:rect l="0" t="0" r="r" b="b"/>
            <a:pathLst>
              <a:path w="52" h="21">
                <a:moveTo>
                  <a:pt x="47" y="10"/>
                </a:moveTo>
                <a:lnTo>
                  <a:pt x="52" y="21"/>
                </a:lnTo>
                <a:lnTo>
                  <a:pt x="6" y="21"/>
                </a:lnTo>
                <a:lnTo>
                  <a:pt x="6" y="16"/>
                </a:lnTo>
                <a:lnTo>
                  <a:pt x="14" y="16"/>
                </a:lnTo>
                <a:lnTo>
                  <a:pt x="25" y="16"/>
                </a:lnTo>
                <a:lnTo>
                  <a:pt x="30" y="14"/>
                </a:lnTo>
                <a:lnTo>
                  <a:pt x="13" y="13"/>
                </a:lnTo>
                <a:lnTo>
                  <a:pt x="6" y="14"/>
                </a:lnTo>
                <a:lnTo>
                  <a:pt x="6" y="13"/>
                </a:lnTo>
                <a:lnTo>
                  <a:pt x="0" y="10"/>
                </a:lnTo>
                <a:lnTo>
                  <a:pt x="14" y="3"/>
                </a:lnTo>
                <a:lnTo>
                  <a:pt x="25" y="0"/>
                </a:lnTo>
                <a:lnTo>
                  <a:pt x="35" y="5"/>
                </a:lnTo>
                <a:lnTo>
                  <a:pt x="47" y="1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399" name="Freeform 1541"/>
          <p:cNvSpPr>
            <a:spLocks/>
          </p:cNvSpPr>
          <p:nvPr/>
        </p:nvSpPr>
        <p:spPr bwMode="auto">
          <a:xfrm>
            <a:off x="4083048" y="3124203"/>
            <a:ext cx="166687" cy="95250"/>
          </a:xfrm>
          <a:custGeom>
            <a:avLst/>
            <a:gdLst/>
            <a:ahLst/>
            <a:cxnLst>
              <a:cxn ang="0">
                <a:pos x="42" y="60"/>
              </a:cxn>
              <a:cxn ang="0">
                <a:pos x="26" y="55"/>
              </a:cxn>
              <a:cxn ang="0">
                <a:pos x="17" y="50"/>
              </a:cxn>
              <a:cxn ang="0">
                <a:pos x="7" y="53"/>
              </a:cxn>
              <a:cxn ang="0">
                <a:pos x="3" y="55"/>
              </a:cxn>
              <a:cxn ang="0">
                <a:pos x="3" y="34"/>
              </a:cxn>
              <a:cxn ang="0">
                <a:pos x="0" y="31"/>
              </a:cxn>
              <a:cxn ang="0">
                <a:pos x="3" y="29"/>
              </a:cxn>
              <a:cxn ang="0">
                <a:pos x="38" y="29"/>
              </a:cxn>
              <a:cxn ang="0">
                <a:pos x="38" y="22"/>
              </a:cxn>
              <a:cxn ang="0">
                <a:pos x="48" y="18"/>
              </a:cxn>
              <a:cxn ang="0">
                <a:pos x="48" y="7"/>
              </a:cxn>
              <a:cxn ang="0">
                <a:pos x="72" y="7"/>
              </a:cxn>
              <a:cxn ang="0">
                <a:pos x="72" y="0"/>
              </a:cxn>
              <a:cxn ang="0">
                <a:pos x="105" y="12"/>
              </a:cxn>
              <a:cxn ang="0">
                <a:pos x="90" y="12"/>
              </a:cxn>
              <a:cxn ang="0">
                <a:pos x="100" y="55"/>
              </a:cxn>
              <a:cxn ang="0">
                <a:pos x="55" y="55"/>
              </a:cxn>
              <a:cxn ang="0">
                <a:pos x="54" y="57"/>
              </a:cxn>
              <a:cxn ang="0">
                <a:pos x="48" y="55"/>
              </a:cxn>
              <a:cxn ang="0">
                <a:pos x="42" y="60"/>
              </a:cxn>
            </a:cxnLst>
            <a:rect l="0" t="0" r="r" b="b"/>
            <a:pathLst>
              <a:path w="105" h="60">
                <a:moveTo>
                  <a:pt x="42" y="60"/>
                </a:moveTo>
                <a:lnTo>
                  <a:pt x="26" y="55"/>
                </a:lnTo>
                <a:lnTo>
                  <a:pt x="17" y="50"/>
                </a:lnTo>
                <a:lnTo>
                  <a:pt x="7" y="53"/>
                </a:lnTo>
                <a:lnTo>
                  <a:pt x="3" y="55"/>
                </a:lnTo>
                <a:lnTo>
                  <a:pt x="3" y="34"/>
                </a:lnTo>
                <a:lnTo>
                  <a:pt x="0" y="31"/>
                </a:lnTo>
                <a:lnTo>
                  <a:pt x="3" y="29"/>
                </a:lnTo>
                <a:lnTo>
                  <a:pt x="38" y="29"/>
                </a:lnTo>
                <a:lnTo>
                  <a:pt x="38" y="22"/>
                </a:lnTo>
                <a:lnTo>
                  <a:pt x="48" y="18"/>
                </a:lnTo>
                <a:lnTo>
                  <a:pt x="48" y="7"/>
                </a:lnTo>
                <a:lnTo>
                  <a:pt x="72" y="7"/>
                </a:lnTo>
                <a:lnTo>
                  <a:pt x="72" y="0"/>
                </a:lnTo>
                <a:lnTo>
                  <a:pt x="105" y="12"/>
                </a:lnTo>
                <a:lnTo>
                  <a:pt x="90" y="12"/>
                </a:lnTo>
                <a:lnTo>
                  <a:pt x="100" y="55"/>
                </a:lnTo>
                <a:lnTo>
                  <a:pt x="55" y="55"/>
                </a:lnTo>
                <a:lnTo>
                  <a:pt x="54" y="57"/>
                </a:lnTo>
                <a:lnTo>
                  <a:pt x="48" y="55"/>
                </a:lnTo>
                <a:lnTo>
                  <a:pt x="42" y="6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00" name="Freeform 1542"/>
          <p:cNvSpPr>
            <a:spLocks/>
          </p:cNvSpPr>
          <p:nvPr/>
        </p:nvSpPr>
        <p:spPr bwMode="auto">
          <a:xfrm>
            <a:off x="4083048" y="3124203"/>
            <a:ext cx="166687" cy="95250"/>
          </a:xfrm>
          <a:custGeom>
            <a:avLst/>
            <a:gdLst/>
            <a:ahLst/>
            <a:cxnLst>
              <a:cxn ang="0">
                <a:pos x="42" y="60"/>
              </a:cxn>
              <a:cxn ang="0">
                <a:pos x="26" y="55"/>
              </a:cxn>
              <a:cxn ang="0">
                <a:pos x="17" y="50"/>
              </a:cxn>
              <a:cxn ang="0">
                <a:pos x="7" y="53"/>
              </a:cxn>
              <a:cxn ang="0">
                <a:pos x="3" y="55"/>
              </a:cxn>
              <a:cxn ang="0">
                <a:pos x="3" y="34"/>
              </a:cxn>
              <a:cxn ang="0">
                <a:pos x="0" y="31"/>
              </a:cxn>
              <a:cxn ang="0">
                <a:pos x="3" y="29"/>
              </a:cxn>
              <a:cxn ang="0">
                <a:pos x="38" y="29"/>
              </a:cxn>
              <a:cxn ang="0">
                <a:pos x="38" y="22"/>
              </a:cxn>
              <a:cxn ang="0">
                <a:pos x="48" y="18"/>
              </a:cxn>
              <a:cxn ang="0">
                <a:pos x="48" y="7"/>
              </a:cxn>
              <a:cxn ang="0">
                <a:pos x="72" y="7"/>
              </a:cxn>
              <a:cxn ang="0">
                <a:pos x="72" y="0"/>
              </a:cxn>
              <a:cxn ang="0">
                <a:pos x="105" y="12"/>
              </a:cxn>
              <a:cxn ang="0">
                <a:pos x="90" y="12"/>
              </a:cxn>
              <a:cxn ang="0">
                <a:pos x="100" y="55"/>
              </a:cxn>
              <a:cxn ang="0">
                <a:pos x="55" y="55"/>
              </a:cxn>
              <a:cxn ang="0">
                <a:pos x="54" y="57"/>
              </a:cxn>
              <a:cxn ang="0">
                <a:pos x="48" y="55"/>
              </a:cxn>
              <a:cxn ang="0">
                <a:pos x="42" y="60"/>
              </a:cxn>
            </a:cxnLst>
            <a:rect l="0" t="0" r="r" b="b"/>
            <a:pathLst>
              <a:path w="105" h="60">
                <a:moveTo>
                  <a:pt x="42" y="60"/>
                </a:moveTo>
                <a:lnTo>
                  <a:pt x="26" y="55"/>
                </a:lnTo>
                <a:lnTo>
                  <a:pt x="17" y="50"/>
                </a:lnTo>
                <a:lnTo>
                  <a:pt x="7" y="53"/>
                </a:lnTo>
                <a:lnTo>
                  <a:pt x="3" y="55"/>
                </a:lnTo>
                <a:lnTo>
                  <a:pt x="3" y="34"/>
                </a:lnTo>
                <a:lnTo>
                  <a:pt x="0" y="31"/>
                </a:lnTo>
                <a:lnTo>
                  <a:pt x="3" y="29"/>
                </a:lnTo>
                <a:lnTo>
                  <a:pt x="38" y="29"/>
                </a:lnTo>
                <a:lnTo>
                  <a:pt x="38" y="22"/>
                </a:lnTo>
                <a:lnTo>
                  <a:pt x="48" y="18"/>
                </a:lnTo>
                <a:lnTo>
                  <a:pt x="48" y="7"/>
                </a:lnTo>
                <a:lnTo>
                  <a:pt x="72" y="7"/>
                </a:lnTo>
                <a:lnTo>
                  <a:pt x="72" y="0"/>
                </a:lnTo>
                <a:lnTo>
                  <a:pt x="105" y="12"/>
                </a:lnTo>
                <a:lnTo>
                  <a:pt x="90" y="12"/>
                </a:lnTo>
                <a:lnTo>
                  <a:pt x="100" y="55"/>
                </a:lnTo>
                <a:lnTo>
                  <a:pt x="55" y="55"/>
                </a:lnTo>
                <a:lnTo>
                  <a:pt x="54" y="57"/>
                </a:lnTo>
                <a:lnTo>
                  <a:pt x="48" y="55"/>
                </a:lnTo>
                <a:lnTo>
                  <a:pt x="42" y="6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01" name="Freeform 1543"/>
          <p:cNvSpPr>
            <a:spLocks/>
          </p:cNvSpPr>
          <p:nvPr/>
        </p:nvSpPr>
        <p:spPr bwMode="auto">
          <a:xfrm>
            <a:off x="4083048" y="3124203"/>
            <a:ext cx="115887" cy="49213"/>
          </a:xfrm>
          <a:custGeom>
            <a:avLst/>
            <a:gdLst/>
            <a:ahLst/>
            <a:cxnLst>
              <a:cxn ang="0">
                <a:pos x="73" y="0"/>
              </a:cxn>
              <a:cxn ang="0">
                <a:pos x="72" y="7"/>
              </a:cxn>
              <a:cxn ang="0">
                <a:pos x="49" y="7"/>
              </a:cxn>
              <a:cxn ang="0">
                <a:pos x="47" y="18"/>
              </a:cxn>
              <a:cxn ang="0">
                <a:pos x="38" y="22"/>
              </a:cxn>
              <a:cxn ang="0">
                <a:pos x="38" y="28"/>
              </a:cxn>
              <a:cxn ang="0">
                <a:pos x="4" y="28"/>
              </a:cxn>
              <a:cxn ang="0">
                <a:pos x="0" y="31"/>
              </a:cxn>
              <a:cxn ang="0">
                <a:pos x="0" y="24"/>
              </a:cxn>
              <a:cxn ang="0">
                <a:pos x="19" y="13"/>
              </a:cxn>
              <a:cxn ang="0">
                <a:pos x="24" y="7"/>
              </a:cxn>
              <a:cxn ang="0">
                <a:pos x="38" y="0"/>
              </a:cxn>
              <a:cxn ang="0">
                <a:pos x="73" y="0"/>
              </a:cxn>
            </a:cxnLst>
            <a:rect l="0" t="0" r="r" b="b"/>
            <a:pathLst>
              <a:path w="73" h="31">
                <a:moveTo>
                  <a:pt x="73" y="0"/>
                </a:moveTo>
                <a:lnTo>
                  <a:pt x="72" y="7"/>
                </a:lnTo>
                <a:lnTo>
                  <a:pt x="49" y="7"/>
                </a:lnTo>
                <a:lnTo>
                  <a:pt x="47" y="18"/>
                </a:lnTo>
                <a:lnTo>
                  <a:pt x="38" y="22"/>
                </a:lnTo>
                <a:lnTo>
                  <a:pt x="38" y="28"/>
                </a:lnTo>
                <a:lnTo>
                  <a:pt x="4" y="28"/>
                </a:lnTo>
                <a:lnTo>
                  <a:pt x="0" y="31"/>
                </a:lnTo>
                <a:lnTo>
                  <a:pt x="0" y="24"/>
                </a:lnTo>
                <a:lnTo>
                  <a:pt x="19" y="13"/>
                </a:lnTo>
                <a:lnTo>
                  <a:pt x="24" y="7"/>
                </a:lnTo>
                <a:lnTo>
                  <a:pt x="38" y="0"/>
                </a:lnTo>
                <a:lnTo>
                  <a:pt x="73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02" name="Freeform 1544"/>
          <p:cNvSpPr>
            <a:spLocks/>
          </p:cNvSpPr>
          <p:nvPr/>
        </p:nvSpPr>
        <p:spPr bwMode="auto">
          <a:xfrm>
            <a:off x="4083048" y="3124203"/>
            <a:ext cx="115887" cy="49213"/>
          </a:xfrm>
          <a:custGeom>
            <a:avLst/>
            <a:gdLst/>
            <a:ahLst/>
            <a:cxnLst>
              <a:cxn ang="0">
                <a:pos x="73" y="0"/>
              </a:cxn>
              <a:cxn ang="0">
                <a:pos x="72" y="7"/>
              </a:cxn>
              <a:cxn ang="0">
                <a:pos x="49" y="7"/>
              </a:cxn>
              <a:cxn ang="0">
                <a:pos x="47" y="18"/>
              </a:cxn>
              <a:cxn ang="0">
                <a:pos x="38" y="22"/>
              </a:cxn>
              <a:cxn ang="0">
                <a:pos x="38" y="28"/>
              </a:cxn>
              <a:cxn ang="0">
                <a:pos x="4" y="28"/>
              </a:cxn>
              <a:cxn ang="0">
                <a:pos x="0" y="31"/>
              </a:cxn>
              <a:cxn ang="0">
                <a:pos x="0" y="24"/>
              </a:cxn>
              <a:cxn ang="0">
                <a:pos x="19" y="13"/>
              </a:cxn>
              <a:cxn ang="0">
                <a:pos x="24" y="7"/>
              </a:cxn>
              <a:cxn ang="0">
                <a:pos x="38" y="0"/>
              </a:cxn>
              <a:cxn ang="0">
                <a:pos x="73" y="0"/>
              </a:cxn>
            </a:cxnLst>
            <a:rect l="0" t="0" r="r" b="b"/>
            <a:pathLst>
              <a:path w="73" h="31">
                <a:moveTo>
                  <a:pt x="73" y="0"/>
                </a:moveTo>
                <a:lnTo>
                  <a:pt x="72" y="7"/>
                </a:lnTo>
                <a:lnTo>
                  <a:pt x="49" y="7"/>
                </a:lnTo>
                <a:lnTo>
                  <a:pt x="47" y="18"/>
                </a:lnTo>
                <a:lnTo>
                  <a:pt x="38" y="22"/>
                </a:lnTo>
                <a:lnTo>
                  <a:pt x="38" y="28"/>
                </a:lnTo>
                <a:lnTo>
                  <a:pt x="4" y="28"/>
                </a:lnTo>
                <a:lnTo>
                  <a:pt x="0" y="31"/>
                </a:lnTo>
                <a:lnTo>
                  <a:pt x="0" y="24"/>
                </a:lnTo>
                <a:lnTo>
                  <a:pt x="19" y="13"/>
                </a:lnTo>
                <a:lnTo>
                  <a:pt x="24" y="7"/>
                </a:lnTo>
                <a:lnTo>
                  <a:pt x="38" y="0"/>
                </a:lnTo>
                <a:lnTo>
                  <a:pt x="73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03" name="Freeform 1545"/>
          <p:cNvSpPr>
            <a:spLocks/>
          </p:cNvSpPr>
          <p:nvPr/>
        </p:nvSpPr>
        <p:spPr bwMode="auto">
          <a:xfrm>
            <a:off x="4424360" y="3059115"/>
            <a:ext cx="46037" cy="49213"/>
          </a:xfrm>
          <a:custGeom>
            <a:avLst/>
            <a:gdLst/>
            <a:ahLst/>
            <a:cxnLst>
              <a:cxn ang="0">
                <a:pos x="29" y="17"/>
              </a:cxn>
              <a:cxn ang="0">
                <a:pos x="29" y="24"/>
              </a:cxn>
              <a:cxn ang="0">
                <a:pos x="19" y="26"/>
              </a:cxn>
              <a:cxn ang="0">
                <a:pos x="19" y="31"/>
              </a:cxn>
              <a:cxn ang="0">
                <a:pos x="14" y="31"/>
              </a:cxn>
              <a:cxn ang="0">
                <a:pos x="14" y="24"/>
              </a:cxn>
              <a:cxn ang="0">
                <a:pos x="5" y="19"/>
              </a:cxn>
              <a:cxn ang="0">
                <a:pos x="0" y="14"/>
              </a:cxn>
              <a:cxn ang="0">
                <a:pos x="10" y="11"/>
              </a:cxn>
              <a:cxn ang="0">
                <a:pos x="10" y="2"/>
              </a:cxn>
              <a:cxn ang="0">
                <a:pos x="19" y="0"/>
              </a:cxn>
              <a:cxn ang="0">
                <a:pos x="19" y="2"/>
              </a:cxn>
              <a:cxn ang="0">
                <a:pos x="29" y="2"/>
              </a:cxn>
              <a:cxn ang="0">
                <a:pos x="24" y="5"/>
              </a:cxn>
              <a:cxn ang="0">
                <a:pos x="29" y="9"/>
              </a:cxn>
              <a:cxn ang="0">
                <a:pos x="19" y="13"/>
              </a:cxn>
              <a:cxn ang="0">
                <a:pos x="19" y="14"/>
              </a:cxn>
              <a:cxn ang="0">
                <a:pos x="29" y="14"/>
              </a:cxn>
              <a:cxn ang="0">
                <a:pos x="29" y="17"/>
              </a:cxn>
            </a:cxnLst>
            <a:rect l="0" t="0" r="r" b="b"/>
            <a:pathLst>
              <a:path w="29" h="31">
                <a:moveTo>
                  <a:pt x="29" y="17"/>
                </a:moveTo>
                <a:lnTo>
                  <a:pt x="29" y="24"/>
                </a:lnTo>
                <a:lnTo>
                  <a:pt x="19" y="26"/>
                </a:lnTo>
                <a:lnTo>
                  <a:pt x="19" y="31"/>
                </a:lnTo>
                <a:lnTo>
                  <a:pt x="14" y="31"/>
                </a:lnTo>
                <a:lnTo>
                  <a:pt x="14" y="24"/>
                </a:lnTo>
                <a:lnTo>
                  <a:pt x="5" y="19"/>
                </a:lnTo>
                <a:lnTo>
                  <a:pt x="0" y="14"/>
                </a:lnTo>
                <a:lnTo>
                  <a:pt x="10" y="11"/>
                </a:lnTo>
                <a:lnTo>
                  <a:pt x="10" y="2"/>
                </a:lnTo>
                <a:lnTo>
                  <a:pt x="19" y="0"/>
                </a:lnTo>
                <a:lnTo>
                  <a:pt x="19" y="2"/>
                </a:lnTo>
                <a:lnTo>
                  <a:pt x="29" y="2"/>
                </a:lnTo>
                <a:lnTo>
                  <a:pt x="24" y="5"/>
                </a:lnTo>
                <a:lnTo>
                  <a:pt x="29" y="9"/>
                </a:lnTo>
                <a:lnTo>
                  <a:pt x="19" y="13"/>
                </a:lnTo>
                <a:lnTo>
                  <a:pt x="19" y="14"/>
                </a:lnTo>
                <a:lnTo>
                  <a:pt x="29" y="14"/>
                </a:lnTo>
                <a:lnTo>
                  <a:pt x="29" y="17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04" name="Freeform 1546"/>
          <p:cNvSpPr>
            <a:spLocks/>
          </p:cNvSpPr>
          <p:nvPr/>
        </p:nvSpPr>
        <p:spPr bwMode="auto">
          <a:xfrm>
            <a:off x="4424360" y="3059115"/>
            <a:ext cx="46037" cy="49213"/>
          </a:xfrm>
          <a:custGeom>
            <a:avLst/>
            <a:gdLst/>
            <a:ahLst/>
            <a:cxnLst>
              <a:cxn ang="0">
                <a:pos x="29" y="17"/>
              </a:cxn>
              <a:cxn ang="0">
                <a:pos x="29" y="24"/>
              </a:cxn>
              <a:cxn ang="0">
                <a:pos x="19" y="26"/>
              </a:cxn>
              <a:cxn ang="0">
                <a:pos x="19" y="31"/>
              </a:cxn>
              <a:cxn ang="0">
                <a:pos x="14" y="31"/>
              </a:cxn>
              <a:cxn ang="0">
                <a:pos x="14" y="24"/>
              </a:cxn>
              <a:cxn ang="0">
                <a:pos x="5" y="19"/>
              </a:cxn>
              <a:cxn ang="0">
                <a:pos x="0" y="14"/>
              </a:cxn>
              <a:cxn ang="0">
                <a:pos x="10" y="11"/>
              </a:cxn>
              <a:cxn ang="0">
                <a:pos x="10" y="2"/>
              </a:cxn>
              <a:cxn ang="0">
                <a:pos x="19" y="0"/>
              </a:cxn>
              <a:cxn ang="0">
                <a:pos x="19" y="2"/>
              </a:cxn>
              <a:cxn ang="0">
                <a:pos x="29" y="2"/>
              </a:cxn>
              <a:cxn ang="0">
                <a:pos x="24" y="5"/>
              </a:cxn>
              <a:cxn ang="0">
                <a:pos x="29" y="9"/>
              </a:cxn>
              <a:cxn ang="0">
                <a:pos x="19" y="13"/>
              </a:cxn>
              <a:cxn ang="0">
                <a:pos x="19" y="14"/>
              </a:cxn>
              <a:cxn ang="0">
                <a:pos x="29" y="14"/>
              </a:cxn>
              <a:cxn ang="0">
                <a:pos x="29" y="17"/>
              </a:cxn>
            </a:cxnLst>
            <a:rect l="0" t="0" r="r" b="b"/>
            <a:pathLst>
              <a:path w="29" h="31">
                <a:moveTo>
                  <a:pt x="29" y="17"/>
                </a:moveTo>
                <a:lnTo>
                  <a:pt x="29" y="24"/>
                </a:lnTo>
                <a:lnTo>
                  <a:pt x="19" y="26"/>
                </a:lnTo>
                <a:lnTo>
                  <a:pt x="19" y="31"/>
                </a:lnTo>
                <a:lnTo>
                  <a:pt x="14" y="31"/>
                </a:lnTo>
                <a:lnTo>
                  <a:pt x="14" y="24"/>
                </a:lnTo>
                <a:lnTo>
                  <a:pt x="5" y="19"/>
                </a:lnTo>
                <a:lnTo>
                  <a:pt x="0" y="14"/>
                </a:lnTo>
                <a:lnTo>
                  <a:pt x="10" y="11"/>
                </a:lnTo>
                <a:lnTo>
                  <a:pt x="10" y="2"/>
                </a:lnTo>
                <a:lnTo>
                  <a:pt x="19" y="0"/>
                </a:lnTo>
                <a:lnTo>
                  <a:pt x="19" y="2"/>
                </a:lnTo>
                <a:lnTo>
                  <a:pt x="29" y="2"/>
                </a:lnTo>
                <a:lnTo>
                  <a:pt x="24" y="5"/>
                </a:lnTo>
                <a:lnTo>
                  <a:pt x="29" y="9"/>
                </a:lnTo>
                <a:lnTo>
                  <a:pt x="19" y="13"/>
                </a:lnTo>
                <a:lnTo>
                  <a:pt x="19" y="14"/>
                </a:lnTo>
                <a:lnTo>
                  <a:pt x="29" y="14"/>
                </a:lnTo>
                <a:lnTo>
                  <a:pt x="29" y="17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05" name="Freeform 1547"/>
          <p:cNvSpPr>
            <a:spLocks/>
          </p:cNvSpPr>
          <p:nvPr/>
        </p:nvSpPr>
        <p:spPr bwMode="auto">
          <a:xfrm>
            <a:off x="4203697" y="3011490"/>
            <a:ext cx="165100" cy="57150"/>
          </a:xfrm>
          <a:custGeom>
            <a:avLst/>
            <a:gdLst/>
            <a:ahLst/>
            <a:cxnLst>
              <a:cxn ang="0">
                <a:pos x="80" y="4"/>
              </a:cxn>
              <a:cxn ang="0">
                <a:pos x="104" y="4"/>
              </a:cxn>
              <a:cxn ang="0">
                <a:pos x="104" y="11"/>
              </a:cxn>
              <a:cxn ang="0">
                <a:pos x="89" y="13"/>
              </a:cxn>
              <a:cxn ang="0">
                <a:pos x="69" y="20"/>
              </a:cxn>
              <a:cxn ang="0">
                <a:pos x="80" y="23"/>
              </a:cxn>
              <a:cxn ang="0">
                <a:pos x="54" y="32"/>
              </a:cxn>
              <a:cxn ang="0">
                <a:pos x="40" y="32"/>
              </a:cxn>
              <a:cxn ang="0">
                <a:pos x="30" y="36"/>
              </a:cxn>
              <a:cxn ang="0">
                <a:pos x="19" y="30"/>
              </a:cxn>
              <a:cxn ang="0">
                <a:pos x="23" y="19"/>
              </a:cxn>
              <a:cxn ang="0">
                <a:pos x="24" y="17"/>
              </a:cxn>
              <a:cxn ang="0">
                <a:pos x="24" y="14"/>
              </a:cxn>
              <a:cxn ang="0">
                <a:pos x="30" y="11"/>
              </a:cxn>
              <a:cxn ang="0">
                <a:pos x="5" y="11"/>
              </a:cxn>
              <a:cxn ang="0">
                <a:pos x="0" y="4"/>
              </a:cxn>
              <a:cxn ang="0">
                <a:pos x="7" y="2"/>
              </a:cxn>
              <a:cxn ang="0">
                <a:pos x="18" y="0"/>
              </a:cxn>
              <a:cxn ang="0">
                <a:pos x="47" y="2"/>
              </a:cxn>
              <a:cxn ang="0">
                <a:pos x="66" y="2"/>
              </a:cxn>
              <a:cxn ang="0">
                <a:pos x="80" y="4"/>
              </a:cxn>
            </a:cxnLst>
            <a:rect l="0" t="0" r="r" b="b"/>
            <a:pathLst>
              <a:path w="104" h="36">
                <a:moveTo>
                  <a:pt x="80" y="4"/>
                </a:moveTo>
                <a:lnTo>
                  <a:pt x="104" y="4"/>
                </a:lnTo>
                <a:lnTo>
                  <a:pt x="104" y="11"/>
                </a:lnTo>
                <a:lnTo>
                  <a:pt x="89" y="13"/>
                </a:lnTo>
                <a:lnTo>
                  <a:pt x="69" y="20"/>
                </a:lnTo>
                <a:lnTo>
                  <a:pt x="80" y="23"/>
                </a:lnTo>
                <a:lnTo>
                  <a:pt x="54" y="32"/>
                </a:lnTo>
                <a:lnTo>
                  <a:pt x="40" y="32"/>
                </a:lnTo>
                <a:lnTo>
                  <a:pt x="30" y="36"/>
                </a:lnTo>
                <a:lnTo>
                  <a:pt x="19" y="30"/>
                </a:lnTo>
                <a:lnTo>
                  <a:pt x="23" y="19"/>
                </a:lnTo>
                <a:lnTo>
                  <a:pt x="24" y="17"/>
                </a:lnTo>
                <a:lnTo>
                  <a:pt x="24" y="14"/>
                </a:lnTo>
                <a:lnTo>
                  <a:pt x="30" y="11"/>
                </a:lnTo>
                <a:lnTo>
                  <a:pt x="5" y="11"/>
                </a:lnTo>
                <a:lnTo>
                  <a:pt x="0" y="4"/>
                </a:lnTo>
                <a:lnTo>
                  <a:pt x="7" y="2"/>
                </a:lnTo>
                <a:lnTo>
                  <a:pt x="18" y="0"/>
                </a:lnTo>
                <a:lnTo>
                  <a:pt x="47" y="2"/>
                </a:lnTo>
                <a:lnTo>
                  <a:pt x="66" y="2"/>
                </a:lnTo>
                <a:lnTo>
                  <a:pt x="80" y="4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06" name="Freeform 1548"/>
          <p:cNvSpPr>
            <a:spLocks/>
          </p:cNvSpPr>
          <p:nvPr/>
        </p:nvSpPr>
        <p:spPr bwMode="auto">
          <a:xfrm>
            <a:off x="4203697" y="3011490"/>
            <a:ext cx="165100" cy="57150"/>
          </a:xfrm>
          <a:custGeom>
            <a:avLst/>
            <a:gdLst/>
            <a:ahLst/>
            <a:cxnLst>
              <a:cxn ang="0">
                <a:pos x="80" y="4"/>
              </a:cxn>
              <a:cxn ang="0">
                <a:pos x="104" y="4"/>
              </a:cxn>
              <a:cxn ang="0">
                <a:pos x="104" y="11"/>
              </a:cxn>
              <a:cxn ang="0">
                <a:pos x="89" y="13"/>
              </a:cxn>
              <a:cxn ang="0">
                <a:pos x="69" y="20"/>
              </a:cxn>
              <a:cxn ang="0">
                <a:pos x="80" y="23"/>
              </a:cxn>
              <a:cxn ang="0">
                <a:pos x="54" y="32"/>
              </a:cxn>
              <a:cxn ang="0">
                <a:pos x="40" y="32"/>
              </a:cxn>
              <a:cxn ang="0">
                <a:pos x="30" y="36"/>
              </a:cxn>
              <a:cxn ang="0">
                <a:pos x="19" y="30"/>
              </a:cxn>
              <a:cxn ang="0">
                <a:pos x="23" y="19"/>
              </a:cxn>
              <a:cxn ang="0">
                <a:pos x="24" y="17"/>
              </a:cxn>
              <a:cxn ang="0">
                <a:pos x="24" y="14"/>
              </a:cxn>
              <a:cxn ang="0">
                <a:pos x="30" y="11"/>
              </a:cxn>
              <a:cxn ang="0">
                <a:pos x="5" y="11"/>
              </a:cxn>
              <a:cxn ang="0">
                <a:pos x="0" y="4"/>
              </a:cxn>
              <a:cxn ang="0">
                <a:pos x="7" y="2"/>
              </a:cxn>
              <a:cxn ang="0">
                <a:pos x="18" y="0"/>
              </a:cxn>
              <a:cxn ang="0">
                <a:pos x="47" y="2"/>
              </a:cxn>
              <a:cxn ang="0">
                <a:pos x="66" y="2"/>
              </a:cxn>
              <a:cxn ang="0">
                <a:pos x="80" y="4"/>
              </a:cxn>
            </a:cxnLst>
            <a:rect l="0" t="0" r="r" b="b"/>
            <a:pathLst>
              <a:path w="104" h="36">
                <a:moveTo>
                  <a:pt x="80" y="4"/>
                </a:moveTo>
                <a:lnTo>
                  <a:pt x="104" y="4"/>
                </a:lnTo>
                <a:lnTo>
                  <a:pt x="104" y="11"/>
                </a:lnTo>
                <a:lnTo>
                  <a:pt x="89" y="13"/>
                </a:lnTo>
                <a:lnTo>
                  <a:pt x="69" y="20"/>
                </a:lnTo>
                <a:lnTo>
                  <a:pt x="80" y="23"/>
                </a:lnTo>
                <a:lnTo>
                  <a:pt x="54" y="32"/>
                </a:lnTo>
                <a:lnTo>
                  <a:pt x="40" y="32"/>
                </a:lnTo>
                <a:lnTo>
                  <a:pt x="30" y="36"/>
                </a:lnTo>
                <a:lnTo>
                  <a:pt x="19" y="30"/>
                </a:lnTo>
                <a:lnTo>
                  <a:pt x="23" y="19"/>
                </a:lnTo>
                <a:lnTo>
                  <a:pt x="24" y="17"/>
                </a:lnTo>
                <a:lnTo>
                  <a:pt x="24" y="14"/>
                </a:lnTo>
                <a:lnTo>
                  <a:pt x="30" y="11"/>
                </a:lnTo>
                <a:lnTo>
                  <a:pt x="5" y="11"/>
                </a:lnTo>
                <a:lnTo>
                  <a:pt x="0" y="4"/>
                </a:lnTo>
                <a:lnTo>
                  <a:pt x="7" y="2"/>
                </a:lnTo>
                <a:lnTo>
                  <a:pt x="18" y="0"/>
                </a:lnTo>
                <a:lnTo>
                  <a:pt x="47" y="2"/>
                </a:lnTo>
                <a:lnTo>
                  <a:pt x="66" y="2"/>
                </a:lnTo>
                <a:lnTo>
                  <a:pt x="80" y="4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07" name="Freeform 1549"/>
          <p:cNvSpPr>
            <a:spLocks/>
          </p:cNvSpPr>
          <p:nvPr/>
        </p:nvSpPr>
        <p:spPr bwMode="auto">
          <a:xfrm>
            <a:off x="4198935" y="3030540"/>
            <a:ext cx="50800" cy="33338"/>
          </a:xfrm>
          <a:custGeom>
            <a:avLst/>
            <a:gdLst/>
            <a:ahLst/>
            <a:cxnLst>
              <a:cxn ang="0">
                <a:pos x="22" y="12"/>
              </a:cxn>
              <a:cxn ang="0">
                <a:pos x="26" y="8"/>
              </a:cxn>
              <a:cxn ang="0">
                <a:pos x="27" y="6"/>
              </a:cxn>
              <a:cxn ang="0">
                <a:pos x="27" y="3"/>
              </a:cxn>
              <a:cxn ang="0">
                <a:pos x="32" y="0"/>
              </a:cxn>
              <a:cxn ang="0">
                <a:pos x="9" y="0"/>
              </a:cxn>
              <a:cxn ang="0">
                <a:pos x="9" y="1"/>
              </a:cxn>
              <a:cxn ang="0">
                <a:pos x="0" y="9"/>
              </a:cxn>
              <a:cxn ang="0">
                <a:pos x="4" y="13"/>
              </a:cxn>
              <a:cxn ang="0">
                <a:pos x="4" y="21"/>
              </a:cxn>
              <a:cxn ang="0">
                <a:pos x="22" y="19"/>
              </a:cxn>
              <a:cxn ang="0">
                <a:pos x="22" y="12"/>
              </a:cxn>
            </a:cxnLst>
            <a:rect l="0" t="0" r="r" b="b"/>
            <a:pathLst>
              <a:path w="32" h="21">
                <a:moveTo>
                  <a:pt x="22" y="12"/>
                </a:moveTo>
                <a:lnTo>
                  <a:pt x="26" y="8"/>
                </a:lnTo>
                <a:lnTo>
                  <a:pt x="27" y="6"/>
                </a:lnTo>
                <a:lnTo>
                  <a:pt x="27" y="3"/>
                </a:lnTo>
                <a:lnTo>
                  <a:pt x="32" y="0"/>
                </a:lnTo>
                <a:lnTo>
                  <a:pt x="9" y="0"/>
                </a:lnTo>
                <a:lnTo>
                  <a:pt x="9" y="1"/>
                </a:lnTo>
                <a:lnTo>
                  <a:pt x="0" y="9"/>
                </a:lnTo>
                <a:lnTo>
                  <a:pt x="4" y="13"/>
                </a:lnTo>
                <a:lnTo>
                  <a:pt x="4" y="21"/>
                </a:lnTo>
                <a:lnTo>
                  <a:pt x="22" y="19"/>
                </a:lnTo>
                <a:lnTo>
                  <a:pt x="22" y="1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08" name="Freeform 1550"/>
          <p:cNvSpPr>
            <a:spLocks/>
          </p:cNvSpPr>
          <p:nvPr/>
        </p:nvSpPr>
        <p:spPr bwMode="auto">
          <a:xfrm>
            <a:off x="4198935" y="3030540"/>
            <a:ext cx="50800" cy="33338"/>
          </a:xfrm>
          <a:custGeom>
            <a:avLst/>
            <a:gdLst/>
            <a:ahLst/>
            <a:cxnLst>
              <a:cxn ang="0">
                <a:pos x="22" y="12"/>
              </a:cxn>
              <a:cxn ang="0">
                <a:pos x="26" y="8"/>
              </a:cxn>
              <a:cxn ang="0">
                <a:pos x="27" y="6"/>
              </a:cxn>
              <a:cxn ang="0">
                <a:pos x="27" y="3"/>
              </a:cxn>
              <a:cxn ang="0">
                <a:pos x="32" y="0"/>
              </a:cxn>
              <a:cxn ang="0">
                <a:pos x="9" y="0"/>
              </a:cxn>
              <a:cxn ang="0">
                <a:pos x="9" y="1"/>
              </a:cxn>
              <a:cxn ang="0">
                <a:pos x="0" y="9"/>
              </a:cxn>
              <a:cxn ang="0">
                <a:pos x="4" y="13"/>
              </a:cxn>
              <a:cxn ang="0">
                <a:pos x="4" y="21"/>
              </a:cxn>
              <a:cxn ang="0">
                <a:pos x="22" y="19"/>
              </a:cxn>
              <a:cxn ang="0">
                <a:pos x="22" y="12"/>
              </a:cxn>
            </a:cxnLst>
            <a:rect l="0" t="0" r="r" b="b"/>
            <a:pathLst>
              <a:path w="32" h="21">
                <a:moveTo>
                  <a:pt x="22" y="12"/>
                </a:moveTo>
                <a:lnTo>
                  <a:pt x="26" y="8"/>
                </a:lnTo>
                <a:lnTo>
                  <a:pt x="27" y="6"/>
                </a:lnTo>
                <a:lnTo>
                  <a:pt x="27" y="3"/>
                </a:lnTo>
                <a:lnTo>
                  <a:pt x="32" y="0"/>
                </a:lnTo>
                <a:lnTo>
                  <a:pt x="9" y="0"/>
                </a:lnTo>
                <a:lnTo>
                  <a:pt x="9" y="1"/>
                </a:lnTo>
                <a:lnTo>
                  <a:pt x="0" y="9"/>
                </a:lnTo>
                <a:lnTo>
                  <a:pt x="4" y="13"/>
                </a:lnTo>
                <a:lnTo>
                  <a:pt x="4" y="21"/>
                </a:lnTo>
                <a:lnTo>
                  <a:pt x="22" y="19"/>
                </a:lnTo>
                <a:lnTo>
                  <a:pt x="22" y="1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09" name="Freeform 1551"/>
          <p:cNvSpPr>
            <a:spLocks/>
          </p:cNvSpPr>
          <p:nvPr/>
        </p:nvSpPr>
        <p:spPr bwMode="auto">
          <a:xfrm>
            <a:off x="4276722" y="2962278"/>
            <a:ext cx="155575" cy="55563"/>
          </a:xfrm>
          <a:custGeom>
            <a:avLst/>
            <a:gdLst/>
            <a:ahLst/>
            <a:cxnLst>
              <a:cxn ang="0">
                <a:pos x="98" y="17"/>
              </a:cxn>
              <a:cxn ang="0">
                <a:pos x="98" y="10"/>
              </a:cxn>
              <a:cxn ang="0">
                <a:pos x="82" y="7"/>
              </a:cxn>
              <a:cxn ang="0">
                <a:pos x="72" y="5"/>
              </a:cxn>
              <a:cxn ang="0">
                <a:pos x="72" y="5"/>
              </a:cxn>
              <a:cxn ang="0">
                <a:pos x="69" y="5"/>
              </a:cxn>
              <a:cxn ang="0">
                <a:pos x="58" y="2"/>
              </a:cxn>
              <a:cxn ang="0">
                <a:pos x="58" y="0"/>
              </a:cxn>
              <a:cxn ang="0">
                <a:pos x="48" y="5"/>
              </a:cxn>
              <a:cxn ang="0">
                <a:pos x="38" y="7"/>
              </a:cxn>
              <a:cxn ang="0">
                <a:pos x="38" y="8"/>
              </a:cxn>
              <a:cxn ang="0">
                <a:pos x="24" y="8"/>
              </a:cxn>
              <a:cxn ang="0">
                <a:pos x="24" y="7"/>
              </a:cxn>
              <a:cxn ang="0">
                <a:pos x="19" y="7"/>
              </a:cxn>
              <a:cxn ang="0">
                <a:pos x="24" y="10"/>
              </a:cxn>
              <a:cxn ang="0">
                <a:pos x="0" y="10"/>
              </a:cxn>
              <a:cxn ang="0">
                <a:pos x="0" y="12"/>
              </a:cxn>
              <a:cxn ang="0">
                <a:pos x="17" y="17"/>
              </a:cxn>
              <a:cxn ang="0">
                <a:pos x="24" y="21"/>
              </a:cxn>
              <a:cxn ang="0">
                <a:pos x="24" y="23"/>
              </a:cxn>
              <a:cxn ang="0">
                <a:pos x="19" y="32"/>
              </a:cxn>
              <a:cxn ang="0">
                <a:pos x="19" y="33"/>
              </a:cxn>
              <a:cxn ang="0">
                <a:pos x="36" y="35"/>
              </a:cxn>
              <a:cxn ang="0">
                <a:pos x="58" y="35"/>
              </a:cxn>
              <a:cxn ang="0">
                <a:pos x="63" y="33"/>
              </a:cxn>
              <a:cxn ang="0">
                <a:pos x="82" y="33"/>
              </a:cxn>
              <a:cxn ang="0">
                <a:pos x="98" y="31"/>
              </a:cxn>
              <a:cxn ang="0">
                <a:pos x="82" y="26"/>
              </a:cxn>
              <a:cxn ang="0">
                <a:pos x="93" y="22"/>
              </a:cxn>
              <a:cxn ang="0">
                <a:pos x="82" y="21"/>
              </a:cxn>
              <a:cxn ang="0">
                <a:pos x="93" y="17"/>
              </a:cxn>
              <a:cxn ang="0">
                <a:pos x="98" y="17"/>
              </a:cxn>
            </a:cxnLst>
            <a:rect l="0" t="0" r="r" b="b"/>
            <a:pathLst>
              <a:path w="98" h="35">
                <a:moveTo>
                  <a:pt x="98" y="17"/>
                </a:moveTo>
                <a:lnTo>
                  <a:pt x="98" y="10"/>
                </a:lnTo>
                <a:lnTo>
                  <a:pt x="82" y="7"/>
                </a:lnTo>
                <a:lnTo>
                  <a:pt x="72" y="5"/>
                </a:lnTo>
                <a:lnTo>
                  <a:pt x="72" y="5"/>
                </a:lnTo>
                <a:lnTo>
                  <a:pt x="69" y="5"/>
                </a:lnTo>
                <a:lnTo>
                  <a:pt x="58" y="2"/>
                </a:lnTo>
                <a:lnTo>
                  <a:pt x="58" y="0"/>
                </a:lnTo>
                <a:lnTo>
                  <a:pt x="48" y="5"/>
                </a:lnTo>
                <a:lnTo>
                  <a:pt x="38" y="7"/>
                </a:lnTo>
                <a:lnTo>
                  <a:pt x="38" y="8"/>
                </a:lnTo>
                <a:lnTo>
                  <a:pt x="24" y="8"/>
                </a:lnTo>
                <a:lnTo>
                  <a:pt x="24" y="7"/>
                </a:lnTo>
                <a:lnTo>
                  <a:pt x="19" y="7"/>
                </a:lnTo>
                <a:lnTo>
                  <a:pt x="24" y="10"/>
                </a:lnTo>
                <a:lnTo>
                  <a:pt x="0" y="10"/>
                </a:lnTo>
                <a:lnTo>
                  <a:pt x="0" y="12"/>
                </a:lnTo>
                <a:lnTo>
                  <a:pt x="17" y="17"/>
                </a:lnTo>
                <a:lnTo>
                  <a:pt x="24" y="21"/>
                </a:lnTo>
                <a:lnTo>
                  <a:pt x="24" y="23"/>
                </a:lnTo>
                <a:lnTo>
                  <a:pt x="19" y="32"/>
                </a:lnTo>
                <a:lnTo>
                  <a:pt x="19" y="33"/>
                </a:lnTo>
                <a:lnTo>
                  <a:pt x="36" y="35"/>
                </a:lnTo>
                <a:lnTo>
                  <a:pt x="58" y="35"/>
                </a:lnTo>
                <a:lnTo>
                  <a:pt x="63" y="33"/>
                </a:lnTo>
                <a:lnTo>
                  <a:pt x="82" y="33"/>
                </a:lnTo>
                <a:lnTo>
                  <a:pt x="98" y="31"/>
                </a:lnTo>
                <a:lnTo>
                  <a:pt x="82" y="26"/>
                </a:lnTo>
                <a:lnTo>
                  <a:pt x="93" y="22"/>
                </a:lnTo>
                <a:lnTo>
                  <a:pt x="82" y="21"/>
                </a:lnTo>
                <a:lnTo>
                  <a:pt x="93" y="17"/>
                </a:lnTo>
                <a:lnTo>
                  <a:pt x="98" y="17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10" name="Freeform 1552"/>
          <p:cNvSpPr>
            <a:spLocks/>
          </p:cNvSpPr>
          <p:nvPr/>
        </p:nvSpPr>
        <p:spPr bwMode="auto">
          <a:xfrm>
            <a:off x="4276722" y="2962278"/>
            <a:ext cx="155575" cy="55563"/>
          </a:xfrm>
          <a:custGeom>
            <a:avLst/>
            <a:gdLst/>
            <a:ahLst/>
            <a:cxnLst>
              <a:cxn ang="0">
                <a:pos x="98" y="17"/>
              </a:cxn>
              <a:cxn ang="0">
                <a:pos x="98" y="10"/>
              </a:cxn>
              <a:cxn ang="0">
                <a:pos x="82" y="7"/>
              </a:cxn>
              <a:cxn ang="0">
                <a:pos x="72" y="5"/>
              </a:cxn>
              <a:cxn ang="0">
                <a:pos x="72" y="5"/>
              </a:cxn>
              <a:cxn ang="0">
                <a:pos x="69" y="5"/>
              </a:cxn>
              <a:cxn ang="0">
                <a:pos x="58" y="2"/>
              </a:cxn>
              <a:cxn ang="0">
                <a:pos x="58" y="0"/>
              </a:cxn>
              <a:cxn ang="0">
                <a:pos x="48" y="5"/>
              </a:cxn>
              <a:cxn ang="0">
                <a:pos x="38" y="7"/>
              </a:cxn>
              <a:cxn ang="0">
                <a:pos x="38" y="8"/>
              </a:cxn>
              <a:cxn ang="0">
                <a:pos x="24" y="8"/>
              </a:cxn>
              <a:cxn ang="0">
                <a:pos x="24" y="7"/>
              </a:cxn>
              <a:cxn ang="0">
                <a:pos x="19" y="7"/>
              </a:cxn>
              <a:cxn ang="0">
                <a:pos x="24" y="10"/>
              </a:cxn>
              <a:cxn ang="0">
                <a:pos x="0" y="10"/>
              </a:cxn>
              <a:cxn ang="0">
                <a:pos x="0" y="12"/>
              </a:cxn>
              <a:cxn ang="0">
                <a:pos x="17" y="17"/>
              </a:cxn>
              <a:cxn ang="0">
                <a:pos x="24" y="21"/>
              </a:cxn>
              <a:cxn ang="0">
                <a:pos x="24" y="23"/>
              </a:cxn>
              <a:cxn ang="0">
                <a:pos x="19" y="32"/>
              </a:cxn>
              <a:cxn ang="0">
                <a:pos x="19" y="33"/>
              </a:cxn>
              <a:cxn ang="0">
                <a:pos x="36" y="35"/>
              </a:cxn>
              <a:cxn ang="0">
                <a:pos x="58" y="35"/>
              </a:cxn>
              <a:cxn ang="0">
                <a:pos x="63" y="33"/>
              </a:cxn>
              <a:cxn ang="0">
                <a:pos x="82" y="33"/>
              </a:cxn>
              <a:cxn ang="0">
                <a:pos x="98" y="31"/>
              </a:cxn>
              <a:cxn ang="0">
                <a:pos x="82" y="26"/>
              </a:cxn>
              <a:cxn ang="0">
                <a:pos x="93" y="22"/>
              </a:cxn>
              <a:cxn ang="0">
                <a:pos x="82" y="21"/>
              </a:cxn>
              <a:cxn ang="0">
                <a:pos x="93" y="17"/>
              </a:cxn>
              <a:cxn ang="0">
                <a:pos x="98" y="17"/>
              </a:cxn>
            </a:cxnLst>
            <a:rect l="0" t="0" r="r" b="b"/>
            <a:pathLst>
              <a:path w="98" h="35">
                <a:moveTo>
                  <a:pt x="98" y="17"/>
                </a:moveTo>
                <a:lnTo>
                  <a:pt x="98" y="10"/>
                </a:lnTo>
                <a:lnTo>
                  <a:pt x="82" y="7"/>
                </a:lnTo>
                <a:lnTo>
                  <a:pt x="72" y="5"/>
                </a:lnTo>
                <a:lnTo>
                  <a:pt x="72" y="5"/>
                </a:lnTo>
                <a:lnTo>
                  <a:pt x="69" y="5"/>
                </a:lnTo>
                <a:lnTo>
                  <a:pt x="58" y="2"/>
                </a:lnTo>
                <a:lnTo>
                  <a:pt x="58" y="0"/>
                </a:lnTo>
                <a:lnTo>
                  <a:pt x="48" y="5"/>
                </a:lnTo>
                <a:lnTo>
                  <a:pt x="38" y="7"/>
                </a:lnTo>
                <a:lnTo>
                  <a:pt x="38" y="8"/>
                </a:lnTo>
                <a:lnTo>
                  <a:pt x="24" y="8"/>
                </a:lnTo>
                <a:lnTo>
                  <a:pt x="24" y="7"/>
                </a:lnTo>
                <a:lnTo>
                  <a:pt x="19" y="7"/>
                </a:lnTo>
                <a:lnTo>
                  <a:pt x="24" y="10"/>
                </a:lnTo>
                <a:lnTo>
                  <a:pt x="0" y="10"/>
                </a:lnTo>
                <a:lnTo>
                  <a:pt x="0" y="12"/>
                </a:lnTo>
                <a:lnTo>
                  <a:pt x="17" y="17"/>
                </a:lnTo>
                <a:lnTo>
                  <a:pt x="24" y="21"/>
                </a:lnTo>
                <a:lnTo>
                  <a:pt x="24" y="23"/>
                </a:lnTo>
                <a:lnTo>
                  <a:pt x="19" y="32"/>
                </a:lnTo>
                <a:lnTo>
                  <a:pt x="19" y="33"/>
                </a:lnTo>
                <a:lnTo>
                  <a:pt x="36" y="35"/>
                </a:lnTo>
                <a:lnTo>
                  <a:pt x="58" y="35"/>
                </a:lnTo>
                <a:lnTo>
                  <a:pt x="63" y="33"/>
                </a:lnTo>
                <a:lnTo>
                  <a:pt x="82" y="33"/>
                </a:lnTo>
                <a:lnTo>
                  <a:pt x="98" y="31"/>
                </a:lnTo>
                <a:lnTo>
                  <a:pt x="82" y="26"/>
                </a:lnTo>
                <a:lnTo>
                  <a:pt x="93" y="22"/>
                </a:lnTo>
                <a:lnTo>
                  <a:pt x="82" y="21"/>
                </a:lnTo>
                <a:lnTo>
                  <a:pt x="93" y="17"/>
                </a:lnTo>
                <a:lnTo>
                  <a:pt x="98" y="17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11" name="Freeform 1553"/>
          <p:cNvSpPr>
            <a:spLocks/>
          </p:cNvSpPr>
          <p:nvPr/>
        </p:nvSpPr>
        <p:spPr bwMode="auto">
          <a:xfrm>
            <a:off x="4406897" y="2990853"/>
            <a:ext cx="153987" cy="61913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1" y="4"/>
              </a:cxn>
              <a:cxn ang="0">
                <a:pos x="21" y="3"/>
              </a:cxn>
              <a:cxn ang="0">
                <a:pos x="24" y="4"/>
              </a:cxn>
              <a:cxn ang="0">
                <a:pos x="24" y="3"/>
              </a:cxn>
              <a:cxn ang="0">
                <a:pos x="30" y="3"/>
              </a:cxn>
              <a:cxn ang="0">
                <a:pos x="35" y="0"/>
              </a:cxn>
              <a:cxn ang="0">
                <a:pos x="50" y="0"/>
              </a:cxn>
              <a:cxn ang="0">
                <a:pos x="64" y="3"/>
              </a:cxn>
              <a:cxn ang="0">
                <a:pos x="62" y="7"/>
              </a:cxn>
              <a:cxn ang="0">
                <a:pos x="55" y="5"/>
              </a:cxn>
              <a:cxn ang="0">
                <a:pos x="50" y="7"/>
              </a:cxn>
              <a:cxn ang="0">
                <a:pos x="50" y="10"/>
              </a:cxn>
              <a:cxn ang="0">
                <a:pos x="64" y="15"/>
              </a:cxn>
              <a:cxn ang="0">
                <a:pos x="69" y="22"/>
              </a:cxn>
              <a:cxn ang="0">
                <a:pos x="74" y="25"/>
              </a:cxn>
              <a:cxn ang="0">
                <a:pos x="79" y="25"/>
              </a:cxn>
              <a:cxn ang="0">
                <a:pos x="97" y="30"/>
              </a:cxn>
              <a:cxn ang="0">
                <a:pos x="86" y="28"/>
              </a:cxn>
              <a:cxn ang="0">
                <a:pos x="85" y="32"/>
              </a:cxn>
              <a:cxn ang="0">
                <a:pos x="90" y="33"/>
              </a:cxn>
              <a:cxn ang="0">
                <a:pos x="86" y="34"/>
              </a:cxn>
              <a:cxn ang="0">
                <a:pos x="85" y="34"/>
              </a:cxn>
              <a:cxn ang="0">
                <a:pos x="85" y="39"/>
              </a:cxn>
              <a:cxn ang="0">
                <a:pos x="79" y="39"/>
              </a:cxn>
              <a:cxn ang="0">
                <a:pos x="85" y="34"/>
              </a:cxn>
              <a:cxn ang="0">
                <a:pos x="76" y="31"/>
              </a:cxn>
              <a:cxn ang="0">
                <a:pos x="62" y="26"/>
              </a:cxn>
              <a:cxn ang="0">
                <a:pos x="50" y="25"/>
              </a:cxn>
              <a:cxn ang="0">
                <a:pos x="45" y="22"/>
              </a:cxn>
              <a:cxn ang="0">
                <a:pos x="40" y="22"/>
              </a:cxn>
              <a:cxn ang="0">
                <a:pos x="30" y="13"/>
              </a:cxn>
              <a:cxn ang="0">
                <a:pos x="21" y="10"/>
              </a:cxn>
              <a:cxn ang="0">
                <a:pos x="16" y="13"/>
              </a:cxn>
              <a:cxn ang="0">
                <a:pos x="0" y="8"/>
              </a:cxn>
            </a:cxnLst>
            <a:rect l="0" t="0" r="r" b="b"/>
            <a:pathLst>
              <a:path w="97" h="39">
                <a:moveTo>
                  <a:pt x="0" y="8"/>
                </a:moveTo>
                <a:lnTo>
                  <a:pt x="11" y="4"/>
                </a:lnTo>
                <a:lnTo>
                  <a:pt x="21" y="3"/>
                </a:lnTo>
                <a:lnTo>
                  <a:pt x="24" y="4"/>
                </a:lnTo>
                <a:lnTo>
                  <a:pt x="24" y="3"/>
                </a:lnTo>
                <a:lnTo>
                  <a:pt x="30" y="3"/>
                </a:lnTo>
                <a:lnTo>
                  <a:pt x="35" y="0"/>
                </a:lnTo>
                <a:lnTo>
                  <a:pt x="50" y="0"/>
                </a:lnTo>
                <a:lnTo>
                  <a:pt x="64" y="3"/>
                </a:lnTo>
                <a:lnTo>
                  <a:pt x="62" y="7"/>
                </a:lnTo>
                <a:lnTo>
                  <a:pt x="55" y="5"/>
                </a:lnTo>
                <a:lnTo>
                  <a:pt x="50" y="7"/>
                </a:lnTo>
                <a:lnTo>
                  <a:pt x="50" y="10"/>
                </a:lnTo>
                <a:lnTo>
                  <a:pt x="64" y="15"/>
                </a:lnTo>
                <a:lnTo>
                  <a:pt x="69" y="22"/>
                </a:lnTo>
                <a:lnTo>
                  <a:pt x="74" y="25"/>
                </a:lnTo>
                <a:lnTo>
                  <a:pt x="79" y="25"/>
                </a:lnTo>
                <a:lnTo>
                  <a:pt x="97" y="30"/>
                </a:lnTo>
                <a:lnTo>
                  <a:pt x="86" y="28"/>
                </a:lnTo>
                <a:lnTo>
                  <a:pt x="85" y="32"/>
                </a:lnTo>
                <a:lnTo>
                  <a:pt x="90" y="33"/>
                </a:lnTo>
                <a:lnTo>
                  <a:pt x="86" y="34"/>
                </a:lnTo>
                <a:lnTo>
                  <a:pt x="85" y="34"/>
                </a:lnTo>
                <a:lnTo>
                  <a:pt x="85" y="39"/>
                </a:lnTo>
                <a:lnTo>
                  <a:pt x="79" y="39"/>
                </a:lnTo>
                <a:lnTo>
                  <a:pt x="85" y="34"/>
                </a:lnTo>
                <a:lnTo>
                  <a:pt x="76" y="31"/>
                </a:lnTo>
                <a:lnTo>
                  <a:pt x="62" y="26"/>
                </a:lnTo>
                <a:lnTo>
                  <a:pt x="50" y="25"/>
                </a:lnTo>
                <a:lnTo>
                  <a:pt x="45" y="22"/>
                </a:lnTo>
                <a:lnTo>
                  <a:pt x="40" y="22"/>
                </a:lnTo>
                <a:lnTo>
                  <a:pt x="30" y="13"/>
                </a:lnTo>
                <a:lnTo>
                  <a:pt x="21" y="10"/>
                </a:lnTo>
                <a:lnTo>
                  <a:pt x="16" y="13"/>
                </a:lnTo>
                <a:lnTo>
                  <a:pt x="0" y="8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12" name="Freeform 1554"/>
          <p:cNvSpPr>
            <a:spLocks/>
          </p:cNvSpPr>
          <p:nvPr/>
        </p:nvSpPr>
        <p:spPr bwMode="auto">
          <a:xfrm>
            <a:off x="4406897" y="2990853"/>
            <a:ext cx="153987" cy="61913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1" y="4"/>
              </a:cxn>
              <a:cxn ang="0">
                <a:pos x="21" y="3"/>
              </a:cxn>
              <a:cxn ang="0">
                <a:pos x="24" y="4"/>
              </a:cxn>
              <a:cxn ang="0">
                <a:pos x="24" y="3"/>
              </a:cxn>
              <a:cxn ang="0">
                <a:pos x="30" y="3"/>
              </a:cxn>
              <a:cxn ang="0">
                <a:pos x="35" y="0"/>
              </a:cxn>
              <a:cxn ang="0">
                <a:pos x="50" y="0"/>
              </a:cxn>
              <a:cxn ang="0">
                <a:pos x="64" y="3"/>
              </a:cxn>
              <a:cxn ang="0">
                <a:pos x="62" y="7"/>
              </a:cxn>
              <a:cxn ang="0">
                <a:pos x="55" y="5"/>
              </a:cxn>
              <a:cxn ang="0">
                <a:pos x="50" y="7"/>
              </a:cxn>
              <a:cxn ang="0">
                <a:pos x="50" y="10"/>
              </a:cxn>
              <a:cxn ang="0">
                <a:pos x="64" y="15"/>
              </a:cxn>
              <a:cxn ang="0">
                <a:pos x="69" y="22"/>
              </a:cxn>
              <a:cxn ang="0">
                <a:pos x="74" y="25"/>
              </a:cxn>
              <a:cxn ang="0">
                <a:pos x="79" y="25"/>
              </a:cxn>
              <a:cxn ang="0">
                <a:pos x="97" y="30"/>
              </a:cxn>
              <a:cxn ang="0">
                <a:pos x="86" y="28"/>
              </a:cxn>
              <a:cxn ang="0">
                <a:pos x="85" y="32"/>
              </a:cxn>
              <a:cxn ang="0">
                <a:pos x="90" y="33"/>
              </a:cxn>
              <a:cxn ang="0">
                <a:pos x="86" y="34"/>
              </a:cxn>
              <a:cxn ang="0">
                <a:pos x="85" y="34"/>
              </a:cxn>
              <a:cxn ang="0">
                <a:pos x="85" y="39"/>
              </a:cxn>
              <a:cxn ang="0">
                <a:pos x="79" y="39"/>
              </a:cxn>
              <a:cxn ang="0">
                <a:pos x="85" y="34"/>
              </a:cxn>
              <a:cxn ang="0">
                <a:pos x="76" y="31"/>
              </a:cxn>
              <a:cxn ang="0">
                <a:pos x="62" y="26"/>
              </a:cxn>
              <a:cxn ang="0">
                <a:pos x="50" y="25"/>
              </a:cxn>
              <a:cxn ang="0">
                <a:pos x="45" y="22"/>
              </a:cxn>
              <a:cxn ang="0">
                <a:pos x="40" y="22"/>
              </a:cxn>
              <a:cxn ang="0">
                <a:pos x="30" y="13"/>
              </a:cxn>
              <a:cxn ang="0">
                <a:pos x="21" y="10"/>
              </a:cxn>
              <a:cxn ang="0">
                <a:pos x="16" y="13"/>
              </a:cxn>
              <a:cxn ang="0">
                <a:pos x="0" y="8"/>
              </a:cxn>
            </a:cxnLst>
            <a:rect l="0" t="0" r="r" b="b"/>
            <a:pathLst>
              <a:path w="97" h="39">
                <a:moveTo>
                  <a:pt x="0" y="8"/>
                </a:moveTo>
                <a:lnTo>
                  <a:pt x="11" y="4"/>
                </a:lnTo>
                <a:lnTo>
                  <a:pt x="21" y="3"/>
                </a:lnTo>
                <a:lnTo>
                  <a:pt x="24" y="4"/>
                </a:lnTo>
                <a:lnTo>
                  <a:pt x="24" y="3"/>
                </a:lnTo>
                <a:lnTo>
                  <a:pt x="30" y="3"/>
                </a:lnTo>
                <a:lnTo>
                  <a:pt x="35" y="0"/>
                </a:lnTo>
                <a:lnTo>
                  <a:pt x="50" y="0"/>
                </a:lnTo>
                <a:lnTo>
                  <a:pt x="64" y="3"/>
                </a:lnTo>
                <a:lnTo>
                  <a:pt x="62" y="7"/>
                </a:lnTo>
                <a:lnTo>
                  <a:pt x="55" y="5"/>
                </a:lnTo>
                <a:lnTo>
                  <a:pt x="50" y="7"/>
                </a:lnTo>
                <a:lnTo>
                  <a:pt x="50" y="10"/>
                </a:lnTo>
                <a:lnTo>
                  <a:pt x="64" y="15"/>
                </a:lnTo>
                <a:lnTo>
                  <a:pt x="69" y="22"/>
                </a:lnTo>
                <a:lnTo>
                  <a:pt x="74" y="25"/>
                </a:lnTo>
                <a:lnTo>
                  <a:pt x="79" y="25"/>
                </a:lnTo>
                <a:lnTo>
                  <a:pt x="97" y="30"/>
                </a:lnTo>
                <a:lnTo>
                  <a:pt x="86" y="28"/>
                </a:lnTo>
                <a:lnTo>
                  <a:pt x="85" y="32"/>
                </a:lnTo>
                <a:lnTo>
                  <a:pt x="90" y="33"/>
                </a:lnTo>
                <a:lnTo>
                  <a:pt x="86" y="34"/>
                </a:lnTo>
                <a:lnTo>
                  <a:pt x="85" y="34"/>
                </a:lnTo>
                <a:lnTo>
                  <a:pt x="85" y="39"/>
                </a:lnTo>
                <a:lnTo>
                  <a:pt x="79" y="39"/>
                </a:lnTo>
                <a:lnTo>
                  <a:pt x="85" y="34"/>
                </a:lnTo>
                <a:lnTo>
                  <a:pt x="76" y="31"/>
                </a:lnTo>
                <a:lnTo>
                  <a:pt x="62" y="26"/>
                </a:lnTo>
                <a:lnTo>
                  <a:pt x="50" y="25"/>
                </a:lnTo>
                <a:lnTo>
                  <a:pt x="45" y="22"/>
                </a:lnTo>
                <a:lnTo>
                  <a:pt x="40" y="22"/>
                </a:lnTo>
                <a:lnTo>
                  <a:pt x="30" y="13"/>
                </a:lnTo>
                <a:lnTo>
                  <a:pt x="21" y="10"/>
                </a:lnTo>
                <a:lnTo>
                  <a:pt x="16" y="13"/>
                </a:lnTo>
                <a:lnTo>
                  <a:pt x="0" y="8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13" name="Freeform 1555"/>
          <p:cNvSpPr>
            <a:spLocks/>
          </p:cNvSpPr>
          <p:nvPr/>
        </p:nvSpPr>
        <p:spPr bwMode="auto">
          <a:xfrm>
            <a:off x="4616447" y="3006728"/>
            <a:ext cx="84137" cy="25400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24" y="2"/>
              </a:cxn>
              <a:cxn ang="0">
                <a:pos x="10" y="2"/>
              </a:cxn>
              <a:cxn ang="0">
                <a:pos x="5" y="0"/>
              </a:cxn>
              <a:cxn ang="0">
                <a:pos x="0" y="4"/>
              </a:cxn>
              <a:cxn ang="0">
                <a:pos x="0" y="12"/>
              </a:cxn>
              <a:cxn ang="0">
                <a:pos x="5" y="16"/>
              </a:cxn>
              <a:cxn ang="0">
                <a:pos x="13" y="15"/>
              </a:cxn>
              <a:cxn ang="0">
                <a:pos x="24" y="16"/>
              </a:cxn>
              <a:cxn ang="0">
                <a:pos x="29" y="15"/>
              </a:cxn>
              <a:cxn ang="0">
                <a:pos x="48" y="15"/>
              </a:cxn>
              <a:cxn ang="0">
                <a:pos x="44" y="7"/>
              </a:cxn>
              <a:cxn ang="0">
                <a:pos x="53" y="2"/>
              </a:cxn>
              <a:cxn ang="0">
                <a:pos x="39" y="0"/>
              </a:cxn>
            </a:cxnLst>
            <a:rect l="0" t="0" r="r" b="b"/>
            <a:pathLst>
              <a:path w="53" h="16">
                <a:moveTo>
                  <a:pt x="39" y="0"/>
                </a:moveTo>
                <a:lnTo>
                  <a:pt x="24" y="2"/>
                </a:lnTo>
                <a:lnTo>
                  <a:pt x="10" y="2"/>
                </a:lnTo>
                <a:lnTo>
                  <a:pt x="5" y="0"/>
                </a:lnTo>
                <a:lnTo>
                  <a:pt x="0" y="4"/>
                </a:lnTo>
                <a:lnTo>
                  <a:pt x="0" y="12"/>
                </a:lnTo>
                <a:lnTo>
                  <a:pt x="5" y="16"/>
                </a:lnTo>
                <a:lnTo>
                  <a:pt x="13" y="15"/>
                </a:lnTo>
                <a:lnTo>
                  <a:pt x="24" y="16"/>
                </a:lnTo>
                <a:lnTo>
                  <a:pt x="29" y="15"/>
                </a:lnTo>
                <a:lnTo>
                  <a:pt x="48" y="15"/>
                </a:lnTo>
                <a:lnTo>
                  <a:pt x="44" y="7"/>
                </a:lnTo>
                <a:lnTo>
                  <a:pt x="53" y="2"/>
                </a:lnTo>
                <a:lnTo>
                  <a:pt x="39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14" name="Freeform 1556"/>
          <p:cNvSpPr>
            <a:spLocks/>
          </p:cNvSpPr>
          <p:nvPr/>
        </p:nvSpPr>
        <p:spPr bwMode="auto">
          <a:xfrm>
            <a:off x="4616447" y="3006728"/>
            <a:ext cx="84137" cy="25400"/>
          </a:xfrm>
          <a:custGeom>
            <a:avLst/>
            <a:gdLst/>
            <a:ahLst/>
            <a:cxnLst>
              <a:cxn ang="0">
                <a:pos x="39" y="0"/>
              </a:cxn>
              <a:cxn ang="0">
                <a:pos x="24" y="2"/>
              </a:cxn>
              <a:cxn ang="0">
                <a:pos x="10" y="2"/>
              </a:cxn>
              <a:cxn ang="0">
                <a:pos x="5" y="0"/>
              </a:cxn>
              <a:cxn ang="0">
                <a:pos x="0" y="4"/>
              </a:cxn>
              <a:cxn ang="0">
                <a:pos x="0" y="12"/>
              </a:cxn>
              <a:cxn ang="0">
                <a:pos x="5" y="16"/>
              </a:cxn>
              <a:cxn ang="0">
                <a:pos x="13" y="15"/>
              </a:cxn>
              <a:cxn ang="0">
                <a:pos x="24" y="16"/>
              </a:cxn>
              <a:cxn ang="0">
                <a:pos x="29" y="15"/>
              </a:cxn>
              <a:cxn ang="0">
                <a:pos x="48" y="15"/>
              </a:cxn>
              <a:cxn ang="0">
                <a:pos x="44" y="7"/>
              </a:cxn>
              <a:cxn ang="0">
                <a:pos x="53" y="2"/>
              </a:cxn>
              <a:cxn ang="0">
                <a:pos x="39" y="0"/>
              </a:cxn>
            </a:cxnLst>
            <a:rect l="0" t="0" r="r" b="b"/>
            <a:pathLst>
              <a:path w="53" h="16">
                <a:moveTo>
                  <a:pt x="39" y="0"/>
                </a:moveTo>
                <a:lnTo>
                  <a:pt x="24" y="2"/>
                </a:lnTo>
                <a:lnTo>
                  <a:pt x="10" y="2"/>
                </a:lnTo>
                <a:lnTo>
                  <a:pt x="5" y="0"/>
                </a:lnTo>
                <a:lnTo>
                  <a:pt x="0" y="4"/>
                </a:lnTo>
                <a:lnTo>
                  <a:pt x="0" y="12"/>
                </a:lnTo>
                <a:lnTo>
                  <a:pt x="5" y="16"/>
                </a:lnTo>
                <a:lnTo>
                  <a:pt x="13" y="15"/>
                </a:lnTo>
                <a:lnTo>
                  <a:pt x="24" y="16"/>
                </a:lnTo>
                <a:lnTo>
                  <a:pt x="29" y="15"/>
                </a:lnTo>
                <a:lnTo>
                  <a:pt x="48" y="15"/>
                </a:lnTo>
                <a:lnTo>
                  <a:pt x="44" y="7"/>
                </a:lnTo>
                <a:lnTo>
                  <a:pt x="53" y="2"/>
                </a:lnTo>
                <a:lnTo>
                  <a:pt x="39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15" name="Freeform 1557"/>
          <p:cNvSpPr>
            <a:spLocks/>
          </p:cNvSpPr>
          <p:nvPr/>
        </p:nvSpPr>
        <p:spPr bwMode="auto">
          <a:xfrm>
            <a:off x="4589460" y="3030540"/>
            <a:ext cx="73025" cy="28575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41" y="1"/>
              </a:cxn>
              <a:cxn ang="0">
                <a:pos x="30" y="0"/>
              </a:cxn>
              <a:cxn ang="0">
                <a:pos x="22" y="1"/>
              </a:cxn>
              <a:cxn ang="0">
                <a:pos x="7" y="4"/>
              </a:cxn>
              <a:cxn ang="0">
                <a:pos x="0" y="8"/>
              </a:cxn>
              <a:cxn ang="0">
                <a:pos x="13" y="11"/>
              </a:cxn>
              <a:cxn ang="0">
                <a:pos x="22" y="13"/>
              </a:cxn>
              <a:cxn ang="0">
                <a:pos x="30" y="18"/>
              </a:cxn>
              <a:cxn ang="0">
                <a:pos x="30" y="14"/>
              </a:cxn>
              <a:cxn ang="0">
                <a:pos x="36" y="14"/>
              </a:cxn>
              <a:cxn ang="0">
                <a:pos x="27" y="9"/>
              </a:cxn>
              <a:cxn ang="0">
                <a:pos x="22" y="5"/>
              </a:cxn>
              <a:cxn ang="0">
                <a:pos x="22" y="4"/>
              </a:cxn>
              <a:cxn ang="0">
                <a:pos x="27" y="6"/>
              </a:cxn>
              <a:cxn ang="0">
                <a:pos x="29" y="3"/>
              </a:cxn>
              <a:cxn ang="0">
                <a:pos x="30" y="1"/>
              </a:cxn>
              <a:cxn ang="0">
                <a:pos x="41" y="4"/>
              </a:cxn>
              <a:cxn ang="0">
                <a:pos x="46" y="3"/>
              </a:cxn>
              <a:cxn ang="0">
                <a:pos x="46" y="0"/>
              </a:cxn>
            </a:cxnLst>
            <a:rect l="0" t="0" r="r" b="b"/>
            <a:pathLst>
              <a:path w="46" h="18">
                <a:moveTo>
                  <a:pt x="46" y="0"/>
                </a:moveTo>
                <a:lnTo>
                  <a:pt x="41" y="1"/>
                </a:lnTo>
                <a:lnTo>
                  <a:pt x="30" y="0"/>
                </a:lnTo>
                <a:lnTo>
                  <a:pt x="22" y="1"/>
                </a:lnTo>
                <a:lnTo>
                  <a:pt x="7" y="4"/>
                </a:lnTo>
                <a:lnTo>
                  <a:pt x="0" y="8"/>
                </a:lnTo>
                <a:lnTo>
                  <a:pt x="13" y="11"/>
                </a:lnTo>
                <a:lnTo>
                  <a:pt x="22" y="13"/>
                </a:lnTo>
                <a:lnTo>
                  <a:pt x="30" y="18"/>
                </a:lnTo>
                <a:lnTo>
                  <a:pt x="30" y="14"/>
                </a:lnTo>
                <a:lnTo>
                  <a:pt x="36" y="14"/>
                </a:lnTo>
                <a:lnTo>
                  <a:pt x="27" y="9"/>
                </a:lnTo>
                <a:lnTo>
                  <a:pt x="22" y="5"/>
                </a:lnTo>
                <a:lnTo>
                  <a:pt x="22" y="4"/>
                </a:lnTo>
                <a:lnTo>
                  <a:pt x="27" y="6"/>
                </a:lnTo>
                <a:lnTo>
                  <a:pt x="29" y="3"/>
                </a:lnTo>
                <a:lnTo>
                  <a:pt x="30" y="1"/>
                </a:lnTo>
                <a:lnTo>
                  <a:pt x="41" y="4"/>
                </a:lnTo>
                <a:lnTo>
                  <a:pt x="46" y="3"/>
                </a:lnTo>
                <a:lnTo>
                  <a:pt x="46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16" name="Freeform 1558"/>
          <p:cNvSpPr>
            <a:spLocks/>
          </p:cNvSpPr>
          <p:nvPr/>
        </p:nvSpPr>
        <p:spPr bwMode="auto">
          <a:xfrm>
            <a:off x="4589460" y="3030540"/>
            <a:ext cx="73025" cy="28575"/>
          </a:xfrm>
          <a:custGeom>
            <a:avLst/>
            <a:gdLst/>
            <a:ahLst/>
            <a:cxnLst>
              <a:cxn ang="0">
                <a:pos x="46" y="0"/>
              </a:cxn>
              <a:cxn ang="0">
                <a:pos x="41" y="1"/>
              </a:cxn>
              <a:cxn ang="0">
                <a:pos x="30" y="0"/>
              </a:cxn>
              <a:cxn ang="0">
                <a:pos x="22" y="1"/>
              </a:cxn>
              <a:cxn ang="0">
                <a:pos x="7" y="4"/>
              </a:cxn>
              <a:cxn ang="0">
                <a:pos x="0" y="8"/>
              </a:cxn>
              <a:cxn ang="0">
                <a:pos x="13" y="11"/>
              </a:cxn>
              <a:cxn ang="0">
                <a:pos x="22" y="13"/>
              </a:cxn>
              <a:cxn ang="0">
                <a:pos x="30" y="18"/>
              </a:cxn>
              <a:cxn ang="0">
                <a:pos x="30" y="14"/>
              </a:cxn>
              <a:cxn ang="0">
                <a:pos x="36" y="14"/>
              </a:cxn>
              <a:cxn ang="0">
                <a:pos x="27" y="9"/>
              </a:cxn>
              <a:cxn ang="0">
                <a:pos x="22" y="5"/>
              </a:cxn>
              <a:cxn ang="0">
                <a:pos x="22" y="4"/>
              </a:cxn>
              <a:cxn ang="0">
                <a:pos x="27" y="6"/>
              </a:cxn>
              <a:cxn ang="0">
                <a:pos x="29" y="3"/>
              </a:cxn>
              <a:cxn ang="0">
                <a:pos x="30" y="1"/>
              </a:cxn>
              <a:cxn ang="0">
                <a:pos x="41" y="4"/>
              </a:cxn>
              <a:cxn ang="0">
                <a:pos x="46" y="3"/>
              </a:cxn>
              <a:cxn ang="0">
                <a:pos x="46" y="0"/>
              </a:cxn>
            </a:cxnLst>
            <a:rect l="0" t="0" r="r" b="b"/>
            <a:pathLst>
              <a:path w="46" h="18">
                <a:moveTo>
                  <a:pt x="46" y="0"/>
                </a:moveTo>
                <a:lnTo>
                  <a:pt x="41" y="1"/>
                </a:lnTo>
                <a:lnTo>
                  <a:pt x="30" y="0"/>
                </a:lnTo>
                <a:lnTo>
                  <a:pt x="22" y="1"/>
                </a:lnTo>
                <a:lnTo>
                  <a:pt x="7" y="4"/>
                </a:lnTo>
                <a:lnTo>
                  <a:pt x="0" y="8"/>
                </a:lnTo>
                <a:lnTo>
                  <a:pt x="13" y="11"/>
                </a:lnTo>
                <a:lnTo>
                  <a:pt x="22" y="13"/>
                </a:lnTo>
                <a:lnTo>
                  <a:pt x="30" y="18"/>
                </a:lnTo>
                <a:lnTo>
                  <a:pt x="30" y="14"/>
                </a:lnTo>
                <a:lnTo>
                  <a:pt x="36" y="14"/>
                </a:lnTo>
                <a:lnTo>
                  <a:pt x="27" y="9"/>
                </a:lnTo>
                <a:lnTo>
                  <a:pt x="22" y="5"/>
                </a:lnTo>
                <a:lnTo>
                  <a:pt x="22" y="4"/>
                </a:lnTo>
                <a:lnTo>
                  <a:pt x="27" y="6"/>
                </a:lnTo>
                <a:lnTo>
                  <a:pt x="29" y="3"/>
                </a:lnTo>
                <a:lnTo>
                  <a:pt x="30" y="1"/>
                </a:lnTo>
                <a:lnTo>
                  <a:pt x="41" y="4"/>
                </a:lnTo>
                <a:lnTo>
                  <a:pt x="46" y="3"/>
                </a:lnTo>
                <a:lnTo>
                  <a:pt x="46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17" name="Freeform 1559"/>
          <p:cNvSpPr>
            <a:spLocks/>
          </p:cNvSpPr>
          <p:nvPr/>
        </p:nvSpPr>
        <p:spPr bwMode="auto">
          <a:xfrm>
            <a:off x="4579935" y="2981328"/>
            <a:ext cx="130175" cy="30163"/>
          </a:xfrm>
          <a:custGeom>
            <a:avLst/>
            <a:gdLst/>
            <a:ahLst/>
            <a:cxnLst>
              <a:cxn ang="0">
                <a:pos x="72" y="13"/>
              </a:cxn>
              <a:cxn ang="0">
                <a:pos x="82" y="13"/>
              </a:cxn>
              <a:cxn ang="0">
                <a:pos x="82" y="16"/>
              </a:cxn>
              <a:cxn ang="0">
                <a:pos x="72" y="16"/>
              </a:cxn>
              <a:cxn ang="0">
                <a:pos x="77" y="19"/>
              </a:cxn>
              <a:cxn ang="0">
                <a:pos x="63" y="16"/>
              </a:cxn>
              <a:cxn ang="0">
                <a:pos x="47" y="19"/>
              </a:cxn>
              <a:cxn ang="0">
                <a:pos x="33" y="19"/>
              </a:cxn>
              <a:cxn ang="0">
                <a:pos x="23" y="14"/>
              </a:cxn>
              <a:cxn ang="0">
                <a:pos x="17" y="14"/>
              </a:cxn>
              <a:cxn ang="0">
                <a:pos x="0" y="11"/>
              </a:cxn>
              <a:cxn ang="0">
                <a:pos x="5" y="10"/>
              </a:cxn>
              <a:cxn ang="0">
                <a:pos x="12" y="9"/>
              </a:cxn>
              <a:cxn ang="0">
                <a:pos x="23" y="0"/>
              </a:cxn>
              <a:cxn ang="0">
                <a:pos x="37" y="5"/>
              </a:cxn>
              <a:cxn ang="0">
                <a:pos x="52" y="0"/>
              </a:cxn>
              <a:cxn ang="0">
                <a:pos x="68" y="6"/>
              </a:cxn>
              <a:cxn ang="0">
                <a:pos x="72" y="13"/>
              </a:cxn>
            </a:cxnLst>
            <a:rect l="0" t="0" r="r" b="b"/>
            <a:pathLst>
              <a:path w="82" h="19">
                <a:moveTo>
                  <a:pt x="72" y="13"/>
                </a:moveTo>
                <a:lnTo>
                  <a:pt x="82" y="13"/>
                </a:lnTo>
                <a:lnTo>
                  <a:pt x="82" y="16"/>
                </a:lnTo>
                <a:lnTo>
                  <a:pt x="72" y="16"/>
                </a:lnTo>
                <a:lnTo>
                  <a:pt x="77" y="19"/>
                </a:lnTo>
                <a:lnTo>
                  <a:pt x="63" y="16"/>
                </a:lnTo>
                <a:lnTo>
                  <a:pt x="47" y="19"/>
                </a:lnTo>
                <a:lnTo>
                  <a:pt x="33" y="19"/>
                </a:lnTo>
                <a:lnTo>
                  <a:pt x="23" y="14"/>
                </a:lnTo>
                <a:lnTo>
                  <a:pt x="17" y="14"/>
                </a:lnTo>
                <a:lnTo>
                  <a:pt x="0" y="11"/>
                </a:lnTo>
                <a:lnTo>
                  <a:pt x="5" y="10"/>
                </a:lnTo>
                <a:lnTo>
                  <a:pt x="12" y="9"/>
                </a:lnTo>
                <a:lnTo>
                  <a:pt x="23" y="0"/>
                </a:lnTo>
                <a:lnTo>
                  <a:pt x="37" y="5"/>
                </a:lnTo>
                <a:lnTo>
                  <a:pt x="52" y="0"/>
                </a:lnTo>
                <a:lnTo>
                  <a:pt x="68" y="6"/>
                </a:lnTo>
                <a:lnTo>
                  <a:pt x="72" y="1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18" name="Freeform 1560"/>
          <p:cNvSpPr>
            <a:spLocks/>
          </p:cNvSpPr>
          <p:nvPr/>
        </p:nvSpPr>
        <p:spPr bwMode="auto">
          <a:xfrm>
            <a:off x="4579935" y="2981328"/>
            <a:ext cx="130175" cy="30163"/>
          </a:xfrm>
          <a:custGeom>
            <a:avLst/>
            <a:gdLst/>
            <a:ahLst/>
            <a:cxnLst>
              <a:cxn ang="0">
                <a:pos x="72" y="13"/>
              </a:cxn>
              <a:cxn ang="0">
                <a:pos x="82" y="13"/>
              </a:cxn>
              <a:cxn ang="0">
                <a:pos x="82" y="16"/>
              </a:cxn>
              <a:cxn ang="0">
                <a:pos x="72" y="16"/>
              </a:cxn>
              <a:cxn ang="0">
                <a:pos x="77" y="19"/>
              </a:cxn>
              <a:cxn ang="0">
                <a:pos x="63" y="16"/>
              </a:cxn>
              <a:cxn ang="0">
                <a:pos x="47" y="19"/>
              </a:cxn>
              <a:cxn ang="0">
                <a:pos x="33" y="19"/>
              </a:cxn>
              <a:cxn ang="0">
                <a:pos x="23" y="14"/>
              </a:cxn>
              <a:cxn ang="0">
                <a:pos x="17" y="14"/>
              </a:cxn>
              <a:cxn ang="0">
                <a:pos x="0" y="11"/>
              </a:cxn>
              <a:cxn ang="0">
                <a:pos x="5" y="10"/>
              </a:cxn>
              <a:cxn ang="0">
                <a:pos x="12" y="9"/>
              </a:cxn>
              <a:cxn ang="0">
                <a:pos x="23" y="0"/>
              </a:cxn>
              <a:cxn ang="0">
                <a:pos x="37" y="5"/>
              </a:cxn>
              <a:cxn ang="0">
                <a:pos x="52" y="0"/>
              </a:cxn>
              <a:cxn ang="0">
                <a:pos x="68" y="6"/>
              </a:cxn>
              <a:cxn ang="0">
                <a:pos x="72" y="13"/>
              </a:cxn>
            </a:cxnLst>
            <a:rect l="0" t="0" r="r" b="b"/>
            <a:pathLst>
              <a:path w="82" h="19">
                <a:moveTo>
                  <a:pt x="72" y="13"/>
                </a:moveTo>
                <a:lnTo>
                  <a:pt x="82" y="13"/>
                </a:lnTo>
                <a:lnTo>
                  <a:pt x="82" y="16"/>
                </a:lnTo>
                <a:lnTo>
                  <a:pt x="72" y="16"/>
                </a:lnTo>
                <a:lnTo>
                  <a:pt x="77" y="19"/>
                </a:lnTo>
                <a:lnTo>
                  <a:pt x="63" y="16"/>
                </a:lnTo>
                <a:lnTo>
                  <a:pt x="47" y="19"/>
                </a:lnTo>
                <a:lnTo>
                  <a:pt x="33" y="19"/>
                </a:lnTo>
                <a:lnTo>
                  <a:pt x="23" y="14"/>
                </a:lnTo>
                <a:lnTo>
                  <a:pt x="17" y="14"/>
                </a:lnTo>
                <a:lnTo>
                  <a:pt x="0" y="11"/>
                </a:lnTo>
                <a:lnTo>
                  <a:pt x="5" y="10"/>
                </a:lnTo>
                <a:lnTo>
                  <a:pt x="12" y="9"/>
                </a:lnTo>
                <a:lnTo>
                  <a:pt x="23" y="0"/>
                </a:lnTo>
                <a:lnTo>
                  <a:pt x="37" y="5"/>
                </a:lnTo>
                <a:lnTo>
                  <a:pt x="52" y="0"/>
                </a:lnTo>
                <a:lnTo>
                  <a:pt x="68" y="6"/>
                </a:lnTo>
                <a:lnTo>
                  <a:pt x="72" y="1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19" name="Freeform 1561"/>
          <p:cNvSpPr>
            <a:spLocks/>
          </p:cNvSpPr>
          <p:nvPr/>
        </p:nvSpPr>
        <p:spPr bwMode="auto">
          <a:xfrm>
            <a:off x="4510085" y="2990853"/>
            <a:ext cx="30162" cy="12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3"/>
              </a:cxn>
              <a:cxn ang="0">
                <a:pos x="14" y="0"/>
              </a:cxn>
              <a:cxn ang="0">
                <a:pos x="19" y="3"/>
              </a:cxn>
              <a:cxn ang="0">
                <a:pos x="8" y="6"/>
              </a:cxn>
              <a:cxn ang="0">
                <a:pos x="8" y="8"/>
              </a:cxn>
              <a:cxn ang="0">
                <a:pos x="4" y="6"/>
              </a:cxn>
              <a:cxn ang="0">
                <a:pos x="0" y="8"/>
              </a:cxn>
            </a:cxnLst>
            <a:rect l="0" t="0" r="r" b="b"/>
            <a:pathLst>
              <a:path w="19" h="8">
                <a:moveTo>
                  <a:pt x="0" y="8"/>
                </a:moveTo>
                <a:lnTo>
                  <a:pt x="0" y="3"/>
                </a:lnTo>
                <a:lnTo>
                  <a:pt x="14" y="0"/>
                </a:lnTo>
                <a:lnTo>
                  <a:pt x="19" y="3"/>
                </a:lnTo>
                <a:lnTo>
                  <a:pt x="8" y="6"/>
                </a:lnTo>
                <a:lnTo>
                  <a:pt x="8" y="8"/>
                </a:lnTo>
                <a:lnTo>
                  <a:pt x="4" y="6"/>
                </a:lnTo>
                <a:lnTo>
                  <a:pt x="0" y="8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20" name="Freeform 1562"/>
          <p:cNvSpPr>
            <a:spLocks/>
          </p:cNvSpPr>
          <p:nvPr/>
        </p:nvSpPr>
        <p:spPr bwMode="auto">
          <a:xfrm>
            <a:off x="4510085" y="2990853"/>
            <a:ext cx="30162" cy="12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3"/>
              </a:cxn>
              <a:cxn ang="0">
                <a:pos x="14" y="0"/>
              </a:cxn>
              <a:cxn ang="0">
                <a:pos x="19" y="3"/>
              </a:cxn>
              <a:cxn ang="0">
                <a:pos x="8" y="6"/>
              </a:cxn>
              <a:cxn ang="0">
                <a:pos x="8" y="8"/>
              </a:cxn>
              <a:cxn ang="0">
                <a:pos x="4" y="6"/>
              </a:cxn>
              <a:cxn ang="0">
                <a:pos x="0" y="8"/>
              </a:cxn>
            </a:cxnLst>
            <a:rect l="0" t="0" r="r" b="b"/>
            <a:pathLst>
              <a:path w="19" h="8">
                <a:moveTo>
                  <a:pt x="0" y="8"/>
                </a:moveTo>
                <a:lnTo>
                  <a:pt x="0" y="3"/>
                </a:lnTo>
                <a:lnTo>
                  <a:pt x="14" y="0"/>
                </a:lnTo>
                <a:lnTo>
                  <a:pt x="19" y="3"/>
                </a:lnTo>
                <a:lnTo>
                  <a:pt x="8" y="6"/>
                </a:lnTo>
                <a:lnTo>
                  <a:pt x="8" y="8"/>
                </a:lnTo>
                <a:lnTo>
                  <a:pt x="4" y="6"/>
                </a:lnTo>
                <a:lnTo>
                  <a:pt x="0" y="8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21" name="Freeform 1563"/>
          <p:cNvSpPr>
            <a:spLocks/>
          </p:cNvSpPr>
          <p:nvPr/>
        </p:nvSpPr>
        <p:spPr bwMode="auto">
          <a:xfrm>
            <a:off x="4510085" y="2995615"/>
            <a:ext cx="61912" cy="22225"/>
          </a:xfrm>
          <a:custGeom>
            <a:avLst/>
            <a:gdLst/>
            <a:ahLst/>
            <a:cxnLst>
              <a:cxn ang="0">
                <a:pos x="32" y="3"/>
              </a:cxn>
              <a:cxn ang="0">
                <a:pos x="27" y="2"/>
              </a:cxn>
              <a:cxn ang="0">
                <a:pos x="20" y="0"/>
              </a:cxn>
              <a:cxn ang="0">
                <a:pos x="8" y="3"/>
              </a:cxn>
              <a:cxn ang="0">
                <a:pos x="8" y="5"/>
              </a:cxn>
              <a:cxn ang="0">
                <a:pos x="5" y="3"/>
              </a:cxn>
              <a:cxn ang="0">
                <a:pos x="0" y="5"/>
              </a:cxn>
              <a:cxn ang="0">
                <a:pos x="0" y="5"/>
              </a:cxn>
              <a:cxn ang="0">
                <a:pos x="5" y="5"/>
              </a:cxn>
              <a:cxn ang="0">
                <a:pos x="8" y="7"/>
              </a:cxn>
              <a:cxn ang="0">
                <a:pos x="10" y="10"/>
              </a:cxn>
              <a:cxn ang="0">
                <a:pos x="32" y="14"/>
              </a:cxn>
              <a:cxn ang="0">
                <a:pos x="15" y="5"/>
              </a:cxn>
              <a:cxn ang="0">
                <a:pos x="20" y="5"/>
              </a:cxn>
              <a:cxn ang="0">
                <a:pos x="34" y="5"/>
              </a:cxn>
              <a:cxn ang="0">
                <a:pos x="39" y="5"/>
              </a:cxn>
              <a:cxn ang="0">
                <a:pos x="37" y="5"/>
              </a:cxn>
              <a:cxn ang="0">
                <a:pos x="32" y="3"/>
              </a:cxn>
            </a:cxnLst>
            <a:rect l="0" t="0" r="r" b="b"/>
            <a:pathLst>
              <a:path w="39" h="14">
                <a:moveTo>
                  <a:pt x="32" y="3"/>
                </a:moveTo>
                <a:lnTo>
                  <a:pt x="27" y="2"/>
                </a:lnTo>
                <a:lnTo>
                  <a:pt x="20" y="0"/>
                </a:lnTo>
                <a:lnTo>
                  <a:pt x="8" y="3"/>
                </a:lnTo>
                <a:lnTo>
                  <a:pt x="8" y="5"/>
                </a:lnTo>
                <a:lnTo>
                  <a:pt x="5" y="3"/>
                </a:lnTo>
                <a:lnTo>
                  <a:pt x="0" y="5"/>
                </a:lnTo>
                <a:lnTo>
                  <a:pt x="0" y="5"/>
                </a:lnTo>
                <a:lnTo>
                  <a:pt x="5" y="5"/>
                </a:lnTo>
                <a:lnTo>
                  <a:pt x="8" y="7"/>
                </a:lnTo>
                <a:lnTo>
                  <a:pt x="10" y="10"/>
                </a:lnTo>
                <a:lnTo>
                  <a:pt x="32" y="14"/>
                </a:lnTo>
                <a:lnTo>
                  <a:pt x="15" y="5"/>
                </a:lnTo>
                <a:lnTo>
                  <a:pt x="20" y="5"/>
                </a:lnTo>
                <a:lnTo>
                  <a:pt x="34" y="5"/>
                </a:lnTo>
                <a:lnTo>
                  <a:pt x="39" y="5"/>
                </a:lnTo>
                <a:lnTo>
                  <a:pt x="37" y="5"/>
                </a:lnTo>
                <a:lnTo>
                  <a:pt x="32" y="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22" name="Freeform 1564"/>
          <p:cNvSpPr>
            <a:spLocks/>
          </p:cNvSpPr>
          <p:nvPr/>
        </p:nvSpPr>
        <p:spPr bwMode="auto">
          <a:xfrm>
            <a:off x="4510085" y="2995615"/>
            <a:ext cx="61912" cy="22225"/>
          </a:xfrm>
          <a:custGeom>
            <a:avLst/>
            <a:gdLst/>
            <a:ahLst/>
            <a:cxnLst>
              <a:cxn ang="0">
                <a:pos x="32" y="3"/>
              </a:cxn>
              <a:cxn ang="0">
                <a:pos x="27" y="2"/>
              </a:cxn>
              <a:cxn ang="0">
                <a:pos x="20" y="0"/>
              </a:cxn>
              <a:cxn ang="0">
                <a:pos x="8" y="3"/>
              </a:cxn>
              <a:cxn ang="0">
                <a:pos x="8" y="5"/>
              </a:cxn>
              <a:cxn ang="0">
                <a:pos x="5" y="3"/>
              </a:cxn>
              <a:cxn ang="0">
                <a:pos x="0" y="5"/>
              </a:cxn>
              <a:cxn ang="0">
                <a:pos x="0" y="5"/>
              </a:cxn>
              <a:cxn ang="0">
                <a:pos x="5" y="5"/>
              </a:cxn>
              <a:cxn ang="0">
                <a:pos x="8" y="7"/>
              </a:cxn>
              <a:cxn ang="0">
                <a:pos x="10" y="10"/>
              </a:cxn>
              <a:cxn ang="0">
                <a:pos x="32" y="14"/>
              </a:cxn>
              <a:cxn ang="0">
                <a:pos x="15" y="5"/>
              </a:cxn>
              <a:cxn ang="0">
                <a:pos x="20" y="5"/>
              </a:cxn>
              <a:cxn ang="0">
                <a:pos x="34" y="5"/>
              </a:cxn>
              <a:cxn ang="0">
                <a:pos x="39" y="5"/>
              </a:cxn>
              <a:cxn ang="0">
                <a:pos x="37" y="5"/>
              </a:cxn>
              <a:cxn ang="0">
                <a:pos x="32" y="3"/>
              </a:cxn>
            </a:cxnLst>
            <a:rect l="0" t="0" r="r" b="b"/>
            <a:pathLst>
              <a:path w="39" h="14">
                <a:moveTo>
                  <a:pt x="32" y="3"/>
                </a:moveTo>
                <a:lnTo>
                  <a:pt x="27" y="2"/>
                </a:lnTo>
                <a:lnTo>
                  <a:pt x="20" y="0"/>
                </a:lnTo>
                <a:lnTo>
                  <a:pt x="8" y="3"/>
                </a:lnTo>
                <a:lnTo>
                  <a:pt x="8" y="5"/>
                </a:lnTo>
                <a:lnTo>
                  <a:pt x="5" y="3"/>
                </a:lnTo>
                <a:lnTo>
                  <a:pt x="0" y="5"/>
                </a:lnTo>
                <a:lnTo>
                  <a:pt x="0" y="5"/>
                </a:lnTo>
                <a:lnTo>
                  <a:pt x="5" y="5"/>
                </a:lnTo>
                <a:lnTo>
                  <a:pt x="8" y="7"/>
                </a:lnTo>
                <a:lnTo>
                  <a:pt x="10" y="10"/>
                </a:lnTo>
                <a:lnTo>
                  <a:pt x="32" y="14"/>
                </a:lnTo>
                <a:lnTo>
                  <a:pt x="15" y="5"/>
                </a:lnTo>
                <a:lnTo>
                  <a:pt x="20" y="5"/>
                </a:lnTo>
                <a:lnTo>
                  <a:pt x="34" y="5"/>
                </a:lnTo>
                <a:lnTo>
                  <a:pt x="39" y="5"/>
                </a:lnTo>
                <a:lnTo>
                  <a:pt x="37" y="5"/>
                </a:lnTo>
                <a:lnTo>
                  <a:pt x="32" y="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23" name="Freeform 1565"/>
          <p:cNvSpPr>
            <a:spLocks/>
          </p:cNvSpPr>
          <p:nvPr/>
        </p:nvSpPr>
        <p:spPr bwMode="auto">
          <a:xfrm>
            <a:off x="4533897" y="3003553"/>
            <a:ext cx="42862" cy="14288"/>
          </a:xfrm>
          <a:custGeom>
            <a:avLst/>
            <a:gdLst/>
            <a:ahLst/>
            <a:cxnLst>
              <a:cxn ang="0">
                <a:pos x="24" y="1"/>
              </a:cxn>
              <a:cxn ang="0">
                <a:pos x="24" y="3"/>
              </a:cxn>
              <a:cxn ang="0">
                <a:pos x="27" y="5"/>
              </a:cxn>
              <a:cxn ang="0">
                <a:pos x="22" y="5"/>
              </a:cxn>
              <a:cxn ang="0">
                <a:pos x="17" y="7"/>
              </a:cxn>
              <a:cxn ang="0">
                <a:pos x="17" y="9"/>
              </a:cxn>
              <a:cxn ang="0">
                <a:pos x="0" y="1"/>
              </a:cxn>
              <a:cxn ang="0">
                <a:pos x="5" y="0"/>
              </a:cxn>
              <a:cxn ang="0">
                <a:pos x="19" y="1"/>
              </a:cxn>
              <a:cxn ang="0">
                <a:pos x="24" y="1"/>
              </a:cxn>
            </a:cxnLst>
            <a:rect l="0" t="0" r="r" b="b"/>
            <a:pathLst>
              <a:path w="27" h="9">
                <a:moveTo>
                  <a:pt x="24" y="1"/>
                </a:moveTo>
                <a:lnTo>
                  <a:pt x="24" y="3"/>
                </a:lnTo>
                <a:lnTo>
                  <a:pt x="27" y="5"/>
                </a:lnTo>
                <a:lnTo>
                  <a:pt x="22" y="5"/>
                </a:lnTo>
                <a:lnTo>
                  <a:pt x="17" y="7"/>
                </a:lnTo>
                <a:lnTo>
                  <a:pt x="17" y="9"/>
                </a:lnTo>
                <a:lnTo>
                  <a:pt x="0" y="1"/>
                </a:lnTo>
                <a:lnTo>
                  <a:pt x="5" y="0"/>
                </a:lnTo>
                <a:lnTo>
                  <a:pt x="19" y="1"/>
                </a:lnTo>
                <a:lnTo>
                  <a:pt x="24" y="1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24" name="Freeform 1566"/>
          <p:cNvSpPr>
            <a:spLocks/>
          </p:cNvSpPr>
          <p:nvPr/>
        </p:nvSpPr>
        <p:spPr bwMode="auto">
          <a:xfrm>
            <a:off x="4533897" y="3003553"/>
            <a:ext cx="42862" cy="14288"/>
          </a:xfrm>
          <a:custGeom>
            <a:avLst/>
            <a:gdLst/>
            <a:ahLst/>
            <a:cxnLst>
              <a:cxn ang="0">
                <a:pos x="24" y="1"/>
              </a:cxn>
              <a:cxn ang="0">
                <a:pos x="24" y="3"/>
              </a:cxn>
              <a:cxn ang="0">
                <a:pos x="27" y="5"/>
              </a:cxn>
              <a:cxn ang="0">
                <a:pos x="22" y="5"/>
              </a:cxn>
              <a:cxn ang="0">
                <a:pos x="17" y="7"/>
              </a:cxn>
              <a:cxn ang="0">
                <a:pos x="17" y="9"/>
              </a:cxn>
              <a:cxn ang="0">
                <a:pos x="0" y="1"/>
              </a:cxn>
              <a:cxn ang="0">
                <a:pos x="5" y="0"/>
              </a:cxn>
              <a:cxn ang="0">
                <a:pos x="19" y="1"/>
              </a:cxn>
              <a:cxn ang="0">
                <a:pos x="24" y="1"/>
              </a:cxn>
            </a:cxnLst>
            <a:rect l="0" t="0" r="r" b="b"/>
            <a:pathLst>
              <a:path w="27" h="9">
                <a:moveTo>
                  <a:pt x="24" y="1"/>
                </a:moveTo>
                <a:lnTo>
                  <a:pt x="24" y="3"/>
                </a:lnTo>
                <a:lnTo>
                  <a:pt x="27" y="5"/>
                </a:lnTo>
                <a:lnTo>
                  <a:pt x="22" y="5"/>
                </a:lnTo>
                <a:lnTo>
                  <a:pt x="17" y="7"/>
                </a:lnTo>
                <a:lnTo>
                  <a:pt x="17" y="9"/>
                </a:lnTo>
                <a:lnTo>
                  <a:pt x="0" y="1"/>
                </a:lnTo>
                <a:lnTo>
                  <a:pt x="5" y="0"/>
                </a:lnTo>
                <a:lnTo>
                  <a:pt x="19" y="1"/>
                </a:lnTo>
                <a:lnTo>
                  <a:pt x="24" y="1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25" name="Freeform 1567"/>
          <p:cNvSpPr>
            <a:spLocks/>
          </p:cNvSpPr>
          <p:nvPr/>
        </p:nvSpPr>
        <p:spPr bwMode="auto">
          <a:xfrm>
            <a:off x="4560885" y="3011490"/>
            <a:ext cx="20637" cy="190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2" y="12"/>
              </a:cxn>
              <a:cxn ang="0">
                <a:pos x="12" y="4"/>
              </a:cxn>
              <a:cxn ang="0">
                <a:pos x="13" y="4"/>
              </a:cxn>
              <a:cxn ang="0">
                <a:pos x="5" y="0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w="13" h="12">
                <a:moveTo>
                  <a:pt x="0" y="4"/>
                </a:moveTo>
                <a:lnTo>
                  <a:pt x="12" y="12"/>
                </a:lnTo>
                <a:lnTo>
                  <a:pt x="12" y="4"/>
                </a:lnTo>
                <a:lnTo>
                  <a:pt x="13" y="4"/>
                </a:lnTo>
                <a:lnTo>
                  <a:pt x="5" y="0"/>
                </a:lnTo>
                <a:lnTo>
                  <a:pt x="0" y="2"/>
                </a:lnTo>
                <a:lnTo>
                  <a:pt x="0" y="4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26" name="Freeform 1568"/>
          <p:cNvSpPr>
            <a:spLocks/>
          </p:cNvSpPr>
          <p:nvPr/>
        </p:nvSpPr>
        <p:spPr bwMode="auto">
          <a:xfrm>
            <a:off x="4560885" y="3011490"/>
            <a:ext cx="20637" cy="190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2" y="12"/>
              </a:cxn>
              <a:cxn ang="0">
                <a:pos x="12" y="4"/>
              </a:cxn>
              <a:cxn ang="0">
                <a:pos x="13" y="4"/>
              </a:cxn>
              <a:cxn ang="0">
                <a:pos x="5" y="0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w="13" h="12">
                <a:moveTo>
                  <a:pt x="0" y="4"/>
                </a:moveTo>
                <a:lnTo>
                  <a:pt x="12" y="12"/>
                </a:lnTo>
                <a:lnTo>
                  <a:pt x="12" y="4"/>
                </a:lnTo>
                <a:lnTo>
                  <a:pt x="13" y="4"/>
                </a:lnTo>
                <a:lnTo>
                  <a:pt x="5" y="0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27" name="Freeform 1569"/>
          <p:cNvSpPr>
            <a:spLocks/>
          </p:cNvSpPr>
          <p:nvPr/>
        </p:nvSpPr>
        <p:spPr bwMode="auto">
          <a:xfrm>
            <a:off x="4562472" y="2998790"/>
            <a:ext cx="60325" cy="31750"/>
          </a:xfrm>
          <a:custGeom>
            <a:avLst/>
            <a:gdLst/>
            <a:ahLst/>
            <a:cxnLst>
              <a:cxn ang="0">
                <a:pos x="12" y="20"/>
              </a:cxn>
              <a:cxn ang="0">
                <a:pos x="12" y="13"/>
              </a:cxn>
              <a:cxn ang="0">
                <a:pos x="5" y="8"/>
              </a:cxn>
              <a:cxn ang="0">
                <a:pos x="10" y="8"/>
              </a:cxn>
              <a:cxn ang="0">
                <a:pos x="5" y="5"/>
              </a:cxn>
              <a:cxn ang="0">
                <a:pos x="3" y="2"/>
              </a:cxn>
              <a:cxn ang="0">
                <a:pos x="0" y="0"/>
              </a:cxn>
              <a:cxn ang="0">
                <a:pos x="10" y="0"/>
              </a:cxn>
              <a:cxn ang="0">
                <a:pos x="29" y="3"/>
              </a:cxn>
              <a:cxn ang="0">
                <a:pos x="33" y="5"/>
              </a:cxn>
              <a:cxn ang="0">
                <a:pos x="38" y="5"/>
              </a:cxn>
              <a:cxn ang="0">
                <a:pos x="33" y="10"/>
              </a:cxn>
              <a:cxn ang="0">
                <a:pos x="33" y="17"/>
              </a:cxn>
              <a:cxn ang="0">
                <a:pos x="28" y="17"/>
              </a:cxn>
              <a:cxn ang="0">
                <a:pos x="12" y="20"/>
              </a:cxn>
            </a:cxnLst>
            <a:rect l="0" t="0" r="r" b="b"/>
            <a:pathLst>
              <a:path w="38" h="20">
                <a:moveTo>
                  <a:pt x="12" y="20"/>
                </a:moveTo>
                <a:lnTo>
                  <a:pt x="12" y="13"/>
                </a:lnTo>
                <a:lnTo>
                  <a:pt x="5" y="8"/>
                </a:lnTo>
                <a:lnTo>
                  <a:pt x="10" y="8"/>
                </a:lnTo>
                <a:lnTo>
                  <a:pt x="5" y="5"/>
                </a:lnTo>
                <a:lnTo>
                  <a:pt x="3" y="2"/>
                </a:lnTo>
                <a:lnTo>
                  <a:pt x="0" y="0"/>
                </a:lnTo>
                <a:lnTo>
                  <a:pt x="10" y="0"/>
                </a:lnTo>
                <a:lnTo>
                  <a:pt x="29" y="3"/>
                </a:lnTo>
                <a:lnTo>
                  <a:pt x="33" y="5"/>
                </a:lnTo>
                <a:lnTo>
                  <a:pt x="38" y="5"/>
                </a:lnTo>
                <a:lnTo>
                  <a:pt x="33" y="10"/>
                </a:lnTo>
                <a:lnTo>
                  <a:pt x="33" y="17"/>
                </a:lnTo>
                <a:lnTo>
                  <a:pt x="28" y="17"/>
                </a:lnTo>
                <a:lnTo>
                  <a:pt x="12" y="2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28" name="Freeform 1570"/>
          <p:cNvSpPr>
            <a:spLocks/>
          </p:cNvSpPr>
          <p:nvPr/>
        </p:nvSpPr>
        <p:spPr bwMode="auto">
          <a:xfrm>
            <a:off x="4562472" y="2998790"/>
            <a:ext cx="60325" cy="31750"/>
          </a:xfrm>
          <a:custGeom>
            <a:avLst/>
            <a:gdLst/>
            <a:ahLst/>
            <a:cxnLst>
              <a:cxn ang="0">
                <a:pos x="12" y="20"/>
              </a:cxn>
              <a:cxn ang="0">
                <a:pos x="12" y="13"/>
              </a:cxn>
              <a:cxn ang="0">
                <a:pos x="5" y="8"/>
              </a:cxn>
              <a:cxn ang="0">
                <a:pos x="10" y="8"/>
              </a:cxn>
              <a:cxn ang="0">
                <a:pos x="5" y="5"/>
              </a:cxn>
              <a:cxn ang="0">
                <a:pos x="3" y="2"/>
              </a:cxn>
              <a:cxn ang="0">
                <a:pos x="0" y="0"/>
              </a:cxn>
              <a:cxn ang="0">
                <a:pos x="10" y="0"/>
              </a:cxn>
              <a:cxn ang="0">
                <a:pos x="29" y="3"/>
              </a:cxn>
              <a:cxn ang="0">
                <a:pos x="33" y="5"/>
              </a:cxn>
              <a:cxn ang="0">
                <a:pos x="38" y="5"/>
              </a:cxn>
              <a:cxn ang="0">
                <a:pos x="33" y="10"/>
              </a:cxn>
              <a:cxn ang="0">
                <a:pos x="33" y="17"/>
              </a:cxn>
              <a:cxn ang="0">
                <a:pos x="28" y="17"/>
              </a:cxn>
              <a:cxn ang="0">
                <a:pos x="12" y="20"/>
              </a:cxn>
            </a:cxnLst>
            <a:rect l="0" t="0" r="r" b="b"/>
            <a:pathLst>
              <a:path w="38" h="20">
                <a:moveTo>
                  <a:pt x="12" y="20"/>
                </a:moveTo>
                <a:lnTo>
                  <a:pt x="12" y="13"/>
                </a:lnTo>
                <a:lnTo>
                  <a:pt x="5" y="8"/>
                </a:lnTo>
                <a:lnTo>
                  <a:pt x="10" y="8"/>
                </a:lnTo>
                <a:lnTo>
                  <a:pt x="5" y="5"/>
                </a:lnTo>
                <a:lnTo>
                  <a:pt x="3" y="2"/>
                </a:lnTo>
                <a:lnTo>
                  <a:pt x="0" y="0"/>
                </a:lnTo>
                <a:lnTo>
                  <a:pt x="10" y="0"/>
                </a:lnTo>
                <a:lnTo>
                  <a:pt x="29" y="3"/>
                </a:lnTo>
                <a:lnTo>
                  <a:pt x="33" y="5"/>
                </a:lnTo>
                <a:lnTo>
                  <a:pt x="38" y="5"/>
                </a:lnTo>
                <a:lnTo>
                  <a:pt x="33" y="10"/>
                </a:lnTo>
                <a:lnTo>
                  <a:pt x="33" y="17"/>
                </a:lnTo>
                <a:lnTo>
                  <a:pt x="28" y="17"/>
                </a:lnTo>
                <a:lnTo>
                  <a:pt x="12" y="2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29" name="Freeform 1571"/>
          <p:cNvSpPr>
            <a:spLocks/>
          </p:cNvSpPr>
          <p:nvPr/>
        </p:nvSpPr>
        <p:spPr bwMode="auto">
          <a:xfrm>
            <a:off x="4589460" y="3025778"/>
            <a:ext cx="33337" cy="11113"/>
          </a:xfrm>
          <a:custGeom>
            <a:avLst/>
            <a:gdLst/>
            <a:ahLst/>
            <a:cxnLst>
              <a:cxn ang="0">
                <a:pos x="21" y="5"/>
              </a:cxn>
              <a:cxn ang="0">
                <a:pos x="16" y="0"/>
              </a:cxn>
              <a:cxn ang="0">
                <a:pos x="11" y="0"/>
              </a:cxn>
              <a:cxn ang="0">
                <a:pos x="0" y="3"/>
              </a:cxn>
              <a:cxn ang="0">
                <a:pos x="6" y="7"/>
              </a:cxn>
              <a:cxn ang="0">
                <a:pos x="21" y="5"/>
              </a:cxn>
            </a:cxnLst>
            <a:rect l="0" t="0" r="r" b="b"/>
            <a:pathLst>
              <a:path w="21" h="7">
                <a:moveTo>
                  <a:pt x="21" y="5"/>
                </a:moveTo>
                <a:lnTo>
                  <a:pt x="16" y="0"/>
                </a:lnTo>
                <a:lnTo>
                  <a:pt x="11" y="0"/>
                </a:lnTo>
                <a:lnTo>
                  <a:pt x="0" y="3"/>
                </a:lnTo>
                <a:lnTo>
                  <a:pt x="6" y="7"/>
                </a:lnTo>
                <a:lnTo>
                  <a:pt x="21" y="5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30" name="Freeform 1572"/>
          <p:cNvSpPr>
            <a:spLocks/>
          </p:cNvSpPr>
          <p:nvPr/>
        </p:nvSpPr>
        <p:spPr bwMode="auto">
          <a:xfrm>
            <a:off x="4589460" y="3025778"/>
            <a:ext cx="33337" cy="11113"/>
          </a:xfrm>
          <a:custGeom>
            <a:avLst/>
            <a:gdLst/>
            <a:ahLst/>
            <a:cxnLst>
              <a:cxn ang="0">
                <a:pos x="21" y="5"/>
              </a:cxn>
              <a:cxn ang="0">
                <a:pos x="16" y="0"/>
              </a:cxn>
              <a:cxn ang="0">
                <a:pos x="11" y="0"/>
              </a:cxn>
              <a:cxn ang="0">
                <a:pos x="0" y="3"/>
              </a:cxn>
              <a:cxn ang="0">
                <a:pos x="6" y="7"/>
              </a:cxn>
              <a:cxn ang="0">
                <a:pos x="21" y="5"/>
              </a:cxn>
            </a:cxnLst>
            <a:rect l="0" t="0" r="r" b="b"/>
            <a:pathLst>
              <a:path w="21" h="7">
                <a:moveTo>
                  <a:pt x="21" y="5"/>
                </a:moveTo>
                <a:lnTo>
                  <a:pt x="16" y="0"/>
                </a:lnTo>
                <a:lnTo>
                  <a:pt x="11" y="0"/>
                </a:lnTo>
                <a:lnTo>
                  <a:pt x="0" y="3"/>
                </a:lnTo>
                <a:lnTo>
                  <a:pt x="6" y="7"/>
                </a:lnTo>
                <a:lnTo>
                  <a:pt x="21" y="5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31" name="Freeform 1573"/>
          <p:cNvSpPr>
            <a:spLocks/>
          </p:cNvSpPr>
          <p:nvPr/>
        </p:nvSpPr>
        <p:spPr bwMode="auto">
          <a:xfrm>
            <a:off x="4510085" y="2935290"/>
            <a:ext cx="122237" cy="39688"/>
          </a:xfrm>
          <a:custGeom>
            <a:avLst/>
            <a:gdLst/>
            <a:ahLst/>
            <a:cxnLst>
              <a:cxn ang="0">
                <a:pos x="72" y="17"/>
              </a:cxn>
              <a:cxn ang="0">
                <a:pos x="67" y="14"/>
              </a:cxn>
              <a:cxn ang="0">
                <a:pos x="72" y="9"/>
              </a:cxn>
              <a:cxn ang="0">
                <a:pos x="67" y="3"/>
              </a:cxn>
              <a:cxn ang="0">
                <a:pos x="62" y="3"/>
              </a:cxn>
              <a:cxn ang="0">
                <a:pos x="38" y="0"/>
              </a:cxn>
              <a:cxn ang="0">
                <a:pos x="32" y="3"/>
              </a:cxn>
              <a:cxn ang="0">
                <a:pos x="29" y="0"/>
              </a:cxn>
              <a:cxn ang="0">
                <a:pos x="0" y="5"/>
              </a:cxn>
              <a:cxn ang="0">
                <a:pos x="5" y="19"/>
              </a:cxn>
              <a:cxn ang="0">
                <a:pos x="15" y="19"/>
              </a:cxn>
              <a:cxn ang="0">
                <a:pos x="20" y="20"/>
              </a:cxn>
              <a:cxn ang="0">
                <a:pos x="26" y="22"/>
              </a:cxn>
              <a:cxn ang="0">
                <a:pos x="45" y="25"/>
              </a:cxn>
              <a:cxn ang="0">
                <a:pos x="64" y="25"/>
              </a:cxn>
              <a:cxn ang="0">
                <a:pos x="77" y="20"/>
              </a:cxn>
              <a:cxn ang="0">
                <a:pos x="72" y="17"/>
              </a:cxn>
            </a:cxnLst>
            <a:rect l="0" t="0" r="r" b="b"/>
            <a:pathLst>
              <a:path w="77" h="25">
                <a:moveTo>
                  <a:pt x="72" y="17"/>
                </a:moveTo>
                <a:lnTo>
                  <a:pt x="67" y="14"/>
                </a:lnTo>
                <a:lnTo>
                  <a:pt x="72" y="9"/>
                </a:lnTo>
                <a:lnTo>
                  <a:pt x="67" y="3"/>
                </a:lnTo>
                <a:lnTo>
                  <a:pt x="62" y="3"/>
                </a:lnTo>
                <a:lnTo>
                  <a:pt x="38" y="0"/>
                </a:lnTo>
                <a:lnTo>
                  <a:pt x="32" y="3"/>
                </a:lnTo>
                <a:lnTo>
                  <a:pt x="29" y="0"/>
                </a:lnTo>
                <a:lnTo>
                  <a:pt x="0" y="5"/>
                </a:lnTo>
                <a:lnTo>
                  <a:pt x="5" y="19"/>
                </a:lnTo>
                <a:lnTo>
                  <a:pt x="15" y="19"/>
                </a:lnTo>
                <a:lnTo>
                  <a:pt x="20" y="20"/>
                </a:lnTo>
                <a:lnTo>
                  <a:pt x="26" y="22"/>
                </a:lnTo>
                <a:lnTo>
                  <a:pt x="45" y="25"/>
                </a:lnTo>
                <a:lnTo>
                  <a:pt x="64" y="25"/>
                </a:lnTo>
                <a:lnTo>
                  <a:pt x="77" y="20"/>
                </a:lnTo>
                <a:lnTo>
                  <a:pt x="72" y="17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32" name="Freeform 1574"/>
          <p:cNvSpPr>
            <a:spLocks/>
          </p:cNvSpPr>
          <p:nvPr/>
        </p:nvSpPr>
        <p:spPr bwMode="auto">
          <a:xfrm>
            <a:off x="4510085" y="2935290"/>
            <a:ext cx="122237" cy="39688"/>
          </a:xfrm>
          <a:custGeom>
            <a:avLst/>
            <a:gdLst/>
            <a:ahLst/>
            <a:cxnLst>
              <a:cxn ang="0">
                <a:pos x="72" y="17"/>
              </a:cxn>
              <a:cxn ang="0">
                <a:pos x="67" y="14"/>
              </a:cxn>
              <a:cxn ang="0">
                <a:pos x="72" y="9"/>
              </a:cxn>
              <a:cxn ang="0">
                <a:pos x="67" y="3"/>
              </a:cxn>
              <a:cxn ang="0">
                <a:pos x="62" y="3"/>
              </a:cxn>
              <a:cxn ang="0">
                <a:pos x="38" y="0"/>
              </a:cxn>
              <a:cxn ang="0">
                <a:pos x="32" y="3"/>
              </a:cxn>
              <a:cxn ang="0">
                <a:pos x="29" y="0"/>
              </a:cxn>
              <a:cxn ang="0">
                <a:pos x="0" y="5"/>
              </a:cxn>
              <a:cxn ang="0">
                <a:pos x="5" y="19"/>
              </a:cxn>
              <a:cxn ang="0">
                <a:pos x="15" y="19"/>
              </a:cxn>
              <a:cxn ang="0">
                <a:pos x="20" y="20"/>
              </a:cxn>
              <a:cxn ang="0">
                <a:pos x="26" y="22"/>
              </a:cxn>
              <a:cxn ang="0">
                <a:pos x="45" y="25"/>
              </a:cxn>
              <a:cxn ang="0">
                <a:pos x="64" y="25"/>
              </a:cxn>
              <a:cxn ang="0">
                <a:pos x="77" y="20"/>
              </a:cxn>
              <a:cxn ang="0">
                <a:pos x="72" y="17"/>
              </a:cxn>
            </a:cxnLst>
            <a:rect l="0" t="0" r="r" b="b"/>
            <a:pathLst>
              <a:path w="77" h="25">
                <a:moveTo>
                  <a:pt x="72" y="17"/>
                </a:moveTo>
                <a:lnTo>
                  <a:pt x="67" y="14"/>
                </a:lnTo>
                <a:lnTo>
                  <a:pt x="72" y="9"/>
                </a:lnTo>
                <a:lnTo>
                  <a:pt x="67" y="3"/>
                </a:lnTo>
                <a:lnTo>
                  <a:pt x="62" y="3"/>
                </a:lnTo>
                <a:lnTo>
                  <a:pt x="38" y="0"/>
                </a:lnTo>
                <a:lnTo>
                  <a:pt x="32" y="3"/>
                </a:lnTo>
                <a:lnTo>
                  <a:pt x="29" y="0"/>
                </a:lnTo>
                <a:lnTo>
                  <a:pt x="0" y="5"/>
                </a:lnTo>
                <a:lnTo>
                  <a:pt x="5" y="19"/>
                </a:lnTo>
                <a:lnTo>
                  <a:pt x="15" y="19"/>
                </a:lnTo>
                <a:lnTo>
                  <a:pt x="20" y="20"/>
                </a:lnTo>
                <a:lnTo>
                  <a:pt x="26" y="22"/>
                </a:lnTo>
                <a:lnTo>
                  <a:pt x="45" y="25"/>
                </a:lnTo>
                <a:lnTo>
                  <a:pt x="64" y="25"/>
                </a:lnTo>
                <a:lnTo>
                  <a:pt x="77" y="20"/>
                </a:lnTo>
                <a:lnTo>
                  <a:pt x="72" y="17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33" name="Freeform 1575"/>
          <p:cNvSpPr>
            <a:spLocks/>
          </p:cNvSpPr>
          <p:nvPr/>
        </p:nvSpPr>
        <p:spPr bwMode="auto">
          <a:xfrm>
            <a:off x="4406897" y="2935290"/>
            <a:ext cx="109537" cy="53975"/>
          </a:xfrm>
          <a:custGeom>
            <a:avLst/>
            <a:gdLst/>
            <a:ahLst/>
            <a:cxnLst>
              <a:cxn ang="0">
                <a:pos x="40" y="3"/>
              </a:cxn>
              <a:cxn ang="0">
                <a:pos x="28" y="0"/>
              </a:cxn>
              <a:cxn ang="0">
                <a:pos x="24" y="0"/>
              </a:cxn>
              <a:cxn ang="0">
                <a:pos x="21" y="5"/>
              </a:cxn>
              <a:cxn ang="0">
                <a:pos x="16" y="5"/>
              </a:cxn>
              <a:cxn ang="0">
                <a:pos x="11" y="11"/>
              </a:cxn>
              <a:cxn ang="0">
                <a:pos x="0" y="14"/>
              </a:cxn>
              <a:cxn ang="0">
                <a:pos x="0" y="24"/>
              </a:cxn>
              <a:cxn ang="0">
                <a:pos x="16" y="27"/>
              </a:cxn>
              <a:cxn ang="0">
                <a:pos x="16" y="34"/>
              </a:cxn>
              <a:cxn ang="0">
                <a:pos x="55" y="34"/>
              </a:cxn>
              <a:cxn ang="0">
                <a:pos x="50" y="29"/>
              </a:cxn>
              <a:cxn ang="0">
                <a:pos x="62" y="27"/>
              </a:cxn>
              <a:cxn ang="0">
                <a:pos x="47" y="22"/>
              </a:cxn>
              <a:cxn ang="0">
                <a:pos x="45" y="19"/>
              </a:cxn>
              <a:cxn ang="0">
                <a:pos x="69" y="16"/>
              </a:cxn>
              <a:cxn ang="0">
                <a:pos x="69" y="18"/>
              </a:cxn>
              <a:cxn ang="0">
                <a:pos x="62" y="5"/>
              </a:cxn>
              <a:cxn ang="0">
                <a:pos x="55" y="3"/>
              </a:cxn>
              <a:cxn ang="0">
                <a:pos x="62" y="3"/>
              </a:cxn>
              <a:cxn ang="0">
                <a:pos x="55" y="0"/>
              </a:cxn>
              <a:cxn ang="0">
                <a:pos x="40" y="5"/>
              </a:cxn>
              <a:cxn ang="0">
                <a:pos x="40" y="3"/>
              </a:cxn>
            </a:cxnLst>
            <a:rect l="0" t="0" r="r" b="b"/>
            <a:pathLst>
              <a:path w="69" h="34">
                <a:moveTo>
                  <a:pt x="40" y="3"/>
                </a:moveTo>
                <a:lnTo>
                  <a:pt x="28" y="0"/>
                </a:lnTo>
                <a:lnTo>
                  <a:pt x="24" y="0"/>
                </a:lnTo>
                <a:lnTo>
                  <a:pt x="21" y="5"/>
                </a:lnTo>
                <a:lnTo>
                  <a:pt x="16" y="5"/>
                </a:lnTo>
                <a:lnTo>
                  <a:pt x="11" y="11"/>
                </a:lnTo>
                <a:lnTo>
                  <a:pt x="0" y="14"/>
                </a:lnTo>
                <a:lnTo>
                  <a:pt x="0" y="24"/>
                </a:lnTo>
                <a:lnTo>
                  <a:pt x="16" y="27"/>
                </a:lnTo>
                <a:lnTo>
                  <a:pt x="16" y="34"/>
                </a:lnTo>
                <a:lnTo>
                  <a:pt x="55" y="34"/>
                </a:lnTo>
                <a:lnTo>
                  <a:pt x="50" y="29"/>
                </a:lnTo>
                <a:lnTo>
                  <a:pt x="62" y="27"/>
                </a:lnTo>
                <a:lnTo>
                  <a:pt x="47" y="22"/>
                </a:lnTo>
                <a:lnTo>
                  <a:pt x="45" y="19"/>
                </a:lnTo>
                <a:lnTo>
                  <a:pt x="69" y="16"/>
                </a:lnTo>
                <a:lnTo>
                  <a:pt x="69" y="18"/>
                </a:lnTo>
                <a:lnTo>
                  <a:pt x="62" y="5"/>
                </a:lnTo>
                <a:lnTo>
                  <a:pt x="55" y="3"/>
                </a:lnTo>
                <a:lnTo>
                  <a:pt x="62" y="3"/>
                </a:lnTo>
                <a:lnTo>
                  <a:pt x="55" y="0"/>
                </a:lnTo>
                <a:lnTo>
                  <a:pt x="40" y="5"/>
                </a:lnTo>
                <a:lnTo>
                  <a:pt x="40" y="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34" name="Freeform 1576"/>
          <p:cNvSpPr>
            <a:spLocks/>
          </p:cNvSpPr>
          <p:nvPr/>
        </p:nvSpPr>
        <p:spPr bwMode="auto">
          <a:xfrm>
            <a:off x="4406897" y="2935290"/>
            <a:ext cx="109537" cy="53975"/>
          </a:xfrm>
          <a:custGeom>
            <a:avLst/>
            <a:gdLst/>
            <a:ahLst/>
            <a:cxnLst>
              <a:cxn ang="0">
                <a:pos x="40" y="3"/>
              </a:cxn>
              <a:cxn ang="0">
                <a:pos x="28" y="0"/>
              </a:cxn>
              <a:cxn ang="0">
                <a:pos x="24" y="0"/>
              </a:cxn>
              <a:cxn ang="0">
                <a:pos x="21" y="5"/>
              </a:cxn>
              <a:cxn ang="0">
                <a:pos x="16" y="5"/>
              </a:cxn>
              <a:cxn ang="0">
                <a:pos x="11" y="11"/>
              </a:cxn>
              <a:cxn ang="0">
                <a:pos x="0" y="14"/>
              </a:cxn>
              <a:cxn ang="0">
                <a:pos x="0" y="24"/>
              </a:cxn>
              <a:cxn ang="0">
                <a:pos x="16" y="27"/>
              </a:cxn>
              <a:cxn ang="0">
                <a:pos x="16" y="34"/>
              </a:cxn>
              <a:cxn ang="0">
                <a:pos x="55" y="34"/>
              </a:cxn>
              <a:cxn ang="0">
                <a:pos x="50" y="29"/>
              </a:cxn>
              <a:cxn ang="0">
                <a:pos x="62" y="27"/>
              </a:cxn>
              <a:cxn ang="0">
                <a:pos x="47" y="22"/>
              </a:cxn>
              <a:cxn ang="0">
                <a:pos x="45" y="19"/>
              </a:cxn>
              <a:cxn ang="0">
                <a:pos x="69" y="16"/>
              </a:cxn>
              <a:cxn ang="0">
                <a:pos x="69" y="18"/>
              </a:cxn>
              <a:cxn ang="0">
                <a:pos x="62" y="5"/>
              </a:cxn>
              <a:cxn ang="0">
                <a:pos x="55" y="3"/>
              </a:cxn>
              <a:cxn ang="0">
                <a:pos x="62" y="3"/>
              </a:cxn>
              <a:cxn ang="0">
                <a:pos x="55" y="0"/>
              </a:cxn>
              <a:cxn ang="0">
                <a:pos x="40" y="5"/>
              </a:cxn>
              <a:cxn ang="0">
                <a:pos x="40" y="3"/>
              </a:cxn>
            </a:cxnLst>
            <a:rect l="0" t="0" r="r" b="b"/>
            <a:pathLst>
              <a:path w="69" h="34">
                <a:moveTo>
                  <a:pt x="40" y="3"/>
                </a:moveTo>
                <a:lnTo>
                  <a:pt x="28" y="0"/>
                </a:lnTo>
                <a:lnTo>
                  <a:pt x="24" y="0"/>
                </a:lnTo>
                <a:lnTo>
                  <a:pt x="21" y="5"/>
                </a:lnTo>
                <a:lnTo>
                  <a:pt x="16" y="5"/>
                </a:lnTo>
                <a:lnTo>
                  <a:pt x="11" y="11"/>
                </a:lnTo>
                <a:lnTo>
                  <a:pt x="0" y="14"/>
                </a:lnTo>
                <a:lnTo>
                  <a:pt x="0" y="24"/>
                </a:lnTo>
                <a:lnTo>
                  <a:pt x="16" y="27"/>
                </a:lnTo>
                <a:lnTo>
                  <a:pt x="16" y="34"/>
                </a:lnTo>
                <a:lnTo>
                  <a:pt x="55" y="34"/>
                </a:lnTo>
                <a:lnTo>
                  <a:pt x="50" y="29"/>
                </a:lnTo>
                <a:lnTo>
                  <a:pt x="62" y="27"/>
                </a:lnTo>
                <a:lnTo>
                  <a:pt x="47" y="22"/>
                </a:lnTo>
                <a:lnTo>
                  <a:pt x="45" y="19"/>
                </a:lnTo>
                <a:lnTo>
                  <a:pt x="69" y="16"/>
                </a:lnTo>
                <a:lnTo>
                  <a:pt x="69" y="18"/>
                </a:lnTo>
                <a:lnTo>
                  <a:pt x="62" y="5"/>
                </a:lnTo>
                <a:lnTo>
                  <a:pt x="55" y="3"/>
                </a:lnTo>
                <a:lnTo>
                  <a:pt x="62" y="3"/>
                </a:lnTo>
                <a:lnTo>
                  <a:pt x="55" y="0"/>
                </a:lnTo>
                <a:lnTo>
                  <a:pt x="40" y="5"/>
                </a:lnTo>
                <a:lnTo>
                  <a:pt x="40" y="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35" name="Freeform 1577"/>
          <p:cNvSpPr>
            <a:spLocks/>
          </p:cNvSpPr>
          <p:nvPr/>
        </p:nvSpPr>
        <p:spPr bwMode="auto">
          <a:xfrm>
            <a:off x="4368797" y="2962278"/>
            <a:ext cx="38100" cy="952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14" y="0"/>
              </a:cxn>
              <a:cxn ang="0">
                <a:pos x="24" y="2"/>
              </a:cxn>
              <a:cxn ang="0">
                <a:pos x="24" y="6"/>
              </a:cxn>
              <a:cxn ang="0">
                <a:pos x="14" y="5"/>
              </a:cxn>
              <a:cxn ang="0">
                <a:pos x="14" y="4"/>
              </a:cxn>
              <a:cxn ang="0">
                <a:pos x="11" y="5"/>
              </a:cxn>
              <a:cxn ang="0">
                <a:pos x="0" y="2"/>
              </a:cxn>
              <a:cxn ang="0">
                <a:pos x="5" y="0"/>
              </a:cxn>
            </a:cxnLst>
            <a:rect l="0" t="0" r="r" b="b"/>
            <a:pathLst>
              <a:path w="24" h="6">
                <a:moveTo>
                  <a:pt x="5" y="0"/>
                </a:moveTo>
                <a:lnTo>
                  <a:pt x="14" y="0"/>
                </a:lnTo>
                <a:lnTo>
                  <a:pt x="24" y="2"/>
                </a:lnTo>
                <a:lnTo>
                  <a:pt x="24" y="6"/>
                </a:lnTo>
                <a:lnTo>
                  <a:pt x="14" y="5"/>
                </a:lnTo>
                <a:lnTo>
                  <a:pt x="14" y="4"/>
                </a:lnTo>
                <a:lnTo>
                  <a:pt x="11" y="5"/>
                </a:lnTo>
                <a:lnTo>
                  <a:pt x="0" y="2"/>
                </a:lnTo>
                <a:lnTo>
                  <a:pt x="5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36" name="Freeform 1578"/>
          <p:cNvSpPr>
            <a:spLocks/>
          </p:cNvSpPr>
          <p:nvPr/>
        </p:nvSpPr>
        <p:spPr bwMode="auto">
          <a:xfrm>
            <a:off x="4368797" y="2962278"/>
            <a:ext cx="38100" cy="952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14" y="0"/>
              </a:cxn>
              <a:cxn ang="0">
                <a:pos x="24" y="2"/>
              </a:cxn>
              <a:cxn ang="0">
                <a:pos x="24" y="6"/>
              </a:cxn>
              <a:cxn ang="0">
                <a:pos x="14" y="5"/>
              </a:cxn>
              <a:cxn ang="0">
                <a:pos x="14" y="4"/>
              </a:cxn>
              <a:cxn ang="0">
                <a:pos x="11" y="5"/>
              </a:cxn>
              <a:cxn ang="0">
                <a:pos x="0" y="2"/>
              </a:cxn>
              <a:cxn ang="0">
                <a:pos x="5" y="0"/>
              </a:cxn>
            </a:cxnLst>
            <a:rect l="0" t="0" r="r" b="b"/>
            <a:pathLst>
              <a:path w="24" h="6">
                <a:moveTo>
                  <a:pt x="5" y="0"/>
                </a:moveTo>
                <a:lnTo>
                  <a:pt x="14" y="0"/>
                </a:lnTo>
                <a:lnTo>
                  <a:pt x="24" y="2"/>
                </a:lnTo>
                <a:lnTo>
                  <a:pt x="24" y="6"/>
                </a:lnTo>
                <a:lnTo>
                  <a:pt x="14" y="5"/>
                </a:lnTo>
                <a:lnTo>
                  <a:pt x="14" y="4"/>
                </a:lnTo>
                <a:lnTo>
                  <a:pt x="11" y="5"/>
                </a:lnTo>
                <a:lnTo>
                  <a:pt x="0" y="2"/>
                </a:lnTo>
                <a:lnTo>
                  <a:pt x="5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37" name="Freeform 1579"/>
          <p:cNvSpPr>
            <a:spLocks/>
          </p:cNvSpPr>
          <p:nvPr/>
        </p:nvSpPr>
        <p:spPr bwMode="auto">
          <a:xfrm>
            <a:off x="4406897" y="2832103"/>
            <a:ext cx="271462" cy="87313"/>
          </a:xfrm>
          <a:custGeom>
            <a:avLst/>
            <a:gdLst/>
            <a:ahLst/>
            <a:cxnLst>
              <a:cxn ang="0">
                <a:pos x="97" y="12"/>
              </a:cxn>
              <a:cxn ang="0">
                <a:pos x="97" y="12"/>
              </a:cxn>
              <a:cxn ang="0">
                <a:pos x="87" y="12"/>
              </a:cxn>
              <a:cxn ang="0">
                <a:pos x="85" y="14"/>
              </a:cxn>
              <a:cxn ang="0">
                <a:pos x="80" y="14"/>
              </a:cxn>
              <a:cxn ang="0">
                <a:pos x="73" y="18"/>
              </a:cxn>
              <a:cxn ang="0">
                <a:pos x="63" y="19"/>
              </a:cxn>
              <a:cxn ang="0">
                <a:pos x="56" y="28"/>
              </a:cxn>
              <a:cxn ang="0">
                <a:pos x="63" y="31"/>
              </a:cxn>
              <a:cxn ang="0">
                <a:pos x="45" y="31"/>
              </a:cxn>
              <a:cxn ang="0">
                <a:pos x="45" y="35"/>
              </a:cxn>
              <a:cxn ang="0">
                <a:pos x="51" y="41"/>
              </a:cxn>
              <a:cxn ang="0">
                <a:pos x="45" y="42"/>
              </a:cxn>
              <a:cxn ang="0">
                <a:pos x="51" y="46"/>
              </a:cxn>
              <a:cxn ang="0">
                <a:pos x="45" y="46"/>
              </a:cxn>
              <a:cxn ang="0">
                <a:pos x="39" y="48"/>
              </a:cxn>
              <a:cxn ang="0">
                <a:pos x="35" y="48"/>
              </a:cxn>
              <a:cxn ang="0">
                <a:pos x="16" y="55"/>
              </a:cxn>
              <a:cxn ang="0">
                <a:pos x="0" y="55"/>
              </a:cxn>
              <a:cxn ang="0">
                <a:pos x="0" y="39"/>
              </a:cxn>
              <a:cxn ang="0">
                <a:pos x="16" y="35"/>
              </a:cxn>
              <a:cxn ang="0">
                <a:pos x="21" y="35"/>
              </a:cxn>
              <a:cxn ang="0">
                <a:pos x="25" y="31"/>
              </a:cxn>
              <a:cxn ang="0">
                <a:pos x="30" y="33"/>
              </a:cxn>
              <a:cxn ang="0">
                <a:pos x="47" y="23"/>
              </a:cxn>
              <a:cxn ang="0">
                <a:pos x="56" y="17"/>
              </a:cxn>
              <a:cxn ang="0">
                <a:pos x="73" y="14"/>
              </a:cxn>
              <a:cxn ang="0">
                <a:pos x="69" y="12"/>
              </a:cxn>
              <a:cxn ang="0">
                <a:pos x="64" y="12"/>
              </a:cxn>
              <a:cxn ang="0">
                <a:pos x="73" y="9"/>
              </a:cxn>
              <a:cxn ang="0">
                <a:pos x="75" y="12"/>
              </a:cxn>
              <a:cxn ang="0">
                <a:pos x="80" y="12"/>
              </a:cxn>
              <a:cxn ang="0">
                <a:pos x="80" y="9"/>
              </a:cxn>
              <a:cxn ang="0">
                <a:pos x="90" y="7"/>
              </a:cxn>
              <a:cxn ang="0">
                <a:pos x="104" y="7"/>
              </a:cxn>
              <a:cxn ang="0">
                <a:pos x="114" y="4"/>
              </a:cxn>
              <a:cxn ang="0">
                <a:pos x="128" y="4"/>
              </a:cxn>
              <a:cxn ang="0">
                <a:pos x="132" y="0"/>
              </a:cxn>
              <a:cxn ang="0">
                <a:pos x="132" y="4"/>
              </a:cxn>
              <a:cxn ang="0">
                <a:pos x="144" y="4"/>
              </a:cxn>
              <a:cxn ang="0">
                <a:pos x="145" y="0"/>
              </a:cxn>
              <a:cxn ang="0">
                <a:pos x="154" y="4"/>
              </a:cxn>
              <a:cxn ang="0">
                <a:pos x="171" y="4"/>
              </a:cxn>
              <a:cxn ang="0">
                <a:pos x="154" y="7"/>
              </a:cxn>
              <a:cxn ang="0">
                <a:pos x="171" y="9"/>
              </a:cxn>
              <a:cxn ang="0">
                <a:pos x="156" y="12"/>
              </a:cxn>
              <a:cxn ang="0">
                <a:pos x="156" y="9"/>
              </a:cxn>
              <a:cxn ang="0">
                <a:pos x="145" y="7"/>
              </a:cxn>
              <a:cxn ang="0">
                <a:pos x="137" y="7"/>
              </a:cxn>
              <a:cxn ang="0">
                <a:pos x="137" y="12"/>
              </a:cxn>
              <a:cxn ang="0">
                <a:pos x="111" y="12"/>
              </a:cxn>
              <a:cxn ang="0">
                <a:pos x="102" y="9"/>
              </a:cxn>
              <a:cxn ang="0">
                <a:pos x="97" y="12"/>
              </a:cxn>
            </a:cxnLst>
            <a:rect l="0" t="0" r="r" b="b"/>
            <a:pathLst>
              <a:path w="171" h="55">
                <a:moveTo>
                  <a:pt x="97" y="12"/>
                </a:moveTo>
                <a:lnTo>
                  <a:pt x="97" y="12"/>
                </a:lnTo>
                <a:lnTo>
                  <a:pt x="87" y="12"/>
                </a:lnTo>
                <a:lnTo>
                  <a:pt x="85" y="14"/>
                </a:lnTo>
                <a:lnTo>
                  <a:pt x="80" y="14"/>
                </a:lnTo>
                <a:lnTo>
                  <a:pt x="73" y="18"/>
                </a:lnTo>
                <a:lnTo>
                  <a:pt x="63" y="19"/>
                </a:lnTo>
                <a:lnTo>
                  <a:pt x="56" y="28"/>
                </a:lnTo>
                <a:lnTo>
                  <a:pt x="63" y="31"/>
                </a:lnTo>
                <a:lnTo>
                  <a:pt x="45" y="31"/>
                </a:lnTo>
                <a:lnTo>
                  <a:pt x="45" y="35"/>
                </a:lnTo>
                <a:lnTo>
                  <a:pt x="51" y="41"/>
                </a:lnTo>
                <a:lnTo>
                  <a:pt x="45" y="42"/>
                </a:lnTo>
                <a:lnTo>
                  <a:pt x="51" y="46"/>
                </a:lnTo>
                <a:lnTo>
                  <a:pt x="45" y="46"/>
                </a:lnTo>
                <a:lnTo>
                  <a:pt x="39" y="48"/>
                </a:lnTo>
                <a:lnTo>
                  <a:pt x="35" y="48"/>
                </a:lnTo>
                <a:lnTo>
                  <a:pt x="16" y="55"/>
                </a:lnTo>
                <a:lnTo>
                  <a:pt x="0" y="55"/>
                </a:lnTo>
                <a:lnTo>
                  <a:pt x="0" y="39"/>
                </a:lnTo>
                <a:lnTo>
                  <a:pt x="16" y="35"/>
                </a:lnTo>
                <a:lnTo>
                  <a:pt x="21" y="35"/>
                </a:lnTo>
                <a:lnTo>
                  <a:pt x="25" y="31"/>
                </a:lnTo>
                <a:lnTo>
                  <a:pt x="30" y="33"/>
                </a:lnTo>
                <a:lnTo>
                  <a:pt x="47" y="23"/>
                </a:lnTo>
                <a:lnTo>
                  <a:pt x="56" y="17"/>
                </a:lnTo>
                <a:lnTo>
                  <a:pt x="73" y="14"/>
                </a:lnTo>
                <a:lnTo>
                  <a:pt x="69" y="12"/>
                </a:lnTo>
                <a:lnTo>
                  <a:pt x="64" y="12"/>
                </a:lnTo>
                <a:lnTo>
                  <a:pt x="73" y="9"/>
                </a:lnTo>
                <a:lnTo>
                  <a:pt x="75" y="12"/>
                </a:lnTo>
                <a:lnTo>
                  <a:pt x="80" y="12"/>
                </a:lnTo>
                <a:lnTo>
                  <a:pt x="80" y="9"/>
                </a:lnTo>
                <a:lnTo>
                  <a:pt x="90" y="7"/>
                </a:lnTo>
                <a:lnTo>
                  <a:pt x="104" y="7"/>
                </a:lnTo>
                <a:lnTo>
                  <a:pt x="114" y="4"/>
                </a:lnTo>
                <a:lnTo>
                  <a:pt x="128" y="4"/>
                </a:lnTo>
                <a:lnTo>
                  <a:pt x="132" y="0"/>
                </a:lnTo>
                <a:lnTo>
                  <a:pt x="132" y="4"/>
                </a:lnTo>
                <a:lnTo>
                  <a:pt x="144" y="4"/>
                </a:lnTo>
                <a:lnTo>
                  <a:pt x="145" y="0"/>
                </a:lnTo>
                <a:lnTo>
                  <a:pt x="154" y="4"/>
                </a:lnTo>
                <a:lnTo>
                  <a:pt x="171" y="4"/>
                </a:lnTo>
                <a:lnTo>
                  <a:pt x="154" y="7"/>
                </a:lnTo>
                <a:lnTo>
                  <a:pt x="171" y="9"/>
                </a:lnTo>
                <a:lnTo>
                  <a:pt x="156" y="12"/>
                </a:lnTo>
                <a:lnTo>
                  <a:pt x="156" y="9"/>
                </a:lnTo>
                <a:lnTo>
                  <a:pt x="145" y="7"/>
                </a:lnTo>
                <a:lnTo>
                  <a:pt x="137" y="7"/>
                </a:lnTo>
                <a:lnTo>
                  <a:pt x="137" y="12"/>
                </a:lnTo>
                <a:lnTo>
                  <a:pt x="111" y="12"/>
                </a:lnTo>
                <a:lnTo>
                  <a:pt x="102" y="9"/>
                </a:lnTo>
                <a:lnTo>
                  <a:pt x="97" y="1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38" name="Freeform 1580"/>
          <p:cNvSpPr>
            <a:spLocks/>
          </p:cNvSpPr>
          <p:nvPr/>
        </p:nvSpPr>
        <p:spPr bwMode="auto">
          <a:xfrm>
            <a:off x="4406897" y="2832103"/>
            <a:ext cx="271462" cy="87313"/>
          </a:xfrm>
          <a:custGeom>
            <a:avLst/>
            <a:gdLst/>
            <a:ahLst/>
            <a:cxnLst>
              <a:cxn ang="0">
                <a:pos x="97" y="12"/>
              </a:cxn>
              <a:cxn ang="0">
                <a:pos x="97" y="12"/>
              </a:cxn>
              <a:cxn ang="0">
                <a:pos x="87" y="12"/>
              </a:cxn>
              <a:cxn ang="0">
                <a:pos x="85" y="14"/>
              </a:cxn>
              <a:cxn ang="0">
                <a:pos x="80" y="14"/>
              </a:cxn>
              <a:cxn ang="0">
                <a:pos x="73" y="18"/>
              </a:cxn>
              <a:cxn ang="0">
                <a:pos x="63" y="19"/>
              </a:cxn>
              <a:cxn ang="0">
                <a:pos x="56" y="28"/>
              </a:cxn>
              <a:cxn ang="0">
                <a:pos x="63" y="31"/>
              </a:cxn>
              <a:cxn ang="0">
                <a:pos x="45" y="31"/>
              </a:cxn>
              <a:cxn ang="0">
                <a:pos x="45" y="35"/>
              </a:cxn>
              <a:cxn ang="0">
                <a:pos x="51" y="41"/>
              </a:cxn>
              <a:cxn ang="0">
                <a:pos x="45" y="42"/>
              </a:cxn>
              <a:cxn ang="0">
                <a:pos x="51" y="46"/>
              </a:cxn>
              <a:cxn ang="0">
                <a:pos x="45" y="46"/>
              </a:cxn>
              <a:cxn ang="0">
                <a:pos x="39" y="48"/>
              </a:cxn>
              <a:cxn ang="0">
                <a:pos x="35" y="48"/>
              </a:cxn>
              <a:cxn ang="0">
                <a:pos x="16" y="55"/>
              </a:cxn>
              <a:cxn ang="0">
                <a:pos x="0" y="55"/>
              </a:cxn>
              <a:cxn ang="0">
                <a:pos x="0" y="39"/>
              </a:cxn>
              <a:cxn ang="0">
                <a:pos x="16" y="35"/>
              </a:cxn>
              <a:cxn ang="0">
                <a:pos x="21" y="35"/>
              </a:cxn>
              <a:cxn ang="0">
                <a:pos x="25" y="31"/>
              </a:cxn>
              <a:cxn ang="0">
                <a:pos x="30" y="33"/>
              </a:cxn>
              <a:cxn ang="0">
                <a:pos x="47" y="23"/>
              </a:cxn>
              <a:cxn ang="0">
                <a:pos x="56" y="17"/>
              </a:cxn>
              <a:cxn ang="0">
                <a:pos x="73" y="14"/>
              </a:cxn>
              <a:cxn ang="0">
                <a:pos x="69" y="12"/>
              </a:cxn>
              <a:cxn ang="0">
                <a:pos x="64" y="12"/>
              </a:cxn>
              <a:cxn ang="0">
                <a:pos x="73" y="9"/>
              </a:cxn>
              <a:cxn ang="0">
                <a:pos x="75" y="12"/>
              </a:cxn>
              <a:cxn ang="0">
                <a:pos x="80" y="12"/>
              </a:cxn>
              <a:cxn ang="0">
                <a:pos x="80" y="9"/>
              </a:cxn>
              <a:cxn ang="0">
                <a:pos x="90" y="7"/>
              </a:cxn>
              <a:cxn ang="0">
                <a:pos x="104" y="7"/>
              </a:cxn>
              <a:cxn ang="0">
                <a:pos x="114" y="4"/>
              </a:cxn>
              <a:cxn ang="0">
                <a:pos x="128" y="4"/>
              </a:cxn>
              <a:cxn ang="0">
                <a:pos x="132" y="0"/>
              </a:cxn>
              <a:cxn ang="0">
                <a:pos x="132" y="4"/>
              </a:cxn>
              <a:cxn ang="0">
                <a:pos x="144" y="4"/>
              </a:cxn>
              <a:cxn ang="0">
                <a:pos x="145" y="0"/>
              </a:cxn>
              <a:cxn ang="0">
                <a:pos x="154" y="4"/>
              </a:cxn>
              <a:cxn ang="0">
                <a:pos x="171" y="4"/>
              </a:cxn>
              <a:cxn ang="0">
                <a:pos x="154" y="7"/>
              </a:cxn>
              <a:cxn ang="0">
                <a:pos x="171" y="9"/>
              </a:cxn>
              <a:cxn ang="0">
                <a:pos x="156" y="12"/>
              </a:cxn>
              <a:cxn ang="0">
                <a:pos x="156" y="9"/>
              </a:cxn>
              <a:cxn ang="0">
                <a:pos x="145" y="7"/>
              </a:cxn>
              <a:cxn ang="0">
                <a:pos x="137" y="7"/>
              </a:cxn>
              <a:cxn ang="0">
                <a:pos x="137" y="12"/>
              </a:cxn>
              <a:cxn ang="0">
                <a:pos x="111" y="12"/>
              </a:cxn>
              <a:cxn ang="0">
                <a:pos x="102" y="9"/>
              </a:cxn>
              <a:cxn ang="0">
                <a:pos x="97" y="12"/>
              </a:cxn>
            </a:cxnLst>
            <a:rect l="0" t="0" r="r" b="b"/>
            <a:pathLst>
              <a:path w="171" h="55">
                <a:moveTo>
                  <a:pt x="97" y="12"/>
                </a:moveTo>
                <a:lnTo>
                  <a:pt x="97" y="12"/>
                </a:lnTo>
                <a:lnTo>
                  <a:pt x="87" y="12"/>
                </a:lnTo>
                <a:lnTo>
                  <a:pt x="85" y="14"/>
                </a:lnTo>
                <a:lnTo>
                  <a:pt x="80" y="14"/>
                </a:lnTo>
                <a:lnTo>
                  <a:pt x="73" y="18"/>
                </a:lnTo>
                <a:lnTo>
                  <a:pt x="63" y="19"/>
                </a:lnTo>
                <a:lnTo>
                  <a:pt x="56" y="28"/>
                </a:lnTo>
                <a:lnTo>
                  <a:pt x="63" y="31"/>
                </a:lnTo>
                <a:lnTo>
                  <a:pt x="45" y="31"/>
                </a:lnTo>
                <a:lnTo>
                  <a:pt x="45" y="35"/>
                </a:lnTo>
                <a:lnTo>
                  <a:pt x="51" y="41"/>
                </a:lnTo>
                <a:lnTo>
                  <a:pt x="45" y="42"/>
                </a:lnTo>
                <a:lnTo>
                  <a:pt x="51" y="46"/>
                </a:lnTo>
                <a:lnTo>
                  <a:pt x="45" y="46"/>
                </a:lnTo>
                <a:lnTo>
                  <a:pt x="39" y="48"/>
                </a:lnTo>
                <a:lnTo>
                  <a:pt x="35" y="48"/>
                </a:lnTo>
                <a:lnTo>
                  <a:pt x="16" y="55"/>
                </a:lnTo>
                <a:lnTo>
                  <a:pt x="0" y="55"/>
                </a:lnTo>
                <a:lnTo>
                  <a:pt x="0" y="39"/>
                </a:lnTo>
                <a:lnTo>
                  <a:pt x="16" y="35"/>
                </a:lnTo>
                <a:lnTo>
                  <a:pt x="21" y="35"/>
                </a:lnTo>
                <a:lnTo>
                  <a:pt x="25" y="31"/>
                </a:lnTo>
                <a:lnTo>
                  <a:pt x="30" y="33"/>
                </a:lnTo>
                <a:lnTo>
                  <a:pt x="47" y="23"/>
                </a:lnTo>
                <a:lnTo>
                  <a:pt x="56" y="17"/>
                </a:lnTo>
                <a:lnTo>
                  <a:pt x="73" y="14"/>
                </a:lnTo>
                <a:lnTo>
                  <a:pt x="69" y="12"/>
                </a:lnTo>
                <a:lnTo>
                  <a:pt x="64" y="12"/>
                </a:lnTo>
                <a:lnTo>
                  <a:pt x="73" y="9"/>
                </a:lnTo>
                <a:lnTo>
                  <a:pt x="75" y="12"/>
                </a:lnTo>
                <a:lnTo>
                  <a:pt x="80" y="12"/>
                </a:lnTo>
                <a:lnTo>
                  <a:pt x="80" y="9"/>
                </a:lnTo>
                <a:lnTo>
                  <a:pt x="90" y="7"/>
                </a:lnTo>
                <a:lnTo>
                  <a:pt x="104" y="7"/>
                </a:lnTo>
                <a:lnTo>
                  <a:pt x="114" y="4"/>
                </a:lnTo>
                <a:lnTo>
                  <a:pt x="128" y="4"/>
                </a:lnTo>
                <a:lnTo>
                  <a:pt x="132" y="0"/>
                </a:lnTo>
                <a:lnTo>
                  <a:pt x="132" y="4"/>
                </a:lnTo>
                <a:lnTo>
                  <a:pt x="144" y="4"/>
                </a:lnTo>
                <a:lnTo>
                  <a:pt x="145" y="0"/>
                </a:lnTo>
                <a:lnTo>
                  <a:pt x="154" y="4"/>
                </a:lnTo>
                <a:lnTo>
                  <a:pt x="171" y="4"/>
                </a:lnTo>
                <a:lnTo>
                  <a:pt x="154" y="7"/>
                </a:lnTo>
                <a:lnTo>
                  <a:pt x="171" y="9"/>
                </a:lnTo>
                <a:lnTo>
                  <a:pt x="156" y="12"/>
                </a:lnTo>
                <a:lnTo>
                  <a:pt x="156" y="9"/>
                </a:lnTo>
                <a:lnTo>
                  <a:pt x="145" y="7"/>
                </a:lnTo>
                <a:lnTo>
                  <a:pt x="137" y="7"/>
                </a:lnTo>
                <a:lnTo>
                  <a:pt x="137" y="12"/>
                </a:lnTo>
                <a:lnTo>
                  <a:pt x="111" y="12"/>
                </a:lnTo>
                <a:lnTo>
                  <a:pt x="102" y="9"/>
                </a:lnTo>
                <a:lnTo>
                  <a:pt x="97" y="1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39" name="Freeform 1581"/>
          <p:cNvSpPr>
            <a:spLocks/>
          </p:cNvSpPr>
          <p:nvPr/>
        </p:nvSpPr>
        <p:spPr bwMode="auto">
          <a:xfrm>
            <a:off x="4470397" y="2851153"/>
            <a:ext cx="138112" cy="84138"/>
          </a:xfrm>
          <a:custGeom>
            <a:avLst/>
            <a:gdLst/>
            <a:ahLst/>
            <a:cxnLst>
              <a:cxn ang="0">
                <a:pos x="5" y="33"/>
              </a:cxn>
              <a:cxn ang="0">
                <a:pos x="11" y="33"/>
              </a:cxn>
              <a:cxn ang="0">
                <a:pos x="5" y="29"/>
              </a:cxn>
              <a:cxn ang="0">
                <a:pos x="11" y="29"/>
              </a:cxn>
              <a:cxn ang="0">
                <a:pos x="5" y="22"/>
              </a:cxn>
              <a:cxn ang="0">
                <a:pos x="5" y="18"/>
              </a:cxn>
              <a:cxn ang="0">
                <a:pos x="23" y="18"/>
              </a:cxn>
              <a:cxn ang="0">
                <a:pos x="16" y="16"/>
              </a:cxn>
              <a:cxn ang="0">
                <a:pos x="25" y="8"/>
              </a:cxn>
              <a:cxn ang="0">
                <a:pos x="35" y="5"/>
              </a:cxn>
              <a:cxn ang="0">
                <a:pos x="40" y="2"/>
              </a:cxn>
              <a:cxn ang="0">
                <a:pos x="45" y="1"/>
              </a:cxn>
              <a:cxn ang="0">
                <a:pos x="51" y="0"/>
              </a:cxn>
              <a:cxn ang="0">
                <a:pos x="57" y="1"/>
              </a:cxn>
              <a:cxn ang="0">
                <a:pos x="59" y="0"/>
              </a:cxn>
              <a:cxn ang="0">
                <a:pos x="82" y="2"/>
              </a:cxn>
              <a:cxn ang="0">
                <a:pos x="87" y="10"/>
              </a:cxn>
              <a:cxn ang="0">
                <a:pos x="71" y="11"/>
              </a:cxn>
              <a:cxn ang="0">
                <a:pos x="68" y="16"/>
              </a:cxn>
              <a:cxn ang="0">
                <a:pos x="45" y="25"/>
              </a:cxn>
              <a:cxn ang="0">
                <a:pos x="45" y="29"/>
              </a:cxn>
              <a:cxn ang="0">
                <a:pos x="54" y="33"/>
              </a:cxn>
              <a:cxn ang="0">
                <a:pos x="51" y="36"/>
              </a:cxn>
              <a:cxn ang="0">
                <a:pos x="52" y="36"/>
              </a:cxn>
              <a:cxn ang="0">
                <a:pos x="45" y="39"/>
              </a:cxn>
              <a:cxn ang="0">
                <a:pos x="37" y="49"/>
              </a:cxn>
              <a:cxn ang="0">
                <a:pos x="30" y="49"/>
              </a:cxn>
              <a:cxn ang="0">
                <a:pos x="23" y="53"/>
              </a:cxn>
              <a:cxn ang="0">
                <a:pos x="16" y="52"/>
              </a:cxn>
              <a:cxn ang="0">
                <a:pos x="11" y="47"/>
              </a:cxn>
              <a:cxn ang="0">
                <a:pos x="0" y="36"/>
              </a:cxn>
              <a:cxn ang="0">
                <a:pos x="5" y="33"/>
              </a:cxn>
            </a:cxnLst>
            <a:rect l="0" t="0" r="r" b="b"/>
            <a:pathLst>
              <a:path w="87" h="53">
                <a:moveTo>
                  <a:pt x="5" y="33"/>
                </a:moveTo>
                <a:lnTo>
                  <a:pt x="11" y="33"/>
                </a:lnTo>
                <a:lnTo>
                  <a:pt x="5" y="29"/>
                </a:lnTo>
                <a:lnTo>
                  <a:pt x="11" y="29"/>
                </a:lnTo>
                <a:lnTo>
                  <a:pt x="5" y="22"/>
                </a:lnTo>
                <a:lnTo>
                  <a:pt x="5" y="18"/>
                </a:lnTo>
                <a:lnTo>
                  <a:pt x="23" y="18"/>
                </a:lnTo>
                <a:lnTo>
                  <a:pt x="16" y="16"/>
                </a:lnTo>
                <a:lnTo>
                  <a:pt x="25" y="8"/>
                </a:lnTo>
                <a:lnTo>
                  <a:pt x="35" y="5"/>
                </a:lnTo>
                <a:lnTo>
                  <a:pt x="40" y="2"/>
                </a:lnTo>
                <a:lnTo>
                  <a:pt x="45" y="1"/>
                </a:lnTo>
                <a:lnTo>
                  <a:pt x="51" y="0"/>
                </a:lnTo>
                <a:lnTo>
                  <a:pt x="57" y="1"/>
                </a:lnTo>
                <a:lnTo>
                  <a:pt x="59" y="0"/>
                </a:lnTo>
                <a:lnTo>
                  <a:pt x="82" y="2"/>
                </a:lnTo>
                <a:lnTo>
                  <a:pt x="87" y="10"/>
                </a:lnTo>
                <a:lnTo>
                  <a:pt x="71" y="11"/>
                </a:lnTo>
                <a:lnTo>
                  <a:pt x="68" y="16"/>
                </a:lnTo>
                <a:lnTo>
                  <a:pt x="45" y="25"/>
                </a:lnTo>
                <a:lnTo>
                  <a:pt x="45" y="29"/>
                </a:lnTo>
                <a:lnTo>
                  <a:pt x="54" y="33"/>
                </a:lnTo>
                <a:lnTo>
                  <a:pt x="51" y="36"/>
                </a:lnTo>
                <a:lnTo>
                  <a:pt x="52" y="36"/>
                </a:lnTo>
                <a:lnTo>
                  <a:pt x="45" y="39"/>
                </a:lnTo>
                <a:lnTo>
                  <a:pt x="37" y="49"/>
                </a:lnTo>
                <a:lnTo>
                  <a:pt x="30" y="49"/>
                </a:lnTo>
                <a:lnTo>
                  <a:pt x="23" y="53"/>
                </a:lnTo>
                <a:lnTo>
                  <a:pt x="16" y="52"/>
                </a:lnTo>
                <a:lnTo>
                  <a:pt x="11" y="47"/>
                </a:lnTo>
                <a:lnTo>
                  <a:pt x="0" y="36"/>
                </a:lnTo>
                <a:lnTo>
                  <a:pt x="5" y="3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40" name="Freeform 1582"/>
          <p:cNvSpPr>
            <a:spLocks/>
          </p:cNvSpPr>
          <p:nvPr/>
        </p:nvSpPr>
        <p:spPr bwMode="auto">
          <a:xfrm>
            <a:off x="4470397" y="2851153"/>
            <a:ext cx="138112" cy="84138"/>
          </a:xfrm>
          <a:custGeom>
            <a:avLst/>
            <a:gdLst/>
            <a:ahLst/>
            <a:cxnLst>
              <a:cxn ang="0">
                <a:pos x="5" y="33"/>
              </a:cxn>
              <a:cxn ang="0">
                <a:pos x="11" y="33"/>
              </a:cxn>
              <a:cxn ang="0">
                <a:pos x="5" y="29"/>
              </a:cxn>
              <a:cxn ang="0">
                <a:pos x="11" y="29"/>
              </a:cxn>
              <a:cxn ang="0">
                <a:pos x="5" y="22"/>
              </a:cxn>
              <a:cxn ang="0">
                <a:pos x="5" y="18"/>
              </a:cxn>
              <a:cxn ang="0">
                <a:pos x="23" y="18"/>
              </a:cxn>
              <a:cxn ang="0">
                <a:pos x="16" y="16"/>
              </a:cxn>
              <a:cxn ang="0">
                <a:pos x="25" y="8"/>
              </a:cxn>
              <a:cxn ang="0">
                <a:pos x="35" y="5"/>
              </a:cxn>
              <a:cxn ang="0">
                <a:pos x="40" y="2"/>
              </a:cxn>
              <a:cxn ang="0">
                <a:pos x="45" y="1"/>
              </a:cxn>
              <a:cxn ang="0">
                <a:pos x="51" y="0"/>
              </a:cxn>
              <a:cxn ang="0">
                <a:pos x="57" y="1"/>
              </a:cxn>
              <a:cxn ang="0">
                <a:pos x="59" y="0"/>
              </a:cxn>
              <a:cxn ang="0">
                <a:pos x="82" y="2"/>
              </a:cxn>
              <a:cxn ang="0">
                <a:pos x="87" y="10"/>
              </a:cxn>
              <a:cxn ang="0">
                <a:pos x="71" y="11"/>
              </a:cxn>
              <a:cxn ang="0">
                <a:pos x="68" y="16"/>
              </a:cxn>
              <a:cxn ang="0">
                <a:pos x="45" y="25"/>
              </a:cxn>
              <a:cxn ang="0">
                <a:pos x="45" y="29"/>
              </a:cxn>
              <a:cxn ang="0">
                <a:pos x="54" y="33"/>
              </a:cxn>
              <a:cxn ang="0">
                <a:pos x="51" y="36"/>
              </a:cxn>
              <a:cxn ang="0">
                <a:pos x="52" y="36"/>
              </a:cxn>
              <a:cxn ang="0">
                <a:pos x="45" y="39"/>
              </a:cxn>
              <a:cxn ang="0">
                <a:pos x="37" y="49"/>
              </a:cxn>
              <a:cxn ang="0">
                <a:pos x="30" y="49"/>
              </a:cxn>
              <a:cxn ang="0">
                <a:pos x="23" y="53"/>
              </a:cxn>
              <a:cxn ang="0">
                <a:pos x="16" y="52"/>
              </a:cxn>
              <a:cxn ang="0">
                <a:pos x="11" y="47"/>
              </a:cxn>
              <a:cxn ang="0">
                <a:pos x="0" y="36"/>
              </a:cxn>
              <a:cxn ang="0">
                <a:pos x="5" y="33"/>
              </a:cxn>
            </a:cxnLst>
            <a:rect l="0" t="0" r="r" b="b"/>
            <a:pathLst>
              <a:path w="87" h="53">
                <a:moveTo>
                  <a:pt x="5" y="33"/>
                </a:moveTo>
                <a:lnTo>
                  <a:pt x="11" y="33"/>
                </a:lnTo>
                <a:lnTo>
                  <a:pt x="5" y="29"/>
                </a:lnTo>
                <a:lnTo>
                  <a:pt x="11" y="29"/>
                </a:lnTo>
                <a:lnTo>
                  <a:pt x="5" y="22"/>
                </a:lnTo>
                <a:lnTo>
                  <a:pt x="5" y="18"/>
                </a:lnTo>
                <a:lnTo>
                  <a:pt x="23" y="18"/>
                </a:lnTo>
                <a:lnTo>
                  <a:pt x="16" y="16"/>
                </a:lnTo>
                <a:lnTo>
                  <a:pt x="25" y="8"/>
                </a:lnTo>
                <a:lnTo>
                  <a:pt x="35" y="5"/>
                </a:lnTo>
                <a:lnTo>
                  <a:pt x="40" y="2"/>
                </a:lnTo>
                <a:lnTo>
                  <a:pt x="45" y="1"/>
                </a:lnTo>
                <a:lnTo>
                  <a:pt x="51" y="0"/>
                </a:lnTo>
                <a:lnTo>
                  <a:pt x="57" y="1"/>
                </a:lnTo>
                <a:lnTo>
                  <a:pt x="59" y="0"/>
                </a:lnTo>
                <a:lnTo>
                  <a:pt x="82" y="2"/>
                </a:lnTo>
                <a:lnTo>
                  <a:pt x="87" y="10"/>
                </a:lnTo>
                <a:lnTo>
                  <a:pt x="71" y="11"/>
                </a:lnTo>
                <a:lnTo>
                  <a:pt x="68" y="16"/>
                </a:lnTo>
                <a:lnTo>
                  <a:pt x="45" y="25"/>
                </a:lnTo>
                <a:lnTo>
                  <a:pt x="45" y="29"/>
                </a:lnTo>
                <a:lnTo>
                  <a:pt x="54" y="33"/>
                </a:lnTo>
                <a:lnTo>
                  <a:pt x="51" y="36"/>
                </a:lnTo>
                <a:lnTo>
                  <a:pt x="52" y="36"/>
                </a:lnTo>
                <a:lnTo>
                  <a:pt x="45" y="39"/>
                </a:lnTo>
                <a:lnTo>
                  <a:pt x="37" y="49"/>
                </a:lnTo>
                <a:lnTo>
                  <a:pt x="30" y="49"/>
                </a:lnTo>
                <a:lnTo>
                  <a:pt x="23" y="53"/>
                </a:lnTo>
                <a:lnTo>
                  <a:pt x="16" y="52"/>
                </a:lnTo>
                <a:lnTo>
                  <a:pt x="11" y="47"/>
                </a:lnTo>
                <a:lnTo>
                  <a:pt x="0" y="36"/>
                </a:lnTo>
                <a:lnTo>
                  <a:pt x="5" y="3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41" name="Freeform 1583"/>
          <p:cNvSpPr>
            <a:spLocks/>
          </p:cNvSpPr>
          <p:nvPr/>
        </p:nvSpPr>
        <p:spPr bwMode="auto">
          <a:xfrm>
            <a:off x="4562472" y="2843215"/>
            <a:ext cx="130175" cy="60325"/>
          </a:xfrm>
          <a:custGeom>
            <a:avLst/>
            <a:gdLst/>
            <a:ahLst/>
            <a:cxnLst>
              <a:cxn ang="0">
                <a:pos x="58" y="5"/>
              </a:cxn>
              <a:cxn ang="0">
                <a:pos x="53" y="5"/>
              </a:cxn>
              <a:cxn ang="0">
                <a:pos x="56" y="7"/>
              </a:cxn>
              <a:cxn ang="0">
                <a:pos x="63" y="10"/>
              </a:cxn>
              <a:cxn ang="0">
                <a:pos x="63" y="11"/>
              </a:cxn>
              <a:cxn ang="0">
                <a:pos x="74" y="16"/>
              </a:cxn>
              <a:cxn ang="0">
                <a:pos x="74" y="17"/>
              </a:cxn>
              <a:cxn ang="0">
                <a:pos x="79" y="21"/>
              </a:cxn>
              <a:cxn ang="0">
                <a:pos x="79" y="24"/>
              </a:cxn>
              <a:cxn ang="0">
                <a:pos x="82" y="28"/>
              </a:cxn>
              <a:cxn ang="0">
                <a:pos x="58" y="36"/>
              </a:cxn>
              <a:cxn ang="0">
                <a:pos x="33" y="38"/>
              </a:cxn>
              <a:cxn ang="0">
                <a:pos x="12" y="36"/>
              </a:cxn>
              <a:cxn ang="0">
                <a:pos x="12" y="32"/>
              </a:cxn>
              <a:cxn ang="0">
                <a:pos x="11" y="28"/>
              </a:cxn>
              <a:cxn ang="0">
                <a:pos x="16" y="28"/>
              </a:cxn>
              <a:cxn ang="0">
                <a:pos x="39" y="17"/>
              </a:cxn>
              <a:cxn ang="0">
                <a:pos x="39" y="15"/>
              </a:cxn>
              <a:cxn ang="0">
                <a:pos x="28" y="15"/>
              </a:cxn>
              <a:cxn ang="0">
                <a:pos x="23" y="7"/>
              </a:cxn>
              <a:cxn ang="0">
                <a:pos x="0" y="5"/>
              </a:cxn>
              <a:cxn ang="0">
                <a:pos x="5" y="3"/>
              </a:cxn>
              <a:cxn ang="0">
                <a:pos x="16" y="5"/>
              </a:cxn>
              <a:cxn ang="0">
                <a:pos x="39" y="5"/>
              </a:cxn>
              <a:cxn ang="0">
                <a:pos x="40" y="0"/>
              </a:cxn>
              <a:cxn ang="0">
                <a:pos x="47" y="0"/>
              </a:cxn>
              <a:cxn ang="0">
                <a:pos x="58" y="3"/>
              </a:cxn>
              <a:cxn ang="0">
                <a:pos x="58" y="5"/>
              </a:cxn>
            </a:cxnLst>
            <a:rect l="0" t="0" r="r" b="b"/>
            <a:pathLst>
              <a:path w="82" h="38">
                <a:moveTo>
                  <a:pt x="58" y="5"/>
                </a:moveTo>
                <a:lnTo>
                  <a:pt x="53" y="5"/>
                </a:lnTo>
                <a:lnTo>
                  <a:pt x="56" y="7"/>
                </a:lnTo>
                <a:lnTo>
                  <a:pt x="63" y="10"/>
                </a:lnTo>
                <a:lnTo>
                  <a:pt x="63" y="11"/>
                </a:lnTo>
                <a:lnTo>
                  <a:pt x="74" y="16"/>
                </a:lnTo>
                <a:lnTo>
                  <a:pt x="74" y="17"/>
                </a:lnTo>
                <a:lnTo>
                  <a:pt x="79" y="21"/>
                </a:lnTo>
                <a:lnTo>
                  <a:pt x="79" y="24"/>
                </a:lnTo>
                <a:lnTo>
                  <a:pt x="82" y="28"/>
                </a:lnTo>
                <a:lnTo>
                  <a:pt x="58" y="36"/>
                </a:lnTo>
                <a:lnTo>
                  <a:pt x="33" y="38"/>
                </a:lnTo>
                <a:lnTo>
                  <a:pt x="12" y="36"/>
                </a:lnTo>
                <a:lnTo>
                  <a:pt x="12" y="32"/>
                </a:lnTo>
                <a:lnTo>
                  <a:pt x="11" y="28"/>
                </a:lnTo>
                <a:lnTo>
                  <a:pt x="16" y="28"/>
                </a:lnTo>
                <a:lnTo>
                  <a:pt x="39" y="17"/>
                </a:lnTo>
                <a:lnTo>
                  <a:pt x="39" y="15"/>
                </a:lnTo>
                <a:lnTo>
                  <a:pt x="28" y="15"/>
                </a:lnTo>
                <a:lnTo>
                  <a:pt x="23" y="7"/>
                </a:lnTo>
                <a:lnTo>
                  <a:pt x="0" y="5"/>
                </a:lnTo>
                <a:lnTo>
                  <a:pt x="5" y="3"/>
                </a:lnTo>
                <a:lnTo>
                  <a:pt x="16" y="5"/>
                </a:lnTo>
                <a:lnTo>
                  <a:pt x="39" y="5"/>
                </a:lnTo>
                <a:lnTo>
                  <a:pt x="40" y="0"/>
                </a:lnTo>
                <a:lnTo>
                  <a:pt x="47" y="0"/>
                </a:lnTo>
                <a:lnTo>
                  <a:pt x="58" y="3"/>
                </a:lnTo>
                <a:lnTo>
                  <a:pt x="58" y="5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42" name="Freeform 1584"/>
          <p:cNvSpPr>
            <a:spLocks/>
          </p:cNvSpPr>
          <p:nvPr/>
        </p:nvSpPr>
        <p:spPr bwMode="auto">
          <a:xfrm>
            <a:off x="4562472" y="2843215"/>
            <a:ext cx="130175" cy="60325"/>
          </a:xfrm>
          <a:custGeom>
            <a:avLst/>
            <a:gdLst/>
            <a:ahLst/>
            <a:cxnLst>
              <a:cxn ang="0">
                <a:pos x="58" y="5"/>
              </a:cxn>
              <a:cxn ang="0">
                <a:pos x="53" y="5"/>
              </a:cxn>
              <a:cxn ang="0">
                <a:pos x="56" y="7"/>
              </a:cxn>
              <a:cxn ang="0">
                <a:pos x="63" y="10"/>
              </a:cxn>
              <a:cxn ang="0">
                <a:pos x="63" y="11"/>
              </a:cxn>
              <a:cxn ang="0">
                <a:pos x="74" y="16"/>
              </a:cxn>
              <a:cxn ang="0">
                <a:pos x="74" y="17"/>
              </a:cxn>
              <a:cxn ang="0">
                <a:pos x="79" y="21"/>
              </a:cxn>
              <a:cxn ang="0">
                <a:pos x="79" y="24"/>
              </a:cxn>
              <a:cxn ang="0">
                <a:pos x="82" y="28"/>
              </a:cxn>
              <a:cxn ang="0">
                <a:pos x="58" y="36"/>
              </a:cxn>
              <a:cxn ang="0">
                <a:pos x="33" y="38"/>
              </a:cxn>
              <a:cxn ang="0">
                <a:pos x="12" y="36"/>
              </a:cxn>
              <a:cxn ang="0">
                <a:pos x="12" y="32"/>
              </a:cxn>
              <a:cxn ang="0">
                <a:pos x="11" y="28"/>
              </a:cxn>
              <a:cxn ang="0">
                <a:pos x="16" y="28"/>
              </a:cxn>
              <a:cxn ang="0">
                <a:pos x="39" y="17"/>
              </a:cxn>
              <a:cxn ang="0">
                <a:pos x="39" y="15"/>
              </a:cxn>
              <a:cxn ang="0">
                <a:pos x="28" y="15"/>
              </a:cxn>
              <a:cxn ang="0">
                <a:pos x="23" y="7"/>
              </a:cxn>
              <a:cxn ang="0">
                <a:pos x="0" y="5"/>
              </a:cxn>
              <a:cxn ang="0">
                <a:pos x="5" y="3"/>
              </a:cxn>
              <a:cxn ang="0">
                <a:pos x="16" y="5"/>
              </a:cxn>
              <a:cxn ang="0">
                <a:pos x="39" y="5"/>
              </a:cxn>
              <a:cxn ang="0">
                <a:pos x="40" y="0"/>
              </a:cxn>
              <a:cxn ang="0">
                <a:pos x="47" y="0"/>
              </a:cxn>
              <a:cxn ang="0">
                <a:pos x="58" y="3"/>
              </a:cxn>
              <a:cxn ang="0">
                <a:pos x="58" y="5"/>
              </a:cxn>
            </a:cxnLst>
            <a:rect l="0" t="0" r="r" b="b"/>
            <a:pathLst>
              <a:path w="82" h="38">
                <a:moveTo>
                  <a:pt x="58" y="5"/>
                </a:moveTo>
                <a:lnTo>
                  <a:pt x="53" y="5"/>
                </a:lnTo>
                <a:lnTo>
                  <a:pt x="56" y="7"/>
                </a:lnTo>
                <a:lnTo>
                  <a:pt x="63" y="10"/>
                </a:lnTo>
                <a:lnTo>
                  <a:pt x="63" y="11"/>
                </a:lnTo>
                <a:lnTo>
                  <a:pt x="74" y="16"/>
                </a:lnTo>
                <a:lnTo>
                  <a:pt x="74" y="17"/>
                </a:lnTo>
                <a:lnTo>
                  <a:pt x="79" y="21"/>
                </a:lnTo>
                <a:lnTo>
                  <a:pt x="79" y="24"/>
                </a:lnTo>
                <a:lnTo>
                  <a:pt x="82" y="28"/>
                </a:lnTo>
                <a:lnTo>
                  <a:pt x="58" y="36"/>
                </a:lnTo>
                <a:lnTo>
                  <a:pt x="33" y="38"/>
                </a:lnTo>
                <a:lnTo>
                  <a:pt x="12" y="36"/>
                </a:lnTo>
                <a:lnTo>
                  <a:pt x="12" y="32"/>
                </a:lnTo>
                <a:lnTo>
                  <a:pt x="11" y="28"/>
                </a:lnTo>
                <a:lnTo>
                  <a:pt x="16" y="28"/>
                </a:lnTo>
                <a:lnTo>
                  <a:pt x="39" y="17"/>
                </a:lnTo>
                <a:lnTo>
                  <a:pt x="39" y="15"/>
                </a:lnTo>
                <a:lnTo>
                  <a:pt x="28" y="15"/>
                </a:lnTo>
                <a:lnTo>
                  <a:pt x="23" y="7"/>
                </a:lnTo>
                <a:lnTo>
                  <a:pt x="0" y="5"/>
                </a:lnTo>
                <a:lnTo>
                  <a:pt x="5" y="3"/>
                </a:lnTo>
                <a:lnTo>
                  <a:pt x="16" y="5"/>
                </a:lnTo>
                <a:lnTo>
                  <a:pt x="39" y="5"/>
                </a:lnTo>
                <a:lnTo>
                  <a:pt x="40" y="0"/>
                </a:lnTo>
                <a:lnTo>
                  <a:pt x="47" y="0"/>
                </a:lnTo>
                <a:lnTo>
                  <a:pt x="58" y="3"/>
                </a:lnTo>
                <a:lnTo>
                  <a:pt x="58" y="5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43" name="Freeform 1585"/>
          <p:cNvSpPr>
            <a:spLocks/>
          </p:cNvSpPr>
          <p:nvPr/>
        </p:nvSpPr>
        <p:spPr bwMode="auto">
          <a:xfrm>
            <a:off x="2752723" y="2819403"/>
            <a:ext cx="911224" cy="211138"/>
          </a:xfrm>
          <a:custGeom>
            <a:avLst/>
            <a:gdLst/>
            <a:ahLst/>
            <a:cxnLst>
              <a:cxn ang="0">
                <a:pos x="460" y="119"/>
              </a:cxn>
              <a:cxn ang="0">
                <a:pos x="510" y="115"/>
              </a:cxn>
              <a:cxn ang="0">
                <a:pos x="505" y="113"/>
              </a:cxn>
              <a:cxn ang="0">
                <a:pos x="484" y="107"/>
              </a:cxn>
              <a:cxn ang="0">
                <a:pos x="495" y="100"/>
              </a:cxn>
              <a:cxn ang="0">
                <a:pos x="432" y="108"/>
              </a:cxn>
              <a:cxn ang="0">
                <a:pos x="471" y="98"/>
              </a:cxn>
              <a:cxn ang="0">
                <a:pos x="550" y="90"/>
              </a:cxn>
              <a:cxn ang="0">
                <a:pos x="569" y="79"/>
              </a:cxn>
              <a:cxn ang="0">
                <a:pos x="569" y="74"/>
              </a:cxn>
              <a:cxn ang="0">
                <a:pos x="550" y="72"/>
              </a:cxn>
              <a:cxn ang="0">
                <a:pos x="553" y="66"/>
              </a:cxn>
              <a:cxn ang="0">
                <a:pos x="534" y="56"/>
              </a:cxn>
              <a:cxn ang="0">
                <a:pos x="510" y="49"/>
              </a:cxn>
              <a:cxn ang="0">
                <a:pos x="489" y="45"/>
              </a:cxn>
              <a:cxn ang="0">
                <a:pos x="446" y="54"/>
              </a:cxn>
              <a:cxn ang="0">
                <a:pos x="431" y="70"/>
              </a:cxn>
              <a:cxn ang="0">
                <a:pos x="384" y="90"/>
              </a:cxn>
              <a:cxn ang="0">
                <a:pos x="367" y="72"/>
              </a:cxn>
              <a:cxn ang="0">
                <a:pos x="329" y="59"/>
              </a:cxn>
              <a:cxn ang="0">
                <a:pos x="339" y="49"/>
              </a:cxn>
              <a:cxn ang="0">
                <a:pos x="379" y="43"/>
              </a:cxn>
              <a:cxn ang="0">
                <a:pos x="420" y="30"/>
              </a:cxn>
              <a:cxn ang="0">
                <a:pos x="467" y="25"/>
              </a:cxn>
              <a:cxn ang="0">
                <a:pos x="484" y="17"/>
              </a:cxn>
              <a:cxn ang="0">
                <a:pos x="450" y="22"/>
              </a:cxn>
              <a:cxn ang="0">
                <a:pos x="436" y="18"/>
              </a:cxn>
              <a:cxn ang="0">
                <a:pos x="419" y="15"/>
              </a:cxn>
              <a:cxn ang="0">
                <a:pos x="431" y="6"/>
              </a:cxn>
              <a:cxn ang="0">
                <a:pos x="460" y="0"/>
              </a:cxn>
              <a:cxn ang="0">
                <a:pos x="412" y="7"/>
              </a:cxn>
              <a:cxn ang="0">
                <a:pos x="401" y="17"/>
              </a:cxn>
              <a:cxn ang="0">
                <a:pos x="374" y="24"/>
              </a:cxn>
              <a:cxn ang="0">
                <a:pos x="386" y="17"/>
              </a:cxn>
              <a:cxn ang="0">
                <a:pos x="372" y="20"/>
              </a:cxn>
              <a:cxn ang="0">
                <a:pos x="325" y="20"/>
              </a:cxn>
              <a:cxn ang="0">
                <a:pos x="305" y="22"/>
              </a:cxn>
              <a:cxn ang="0">
                <a:pos x="265" y="24"/>
              </a:cxn>
              <a:cxn ang="0">
                <a:pos x="265" y="20"/>
              </a:cxn>
              <a:cxn ang="0">
                <a:pos x="222" y="15"/>
              </a:cxn>
              <a:cxn ang="0">
                <a:pos x="201" y="15"/>
              </a:cxn>
              <a:cxn ang="0">
                <a:pos x="147" y="17"/>
              </a:cxn>
              <a:cxn ang="0">
                <a:pos x="104" y="17"/>
              </a:cxn>
              <a:cxn ang="0">
                <a:pos x="6" y="53"/>
              </a:cxn>
              <a:cxn ang="0">
                <a:pos x="35" y="59"/>
              </a:cxn>
              <a:cxn ang="0">
                <a:pos x="32" y="74"/>
              </a:cxn>
              <a:cxn ang="0">
                <a:pos x="21" y="85"/>
              </a:cxn>
              <a:cxn ang="0">
                <a:pos x="256" y="98"/>
              </a:cxn>
              <a:cxn ang="0">
                <a:pos x="286" y="102"/>
              </a:cxn>
              <a:cxn ang="0">
                <a:pos x="320" y="102"/>
              </a:cxn>
              <a:cxn ang="0">
                <a:pos x="355" y="113"/>
              </a:cxn>
              <a:cxn ang="0">
                <a:pos x="339" y="116"/>
              </a:cxn>
              <a:cxn ang="0">
                <a:pos x="315" y="133"/>
              </a:cxn>
              <a:cxn ang="0">
                <a:pos x="355" y="123"/>
              </a:cxn>
              <a:cxn ang="0">
                <a:pos x="374" y="121"/>
              </a:cxn>
              <a:cxn ang="0">
                <a:pos x="431" y="115"/>
              </a:cxn>
              <a:cxn ang="0">
                <a:pos x="453" y="116"/>
              </a:cxn>
            </a:cxnLst>
            <a:rect l="0" t="0" r="r" b="b"/>
            <a:pathLst>
              <a:path w="574" h="133">
                <a:moveTo>
                  <a:pt x="455" y="116"/>
                </a:moveTo>
                <a:lnTo>
                  <a:pt x="481" y="116"/>
                </a:lnTo>
                <a:lnTo>
                  <a:pt x="460" y="119"/>
                </a:lnTo>
                <a:lnTo>
                  <a:pt x="460" y="123"/>
                </a:lnTo>
                <a:lnTo>
                  <a:pt x="483" y="119"/>
                </a:lnTo>
                <a:lnTo>
                  <a:pt x="510" y="115"/>
                </a:lnTo>
                <a:lnTo>
                  <a:pt x="515" y="112"/>
                </a:lnTo>
                <a:lnTo>
                  <a:pt x="515" y="109"/>
                </a:lnTo>
                <a:lnTo>
                  <a:pt x="505" y="113"/>
                </a:lnTo>
                <a:lnTo>
                  <a:pt x="489" y="112"/>
                </a:lnTo>
                <a:lnTo>
                  <a:pt x="481" y="111"/>
                </a:lnTo>
                <a:lnTo>
                  <a:pt x="484" y="107"/>
                </a:lnTo>
                <a:lnTo>
                  <a:pt x="481" y="107"/>
                </a:lnTo>
                <a:lnTo>
                  <a:pt x="471" y="102"/>
                </a:lnTo>
                <a:lnTo>
                  <a:pt x="495" y="100"/>
                </a:lnTo>
                <a:lnTo>
                  <a:pt x="489" y="98"/>
                </a:lnTo>
                <a:lnTo>
                  <a:pt x="455" y="100"/>
                </a:lnTo>
                <a:lnTo>
                  <a:pt x="432" y="108"/>
                </a:lnTo>
                <a:lnTo>
                  <a:pt x="453" y="100"/>
                </a:lnTo>
                <a:lnTo>
                  <a:pt x="467" y="98"/>
                </a:lnTo>
                <a:lnTo>
                  <a:pt x="471" y="98"/>
                </a:lnTo>
                <a:lnTo>
                  <a:pt x="481" y="93"/>
                </a:lnTo>
                <a:lnTo>
                  <a:pt x="534" y="93"/>
                </a:lnTo>
                <a:lnTo>
                  <a:pt x="550" y="90"/>
                </a:lnTo>
                <a:lnTo>
                  <a:pt x="574" y="88"/>
                </a:lnTo>
                <a:lnTo>
                  <a:pt x="574" y="79"/>
                </a:lnTo>
                <a:lnTo>
                  <a:pt x="569" y="79"/>
                </a:lnTo>
                <a:lnTo>
                  <a:pt x="569" y="77"/>
                </a:lnTo>
                <a:lnTo>
                  <a:pt x="559" y="77"/>
                </a:lnTo>
                <a:lnTo>
                  <a:pt x="569" y="74"/>
                </a:lnTo>
                <a:lnTo>
                  <a:pt x="559" y="74"/>
                </a:lnTo>
                <a:lnTo>
                  <a:pt x="559" y="73"/>
                </a:lnTo>
                <a:lnTo>
                  <a:pt x="550" y="72"/>
                </a:lnTo>
                <a:lnTo>
                  <a:pt x="553" y="70"/>
                </a:lnTo>
                <a:lnTo>
                  <a:pt x="545" y="69"/>
                </a:lnTo>
                <a:lnTo>
                  <a:pt x="553" y="66"/>
                </a:lnTo>
                <a:lnTo>
                  <a:pt x="545" y="51"/>
                </a:lnTo>
                <a:lnTo>
                  <a:pt x="534" y="53"/>
                </a:lnTo>
                <a:lnTo>
                  <a:pt x="534" y="56"/>
                </a:lnTo>
                <a:lnTo>
                  <a:pt x="510" y="62"/>
                </a:lnTo>
                <a:lnTo>
                  <a:pt x="505" y="56"/>
                </a:lnTo>
                <a:lnTo>
                  <a:pt x="510" y="49"/>
                </a:lnTo>
                <a:lnTo>
                  <a:pt x="500" y="49"/>
                </a:lnTo>
                <a:lnTo>
                  <a:pt x="500" y="46"/>
                </a:lnTo>
                <a:lnTo>
                  <a:pt x="489" y="45"/>
                </a:lnTo>
                <a:lnTo>
                  <a:pt x="465" y="43"/>
                </a:lnTo>
                <a:lnTo>
                  <a:pt x="455" y="45"/>
                </a:lnTo>
                <a:lnTo>
                  <a:pt x="446" y="54"/>
                </a:lnTo>
                <a:lnTo>
                  <a:pt x="436" y="59"/>
                </a:lnTo>
                <a:lnTo>
                  <a:pt x="441" y="62"/>
                </a:lnTo>
                <a:lnTo>
                  <a:pt x="431" y="70"/>
                </a:lnTo>
                <a:lnTo>
                  <a:pt x="403" y="74"/>
                </a:lnTo>
                <a:lnTo>
                  <a:pt x="396" y="88"/>
                </a:lnTo>
                <a:lnTo>
                  <a:pt x="384" y="90"/>
                </a:lnTo>
                <a:lnTo>
                  <a:pt x="374" y="83"/>
                </a:lnTo>
                <a:lnTo>
                  <a:pt x="386" y="74"/>
                </a:lnTo>
                <a:lnTo>
                  <a:pt x="367" y="72"/>
                </a:lnTo>
                <a:lnTo>
                  <a:pt x="334" y="66"/>
                </a:lnTo>
                <a:lnTo>
                  <a:pt x="325" y="66"/>
                </a:lnTo>
                <a:lnTo>
                  <a:pt x="329" y="59"/>
                </a:lnTo>
                <a:lnTo>
                  <a:pt x="320" y="59"/>
                </a:lnTo>
                <a:lnTo>
                  <a:pt x="320" y="56"/>
                </a:lnTo>
                <a:lnTo>
                  <a:pt x="339" y="49"/>
                </a:lnTo>
                <a:lnTo>
                  <a:pt x="360" y="44"/>
                </a:lnTo>
                <a:lnTo>
                  <a:pt x="360" y="43"/>
                </a:lnTo>
                <a:lnTo>
                  <a:pt x="379" y="43"/>
                </a:lnTo>
                <a:lnTo>
                  <a:pt x="389" y="38"/>
                </a:lnTo>
                <a:lnTo>
                  <a:pt x="398" y="38"/>
                </a:lnTo>
                <a:lnTo>
                  <a:pt x="420" y="30"/>
                </a:lnTo>
                <a:lnTo>
                  <a:pt x="431" y="27"/>
                </a:lnTo>
                <a:lnTo>
                  <a:pt x="448" y="27"/>
                </a:lnTo>
                <a:lnTo>
                  <a:pt x="467" y="25"/>
                </a:lnTo>
                <a:lnTo>
                  <a:pt x="471" y="24"/>
                </a:lnTo>
                <a:lnTo>
                  <a:pt x="467" y="24"/>
                </a:lnTo>
                <a:lnTo>
                  <a:pt x="484" y="17"/>
                </a:lnTo>
                <a:lnTo>
                  <a:pt x="481" y="17"/>
                </a:lnTo>
                <a:lnTo>
                  <a:pt x="460" y="15"/>
                </a:lnTo>
                <a:lnTo>
                  <a:pt x="450" y="22"/>
                </a:lnTo>
                <a:lnTo>
                  <a:pt x="431" y="25"/>
                </a:lnTo>
                <a:lnTo>
                  <a:pt x="431" y="23"/>
                </a:lnTo>
                <a:lnTo>
                  <a:pt x="436" y="18"/>
                </a:lnTo>
                <a:lnTo>
                  <a:pt x="436" y="17"/>
                </a:lnTo>
                <a:lnTo>
                  <a:pt x="426" y="20"/>
                </a:lnTo>
                <a:lnTo>
                  <a:pt x="419" y="15"/>
                </a:lnTo>
                <a:lnTo>
                  <a:pt x="426" y="15"/>
                </a:lnTo>
                <a:lnTo>
                  <a:pt x="424" y="6"/>
                </a:lnTo>
                <a:lnTo>
                  <a:pt x="431" y="6"/>
                </a:lnTo>
                <a:lnTo>
                  <a:pt x="431" y="4"/>
                </a:lnTo>
                <a:lnTo>
                  <a:pt x="443" y="4"/>
                </a:lnTo>
                <a:lnTo>
                  <a:pt x="460" y="0"/>
                </a:lnTo>
                <a:lnTo>
                  <a:pt x="446" y="0"/>
                </a:lnTo>
                <a:lnTo>
                  <a:pt x="431" y="2"/>
                </a:lnTo>
                <a:lnTo>
                  <a:pt x="412" y="7"/>
                </a:lnTo>
                <a:lnTo>
                  <a:pt x="394" y="12"/>
                </a:lnTo>
                <a:lnTo>
                  <a:pt x="394" y="15"/>
                </a:lnTo>
                <a:lnTo>
                  <a:pt x="401" y="17"/>
                </a:lnTo>
                <a:lnTo>
                  <a:pt x="391" y="20"/>
                </a:lnTo>
                <a:lnTo>
                  <a:pt x="377" y="24"/>
                </a:lnTo>
                <a:lnTo>
                  <a:pt x="374" y="24"/>
                </a:lnTo>
                <a:lnTo>
                  <a:pt x="379" y="20"/>
                </a:lnTo>
                <a:lnTo>
                  <a:pt x="389" y="20"/>
                </a:lnTo>
                <a:lnTo>
                  <a:pt x="386" y="17"/>
                </a:lnTo>
                <a:lnTo>
                  <a:pt x="384" y="15"/>
                </a:lnTo>
                <a:lnTo>
                  <a:pt x="360" y="20"/>
                </a:lnTo>
                <a:lnTo>
                  <a:pt x="372" y="20"/>
                </a:lnTo>
                <a:lnTo>
                  <a:pt x="360" y="24"/>
                </a:lnTo>
                <a:lnTo>
                  <a:pt x="337" y="24"/>
                </a:lnTo>
                <a:lnTo>
                  <a:pt x="325" y="20"/>
                </a:lnTo>
                <a:lnTo>
                  <a:pt x="325" y="20"/>
                </a:lnTo>
                <a:lnTo>
                  <a:pt x="298" y="22"/>
                </a:lnTo>
                <a:lnTo>
                  <a:pt x="305" y="22"/>
                </a:lnTo>
                <a:lnTo>
                  <a:pt x="294" y="24"/>
                </a:lnTo>
                <a:lnTo>
                  <a:pt x="286" y="22"/>
                </a:lnTo>
                <a:lnTo>
                  <a:pt x="265" y="24"/>
                </a:lnTo>
                <a:lnTo>
                  <a:pt x="253" y="24"/>
                </a:lnTo>
                <a:lnTo>
                  <a:pt x="265" y="20"/>
                </a:lnTo>
                <a:lnTo>
                  <a:pt x="265" y="20"/>
                </a:lnTo>
                <a:lnTo>
                  <a:pt x="241" y="17"/>
                </a:lnTo>
                <a:lnTo>
                  <a:pt x="230" y="15"/>
                </a:lnTo>
                <a:lnTo>
                  <a:pt x="222" y="15"/>
                </a:lnTo>
                <a:lnTo>
                  <a:pt x="211" y="17"/>
                </a:lnTo>
                <a:lnTo>
                  <a:pt x="196" y="17"/>
                </a:lnTo>
                <a:lnTo>
                  <a:pt x="201" y="15"/>
                </a:lnTo>
                <a:lnTo>
                  <a:pt x="196" y="12"/>
                </a:lnTo>
                <a:lnTo>
                  <a:pt x="173" y="15"/>
                </a:lnTo>
                <a:lnTo>
                  <a:pt x="147" y="17"/>
                </a:lnTo>
                <a:lnTo>
                  <a:pt x="137" y="17"/>
                </a:lnTo>
                <a:lnTo>
                  <a:pt x="127" y="20"/>
                </a:lnTo>
                <a:lnTo>
                  <a:pt x="104" y="17"/>
                </a:lnTo>
                <a:lnTo>
                  <a:pt x="0" y="51"/>
                </a:lnTo>
                <a:lnTo>
                  <a:pt x="16" y="51"/>
                </a:lnTo>
                <a:lnTo>
                  <a:pt x="6" y="53"/>
                </a:lnTo>
                <a:lnTo>
                  <a:pt x="16" y="56"/>
                </a:lnTo>
                <a:lnTo>
                  <a:pt x="35" y="53"/>
                </a:lnTo>
                <a:lnTo>
                  <a:pt x="35" y="59"/>
                </a:lnTo>
                <a:lnTo>
                  <a:pt x="32" y="69"/>
                </a:lnTo>
                <a:lnTo>
                  <a:pt x="35" y="70"/>
                </a:lnTo>
                <a:lnTo>
                  <a:pt x="32" y="74"/>
                </a:lnTo>
                <a:lnTo>
                  <a:pt x="16" y="77"/>
                </a:lnTo>
                <a:lnTo>
                  <a:pt x="16" y="85"/>
                </a:lnTo>
                <a:lnTo>
                  <a:pt x="21" y="85"/>
                </a:lnTo>
                <a:lnTo>
                  <a:pt x="16" y="90"/>
                </a:lnTo>
                <a:lnTo>
                  <a:pt x="35" y="98"/>
                </a:lnTo>
                <a:lnTo>
                  <a:pt x="256" y="98"/>
                </a:lnTo>
                <a:lnTo>
                  <a:pt x="260" y="100"/>
                </a:lnTo>
                <a:lnTo>
                  <a:pt x="287" y="102"/>
                </a:lnTo>
                <a:lnTo>
                  <a:pt x="286" y="102"/>
                </a:lnTo>
                <a:lnTo>
                  <a:pt x="310" y="98"/>
                </a:lnTo>
                <a:lnTo>
                  <a:pt x="320" y="100"/>
                </a:lnTo>
                <a:lnTo>
                  <a:pt x="320" y="102"/>
                </a:lnTo>
                <a:lnTo>
                  <a:pt x="329" y="102"/>
                </a:lnTo>
                <a:lnTo>
                  <a:pt x="325" y="111"/>
                </a:lnTo>
                <a:lnTo>
                  <a:pt x="355" y="113"/>
                </a:lnTo>
                <a:lnTo>
                  <a:pt x="360" y="118"/>
                </a:lnTo>
                <a:lnTo>
                  <a:pt x="355" y="119"/>
                </a:lnTo>
                <a:lnTo>
                  <a:pt x="339" y="116"/>
                </a:lnTo>
                <a:lnTo>
                  <a:pt x="329" y="123"/>
                </a:lnTo>
                <a:lnTo>
                  <a:pt x="325" y="123"/>
                </a:lnTo>
                <a:lnTo>
                  <a:pt x="315" y="133"/>
                </a:lnTo>
                <a:lnTo>
                  <a:pt x="329" y="126"/>
                </a:lnTo>
                <a:lnTo>
                  <a:pt x="360" y="126"/>
                </a:lnTo>
                <a:lnTo>
                  <a:pt x="355" y="123"/>
                </a:lnTo>
                <a:lnTo>
                  <a:pt x="344" y="123"/>
                </a:lnTo>
                <a:lnTo>
                  <a:pt x="355" y="121"/>
                </a:lnTo>
                <a:lnTo>
                  <a:pt x="374" y="121"/>
                </a:lnTo>
                <a:lnTo>
                  <a:pt x="394" y="116"/>
                </a:lnTo>
                <a:lnTo>
                  <a:pt x="424" y="116"/>
                </a:lnTo>
                <a:lnTo>
                  <a:pt x="431" y="115"/>
                </a:lnTo>
                <a:lnTo>
                  <a:pt x="446" y="107"/>
                </a:lnTo>
                <a:lnTo>
                  <a:pt x="455" y="109"/>
                </a:lnTo>
                <a:lnTo>
                  <a:pt x="453" y="116"/>
                </a:lnTo>
                <a:lnTo>
                  <a:pt x="455" y="116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44" name="Freeform 1586"/>
          <p:cNvSpPr>
            <a:spLocks/>
          </p:cNvSpPr>
          <p:nvPr/>
        </p:nvSpPr>
        <p:spPr bwMode="auto">
          <a:xfrm>
            <a:off x="2752723" y="2819403"/>
            <a:ext cx="911224" cy="211138"/>
          </a:xfrm>
          <a:custGeom>
            <a:avLst/>
            <a:gdLst/>
            <a:ahLst/>
            <a:cxnLst>
              <a:cxn ang="0">
                <a:pos x="460" y="119"/>
              </a:cxn>
              <a:cxn ang="0">
                <a:pos x="510" y="115"/>
              </a:cxn>
              <a:cxn ang="0">
                <a:pos x="505" y="113"/>
              </a:cxn>
              <a:cxn ang="0">
                <a:pos x="484" y="107"/>
              </a:cxn>
              <a:cxn ang="0">
                <a:pos x="495" y="100"/>
              </a:cxn>
              <a:cxn ang="0">
                <a:pos x="432" y="108"/>
              </a:cxn>
              <a:cxn ang="0">
                <a:pos x="471" y="98"/>
              </a:cxn>
              <a:cxn ang="0">
                <a:pos x="550" y="90"/>
              </a:cxn>
              <a:cxn ang="0">
                <a:pos x="569" y="79"/>
              </a:cxn>
              <a:cxn ang="0">
                <a:pos x="569" y="74"/>
              </a:cxn>
              <a:cxn ang="0">
                <a:pos x="550" y="72"/>
              </a:cxn>
              <a:cxn ang="0">
                <a:pos x="553" y="66"/>
              </a:cxn>
              <a:cxn ang="0">
                <a:pos x="534" y="56"/>
              </a:cxn>
              <a:cxn ang="0">
                <a:pos x="510" y="49"/>
              </a:cxn>
              <a:cxn ang="0">
                <a:pos x="489" y="45"/>
              </a:cxn>
              <a:cxn ang="0">
                <a:pos x="446" y="54"/>
              </a:cxn>
              <a:cxn ang="0">
                <a:pos x="431" y="70"/>
              </a:cxn>
              <a:cxn ang="0">
                <a:pos x="384" y="90"/>
              </a:cxn>
              <a:cxn ang="0">
                <a:pos x="367" y="72"/>
              </a:cxn>
              <a:cxn ang="0">
                <a:pos x="329" y="59"/>
              </a:cxn>
              <a:cxn ang="0">
                <a:pos x="339" y="49"/>
              </a:cxn>
              <a:cxn ang="0">
                <a:pos x="379" y="43"/>
              </a:cxn>
              <a:cxn ang="0">
                <a:pos x="420" y="30"/>
              </a:cxn>
              <a:cxn ang="0">
                <a:pos x="467" y="25"/>
              </a:cxn>
              <a:cxn ang="0">
                <a:pos x="484" y="17"/>
              </a:cxn>
              <a:cxn ang="0">
                <a:pos x="450" y="22"/>
              </a:cxn>
              <a:cxn ang="0">
                <a:pos x="436" y="18"/>
              </a:cxn>
              <a:cxn ang="0">
                <a:pos x="419" y="15"/>
              </a:cxn>
              <a:cxn ang="0">
                <a:pos x="431" y="6"/>
              </a:cxn>
              <a:cxn ang="0">
                <a:pos x="460" y="0"/>
              </a:cxn>
              <a:cxn ang="0">
                <a:pos x="412" y="7"/>
              </a:cxn>
              <a:cxn ang="0">
                <a:pos x="401" y="17"/>
              </a:cxn>
              <a:cxn ang="0">
                <a:pos x="374" y="24"/>
              </a:cxn>
              <a:cxn ang="0">
                <a:pos x="386" y="17"/>
              </a:cxn>
              <a:cxn ang="0">
                <a:pos x="372" y="20"/>
              </a:cxn>
              <a:cxn ang="0">
                <a:pos x="325" y="20"/>
              </a:cxn>
              <a:cxn ang="0">
                <a:pos x="305" y="22"/>
              </a:cxn>
              <a:cxn ang="0">
                <a:pos x="265" y="24"/>
              </a:cxn>
              <a:cxn ang="0">
                <a:pos x="265" y="20"/>
              </a:cxn>
              <a:cxn ang="0">
                <a:pos x="222" y="15"/>
              </a:cxn>
              <a:cxn ang="0">
                <a:pos x="201" y="15"/>
              </a:cxn>
              <a:cxn ang="0">
                <a:pos x="147" y="17"/>
              </a:cxn>
              <a:cxn ang="0">
                <a:pos x="104" y="17"/>
              </a:cxn>
              <a:cxn ang="0">
                <a:pos x="6" y="53"/>
              </a:cxn>
              <a:cxn ang="0">
                <a:pos x="35" y="59"/>
              </a:cxn>
              <a:cxn ang="0">
                <a:pos x="32" y="74"/>
              </a:cxn>
              <a:cxn ang="0">
                <a:pos x="21" y="85"/>
              </a:cxn>
              <a:cxn ang="0">
                <a:pos x="256" y="98"/>
              </a:cxn>
              <a:cxn ang="0">
                <a:pos x="286" y="102"/>
              </a:cxn>
              <a:cxn ang="0">
                <a:pos x="320" y="102"/>
              </a:cxn>
              <a:cxn ang="0">
                <a:pos x="355" y="113"/>
              </a:cxn>
              <a:cxn ang="0">
                <a:pos x="339" y="116"/>
              </a:cxn>
              <a:cxn ang="0">
                <a:pos x="315" y="133"/>
              </a:cxn>
              <a:cxn ang="0">
                <a:pos x="355" y="123"/>
              </a:cxn>
              <a:cxn ang="0">
                <a:pos x="374" y="121"/>
              </a:cxn>
              <a:cxn ang="0">
                <a:pos x="431" y="115"/>
              </a:cxn>
              <a:cxn ang="0">
                <a:pos x="453" y="116"/>
              </a:cxn>
            </a:cxnLst>
            <a:rect l="0" t="0" r="r" b="b"/>
            <a:pathLst>
              <a:path w="574" h="133">
                <a:moveTo>
                  <a:pt x="455" y="116"/>
                </a:moveTo>
                <a:lnTo>
                  <a:pt x="481" y="116"/>
                </a:lnTo>
                <a:lnTo>
                  <a:pt x="460" y="119"/>
                </a:lnTo>
                <a:lnTo>
                  <a:pt x="460" y="123"/>
                </a:lnTo>
                <a:lnTo>
                  <a:pt x="483" y="119"/>
                </a:lnTo>
                <a:lnTo>
                  <a:pt x="510" y="115"/>
                </a:lnTo>
                <a:lnTo>
                  <a:pt x="515" y="112"/>
                </a:lnTo>
                <a:lnTo>
                  <a:pt x="515" y="109"/>
                </a:lnTo>
                <a:lnTo>
                  <a:pt x="505" y="113"/>
                </a:lnTo>
                <a:lnTo>
                  <a:pt x="489" y="112"/>
                </a:lnTo>
                <a:lnTo>
                  <a:pt x="481" y="111"/>
                </a:lnTo>
                <a:lnTo>
                  <a:pt x="484" y="107"/>
                </a:lnTo>
                <a:lnTo>
                  <a:pt x="481" y="107"/>
                </a:lnTo>
                <a:lnTo>
                  <a:pt x="471" y="102"/>
                </a:lnTo>
                <a:lnTo>
                  <a:pt x="495" y="100"/>
                </a:lnTo>
                <a:lnTo>
                  <a:pt x="489" y="98"/>
                </a:lnTo>
                <a:lnTo>
                  <a:pt x="455" y="100"/>
                </a:lnTo>
                <a:lnTo>
                  <a:pt x="432" y="108"/>
                </a:lnTo>
                <a:lnTo>
                  <a:pt x="453" y="100"/>
                </a:lnTo>
                <a:lnTo>
                  <a:pt x="467" y="98"/>
                </a:lnTo>
                <a:lnTo>
                  <a:pt x="471" y="98"/>
                </a:lnTo>
                <a:lnTo>
                  <a:pt x="481" y="93"/>
                </a:lnTo>
                <a:lnTo>
                  <a:pt x="534" y="93"/>
                </a:lnTo>
                <a:lnTo>
                  <a:pt x="550" y="90"/>
                </a:lnTo>
                <a:lnTo>
                  <a:pt x="574" y="88"/>
                </a:lnTo>
                <a:lnTo>
                  <a:pt x="574" y="79"/>
                </a:lnTo>
                <a:lnTo>
                  <a:pt x="569" y="79"/>
                </a:lnTo>
                <a:lnTo>
                  <a:pt x="569" y="77"/>
                </a:lnTo>
                <a:lnTo>
                  <a:pt x="559" y="77"/>
                </a:lnTo>
                <a:lnTo>
                  <a:pt x="569" y="74"/>
                </a:lnTo>
                <a:lnTo>
                  <a:pt x="559" y="74"/>
                </a:lnTo>
                <a:lnTo>
                  <a:pt x="559" y="73"/>
                </a:lnTo>
                <a:lnTo>
                  <a:pt x="550" y="72"/>
                </a:lnTo>
                <a:lnTo>
                  <a:pt x="553" y="70"/>
                </a:lnTo>
                <a:lnTo>
                  <a:pt x="545" y="69"/>
                </a:lnTo>
                <a:lnTo>
                  <a:pt x="553" y="66"/>
                </a:lnTo>
                <a:lnTo>
                  <a:pt x="545" y="51"/>
                </a:lnTo>
                <a:lnTo>
                  <a:pt x="534" y="53"/>
                </a:lnTo>
                <a:lnTo>
                  <a:pt x="534" y="56"/>
                </a:lnTo>
                <a:lnTo>
                  <a:pt x="510" y="62"/>
                </a:lnTo>
                <a:lnTo>
                  <a:pt x="505" y="56"/>
                </a:lnTo>
                <a:lnTo>
                  <a:pt x="510" y="49"/>
                </a:lnTo>
                <a:lnTo>
                  <a:pt x="500" y="49"/>
                </a:lnTo>
                <a:lnTo>
                  <a:pt x="500" y="46"/>
                </a:lnTo>
                <a:lnTo>
                  <a:pt x="489" y="45"/>
                </a:lnTo>
                <a:lnTo>
                  <a:pt x="465" y="43"/>
                </a:lnTo>
                <a:lnTo>
                  <a:pt x="455" y="45"/>
                </a:lnTo>
                <a:lnTo>
                  <a:pt x="446" y="54"/>
                </a:lnTo>
                <a:lnTo>
                  <a:pt x="436" y="59"/>
                </a:lnTo>
                <a:lnTo>
                  <a:pt x="441" y="62"/>
                </a:lnTo>
                <a:lnTo>
                  <a:pt x="431" y="70"/>
                </a:lnTo>
                <a:lnTo>
                  <a:pt x="403" y="74"/>
                </a:lnTo>
                <a:lnTo>
                  <a:pt x="396" y="88"/>
                </a:lnTo>
                <a:lnTo>
                  <a:pt x="384" y="90"/>
                </a:lnTo>
                <a:lnTo>
                  <a:pt x="374" y="83"/>
                </a:lnTo>
                <a:lnTo>
                  <a:pt x="386" y="74"/>
                </a:lnTo>
                <a:lnTo>
                  <a:pt x="367" y="72"/>
                </a:lnTo>
                <a:lnTo>
                  <a:pt x="334" y="66"/>
                </a:lnTo>
                <a:lnTo>
                  <a:pt x="325" y="66"/>
                </a:lnTo>
                <a:lnTo>
                  <a:pt x="329" y="59"/>
                </a:lnTo>
                <a:lnTo>
                  <a:pt x="320" y="59"/>
                </a:lnTo>
                <a:lnTo>
                  <a:pt x="320" y="56"/>
                </a:lnTo>
                <a:lnTo>
                  <a:pt x="339" y="49"/>
                </a:lnTo>
                <a:lnTo>
                  <a:pt x="360" y="44"/>
                </a:lnTo>
                <a:lnTo>
                  <a:pt x="360" y="43"/>
                </a:lnTo>
                <a:lnTo>
                  <a:pt x="379" y="43"/>
                </a:lnTo>
                <a:lnTo>
                  <a:pt x="389" y="38"/>
                </a:lnTo>
                <a:lnTo>
                  <a:pt x="398" y="38"/>
                </a:lnTo>
                <a:lnTo>
                  <a:pt x="420" y="30"/>
                </a:lnTo>
                <a:lnTo>
                  <a:pt x="431" y="27"/>
                </a:lnTo>
                <a:lnTo>
                  <a:pt x="448" y="27"/>
                </a:lnTo>
                <a:lnTo>
                  <a:pt x="467" y="25"/>
                </a:lnTo>
                <a:lnTo>
                  <a:pt x="471" y="24"/>
                </a:lnTo>
                <a:lnTo>
                  <a:pt x="467" y="24"/>
                </a:lnTo>
                <a:lnTo>
                  <a:pt x="484" y="17"/>
                </a:lnTo>
                <a:lnTo>
                  <a:pt x="481" y="17"/>
                </a:lnTo>
                <a:lnTo>
                  <a:pt x="460" y="15"/>
                </a:lnTo>
                <a:lnTo>
                  <a:pt x="450" y="22"/>
                </a:lnTo>
                <a:lnTo>
                  <a:pt x="431" y="25"/>
                </a:lnTo>
                <a:lnTo>
                  <a:pt x="431" y="23"/>
                </a:lnTo>
                <a:lnTo>
                  <a:pt x="436" y="18"/>
                </a:lnTo>
                <a:lnTo>
                  <a:pt x="436" y="17"/>
                </a:lnTo>
                <a:lnTo>
                  <a:pt x="426" y="20"/>
                </a:lnTo>
                <a:lnTo>
                  <a:pt x="419" y="15"/>
                </a:lnTo>
                <a:lnTo>
                  <a:pt x="426" y="15"/>
                </a:lnTo>
                <a:lnTo>
                  <a:pt x="424" y="6"/>
                </a:lnTo>
                <a:lnTo>
                  <a:pt x="431" y="6"/>
                </a:lnTo>
                <a:lnTo>
                  <a:pt x="431" y="4"/>
                </a:lnTo>
                <a:lnTo>
                  <a:pt x="443" y="4"/>
                </a:lnTo>
                <a:lnTo>
                  <a:pt x="460" y="0"/>
                </a:lnTo>
                <a:lnTo>
                  <a:pt x="446" y="0"/>
                </a:lnTo>
                <a:lnTo>
                  <a:pt x="431" y="2"/>
                </a:lnTo>
                <a:lnTo>
                  <a:pt x="412" y="7"/>
                </a:lnTo>
                <a:lnTo>
                  <a:pt x="394" y="12"/>
                </a:lnTo>
                <a:lnTo>
                  <a:pt x="394" y="15"/>
                </a:lnTo>
                <a:lnTo>
                  <a:pt x="401" y="17"/>
                </a:lnTo>
                <a:lnTo>
                  <a:pt x="391" y="20"/>
                </a:lnTo>
                <a:lnTo>
                  <a:pt x="377" y="24"/>
                </a:lnTo>
                <a:lnTo>
                  <a:pt x="374" y="24"/>
                </a:lnTo>
                <a:lnTo>
                  <a:pt x="379" y="20"/>
                </a:lnTo>
                <a:lnTo>
                  <a:pt x="389" y="20"/>
                </a:lnTo>
                <a:lnTo>
                  <a:pt x="386" y="17"/>
                </a:lnTo>
                <a:lnTo>
                  <a:pt x="384" y="15"/>
                </a:lnTo>
                <a:lnTo>
                  <a:pt x="360" y="20"/>
                </a:lnTo>
                <a:lnTo>
                  <a:pt x="372" y="20"/>
                </a:lnTo>
                <a:lnTo>
                  <a:pt x="360" y="24"/>
                </a:lnTo>
                <a:lnTo>
                  <a:pt x="337" y="24"/>
                </a:lnTo>
                <a:lnTo>
                  <a:pt x="325" y="20"/>
                </a:lnTo>
                <a:lnTo>
                  <a:pt x="325" y="20"/>
                </a:lnTo>
                <a:lnTo>
                  <a:pt x="298" y="22"/>
                </a:lnTo>
                <a:lnTo>
                  <a:pt x="305" y="22"/>
                </a:lnTo>
                <a:lnTo>
                  <a:pt x="294" y="24"/>
                </a:lnTo>
                <a:lnTo>
                  <a:pt x="286" y="22"/>
                </a:lnTo>
                <a:lnTo>
                  <a:pt x="265" y="24"/>
                </a:lnTo>
                <a:lnTo>
                  <a:pt x="253" y="24"/>
                </a:lnTo>
                <a:lnTo>
                  <a:pt x="265" y="20"/>
                </a:lnTo>
                <a:lnTo>
                  <a:pt x="265" y="20"/>
                </a:lnTo>
                <a:lnTo>
                  <a:pt x="241" y="17"/>
                </a:lnTo>
                <a:lnTo>
                  <a:pt x="230" y="15"/>
                </a:lnTo>
                <a:lnTo>
                  <a:pt x="222" y="15"/>
                </a:lnTo>
                <a:lnTo>
                  <a:pt x="211" y="17"/>
                </a:lnTo>
                <a:lnTo>
                  <a:pt x="196" y="17"/>
                </a:lnTo>
                <a:lnTo>
                  <a:pt x="201" y="15"/>
                </a:lnTo>
                <a:lnTo>
                  <a:pt x="196" y="12"/>
                </a:lnTo>
                <a:lnTo>
                  <a:pt x="173" y="15"/>
                </a:lnTo>
                <a:lnTo>
                  <a:pt x="147" y="17"/>
                </a:lnTo>
                <a:lnTo>
                  <a:pt x="137" y="17"/>
                </a:lnTo>
                <a:lnTo>
                  <a:pt x="127" y="20"/>
                </a:lnTo>
                <a:lnTo>
                  <a:pt x="104" y="17"/>
                </a:lnTo>
                <a:lnTo>
                  <a:pt x="0" y="51"/>
                </a:lnTo>
                <a:lnTo>
                  <a:pt x="16" y="51"/>
                </a:lnTo>
                <a:lnTo>
                  <a:pt x="6" y="53"/>
                </a:lnTo>
                <a:lnTo>
                  <a:pt x="16" y="56"/>
                </a:lnTo>
                <a:lnTo>
                  <a:pt x="35" y="53"/>
                </a:lnTo>
                <a:lnTo>
                  <a:pt x="35" y="59"/>
                </a:lnTo>
                <a:lnTo>
                  <a:pt x="32" y="69"/>
                </a:lnTo>
                <a:lnTo>
                  <a:pt x="35" y="70"/>
                </a:lnTo>
                <a:lnTo>
                  <a:pt x="32" y="74"/>
                </a:lnTo>
                <a:lnTo>
                  <a:pt x="16" y="77"/>
                </a:lnTo>
                <a:lnTo>
                  <a:pt x="16" y="85"/>
                </a:lnTo>
                <a:lnTo>
                  <a:pt x="21" y="85"/>
                </a:lnTo>
                <a:lnTo>
                  <a:pt x="16" y="90"/>
                </a:lnTo>
                <a:lnTo>
                  <a:pt x="35" y="98"/>
                </a:lnTo>
                <a:lnTo>
                  <a:pt x="256" y="98"/>
                </a:lnTo>
                <a:lnTo>
                  <a:pt x="260" y="100"/>
                </a:lnTo>
                <a:lnTo>
                  <a:pt x="287" y="102"/>
                </a:lnTo>
                <a:lnTo>
                  <a:pt x="286" y="102"/>
                </a:lnTo>
                <a:lnTo>
                  <a:pt x="310" y="98"/>
                </a:lnTo>
                <a:lnTo>
                  <a:pt x="320" y="100"/>
                </a:lnTo>
                <a:lnTo>
                  <a:pt x="320" y="102"/>
                </a:lnTo>
                <a:lnTo>
                  <a:pt x="329" y="102"/>
                </a:lnTo>
                <a:lnTo>
                  <a:pt x="325" y="111"/>
                </a:lnTo>
                <a:lnTo>
                  <a:pt x="355" y="113"/>
                </a:lnTo>
                <a:lnTo>
                  <a:pt x="360" y="118"/>
                </a:lnTo>
                <a:lnTo>
                  <a:pt x="355" y="119"/>
                </a:lnTo>
                <a:lnTo>
                  <a:pt x="339" y="116"/>
                </a:lnTo>
                <a:lnTo>
                  <a:pt x="329" y="123"/>
                </a:lnTo>
                <a:lnTo>
                  <a:pt x="325" y="123"/>
                </a:lnTo>
                <a:lnTo>
                  <a:pt x="315" y="133"/>
                </a:lnTo>
                <a:lnTo>
                  <a:pt x="329" y="126"/>
                </a:lnTo>
                <a:lnTo>
                  <a:pt x="360" y="126"/>
                </a:lnTo>
                <a:lnTo>
                  <a:pt x="355" y="123"/>
                </a:lnTo>
                <a:lnTo>
                  <a:pt x="344" y="123"/>
                </a:lnTo>
                <a:lnTo>
                  <a:pt x="355" y="121"/>
                </a:lnTo>
                <a:lnTo>
                  <a:pt x="374" y="121"/>
                </a:lnTo>
                <a:lnTo>
                  <a:pt x="394" y="116"/>
                </a:lnTo>
                <a:lnTo>
                  <a:pt x="424" y="116"/>
                </a:lnTo>
                <a:lnTo>
                  <a:pt x="431" y="115"/>
                </a:lnTo>
                <a:lnTo>
                  <a:pt x="446" y="107"/>
                </a:lnTo>
                <a:lnTo>
                  <a:pt x="455" y="109"/>
                </a:lnTo>
                <a:lnTo>
                  <a:pt x="453" y="116"/>
                </a:lnTo>
                <a:lnTo>
                  <a:pt x="455" y="116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45" name="Freeform 1587"/>
          <p:cNvSpPr>
            <a:spLocks/>
          </p:cNvSpPr>
          <p:nvPr/>
        </p:nvSpPr>
        <p:spPr bwMode="auto">
          <a:xfrm>
            <a:off x="2382836" y="2832103"/>
            <a:ext cx="534987" cy="107950"/>
          </a:xfrm>
          <a:custGeom>
            <a:avLst/>
            <a:gdLst/>
            <a:ahLst/>
            <a:cxnLst>
              <a:cxn ang="0">
                <a:pos x="249" y="43"/>
              </a:cxn>
              <a:cxn ang="0">
                <a:pos x="249" y="47"/>
              </a:cxn>
              <a:cxn ang="0">
                <a:pos x="268" y="51"/>
              </a:cxn>
              <a:cxn ang="0">
                <a:pos x="268" y="61"/>
              </a:cxn>
              <a:cxn ang="0">
                <a:pos x="254" y="66"/>
              </a:cxn>
              <a:cxn ang="0">
                <a:pos x="259" y="61"/>
              </a:cxn>
              <a:cxn ang="0">
                <a:pos x="249" y="66"/>
              </a:cxn>
              <a:cxn ang="0">
                <a:pos x="249" y="61"/>
              </a:cxn>
              <a:cxn ang="0">
                <a:pos x="249" y="58"/>
              </a:cxn>
              <a:cxn ang="0">
                <a:pos x="259" y="56"/>
              </a:cxn>
              <a:cxn ang="0">
                <a:pos x="254" y="54"/>
              </a:cxn>
              <a:cxn ang="0">
                <a:pos x="233" y="47"/>
              </a:cxn>
              <a:cxn ang="0">
                <a:pos x="209" y="45"/>
              </a:cxn>
              <a:cxn ang="0">
                <a:pos x="190" y="41"/>
              </a:cxn>
              <a:cxn ang="0">
                <a:pos x="145" y="47"/>
              </a:cxn>
              <a:cxn ang="0">
                <a:pos x="126" y="51"/>
              </a:cxn>
              <a:cxn ang="0">
                <a:pos x="87" y="58"/>
              </a:cxn>
              <a:cxn ang="0">
                <a:pos x="0" y="68"/>
              </a:cxn>
              <a:cxn ang="0">
                <a:pos x="99" y="51"/>
              </a:cxn>
              <a:cxn ang="0">
                <a:pos x="83" y="45"/>
              </a:cxn>
              <a:cxn ang="0">
                <a:pos x="69" y="38"/>
              </a:cxn>
              <a:cxn ang="0">
                <a:pos x="128" y="32"/>
              </a:cxn>
              <a:cxn ang="0">
                <a:pos x="126" y="28"/>
              </a:cxn>
              <a:cxn ang="0">
                <a:pos x="111" y="24"/>
              </a:cxn>
              <a:cxn ang="0">
                <a:pos x="145" y="19"/>
              </a:cxn>
              <a:cxn ang="0">
                <a:pos x="157" y="17"/>
              </a:cxn>
              <a:cxn ang="0">
                <a:pos x="157" y="12"/>
              </a:cxn>
              <a:cxn ang="0">
                <a:pos x="182" y="11"/>
              </a:cxn>
              <a:cxn ang="0">
                <a:pos x="261" y="0"/>
              </a:cxn>
              <a:cxn ang="0">
                <a:pos x="265" y="4"/>
              </a:cxn>
              <a:cxn ang="0">
                <a:pos x="329" y="7"/>
              </a:cxn>
              <a:cxn ang="0">
                <a:pos x="233" y="43"/>
              </a:cxn>
            </a:cxnLst>
            <a:rect l="0" t="0" r="r" b="b"/>
            <a:pathLst>
              <a:path w="337" h="68">
                <a:moveTo>
                  <a:pt x="233" y="43"/>
                </a:moveTo>
                <a:lnTo>
                  <a:pt x="249" y="43"/>
                </a:lnTo>
                <a:lnTo>
                  <a:pt x="239" y="45"/>
                </a:lnTo>
                <a:lnTo>
                  <a:pt x="249" y="47"/>
                </a:lnTo>
                <a:lnTo>
                  <a:pt x="268" y="45"/>
                </a:lnTo>
                <a:lnTo>
                  <a:pt x="268" y="51"/>
                </a:lnTo>
                <a:lnTo>
                  <a:pt x="265" y="61"/>
                </a:lnTo>
                <a:lnTo>
                  <a:pt x="268" y="61"/>
                </a:lnTo>
                <a:lnTo>
                  <a:pt x="265" y="66"/>
                </a:lnTo>
                <a:lnTo>
                  <a:pt x="254" y="66"/>
                </a:lnTo>
                <a:lnTo>
                  <a:pt x="254" y="61"/>
                </a:lnTo>
                <a:lnTo>
                  <a:pt x="259" y="61"/>
                </a:lnTo>
                <a:lnTo>
                  <a:pt x="254" y="61"/>
                </a:lnTo>
                <a:lnTo>
                  <a:pt x="249" y="66"/>
                </a:lnTo>
                <a:lnTo>
                  <a:pt x="239" y="64"/>
                </a:lnTo>
                <a:lnTo>
                  <a:pt x="249" y="61"/>
                </a:lnTo>
                <a:lnTo>
                  <a:pt x="239" y="59"/>
                </a:lnTo>
                <a:lnTo>
                  <a:pt x="249" y="58"/>
                </a:lnTo>
                <a:lnTo>
                  <a:pt x="259" y="58"/>
                </a:lnTo>
                <a:lnTo>
                  <a:pt x="259" y="56"/>
                </a:lnTo>
                <a:lnTo>
                  <a:pt x="249" y="58"/>
                </a:lnTo>
                <a:lnTo>
                  <a:pt x="254" y="54"/>
                </a:lnTo>
                <a:lnTo>
                  <a:pt x="249" y="54"/>
                </a:lnTo>
                <a:lnTo>
                  <a:pt x="233" y="47"/>
                </a:lnTo>
                <a:lnTo>
                  <a:pt x="239" y="45"/>
                </a:lnTo>
                <a:lnTo>
                  <a:pt x="209" y="45"/>
                </a:lnTo>
                <a:lnTo>
                  <a:pt x="199" y="40"/>
                </a:lnTo>
                <a:lnTo>
                  <a:pt x="190" y="41"/>
                </a:lnTo>
                <a:lnTo>
                  <a:pt x="170" y="45"/>
                </a:lnTo>
                <a:lnTo>
                  <a:pt x="145" y="47"/>
                </a:lnTo>
                <a:lnTo>
                  <a:pt x="128" y="47"/>
                </a:lnTo>
                <a:lnTo>
                  <a:pt x="126" y="51"/>
                </a:lnTo>
                <a:lnTo>
                  <a:pt x="123" y="51"/>
                </a:lnTo>
                <a:lnTo>
                  <a:pt x="87" y="58"/>
                </a:lnTo>
                <a:lnTo>
                  <a:pt x="57" y="63"/>
                </a:lnTo>
                <a:lnTo>
                  <a:pt x="0" y="68"/>
                </a:lnTo>
                <a:lnTo>
                  <a:pt x="88" y="55"/>
                </a:lnTo>
                <a:lnTo>
                  <a:pt x="99" y="51"/>
                </a:lnTo>
                <a:lnTo>
                  <a:pt x="69" y="51"/>
                </a:lnTo>
                <a:lnTo>
                  <a:pt x="83" y="45"/>
                </a:lnTo>
                <a:lnTo>
                  <a:pt x="64" y="45"/>
                </a:lnTo>
                <a:lnTo>
                  <a:pt x="69" y="38"/>
                </a:lnTo>
                <a:lnTo>
                  <a:pt x="99" y="35"/>
                </a:lnTo>
                <a:lnTo>
                  <a:pt x="128" y="32"/>
                </a:lnTo>
                <a:lnTo>
                  <a:pt x="145" y="24"/>
                </a:lnTo>
                <a:lnTo>
                  <a:pt x="126" y="28"/>
                </a:lnTo>
                <a:lnTo>
                  <a:pt x="109" y="28"/>
                </a:lnTo>
                <a:lnTo>
                  <a:pt x="111" y="24"/>
                </a:lnTo>
                <a:lnTo>
                  <a:pt x="109" y="22"/>
                </a:lnTo>
                <a:lnTo>
                  <a:pt x="145" y="19"/>
                </a:lnTo>
                <a:lnTo>
                  <a:pt x="161" y="19"/>
                </a:lnTo>
                <a:lnTo>
                  <a:pt x="157" y="17"/>
                </a:lnTo>
                <a:lnTo>
                  <a:pt x="161" y="16"/>
                </a:lnTo>
                <a:lnTo>
                  <a:pt x="157" y="12"/>
                </a:lnTo>
                <a:lnTo>
                  <a:pt x="163" y="11"/>
                </a:lnTo>
                <a:lnTo>
                  <a:pt x="182" y="11"/>
                </a:lnTo>
                <a:lnTo>
                  <a:pt x="220" y="6"/>
                </a:lnTo>
                <a:lnTo>
                  <a:pt x="261" y="0"/>
                </a:lnTo>
                <a:lnTo>
                  <a:pt x="265" y="0"/>
                </a:lnTo>
                <a:lnTo>
                  <a:pt x="265" y="4"/>
                </a:lnTo>
                <a:lnTo>
                  <a:pt x="282" y="4"/>
                </a:lnTo>
                <a:lnTo>
                  <a:pt x="329" y="7"/>
                </a:lnTo>
                <a:lnTo>
                  <a:pt x="337" y="9"/>
                </a:lnTo>
                <a:lnTo>
                  <a:pt x="233" y="4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46" name="Freeform 1588"/>
          <p:cNvSpPr>
            <a:spLocks/>
          </p:cNvSpPr>
          <p:nvPr/>
        </p:nvSpPr>
        <p:spPr bwMode="auto">
          <a:xfrm>
            <a:off x="2382836" y="2832103"/>
            <a:ext cx="534987" cy="107950"/>
          </a:xfrm>
          <a:custGeom>
            <a:avLst/>
            <a:gdLst/>
            <a:ahLst/>
            <a:cxnLst>
              <a:cxn ang="0">
                <a:pos x="249" y="43"/>
              </a:cxn>
              <a:cxn ang="0">
                <a:pos x="249" y="47"/>
              </a:cxn>
              <a:cxn ang="0">
                <a:pos x="268" y="51"/>
              </a:cxn>
              <a:cxn ang="0">
                <a:pos x="268" y="61"/>
              </a:cxn>
              <a:cxn ang="0">
                <a:pos x="254" y="66"/>
              </a:cxn>
              <a:cxn ang="0">
                <a:pos x="259" y="61"/>
              </a:cxn>
              <a:cxn ang="0">
                <a:pos x="249" y="66"/>
              </a:cxn>
              <a:cxn ang="0">
                <a:pos x="249" y="61"/>
              </a:cxn>
              <a:cxn ang="0">
                <a:pos x="249" y="58"/>
              </a:cxn>
              <a:cxn ang="0">
                <a:pos x="259" y="56"/>
              </a:cxn>
              <a:cxn ang="0">
                <a:pos x="254" y="54"/>
              </a:cxn>
              <a:cxn ang="0">
                <a:pos x="233" y="47"/>
              </a:cxn>
              <a:cxn ang="0">
                <a:pos x="209" y="45"/>
              </a:cxn>
              <a:cxn ang="0">
                <a:pos x="190" y="41"/>
              </a:cxn>
              <a:cxn ang="0">
                <a:pos x="145" y="47"/>
              </a:cxn>
              <a:cxn ang="0">
                <a:pos x="126" y="51"/>
              </a:cxn>
              <a:cxn ang="0">
                <a:pos x="87" y="58"/>
              </a:cxn>
              <a:cxn ang="0">
                <a:pos x="0" y="68"/>
              </a:cxn>
              <a:cxn ang="0">
                <a:pos x="99" y="51"/>
              </a:cxn>
              <a:cxn ang="0">
                <a:pos x="83" y="45"/>
              </a:cxn>
              <a:cxn ang="0">
                <a:pos x="69" y="38"/>
              </a:cxn>
              <a:cxn ang="0">
                <a:pos x="128" y="32"/>
              </a:cxn>
              <a:cxn ang="0">
                <a:pos x="126" y="28"/>
              </a:cxn>
              <a:cxn ang="0">
                <a:pos x="111" y="24"/>
              </a:cxn>
              <a:cxn ang="0">
                <a:pos x="145" y="19"/>
              </a:cxn>
              <a:cxn ang="0">
                <a:pos x="157" y="17"/>
              </a:cxn>
              <a:cxn ang="0">
                <a:pos x="157" y="12"/>
              </a:cxn>
              <a:cxn ang="0">
                <a:pos x="182" y="11"/>
              </a:cxn>
              <a:cxn ang="0">
                <a:pos x="261" y="0"/>
              </a:cxn>
              <a:cxn ang="0">
                <a:pos x="265" y="4"/>
              </a:cxn>
              <a:cxn ang="0">
                <a:pos x="329" y="7"/>
              </a:cxn>
              <a:cxn ang="0">
                <a:pos x="233" y="43"/>
              </a:cxn>
            </a:cxnLst>
            <a:rect l="0" t="0" r="r" b="b"/>
            <a:pathLst>
              <a:path w="337" h="68">
                <a:moveTo>
                  <a:pt x="233" y="43"/>
                </a:moveTo>
                <a:lnTo>
                  <a:pt x="249" y="43"/>
                </a:lnTo>
                <a:lnTo>
                  <a:pt x="239" y="45"/>
                </a:lnTo>
                <a:lnTo>
                  <a:pt x="249" y="47"/>
                </a:lnTo>
                <a:lnTo>
                  <a:pt x="268" y="45"/>
                </a:lnTo>
                <a:lnTo>
                  <a:pt x="268" y="51"/>
                </a:lnTo>
                <a:lnTo>
                  <a:pt x="265" y="61"/>
                </a:lnTo>
                <a:lnTo>
                  <a:pt x="268" y="61"/>
                </a:lnTo>
                <a:lnTo>
                  <a:pt x="265" y="66"/>
                </a:lnTo>
                <a:lnTo>
                  <a:pt x="254" y="66"/>
                </a:lnTo>
                <a:lnTo>
                  <a:pt x="254" y="61"/>
                </a:lnTo>
                <a:lnTo>
                  <a:pt x="259" y="61"/>
                </a:lnTo>
                <a:lnTo>
                  <a:pt x="254" y="61"/>
                </a:lnTo>
                <a:lnTo>
                  <a:pt x="249" y="66"/>
                </a:lnTo>
                <a:lnTo>
                  <a:pt x="239" y="64"/>
                </a:lnTo>
                <a:lnTo>
                  <a:pt x="249" y="61"/>
                </a:lnTo>
                <a:lnTo>
                  <a:pt x="239" y="59"/>
                </a:lnTo>
                <a:lnTo>
                  <a:pt x="249" y="58"/>
                </a:lnTo>
                <a:lnTo>
                  <a:pt x="259" y="58"/>
                </a:lnTo>
                <a:lnTo>
                  <a:pt x="259" y="56"/>
                </a:lnTo>
                <a:lnTo>
                  <a:pt x="249" y="58"/>
                </a:lnTo>
                <a:lnTo>
                  <a:pt x="254" y="54"/>
                </a:lnTo>
                <a:lnTo>
                  <a:pt x="249" y="54"/>
                </a:lnTo>
                <a:lnTo>
                  <a:pt x="233" y="47"/>
                </a:lnTo>
                <a:lnTo>
                  <a:pt x="239" y="45"/>
                </a:lnTo>
                <a:lnTo>
                  <a:pt x="209" y="45"/>
                </a:lnTo>
                <a:lnTo>
                  <a:pt x="199" y="40"/>
                </a:lnTo>
                <a:lnTo>
                  <a:pt x="190" y="41"/>
                </a:lnTo>
                <a:lnTo>
                  <a:pt x="170" y="45"/>
                </a:lnTo>
                <a:lnTo>
                  <a:pt x="145" y="47"/>
                </a:lnTo>
                <a:lnTo>
                  <a:pt x="128" y="47"/>
                </a:lnTo>
                <a:lnTo>
                  <a:pt x="126" y="51"/>
                </a:lnTo>
                <a:lnTo>
                  <a:pt x="123" y="51"/>
                </a:lnTo>
                <a:lnTo>
                  <a:pt x="87" y="58"/>
                </a:lnTo>
                <a:lnTo>
                  <a:pt x="57" y="63"/>
                </a:lnTo>
                <a:lnTo>
                  <a:pt x="0" y="68"/>
                </a:lnTo>
                <a:lnTo>
                  <a:pt x="88" y="55"/>
                </a:lnTo>
                <a:lnTo>
                  <a:pt x="99" y="51"/>
                </a:lnTo>
                <a:lnTo>
                  <a:pt x="69" y="51"/>
                </a:lnTo>
                <a:lnTo>
                  <a:pt x="83" y="45"/>
                </a:lnTo>
                <a:lnTo>
                  <a:pt x="64" y="45"/>
                </a:lnTo>
                <a:lnTo>
                  <a:pt x="69" y="38"/>
                </a:lnTo>
                <a:lnTo>
                  <a:pt x="99" y="35"/>
                </a:lnTo>
                <a:lnTo>
                  <a:pt x="128" y="32"/>
                </a:lnTo>
                <a:lnTo>
                  <a:pt x="145" y="24"/>
                </a:lnTo>
                <a:lnTo>
                  <a:pt x="126" y="28"/>
                </a:lnTo>
                <a:lnTo>
                  <a:pt x="109" y="28"/>
                </a:lnTo>
                <a:lnTo>
                  <a:pt x="111" y="24"/>
                </a:lnTo>
                <a:lnTo>
                  <a:pt x="109" y="22"/>
                </a:lnTo>
                <a:lnTo>
                  <a:pt x="145" y="19"/>
                </a:lnTo>
                <a:lnTo>
                  <a:pt x="161" y="19"/>
                </a:lnTo>
                <a:lnTo>
                  <a:pt x="157" y="17"/>
                </a:lnTo>
                <a:lnTo>
                  <a:pt x="161" y="16"/>
                </a:lnTo>
                <a:lnTo>
                  <a:pt x="157" y="12"/>
                </a:lnTo>
                <a:lnTo>
                  <a:pt x="163" y="11"/>
                </a:lnTo>
                <a:lnTo>
                  <a:pt x="182" y="11"/>
                </a:lnTo>
                <a:lnTo>
                  <a:pt x="220" y="6"/>
                </a:lnTo>
                <a:lnTo>
                  <a:pt x="261" y="0"/>
                </a:lnTo>
                <a:lnTo>
                  <a:pt x="265" y="0"/>
                </a:lnTo>
                <a:lnTo>
                  <a:pt x="265" y="4"/>
                </a:lnTo>
                <a:lnTo>
                  <a:pt x="282" y="4"/>
                </a:lnTo>
                <a:lnTo>
                  <a:pt x="329" y="7"/>
                </a:lnTo>
                <a:lnTo>
                  <a:pt x="337" y="9"/>
                </a:lnTo>
                <a:lnTo>
                  <a:pt x="233" y="4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47" name="Freeform 1589"/>
          <p:cNvSpPr>
            <a:spLocks/>
          </p:cNvSpPr>
          <p:nvPr/>
        </p:nvSpPr>
        <p:spPr bwMode="auto">
          <a:xfrm>
            <a:off x="2741611" y="3087690"/>
            <a:ext cx="368300" cy="131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"/>
              </a:cxn>
              <a:cxn ang="0">
                <a:pos x="9" y="20"/>
              </a:cxn>
              <a:cxn ang="0">
                <a:pos x="5" y="24"/>
              </a:cxn>
              <a:cxn ang="0">
                <a:pos x="24" y="31"/>
              </a:cxn>
              <a:cxn ang="0">
                <a:pos x="24" y="33"/>
              </a:cxn>
              <a:cxn ang="0">
                <a:pos x="14" y="37"/>
              </a:cxn>
              <a:cxn ang="0">
                <a:pos x="34" y="42"/>
              </a:cxn>
              <a:cxn ang="0">
                <a:pos x="34" y="47"/>
              </a:cxn>
              <a:cxn ang="0">
                <a:pos x="39" y="46"/>
              </a:cxn>
              <a:cxn ang="0">
                <a:pos x="34" y="37"/>
              </a:cxn>
              <a:cxn ang="0">
                <a:pos x="29" y="29"/>
              </a:cxn>
              <a:cxn ang="0">
                <a:pos x="9" y="13"/>
              </a:cxn>
              <a:cxn ang="0">
                <a:pos x="14" y="8"/>
              </a:cxn>
              <a:cxn ang="0">
                <a:pos x="29" y="8"/>
              </a:cxn>
              <a:cxn ang="0">
                <a:pos x="29" y="10"/>
              </a:cxn>
              <a:cxn ang="0">
                <a:pos x="36" y="20"/>
              </a:cxn>
              <a:cxn ang="0">
                <a:pos x="39" y="25"/>
              </a:cxn>
              <a:cxn ang="0">
                <a:pos x="48" y="31"/>
              </a:cxn>
              <a:cxn ang="0">
                <a:pos x="43" y="33"/>
              </a:cxn>
              <a:cxn ang="0">
                <a:pos x="53" y="36"/>
              </a:cxn>
              <a:cxn ang="0">
                <a:pos x="69" y="49"/>
              </a:cxn>
              <a:cxn ang="0">
                <a:pos x="77" y="52"/>
              </a:cxn>
              <a:cxn ang="0">
                <a:pos x="63" y="57"/>
              </a:cxn>
              <a:cxn ang="0">
                <a:pos x="69" y="59"/>
              </a:cxn>
              <a:cxn ang="0">
                <a:pos x="77" y="66"/>
              </a:cxn>
              <a:cxn ang="0">
                <a:pos x="98" y="69"/>
              </a:cxn>
              <a:cxn ang="0">
                <a:pos x="103" y="71"/>
              </a:cxn>
              <a:cxn ang="0">
                <a:pos x="129" y="76"/>
              </a:cxn>
              <a:cxn ang="0">
                <a:pos x="143" y="78"/>
              </a:cxn>
              <a:cxn ang="0">
                <a:pos x="151" y="76"/>
              </a:cxn>
              <a:cxn ang="0">
                <a:pos x="161" y="76"/>
              </a:cxn>
              <a:cxn ang="0">
                <a:pos x="177" y="83"/>
              </a:cxn>
              <a:cxn ang="0">
                <a:pos x="185" y="76"/>
              </a:cxn>
              <a:cxn ang="0">
                <a:pos x="190" y="76"/>
              </a:cxn>
              <a:cxn ang="0">
                <a:pos x="185" y="71"/>
              </a:cxn>
              <a:cxn ang="0">
                <a:pos x="190" y="69"/>
              </a:cxn>
              <a:cxn ang="0">
                <a:pos x="208" y="69"/>
              </a:cxn>
              <a:cxn ang="0">
                <a:pos x="215" y="66"/>
              </a:cxn>
              <a:cxn ang="0">
                <a:pos x="218" y="69"/>
              </a:cxn>
              <a:cxn ang="0">
                <a:pos x="218" y="65"/>
              </a:cxn>
              <a:cxn ang="0">
                <a:pos x="232" y="52"/>
              </a:cxn>
              <a:cxn ang="0">
                <a:pos x="223" y="52"/>
              </a:cxn>
              <a:cxn ang="0">
                <a:pos x="203" y="55"/>
              </a:cxn>
              <a:cxn ang="0">
                <a:pos x="197" y="62"/>
              </a:cxn>
              <a:cxn ang="0">
                <a:pos x="185" y="63"/>
              </a:cxn>
              <a:cxn ang="0">
                <a:pos x="189" y="66"/>
              </a:cxn>
              <a:cxn ang="0">
                <a:pos x="160" y="65"/>
              </a:cxn>
              <a:cxn ang="0">
                <a:pos x="151" y="60"/>
              </a:cxn>
              <a:cxn ang="0">
                <a:pos x="143" y="47"/>
              </a:cxn>
              <a:cxn ang="0">
                <a:pos x="146" y="37"/>
              </a:cxn>
              <a:cxn ang="0">
                <a:pos x="151" y="33"/>
              </a:cxn>
              <a:cxn ang="0">
                <a:pos x="137" y="31"/>
              </a:cxn>
              <a:cxn ang="0">
                <a:pos x="120" y="15"/>
              </a:cxn>
              <a:cxn ang="0">
                <a:pos x="112" y="14"/>
              </a:cxn>
              <a:cxn ang="0">
                <a:pos x="108" y="19"/>
              </a:cxn>
              <a:cxn ang="0">
                <a:pos x="103" y="18"/>
              </a:cxn>
              <a:cxn ang="0">
                <a:pos x="98" y="13"/>
              </a:cxn>
              <a:cxn ang="0">
                <a:pos x="98" y="11"/>
              </a:cxn>
              <a:cxn ang="0">
                <a:pos x="93" y="8"/>
              </a:cxn>
              <a:cxn ang="0">
                <a:pos x="48" y="10"/>
              </a:cxn>
              <a:cxn ang="0">
                <a:pos x="24" y="0"/>
              </a:cxn>
              <a:cxn ang="0">
                <a:pos x="0" y="0"/>
              </a:cxn>
            </a:cxnLst>
            <a:rect l="0" t="0" r="r" b="b"/>
            <a:pathLst>
              <a:path w="232" h="83">
                <a:moveTo>
                  <a:pt x="0" y="0"/>
                </a:moveTo>
                <a:lnTo>
                  <a:pt x="0" y="16"/>
                </a:lnTo>
                <a:lnTo>
                  <a:pt x="9" y="20"/>
                </a:lnTo>
                <a:lnTo>
                  <a:pt x="5" y="24"/>
                </a:lnTo>
                <a:lnTo>
                  <a:pt x="24" y="31"/>
                </a:lnTo>
                <a:lnTo>
                  <a:pt x="24" y="33"/>
                </a:lnTo>
                <a:lnTo>
                  <a:pt x="14" y="37"/>
                </a:lnTo>
                <a:lnTo>
                  <a:pt x="34" y="42"/>
                </a:lnTo>
                <a:lnTo>
                  <a:pt x="34" y="47"/>
                </a:lnTo>
                <a:lnTo>
                  <a:pt x="39" y="46"/>
                </a:lnTo>
                <a:lnTo>
                  <a:pt x="34" y="37"/>
                </a:lnTo>
                <a:lnTo>
                  <a:pt x="29" y="29"/>
                </a:lnTo>
                <a:lnTo>
                  <a:pt x="9" y="13"/>
                </a:lnTo>
                <a:lnTo>
                  <a:pt x="14" y="8"/>
                </a:lnTo>
                <a:lnTo>
                  <a:pt x="29" y="8"/>
                </a:lnTo>
                <a:lnTo>
                  <a:pt x="29" y="10"/>
                </a:lnTo>
                <a:lnTo>
                  <a:pt x="36" y="20"/>
                </a:lnTo>
                <a:lnTo>
                  <a:pt x="39" y="25"/>
                </a:lnTo>
                <a:lnTo>
                  <a:pt x="48" y="31"/>
                </a:lnTo>
                <a:lnTo>
                  <a:pt x="43" y="33"/>
                </a:lnTo>
                <a:lnTo>
                  <a:pt x="53" y="36"/>
                </a:lnTo>
                <a:lnTo>
                  <a:pt x="69" y="49"/>
                </a:lnTo>
                <a:lnTo>
                  <a:pt x="77" y="52"/>
                </a:lnTo>
                <a:lnTo>
                  <a:pt x="63" y="57"/>
                </a:lnTo>
                <a:lnTo>
                  <a:pt x="69" y="59"/>
                </a:lnTo>
                <a:lnTo>
                  <a:pt x="77" y="66"/>
                </a:lnTo>
                <a:lnTo>
                  <a:pt x="98" y="69"/>
                </a:lnTo>
                <a:lnTo>
                  <a:pt x="103" y="71"/>
                </a:lnTo>
                <a:lnTo>
                  <a:pt x="129" y="76"/>
                </a:lnTo>
                <a:lnTo>
                  <a:pt x="143" y="78"/>
                </a:lnTo>
                <a:lnTo>
                  <a:pt x="151" y="76"/>
                </a:lnTo>
                <a:lnTo>
                  <a:pt x="161" y="76"/>
                </a:lnTo>
                <a:lnTo>
                  <a:pt x="177" y="83"/>
                </a:lnTo>
                <a:lnTo>
                  <a:pt x="185" y="76"/>
                </a:lnTo>
                <a:lnTo>
                  <a:pt x="190" y="76"/>
                </a:lnTo>
                <a:lnTo>
                  <a:pt x="185" y="71"/>
                </a:lnTo>
                <a:lnTo>
                  <a:pt x="190" y="69"/>
                </a:lnTo>
                <a:lnTo>
                  <a:pt x="208" y="69"/>
                </a:lnTo>
                <a:lnTo>
                  <a:pt x="215" y="66"/>
                </a:lnTo>
                <a:lnTo>
                  <a:pt x="218" y="69"/>
                </a:lnTo>
                <a:lnTo>
                  <a:pt x="218" y="65"/>
                </a:lnTo>
                <a:lnTo>
                  <a:pt x="232" y="52"/>
                </a:lnTo>
                <a:lnTo>
                  <a:pt x="223" y="52"/>
                </a:lnTo>
                <a:lnTo>
                  <a:pt x="203" y="55"/>
                </a:lnTo>
                <a:lnTo>
                  <a:pt x="197" y="62"/>
                </a:lnTo>
                <a:lnTo>
                  <a:pt x="185" y="63"/>
                </a:lnTo>
                <a:lnTo>
                  <a:pt x="189" y="66"/>
                </a:lnTo>
                <a:lnTo>
                  <a:pt x="160" y="65"/>
                </a:lnTo>
                <a:lnTo>
                  <a:pt x="151" y="60"/>
                </a:lnTo>
                <a:lnTo>
                  <a:pt x="143" y="47"/>
                </a:lnTo>
                <a:lnTo>
                  <a:pt x="146" y="37"/>
                </a:lnTo>
                <a:lnTo>
                  <a:pt x="151" y="33"/>
                </a:lnTo>
                <a:lnTo>
                  <a:pt x="137" y="31"/>
                </a:lnTo>
                <a:lnTo>
                  <a:pt x="120" y="15"/>
                </a:lnTo>
                <a:lnTo>
                  <a:pt x="112" y="14"/>
                </a:lnTo>
                <a:lnTo>
                  <a:pt x="108" y="19"/>
                </a:lnTo>
                <a:lnTo>
                  <a:pt x="103" y="18"/>
                </a:lnTo>
                <a:lnTo>
                  <a:pt x="98" y="13"/>
                </a:lnTo>
                <a:lnTo>
                  <a:pt x="98" y="11"/>
                </a:lnTo>
                <a:lnTo>
                  <a:pt x="93" y="8"/>
                </a:lnTo>
                <a:lnTo>
                  <a:pt x="48" y="10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48" name="Freeform 1590"/>
          <p:cNvSpPr>
            <a:spLocks/>
          </p:cNvSpPr>
          <p:nvPr/>
        </p:nvSpPr>
        <p:spPr bwMode="auto">
          <a:xfrm>
            <a:off x="2741611" y="3087690"/>
            <a:ext cx="368300" cy="131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6"/>
              </a:cxn>
              <a:cxn ang="0">
                <a:pos x="9" y="20"/>
              </a:cxn>
              <a:cxn ang="0">
                <a:pos x="5" y="24"/>
              </a:cxn>
              <a:cxn ang="0">
                <a:pos x="24" y="31"/>
              </a:cxn>
              <a:cxn ang="0">
                <a:pos x="24" y="33"/>
              </a:cxn>
              <a:cxn ang="0">
                <a:pos x="14" y="37"/>
              </a:cxn>
              <a:cxn ang="0">
                <a:pos x="34" y="42"/>
              </a:cxn>
              <a:cxn ang="0">
                <a:pos x="34" y="47"/>
              </a:cxn>
              <a:cxn ang="0">
                <a:pos x="39" y="46"/>
              </a:cxn>
              <a:cxn ang="0">
                <a:pos x="34" y="37"/>
              </a:cxn>
              <a:cxn ang="0">
                <a:pos x="29" y="29"/>
              </a:cxn>
              <a:cxn ang="0">
                <a:pos x="9" y="13"/>
              </a:cxn>
              <a:cxn ang="0">
                <a:pos x="14" y="8"/>
              </a:cxn>
              <a:cxn ang="0">
                <a:pos x="29" y="8"/>
              </a:cxn>
              <a:cxn ang="0">
                <a:pos x="29" y="10"/>
              </a:cxn>
              <a:cxn ang="0">
                <a:pos x="36" y="20"/>
              </a:cxn>
              <a:cxn ang="0">
                <a:pos x="39" y="25"/>
              </a:cxn>
              <a:cxn ang="0">
                <a:pos x="48" y="31"/>
              </a:cxn>
              <a:cxn ang="0">
                <a:pos x="43" y="33"/>
              </a:cxn>
              <a:cxn ang="0">
                <a:pos x="53" y="36"/>
              </a:cxn>
              <a:cxn ang="0">
                <a:pos x="69" y="49"/>
              </a:cxn>
              <a:cxn ang="0">
                <a:pos x="77" y="52"/>
              </a:cxn>
              <a:cxn ang="0">
                <a:pos x="63" y="57"/>
              </a:cxn>
              <a:cxn ang="0">
                <a:pos x="69" y="59"/>
              </a:cxn>
              <a:cxn ang="0">
                <a:pos x="77" y="66"/>
              </a:cxn>
              <a:cxn ang="0">
                <a:pos x="98" y="69"/>
              </a:cxn>
              <a:cxn ang="0">
                <a:pos x="103" y="71"/>
              </a:cxn>
              <a:cxn ang="0">
                <a:pos x="129" y="76"/>
              </a:cxn>
              <a:cxn ang="0">
                <a:pos x="143" y="78"/>
              </a:cxn>
              <a:cxn ang="0">
                <a:pos x="151" y="76"/>
              </a:cxn>
              <a:cxn ang="0">
                <a:pos x="161" y="76"/>
              </a:cxn>
              <a:cxn ang="0">
                <a:pos x="177" y="83"/>
              </a:cxn>
              <a:cxn ang="0">
                <a:pos x="185" y="76"/>
              </a:cxn>
              <a:cxn ang="0">
                <a:pos x="190" y="76"/>
              </a:cxn>
              <a:cxn ang="0">
                <a:pos x="185" y="71"/>
              </a:cxn>
              <a:cxn ang="0">
                <a:pos x="190" y="69"/>
              </a:cxn>
              <a:cxn ang="0">
                <a:pos x="208" y="69"/>
              </a:cxn>
              <a:cxn ang="0">
                <a:pos x="215" y="66"/>
              </a:cxn>
              <a:cxn ang="0">
                <a:pos x="218" y="69"/>
              </a:cxn>
              <a:cxn ang="0">
                <a:pos x="218" y="65"/>
              </a:cxn>
              <a:cxn ang="0">
                <a:pos x="232" y="52"/>
              </a:cxn>
              <a:cxn ang="0">
                <a:pos x="223" y="52"/>
              </a:cxn>
              <a:cxn ang="0">
                <a:pos x="203" y="55"/>
              </a:cxn>
              <a:cxn ang="0">
                <a:pos x="197" y="62"/>
              </a:cxn>
              <a:cxn ang="0">
                <a:pos x="185" y="63"/>
              </a:cxn>
              <a:cxn ang="0">
                <a:pos x="189" y="66"/>
              </a:cxn>
              <a:cxn ang="0">
                <a:pos x="160" y="65"/>
              </a:cxn>
              <a:cxn ang="0">
                <a:pos x="151" y="60"/>
              </a:cxn>
              <a:cxn ang="0">
                <a:pos x="143" y="47"/>
              </a:cxn>
              <a:cxn ang="0">
                <a:pos x="146" y="37"/>
              </a:cxn>
              <a:cxn ang="0">
                <a:pos x="151" y="33"/>
              </a:cxn>
              <a:cxn ang="0">
                <a:pos x="137" y="31"/>
              </a:cxn>
              <a:cxn ang="0">
                <a:pos x="120" y="15"/>
              </a:cxn>
              <a:cxn ang="0">
                <a:pos x="112" y="14"/>
              </a:cxn>
              <a:cxn ang="0">
                <a:pos x="108" y="19"/>
              </a:cxn>
              <a:cxn ang="0">
                <a:pos x="103" y="18"/>
              </a:cxn>
              <a:cxn ang="0">
                <a:pos x="98" y="13"/>
              </a:cxn>
              <a:cxn ang="0">
                <a:pos x="98" y="11"/>
              </a:cxn>
              <a:cxn ang="0">
                <a:pos x="93" y="8"/>
              </a:cxn>
              <a:cxn ang="0">
                <a:pos x="48" y="10"/>
              </a:cxn>
              <a:cxn ang="0">
                <a:pos x="24" y="0"/>
              </a:cxn>
              <a:cxn ang="0">
                <a:pos x="0" y="0"/>
              </a:cxn>
            </a:cxnLst>
            <a:rect l="0" t="0" r="r" b="b"/>
            <a:pathLst>
              <a:path w="232" h="83">
                <a:moveTo>
                  <a:pt x="0" y="0"/>
                </a:moveTo>
                <a:lnTo>
                  <a:pt x="0" y="16"/>
                </a:lnTo>
                <a:lnTo>
                  <a:pt x="9" y="20"/>
                </a:lnTo>
                <a:lnTo>
                  <a:pt x="5" y="24"/>
                </a:lnTo>
                <a:lnTo>
                  <a:pt x="24" y="31"/>
                </a:lnTo>
                <a:lnTo>
                  <a:pt x="24" y="33"/>
                </a:lnTo>
                <a:lnTo>
                  <a:pt x="14" y="37"/>
                </a:lnTo>
                <a:lnTo>
                  <a:pt x="34" y="42"/>
                </a:lnTo>
                <a:lnTo>
                  <a:pt x="34" y="47"/>
                </a:lnTo>
                <a:lnTo>
                  <a:pt x="39" y="46"/>
                </a:lnTo>
                <a:lnTo>
                  <a:pt x="34" y="37"/>
                </a:lnTo>
                <a:lnTo>
                  <a:pt x="29" y="29"/>
                </a:lnTo>
                <a:lnTo>
                  <a:pt x="9" y="13"/>
                </a:lnTo>
                <a:lnTo>
                  <a:pt x="14" y="8"/>
                </a:lnTo>
                <a:lnTo>
                  <a:pt x="29" y="8"/>
                </a:lnTo>
                <a:lnTo>
                  <a:pt x="29" y="10"/>
                </a:lnTo>
                <a:lnTo>
                  <a:pt x="36" y="20"/>
                </a:lnTo>
                <a:lnTo>
                  <a:pt x="39" y="25"/>
                </a:lnTo>
                <a:lnTo>
                  <a:pt x="48" y="31"/>
                </a:lnTo>
                <a:lnTo>
                  <a:pt x="43" y="33"/>
                </a:lnTo>
                <a:lnTo>
                  <a:pt x="53" y="36"/>
                </a:lnTo>
                <a:lnTo>
                  <a:pt x="69" y="49"/>
                </a:lnTo>
                <a:lnTo>
                  <a:pt x="77" y="52"/>
                </a:lnTo>
                <a:lnTo>
                  <a:pt x="63" y="57"/>
                </a:lnTo>
                <a:lnTo>
                  <a:pt x="69" y="59"/>
                </a:lnTo>
                <a:lnTo>
                  <a:pt x="77" y="66"/>
                </a:lnTo>
                <a:lnTo>
                  <a:pt x="98" y="69"/>
                </a:lnTo>
                <a:lnTo>
                  <a:pt x="103" y="71"/>
                </a:lnTo>
                <a:lnTo>
                  <a:pt x="129" y="76"/>
                </a:lnTo>
                <a:lnTo>
                  <a:pt x="143" y="78"/>
                </a:lnTo>
                <a:lnTo>
                  <a:pt x="151" y="76"/>
                </a:lnTo>
                <a:lnTo>
                  <a:pt x="161" y="76"/>
                </a:lnTo>
                <a:lnTo>
                  <a:pt x="177" y="83"/>
                </a:lnTo>
                <a:lnTo>
                  <a:pt x="185" y="76"/>
                </a:lnTo>
                <a:lnTo>
                  <a:pt x="190" y="76"/>
                </a:lnTo>
                <a:lnTo>
                  <a:pt x="185" y="71"/>
                </a:lnTo>
                <a:lnTo>
                  <a:pt x="190" y="69"/>
                </a:lnTo>
                <a:lnTo>
                  <a:pt x="208" y="69"/>
                </a:lnTo>
                <a:lnTo>
                  <a:pt x="215" y="66"/>
                </a:lnTo>
                <a:lnTo>
                  <a:pt x="218" y="69"/>
                </a:lnTo>
                <a:lnTo>
                  <a:pt x="218" y="65"/>
                </a:lnTo>
                <a:lnTo>
                  <a:pt x="232" y="52"/>
                </a:lnTo>
                <a:lnTo>
                  <a:pt x="223" y="52"/>
                </a:lnTo>
                <a:lnTo>
                  <a:pt x="203" y="55"/>
                </a:lnTo>
                <a:lnTo>
                  <a:pt x="197" y="62"/>
                </a:lnTo>
                <a:lnTo>
                  <a:pt x="185" y="63"/>
                </a:lnTo>
                <a:lnTo>
                  <a:pt x="189" y="66"/>
                </a:lnTo>
                <a:lnTo>
                  <a:pt x="160" y="65"/>
                </a:lnTo>
                <a:lnTo>
                  <a:pt x="151" y="60"/>
                </a:lnTo>
                <a:lnTo>
                  <a:pt x="143" y="47"/>
                </a:lnTo>
                <a:lnTo>
                  <a:pt x="146" y="37"/>
                </a:lnTo>
                <a:lnTo>
                  <a:pt x="151" y="33"/>
                </a:lnTo>
                <a:lnTo>
                  <a:pt x="137" y="31"/>
                </a:lnTo>
                <a:lnTo>
                  <a:pt x="120" y="15"/>
                </a:lnTo>
                <a:lnTo>
                  <a:pt x="112" y="14"/>
                </a:lnTo>
                <a:lnTo>
                  <a:pt x="108" y="19"/>
                </a:lnTo>
                <a:lnTo>
                  <a:pt x="103" y="18"/>
                </a:lnTo>
                <a:lnTo>
                  <a:pt x="98" y="13"/>
                </a:lnTo>
                <a:lnTo>
                  <a:pt x="98" y="11"/>
                </a:lnTo>
                <a:lnTo>
                  <a:pt x="93" y="8"/>
                </a:lnTo>
                <a:lnTo>
                  <a:pt x="48" y="10"/>
                </a:lnTo>
                <a:lnTo>
                  <a:pt x="24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49" name="Freeform 1591"/>
          <p:cNvSpPr>
            <a:spLocks/>
          </p:cNvSpPr>
          <p:nvPr/>
        </p:nvSpPr>
        <p:spPr bwMode="auto">
          <a:xfrm>
            <a:off x="2700336" y="2974978"/>
            <a:ext cx="774699" cy="169863"/>
          </a:xfrm>
          <a:custGeom>
            <a:avLst/>
            <a:gdLst/>
            <a:ahLst/>
            <a:cxnLst>
              <a:cxn ang="0">
                <a:pos x="207" y="86"/>
              </a:cxn>
              <a:cxn ang="0">
                <a:pos x="235" y="85"/>
              </a:cxn>
              <a:cxn ang="0">
                <a:pos x="255" y="89"/>
              </a:cxn>
              <a:cxn ang="0">
                <a:pos x="257" y="84"/>
              </a:cxn>
              <a:cxn ang="0">
                <a:pos x="285" y="83"/>
              </a:cxn>
              <a:cxn ang="0">
                <a:pos x="290" y="86"/>
              </a:cxn>
              <a:cxn ang="0">
                <a:pos x="309" y="90"/>
              </a:cxn>
              <a:cxn ang="0">
                <a:pos x="314" y="107"/>
              </a:cxn>
              <a:cxn ang="0">
                <a:pos x="324" y="104"/>
              </a:cxn>
              <a:cxn ang="0">
                <a:pos x="338" y="72"/>
              </a:cxn>
              <a:cxn ang="0">
                <a:pos x="393" y="59"/>
              </a:cxn>
              <a:cxn ang="0">
                <a:pos x="393" y="49"/>
              </a:cxn>
              <a:cxn ang="0">
                <a:pos x="402" y="43"/>
              </a:cxn>
              <a:cxn ang="0">
                <a:pos x="412" y="42"/>
              </a:cxn>
              <a:cxn ang="0">
                <a:pos x="441" y="36"/>
              </a:cxn>
              <a:cxn ang="0">
                <a:pos x="454" y="35"/>
              </a:cxn>
              <a:cxn ang="0">
                <a:pos x="452" y="35"/>
              </a:cxn>
              <a:cxn ang="0">
                <a:pos x="462" y="23"/>
              </a:cxn>
              <a:cxn ang="0">
                <a:pos x="483" y="21"/>
              </a:cxn>
              <a:cxn ang="0">
                <a:pos x="483" y="17"/>
              </a:cxn>
              <a:cxn ang="0">
                <a:pos x="480" y="9"/>
              </a:cxn>
              <a:cxn ang="0">
                <a:pos x="454" y="18"/>
              </a:cxn>
              <a:cxn ang="0">
                <a:pos x="417" y="21"/>
              </a:cxn>
              <a:cxn ang="0">
                <a:pos x="388" y="25"/>
              </a:cxn>
              <a:cxn ang="0">
                <a:pos x="359" y="35"/>
              </a:cxn>
              <a:cxn ang="0">
                <a:pos x="359" y="25"/>
              </a:cxn>
              <a:cxn ang="0">
                <a:pos x="354" y="23"/>
              </a:cxn>
              <a:cxn ang="0">
                <a:pos x="359" y="18"/>
              </a:cxn>
              <a:cxn ang="0">
                <a:pos x="338" y="20"/>
              </a:cxn>
              <a:cxn ang="0">
                <a:pos x="319" y="32"/>
              </a:cxn>
              <a:cxn ang="0">
                <a:pos x="309" y="35"/>
              </a:cxn>
              <a:cxn ang="0">
                <a:pos x="314" y="25"/>
              </a:cxn>
              <a:cxn ang="0">
                <a:pos x="321" y="21"/>
              </a:cxn>
              <a:cxn ang="0">
                <a:pos x="359" y="14"/>
              </a:cxn>
              <a:cxn ang="0">
                <a:pos x="338" y="13"/>
              </a:cxn>
              <a:cxn ang="0">
                <a:pos x="324" y="12"/>
              </a:cxn>
              <a:cxn ang="0">
                <a:pos x="309" y="13"/>
              </a:cxn>
              <a:cxn ang="0">
                <a:pos x="298" y="13"/>
              </a:cxn>
              <a:cxn ang="0">
                <a:pos x="324" y="4"/>
              </a:cxn>
              <a:cxn ang="0">
                <a:pos x="290" y="0"/>
              </a:cxn>
              <a:cxn ang="0">
                <a:pos x="69" y="2"/>
              </a:cxn>
              <a:cxn ang="0">
                <a:pos x="60" y="9"/>
              </a:cxn>
              <a:cxn ang="0">
                <a:pos x="55" y="2"/>
              </a:cxn>
              <a:cxn ang="0">
                <a:pos x="40" y="15"/>
              </a:cxn>
              <a:cxn ang="0">
                <a:pos x="5" y="41"/>
              </a:cxn>
              <a:cxn ang="0">
                <a:pos x="0" y="44"/>
              </a:cxn>
              <a:cxn ang="0">
                <a:pos x="0" y="49"/>
              </a:cxn>
              <a:cxn ang="0">
                <a:pos x="5" y="58"/>
              </a:cxn>
              <a:cxn ang="0">
                <a:pos x="5" y="64"/>
              </a:cxn>
              <a:cxn ang="0">
                <a:pos x="21" y="67"/>
              </a:cxn>
              <a:cxn ang="0">
                <a:pos x="26" y="72"/>
              </a:cxn>
              <a:cxn ang="0">
                <a:pos x="74" y="81"/>
              </a:cxn>
              <a:cxn ang="0">
                <a:pos x="124" y="83"/>
              </a:cxn>
              <a:cxn ang="0">
                <a:pos x="129" y="90"/>
              </a:cxn>
              <a:cxn ang="0">
                <a:pos x="138" y="85"/>
              </a:cxn>
              <a:cxn ang="0">
                <a:pos x="164" y="102"/>
              </a:cxn>
              <a:cxn ang="0">
                <a:pos x="183" y="95"/>
              </a:cxn>
            </a:cxnLst>
            <a:rect l="0" t="0" r="r" b="b"/>
            <a:pathLst>
              <a:path w="488" h="107">
                <a:moveTo>
                  <a:pt x="183" y="95"/>
                </a:moveTo>
                <a:lnTo>
                  <a:pt x="207" y="86"/>
                </a:lnTo>
                <a:lnTo>
                  <a:pt x="229" y="86"/>
                </a:lnTo>
                <a:lnTo>
                  <a:pt x="235" y="85"/>
                </a:lnTo>
                <a:lnTo>
                  <a:pt x="235" y="90"/>
                </a:lnTo>
                <a:lnTo>
                  <a:pt x="255" y="89"/>
                </a:lnTo>
                <a:lnTo>
                  <a:pt x="252" y="86"/>
                </a:lnTo>
                <a:lnTo>
                  <a:pt x="257" y="84"/>
                </a:lnTo>
                <a:lnTo>
                  <a:pt x="264" y="83"/>
                </a:lnTo>
                <a:lnTo>
                  <a:pt x="285" y="83"/>
                </a:lnTo>
                <a:lnTo>
                  <a:pt x="290" y="85"/>
                </a:lnTo>
                <a:lnTo>
                  <a:pt x="290" y="86"/>
                </a:lnTo>
                <a:lnTo>
                  <a:pt x="304" y="85"/>
                </a:lnTo>
                <a:lnTo>
                  <a:pt x="309" y="90"/>
                </a:lnTo>
                <a:lnTo>
                  <a:pt x="309" y="100"/>
                </a:lnTo>
                <a:lnTo>
                  <a:pt x="314" y="107"/>
                </a:lnTo>
                <a:lnTo>
                  <a:pt x="319" y="107"/>
                </a:lnTo>
                <a:lnTo>
                  <a:pt x="324" y="104"/>
                </a:lnTo>
                <a:lnTo>
                  <a:pt x="324" y="81"/>
                </a:lnTo>
                <a:lnTo>
                  <a:pt x="338" y="72"/>
                </a:lnTo>
                <a:lnTo>
                  <a:pt x="388" y="61"/>
                </a:lnTo>
                <a:lnTo>
                  <a:pt x="393" y="59"/>
                </a:lnTo>
                <a:lnTo>
                  <a:pt x="388" y="55"/>
                </a:lnTo>
                <a:lnTo>
                  <a:pt x="393" y="49"/>
                </a:lnTo>
                <a:lnTo>
                  <a:pt x="402" y="46"/>
                </a:lnTo>
                <a:lnTo>
                  <a:pt x="402" y="43"/>
                </a:lnTo>
                <a:lnTo>
                  <a:pt x="407" y="44"/>
                </a:lnTo>
                <a:lnTo>
                  <a:pt x="412" y="42"/>
                </a:lnTo>
                <a:lnTo>
                  <a:pt x="417" y="38"/>
                </a:lnTo>
                <a:lnTo>
                  <a:pt x="441" y="36"/>
                </a:lnTo>
                <a:lnTo>
                  <a:pt x="441" y="35"/>
                </a:lnTo>
                <a:lnTo>
                  <a:pt x="454" y="35"/>
                </a:lnTo>
                <a:lnTo>
                  <a:pt x="454" y="32"/>
                </a:lnTo>
                <a:lnTo>
                  <a:pt x="452" y="35"/>
                </a:lnTo>
                <a:lnTo>
                  <a:pt x="452" y="32"/>
                </a:lnTo>
                <a:lnTo>
                  <a:pt x="462" y="23"/>
                </a:lnTo>
                <a:lnTo>
                  <a:pt x="476" y="21"/>
                </a:lnTo>
                <a:lnTo>
                  <a:pt x="483" y="21"/>
                </a:lnTo>
                <a:lnTo>
                  <a:pt x="488" y="18"/>
                </a:lnTo>
                <a:lnTo>
                  <a:pt x="483" y="17"/>
                </a:lnTo>
                <a:lnTo>
                  <a:pt x="488" y="11"/>
                </a:lnTo>
                <a:lnTo>
                  <a:pt x="480" y="9"/>
                </a:lnTo>
                <a:lnTo>
                  <a:pt x="464" y="18"/>
                </a:lnTo>
                <a:lnTo>
                  <a:pt x="454" y="18"/>
                </a:lnTo>
                <a:lnTo>
                  <a:pt x="424" y="20"/>
                </a:lnTo>
                <a:lnTo>
                  <a:pt x="417" y="21"/>
                </a:lnTo>
                <a:lnTo>
                  <a:pt x="412" y="25"/>
                </a:lnTo>
                <a:lnTo>
                  <a:pt x="388" y="25"/>
                </a:lnTo>
                <a:lnTo>
                  <a:pt x="393" y="28"/>
                </a:lnTo>
                <a:lnTo>
                  <a:pt x="359" y="35"/>
                </a:lnTo>
                <a:lnTo>
                  <a:pt x="348" y="35"/>
                </a:lnTo>
                <a:lnTo>
                  <a:pt x="359" y="25"/>
                </a:lnTo>
                <a:lnTo>
                  <a:pt x="359" y="23"/>
                </a:lnTo>
                <a:lnTo>
                  <a:pt x="354" y="23"/>
                </a:lnTo>
                <a:lnTo>
                  <a:pt x="359" y="21"/>
                </a:lnTo>
                <a:lnTo>
                  <a:pt x="359" y="18"/>
                </a:lnTo>
                <a:lnTo>
                  <a:pt x="350" y="18"/>
                </a:lnTo>
                <a:lnTo>
                  <a:pt x="338" y="20"/>
                </a:lnTo>
                <a:lnTo>
                  <a:pt x="328" y="25"/>
                </a:lnTo>
                <a:lnTo>
                  <a:pt x="319" y="32"/>
                </a:lnTo>
                <a:lnTo>
                  <a:pt x="314" y="35"/>
                </a:lnTo>
                <a:lnTo>
                  <a:pt x="309" y="35"/>
                </a:lnTo>
                <a:lnTo>
                  <a:pt x="309" y="31"/>
                </a:lnTo>
                <a:lnTo>
                  <a:pt x="314" y="25"/>
                </a:lnTo>
                <a:lnTo>
                  <a:pt x="328" y="20"/>
                </a:lnTo>
                <a:lnTo>
                  <a:pt x="321" y="21"/>
                </a:lnTo>
                <a:lnTo>
                  <a:pt x="338" y="15"/>
                </a:lnTo>
                <a:lnTo>
                  <a:pt x="359" y="14"/>
                </a:lnTo>
                <a:lnTo>
                  <a:pt x="359" y="13"/>
                </a:lnTo>
                <a:lnTo>
                  <a:pt x="338" y="13"/>
                </a:lnTo>
                <a:lnTo>
                  <a:pt x="338" y="11"/>
                </a:lnTo>
                <a:lnTo>
                  <a:pt x="324" y="12"/>
                </a:lnTo>
                <a:lnTo>
                  <a:pt x="338" y="9"/>
                </a:lnTo>
                <a:lnTo>
                  <a:pt x="309" y="13"/>
                </a:lnTo>
                <a:lnTo>
                  <a:pt x="309" y="11"/>
                </a:lnTo>
                <a:lnTo>
                  <a:pt x="298" y="13"/>
                </a:lnTo>
                <a:lnTo>
                  <a:pt x="319" y="4"/>
                </a:lnTo>
                <a:lnTo>
                  <a:pt x="324" y="4"/>
                </a:lnTo>
                <a:lnTo>
                  <a:pt x="293" y="2"/>
                </a:lnTo>
                <a:lnTo>
                  <a:pt x="290" y="0"/>
                </a:lnTo>
                <a:lnTo>
                  <a:pt x="69" y="0"/>
                </a:lnTo>
                <a:lnTo>
                  <a:pt x="69" y="2"/>
                </a:lnTo>
                <a:lnTo>
                  <a:pt x="65" y="9"/>
                </a:lnTo>
                <a:lnTo>
                  <a:pt x="60" y="9"/>
                </a:lnTo>
                <a:lnTo>
                  <a:pt x="65" y="4"/>
                </a:lnTo>
                <a:lnTo>
                  <a:pt x="55" y="2"/>
                </a:lnTo>
                <a:lnTo>
                  <a:pt x="50" y="4"/>
                </a:lnTo>
                <a:lnTo>
                  <a:pt x="40" y="15"/>
                </a:lnTo>
                <a:lnTo>
                  <a:pt x="15" y="28"/>
                </a:lnTo>
                <a:lnTo>
                  <a:pt x="5" y="41"/>
                </a:lnTo>
                <a:lnTo>
                  <a:pt x="5" y="43"/>
                </a:lnTo>
                <a:lnTo>
                  <a:pt x="0" y="44"/>
                </a:lnTo>
                <a:lnTo>
                  <a:pt x="5" y="46"/>
                </a:lnTo>
                <a:lnTo>
                  <a:pt x="0" y="49"/>
                </a:lnTo>
                <a:lnTo>
                  <a:pt x="5" y="53"/>
                </a:lnTo>
                <a:lnTo>
                  <a:pt x="5" y="58"/>
                </a:lnTo>
                <a:lnTo>
                  <a:pt x="10" y="62"/>
                </a:lnTo>
                <a:lnTo>
                  <a:pt x="5" y="64"/>
                </a:lnTo>
                <a:lnTo>
                  <a:pt x="21" y="66"/>
                </a:lnTo>
                <a:lnTo>
                  <a:pt x="21" y="67"/>
                </a:lnTo>
                <a:lnTo>
                  <a:pt x="26" y="71"/>
                </a:lnTo>
                <a:lnTo>
                  <a:pt x="26" y="72"/>
                </a:lnTo>
                <a:lnTo>
                  <a:pt x="50" y="72"/>
                </a:lnTo>
                <a:lnTo>
                  <a:pt x="74" y="81"/>
                </a:lnTo>
                <a:lnTo>
                  <a:pt x="119" y="79"/>
                </a:lnTo>
                <a:lnTo>
                  <a:pt x="124" y="83"/>
                </a:lnTo>
                <a:lnTo>
                  <a:pt x="124" y="85"/>
                </a:lnTo>
                <a:lnTo>
                  <a:pt x="129" y="90"/>
                </a:lnTo>
                <a:lnTo>
                  <a:pt x="134" y="89"/>
                </a:lnTo>
                <a:lnTo>
                  <a:pt x="138" y="85"/>
                </a:lnTo>
                <a:lnTo>
                  <a:pt x="148" y="87"/>
                </a:lnTo>
                <a:lnTo>
                  <a:pt x="164" y="102"/>
                </a:lnTo>
                <a:lnTo>
                  <a:pt x="178" y="104"/>
                </a:lnTo>
                <a:lnTo>
                  <a:pt x="183" y="95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50" name="Freeform 1592"/>
          <p:cNvSpPr>
            <a:spLocks/>
          </p:cNvSpPr>
          <p:nvPr/>
        </p:nvSpPr>
        <p:spPr bwMode="auto">
          <a:xfrm>
            <a:off x="2700336" y="2974978"/>
            <a:ext cx="774699" cy="169863"/>
          </a:xfrm>
          <a:custGeom>
            <a:avLst/>
            <a:gdLst/>
            <a:ahLst/>
            <a:cxnLst>
              <a:cxn ang="0">
                <a:pos x="207" y="86"/>
              </a:cxn>
              <a:cxn ang="0">
                <a:pos x="235" y="85"/>
              </a:cxn>
              <a:cxn ang="0">
                <a:pos x="255" y="89"/>
              </a:cxn>
              <a:cxn ang="0">
                <a:pos x="257" y="84"/>
              </a:cxn>
              <a:cxn ang="0">
                <a:pos x="285" y="83"/>
              </a:cxn>
              <a:cxn ang="0">
                <a:pos x="290" y="86"/>
              </a:cxn>
              <a:cxn ang="0">
                <a:pos x="309" y="90"/>
              </a:cxn>
              <a:cxn ang="0">
                <a:pos x="314" y="107"/>
              </a:cxn>
              <a:cxn ang="0">
                <a:pos x="324" y="104"/>
              </a:cxn>
              <a:cxn ang="0">
                <a:pos x="338" y="72"/>
              </a:cxn>
              <a:cxn ang="0">
                <a:pos x="393" y="59"/>
              </a:cxn>
              <a:cxn ang="0">
                <a:pos x="393" y="49"/>
              </a:cxn>
              <a:cxn ang="0">
                <a:pos x="402" y="43"/>
              </a:cxn>
              <a:cxn ang="0">
                <a:pos x="412" y="42"/>
              </a:cxn>
              <a:cxn ang="0">
                <a:pos x="441" y="36"/>
              </a:cxn>
              <a:cxn ang="0">
                <a:pos x="454" y="35"/>
              </a:cxn>
              <a:cxn ang="0">
                <a:pos x="452" y="35"/>
              </a:cxn>
              <a:cxn ang="0">
                <a:pos x="462" y="23"/>
              </a:cxn>
              <a:cxn ang="0">
                <a:pos x="483" y="21"/>
              </a:cxn>
              <a:cxn ang="0">
                <a:pos x="483" y="17"/>
              </a:cxn>
              <a:cxn ang="0">
                <a:pos x="480" y="9"/>
              </a:cxn>
              <a:cxn ang="0">
                <a:pos x="454" y="18"/>
              </a:cxn>
              <a:cxn ang="0">
                <a:pos x="417" y="21"/>
              </a:cxn>
              <a:cxn ang="0">
                <a:pos x="388" y="25"/>
              </a:cxn>
              <a:cxn ang="0">
                <a:pos x="359" y="35"/>
              </a:cxn>
              <a:cxn ang="0">
                <a:pos x="359" y="25"/>
              </a:cxn>
              <a:cxn ang="0">
                <a:pos x="354" y="23"/>
              </a:cxn>
              <a:cxn ang="0">
                <a:pos x="359" y="18"/>
              </a:cxn>
              <a:cxn ang="0">
                <a:pos x="338" y="20"/>
              </a:cxn>
              <a:cxn ang="0">
                <a:pos x="319" y="32"/>
              </a:cxn>
              <a:cxn ang="0">
                <a:pos x="309" y="35"/>
              </a:cxn>
              <a:cxn ang="0">
                <a:pos x="314" y="25"/>
              </a:cxn>
              <a:cxn ang="0">
                <a:pos x="321" y="21"/>
              </a:cxn>
              <a:cxn ang="0">
                <a:pos x="359" y="14"/>
              </a:cxn>
              <a:cxn ang="0">
                <a:pos x="338" y="13"/>
              </a:cxn>
              <a:cxn ang="0">
                <a:pos x="324" y="12"/>
              </a:cxn>
              <a:cxn ang="0">
                <a:pos x="309" y="13"/>
              </a:cxn>
              <a:cxn ang="0">
                <a:pos x="298" y="13"/>
              </a:cxn>
              <a:cxn ang="0">
                <a:pos x="324" y="4"/>
              </a:cxn>
              <a:cxn ang="0">
                <a:pos x="290" y="0"/>
              </a:cxn>
              <a:cxn ang="0">
                <a:pos x="69" y="2"/>
              </a:cxn>
              <a:cxn ang="0">
                <a:pos x="60" y="9"/>
              </a:cxn>
              <a:cxn ang="0">
                <a:pos x="55" y="2"/>
              </a:cxn>
              <a:cxn ang="0">
                <a:pos x="40" y="15"/>
              </a:cxn>
              <a:cxn ang="0">
                <a:pos x="5" y="41"/>
              </a:cxn>
              <a:cxn ang="0">
                <a:pos x="0" y="44"/>
              </a:cxn>
              <a:cxn ang="0">
                <a:pos x="0" y="49"/>
              </a:cxn>
              <a:cxn ang="0">
                <a:pos x="5" y="58"/>
              </a:cxn>
              <a:cxn ang="0">
                <a:pos x="5" y="64"/>
              </a:cxn>
              <a:cxn ang="0">
                <a:pos x="21" y="67"/>
              </a:cxn>
              <a:cxn ang="0">
                <a:pos x="26" y="72"/>
              </a:cxn>
              <a:cxn ang="0">
                <a:pos x="74" y="81"/>
              </a:cxn>
              <a:cxn ang="0">
                <a:pos x="124" y="83"/>
              </a:cxn>
              <a:cxn ang="0">
                <a:pos x="129" y="90"/>
              </a:cxn>
              <a:cxn ang="0">
                <a:pos x="138" y="85"/>
              </a:cxn>
              <a:cxn ang="0">
                <a:pos x="164" y="102"/>
              </a:cxn>
              <a:cxn ang="0">
                <a:pos x="183" y="95"/>
              </a:cxn>
            </a:cxnLst>
            <a:rect l="0" t="0" r="r" b="b"/>
            <a:pathLst>
              <a:path w="488" h="107">
                <a:moveTo>
                  <a:pt x="183" y="95"/>
                </a:moveTo>
                <a:lnTo>
                  <a:pt x="207" y="86"/>
                </a:lnTo>
                <a:lnTo>
                  <a:pt x="229" y="86"/>
                </a:lnTo>
                <a:lnTo>
                  <a:pt x="235" y="85"/>
                </a:lnTo>
                <a:lnTo>
                  <a:pt x="235" y="90"/>
                </a:lnTo>
                <a:lnTo>
                  <a:pt x="255" y="89"/>
                </a:lnTo>
                <a:lnTo>
                  <a:pt x="252" y="86"/>
                </a:lnTo>
                <a:lnTo>
                  <a:pt x="257" y="84"/>
                </a:lnTo>
                <a:lnTo>
                  <a:pt x="264" y="83"/>
                </a:lnTo>
                <a:lnTo>
                  <a:pt x="285" y="83"/>
                </a:lnTo>
                <a:lnTo>
                  <a:pt x="290" y="85"/>
                </a:lnTo>
                <a:lnTo>
                  <a:pt x="290" y="86"/>
                </a:lnTo>
                <a:lnTo>
                  <a:pt x="304" y="85"/>
                </a:lnTo>
                <a:lnTo>
                  <a:pt x="309" y="90"/>
                </a:lnTo>
                <a:lnTo>
                  <a:pt x="309" y="100"/>
                </a:lnTo>
                <a:lnTo>
                  <a:pt x="314" y="107"/>
                </a:lnTo>
                <a:lnTo>
                  <a:pt x="319" y="107"/>
                </a:lnTo>
                <a:lnTo>
                  <a:pt x="324" y="104"/>
                </a:lnTo>
                <a:lnTo>
                  <a:pt x="324" y="81"/>
                </a:lnTo>
                <a:lnTo>
                  <a:pt x="338" y="72"/>
                </a:lnTo>
                <a:lnTo>
                  <a:pt x="388" y="61"/>
                </a:lnTo>
                <a:lnTo>
                  <a:pt x="393" y="59"/>
                </a:lnTo>
                <a:lnTo>
                  <a:pt x="388" y="55"/>
                </a:lnTo>
                <a:lnTo>
                  <a:pt x="393" y="49"/>
                </a:lnTo>
                <a:lnTo>
                  <a:pt x="402" y="46"/>
                </a:lnTo>
                <a:lnTo>
                  <a:pt x="402" y="43"/>
                </a:lnTo>
                <a:lnTo>
                  <a:pt x="407" y="44"/>
                </a:lnTo>
                <a:lnTo>
                  <a:pt x="412" y="42"/>
                </a:lnTo>
                <a:lnTo>
                  <a:pt x="417" y="38"/>
                </a:lnTo>
                <a:lnTo>
                  <a:pt x="441" y="36"/>
                </a:lnTo>
                <a:lnTo>
                  <a:pt x="441" y="35"/>
                </a:lnTo>
                <a:lnTo>
                  <a:pt x="454" y="35"/>
                </a:lnTo>
                <a:lnTo>
                  <a:pt x="454" y="32"/>
                </a:lnTo>
                <a:lnTo>
                  <a:pt x="452" y="35"/>
                </a:lnTo>
                <a:lnTo>
                  <a:pt x="452" y="32"/>
                </a:lnTo>
                <a:lnTo>
                  <a:pt x="462" y="23"/>
                </a:lnTo>
                <a:lnTo>
                  <a:pt x="476" y="21"/>
                </a:lnTo>
                <a:lnTo>
                  <a:pt x="483" y="21"/>
                </a:lnTo>
                <a:lnTo>
                  <a:pt x="488" y="18"/>
                </a:lnTo>
                <a:lnTo>
                  <a:pt x="483" y="17"/>
                </a:lnTo>
                <a:lnTo>
                  <a:pt x="488" y="11"/>
                </a:lnTo>
                <a:lnTo>
                  <a:pt x="480" y="9"/>
                </a:lnTo>
                <a:lnTo>
                  <a:pt x="464" y="18"/>
                </a:lnTo>
                <a:lnTo>
                  <a:pt x="454" y="18"/>
                </a:lnTo>
                <a:lnTo>
                  <a:pt x="424" y="20"/>
                </a:lnTo>
                <a:lnTo>
                  <a:pt x="417" y="21"/>
                </a:lnTo>
                <a:lnTo>
                  <a:pt x="412" y="25"/>
                </a:lnTo>
                <a:lnTo>
                  <a:pt x="388" y="25"/>
                </a:lnTo>
                <a:lnTo>
                  <a:pt x="393" y="28"/>
                </a:lnTo>
                <a:lnTo>
                  <a:pt x="359" y="35"/>
                </a:lnTo>
                <a:lnTo>
                  <a:pt x="348" y="35"/>
                </a:lnTo>
                <a:lnTo>
                  <a:pt x="359" y="25"/>
                </a:lnTo>
                <a:lnTo>
                  <a:pt x="359" y="23"/>
                </a:lnTo>
                <a:lnTo>
                  <a:pt x="354" y="23"/>
                </a:lnTo>
                <a:lnTo>
                  <a:pt x="359" y="21"/>
                </a:lnTo>
                <a:lnTo>
                  <a:pt x="359" y="18"/>
                </a:lnTo>
                <a:lnTo>
                  <a:pt x="350" y="18"/>
                </a:lnTo>
                <a:lnTo>
                  <a:pt x="338" y="20"/>
                </a:lnTo>
                <a:lnTo>
                  <a:pt x="328" y="25"/>
                </a:lnTo>
                <a:lnTo>
                  <a:pt x="319" y="32"/>
                </a:lnTo>
                <a:lnTo>
                  <a:pt x="314" y="35"/>
                </a:lnTo>
                <a:lnTo>
                  <a:pt x="309" y="35"/>
                </a:lnTo>
                <a:lnTo>
                  <a:pt x="309" y="31"/>
                </a:lnTo>
                <a:lnTo>
                  <a:pt x="314" y="25"/>
                </a:lnTo>
                <a:lnTo>
                  <a:pt x="328" y="20"/>
                </a:lnTo>
                <a:lnTo>
                  <a:pt x="321" y="21"/>
                </a:lnTo>
                <a:lnTo>
                  <a:pt x="338" y="15"/>
                </a:lnTo>
                <a:lnTo>
                  <a:pt x="359" y="14"/>
                </a:lnTo>
                <a:lnTo>
                  <a:pt x="359" y="13"/>
                </a:lnTo>
                <a:lnTo>
                  <a:pt x="338" y="13"/>
                </a:lnTo>
                <a:lnTo>
                  <a:pt x="338" y="11"/>
                </a:lnTo>
                <a:lnTo>
                  <a:pt x="324" y="12"/>
                </a:lnTo>
                <a:lnTo>
                  <a:pt x="338" y="9"/>
                </a:lnTo>
                <a:lnTo>
                  <a:pt x="309" y="13"/>
                </a:lnTo>
                <a:lnTo>
                  <a:pt x="309" y="11"/>
                </a:lnTo>
                <a:lnTo>
                  <a:pt x="298" y="13"/>
                </a:lnTo>
                <a:lnTo>
                  <a:pt x="319" y="4"/>
                </a:lnTo>
                <a:lnTo>
                  <a:pt x="324" y="4"/>
                </a:lnTo>
                <a:lnTo>
                  <a:pt x="293" y="2"/>
                </a:lnTo>
                <a:lnTo>
                  <a:pt x="290" y="0"/>
                </a:lnTo>
                <a:lnTo>
                  <a:pt x="69" y="0"/>
                </a:lnTo>
                <a:lnTo>
                  <a:pt x="69" y="2"/>
                </a:lnTo>
                <a:lnTo>
                  <a:pt x="65" y="9"/>
                </a:lnTo>
                <a:lnTo>
                  <a:pt x="60" y="9"/>
                </a:lnTo>
                <a:lnTo>
                  <a:pt x="65" y="4"/>
                </a:lnTo>
                <a:lnTo>
                  <a:pt x="55" y="2"/>
                </a:lnTo>
                <a:lnTo>
                  <a:pt x="50" y="4"/>
                </a:lnTo>
                <a:lnTo>
                  <a:pt x="40" y="15"/>
                </a:lnTo>
                <a:lnTo>
                  <a:pt x="15" y="28"/>
                </a:lnTo>
                <a:lnTo>
                  <a:pt x="5" y="41"/>
                </a:lnTo>
                <a:lnTo>
                  <a:pt x="5" y="43"/>
                </a:lnTo>
                <a:lnTo>
                  <a:pt x="0" y="44"/>
                </a:lnTo>
                <a:lnTo>
                  <a:pt x="5" y="46"/>
                </a:lnTo>
                <a:lnTo>
                  <a:pt x="0" y="49"/>
                </a:lnTo>
                <a:lnTo>
                  <a:pt x="5" y="53"/>
                </a:lnTo>
                <a:lnTo>
                  <a:pt x="5" y="58"/>
                </a:lnTo>
                <a:lnTo>
                  <a:pt x="10" y="62"/>
                </a:lnTo>
                <a:lnTo>
                  <a:pt x="5" y="64"/>
                </a:lnTo>
                <a:lnTo>
                  <a:pt x="21" y="66"/>
                </a:lnTo>
                <a:lnTo>
                  <a:pt x="21" y="67"/>
                </a:lnTo>
                <a:lnTo>
                  <a:pt x="26" y="71"/>
                </a:lnTo>
                <a:lnTo>
                  <a:pt x="26" y="72"/>
                </a:lnTo>
                <a:lnTo>
                  <a:pt x="50" y="72"/>
                </a:lnTo>
                <a:lnTo>
                  <a:pt x="74" y="81"/>
                </a:lnTo>
                <a:lnTo>
                  <a:pt x="119" y="79"/>
                </a:lnTo>
                <a:lnTo>
                  <a:pt x="124" y="83"/>
                </a:lnTo>
                <a:lnTo>
                  <a:pt x="124" y="85"/>
                </a:lnTo>
                <a:lnTo>
                  <a:pt x="129" y="90"/>
                </a:lnTo>
                <a:lnTo>
                  <a:pt x="134" y="89"/>
                </a:lnTo>
                <a:lnTo>
                  <a:pt x="138" y="85"/>
                </a:lnTo>
                <a:lnTo>
                  <a:pt x="148" y="87"/>
                </a:lnTo>
                <a:lnTo>
                  <a:pt x="164" y="102"/>
                </a:lnTo>
                <a:lnTo>
                  <a:pt x="178" y="104"/>
                </a:lnTo>
                <a:lnTo>
                  <a:pt x="183" y="95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51" name="Freeform 1593"/>
          <p:cNvSpPr>
            <a:spLocks/>
          </p:cNvSpPr>
          <p:nvPr/>
        </p:nvSpPr>
        <p:spPr bwMode="auto">
          <a:xfrm>
            <a:off x="3022598" y="3200403"/>
            <a:ext cx="57150" cy="23813"/>
          </a:xfrm>
          <a:custGeom>
            <a:avLst/>
            <a:gdLst/>
            <a:ahLst/>
            <a:cxnLst>
              <a:cxn ang="0">
                <a:pos x="21" y="12"/>
              </a:cxn>
              <a:cxn ang="0">
                <a:pos x="12" y="15"/>
              </a:cxn>
              <a:cxn ang="0">
                <a:pos x="0" y="14"/>
              </a:cxn>
              <a:cxn ang="0">
                <a:pos x="0" y="12"/>
              </a:cxn>
              <a:cxn ang="0">
                <a:pos x="9" y="5"/>
              </a:cxn>
              <a:cxn ang="0">
                <a:pos x="14" y="5"/>
              </a:cxn>
              <a:cxn ang="0">
                <a:pos x="9" y="1"/>
              </a:cxn>
              <a:cxn ang="0">
                <a:pos x="14" y="0"/>
              </a:cxn>
              <a:cxn ang="0">
                <a:pos x="31" y="0"/>
              </a:cxn>
              <a:cxn ang="0">
                <a:pos x="26" y="5"/>
              </a:cxn>
              <a:cxn ang="0">
                <a:pos x="35" y="8"/>
              </a:cxn>
              <a:cxn ang="0">
                <a:pos x="36" y="8"/>
              </a:cxn>
              <a:cxn ang="0">
                <a:pos x="21" y="12"/>
              </a:cxn>
            </a:cxnLst>
            <a:rect l="0" t="0" r="r" b="b"/>
            <a:pathLst>
              <a:path w="36" h="15">
                <a:moveTo>
                  <a:pt x="21" y="12"/>
                </a:moveTo>
                <a:lnTo>
                  <a:pt x="12" y="15"/>
                </a:lnTo>
                <a:lnTo>
                  <a:pt x="0" y="14"/>
                </a:lnTo>
                <a:lnTo>
                  <a:pt x="0" y="12"/>
                </a:lnTo>
                <a:lnTo>
                  <a:pt x="9" y="5"/>
                </a:lnTo>
                <a:lnTo>
                  <a:pt x="14" y="5"/>
                </a:lnTo>
                <a:lnTo>
                  <a:pt x="9" y="1"/>
                </a:lnTo>
                <a:lnTo>
                  <a:pt x="14" y="0"/>
                </a:lnTo>
                <a:lnTo>
                  <a:pt x="31" y="0"/>
                </a:lnTo>
                <a:lnTo>
                  <a:pt x="26" y="5"/>
                </a:lnTo>
                <a:lnTo>
                  <a:pt x="35" y="8"/>
                </a:lnTo>
                <a:lnTo>
                  <a:pt x="36" y="8"/>
                </a:lnTo>
                <a:lnTo>
                  <a:pt x="21" y="1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52" name="Freeform 1594"/>
          <p:cNvSpPr>
            <a:spLocks/>
          </p:cNvSpPr>
          <p:nvPr/>
        </p:nvSpPr>
        <p:spPr bwMode="auto">
          <a:xfrm>
            <a:off x="3022598" y="3200403"/>
            <a:ext cx="57150" cy="23813"/>
          </a:xfrm>
          <a:custGeom>
            <a:avLst/>
            <a:gdLst/>
            <a:ahLst/>
            <a:cxnLst>
              <a:cxn ang="0">
                <a:pos x="21" y="12"/>
              </a:cxn>
              <a:cxn ang="0">
                <a:pos x="12" y="15"/>
              </a:cxn>
              <a:cxn ang="0">
                <a:pos x="0" y="14"/>
              </a:cxn>
              <a:cxn ang="0">
                <a:pos x="0" y="12"/>
              </a:cxn>
              <a:cxn ang="0">
                <a:pos x="9" y="5"/>
              </a:cxn>
              <a:cxn ang="0">
                <a:pos x="14" y="5"/>
              </a:cxn>
              <a:cxn ang="0">
                <a:pos x="9" y="1"/>
              </a:cxn>
              <a:cxn ang="0">
                <a:pos x="14" y="0"/>
              </a:cxn>
              <a:cxn ang="0">
                <a:pos x="31" y="0"/>
              </a:cxn>
              <a:cxn ang="0">
                <a:pos x="26" y="5"/>
              </a:cxn>
              <a:cxn ang="0">
                <a:pos x="35" y="8"/>
              </a:cxn>
              <a:cxn ang="0">
                <a:pos x="36" y="8"/>
              </a:cxn>
              <a:cxn ang="0">
                <a:pos x="21" y="12"/>
              </a:cxn>
            </a:cxnLst>
            <a:rect l="0" t="0" r="r" b="b"/>
            <a:pathLst>
              <a:path w="36" h="15">
                <a:moveTo>
                  <a:pt x="21" y="12"/>
                </a:moveTo>
                <a:lnTo>
                  <a:pt x="12" y="15"/>
                </a:lnTo>
                <a:lnTo>
                  <a:pt x="0" y="14"/>
                </a:lnTo>
                <a:lnTo>
                  <a:pt x="0" y="12"/>
                </a:lnTo>
                <a:lnTo>
                  <a:pt x="9" y="5"/>
                </a:lnTo>
                <a:lnTo>
                  <a:pt x="14" y="5"/>
                </a:lnTo>
                <a:lnTo>
                  <a:pt x="9" y="1"/>
                </a:lnTo>
                <a:lnTo>
                  <a:pt x="14" y="0"/>
                </a:lnTo>
                <a:lnTo>
                  <a:pt x="31" y="0"/>
                </a:lnTo>
                <a:lnTo>
                  <a:pt x="26" y="5"/>
                </a:lnTo>
                <a:lnTo>
                  <a:pt x="35" y="8"/>
                </a:lnTo>
                <a:lnTo>
                  <a:pt x="36" y="8"/>
                </a:lnTo>
                <a:lnTo>
                  <a:pt x="21" y="1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53" name="Freeform 1595"/>
          <p:cNvSpPr>
            <a:spLocks/>
          </p:cNvSpPr>
          <p:nvPr/>
        </p:nvSpPr>
        <p:spPr bwMode="auto">
          <a:xfrm>
            <a:off x="3043236" y="3219453"/>
            <a:ext cx="39687" cy="9525"/>
          </a:xfrm>
          <a:custGeom>
            <a:avLst/>
            <a:gdLst/>
            <a:ahLst/>
            <a:cxnLst>
              <a:cxn ang="0">
                <a:pos x="25" y="3"/>
              </a:cxn>
              <a:cxn ang="0">
                <a:pos x="8" y="0"/>
              </a:cxn>
              <a:cxn ang="0">
                <a:pos x="0" y="3"/>
              </a:cxn>
              <a:cxn ang="0">
                <a:pos x="11" y="5"/>
              </a:cxn>
              <a:cxn ang="0">
                <a:pos x="25" y="6"/>
              </a:cxn>
              <a:cxn ang="0">
                <a:pos x="25" y="3"/>
              </a:cxn>
            </a:cxnLst>
            <a:rect l="0" t="0" r="r" b="b"/>
            <a:pathLst>
              <a:path w="25" h="6">
                <a:moveTo>
                  <a:pt x="25" y="3"/>
                </a:moveTo>
                <a:lnTo>
                  <a:pt x="8" y="0"/>
                </a:lnTo>
                <a:lnTo>
                  <a:pt x="0" y="3"/>
                </a:lnTo>
                <a:lnTo>
                  <a:pt x="11" y="5"/>
                </a:lnTo>
                <a:lnTo>
                  <a:pt x="25" y="6"/>
                </a:lnTo>
                <a:lnTo>
                  <a:pt x="25" y="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54" name="Freeform 1596"/>
          <p:cNvSpPr>
            <a:spLocks/>
          </p:cNvSpPr>
          <p:nvPr/>
        </p:nvSpPr>
        <p:spPr bwMode="auto">
          <a:xfrm>
            <a:off x="3043236" y="3219453"/>
            <a:ext cx="39687" cy="9525"/>
          </a:xfrm>
          <a:custGeom>
            <a:avLst/>
            <a:gdLst/>
            <a:ahLst/>
            <a:cxnLst>
              <a:cxn ang="0">
                <a:pos x="25" y="3"/>
              </a:cxn>
              <a:cxn ang="0">
                <a:pos x="8" y="0"/>
              </a:cxn>
              <a:cxn ang="0">
                <a:pos x="0" y="3"/>
              </a:cxn>
              <a:cxn ang="0">
                <a:pos x="11" y="5"/>
              </a:cxn>
              <a:cxn ang="0">
                <a:pos x="25" y="6"/>
              </a:cxn>
              <a:cxn ang="0">
                <a:pos x="25" y="3"/>
              </a:cxn>
            </a:cxnLst>
            <a:rect l="0" t="0" r="r" b="b"/>
            <a:pathLst>
              <a:path w="25" h="6">
                <a:moveTo>
                  <a:pt x="25" y="3"/>
                </a:moveTo>
                <a:lnTo>
                  <a:pt x="8" y="0"/>
                </a:lnTo>
                <a:lnTo>
                  <a:pt x="0" y="3"/>
                </a:lnTo>
                <a:lnTo>
                  <a:pt x="11" y="5"/>
                </a:lnTo>
                <a:lnTo>
                  <a:pt x="25" y="6"/>
                </a:lnTo>
                <a:lnTo>
                  <a:pt x="25" y="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55" name="Freeform 1597"/>
          <p:cNvSpPr>
            <a:spLocks/>
          </p:cNvSpPr>
          <p:nvPr/>
        </p:nvSpPr>
        <p:spPr bwMode="auto">
          <a:xfrm>
            <a:off x="3181348" y="3255966"/>
            <a:ext cx="7937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0"/>
              </a:cxn>
              <a:cxn ang="0">
                <a:pos x="5" y="3"/>
              </a:cxn>
              <a:cxn ang="0">
                <a:pos x="0" y="0"/>
              </a:cxn>
            </a:cxnLst>
            <a:rect l="0" t="0" r="r" b="b"/>
            <a:pathLst>
              <a:path w="5" h="3">
                <a:moveTo>
                  <a:pt x="0" y="0"/>
                </a:moveTo>
                <a:lnTo>
                  <a:pt x="5" y="0"/>
                </a:lnTo>
                <a:lnTo>
                  <a:pt x="5" y="3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56" name="Freeform 1598"/>
          <p:cNvSpPr>
            <a:spLocks/>
          </p:cNvSpPr>
          <p:nvPr/>
        </p:nvSpPr>
        <p:spPr bwMode="auto">
          <a:xfrm>
            <a:off x="3181348" y="3255966"/>
            <a:ext cx="7937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0"/>
              </a:cxn>
              <a:cxn ang="0">
                <a:pos x="5" y="3"/>
              </a:cxn>
              <a:cxn ang="0">
                <a:pos x="0" y="0"/>
              </a:cxn>
            </a:cxnLst>
            <a:rect l="0" t="0" r="r" b="b"/>
            <a:pathLst>
              <a:path w="5" h="3">
                <a:moveTo>
                  <a:pt x="0" y="0"/>
                </a:moveTo>
                <a:lnTo>
                  <a:pt x="5" y="0"/>
                </a:lnTo>
                <a:lnTo>
                  <a:pt x="5" y="3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57" name="Freeform 1599"/>
          <p:cNvSpPr>
            <a:spLocks/>
          </p:cNvSpPr>
          <p:nvPr/>
        </p:nvSpPr>
        <p:spPr bwMode="auto">
          <a:xfrm>
            <a:off x="3181348" y="3255966"/>
            <a:ext cx="7937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0"/>
              </a:cxn>
              <a:cxn ang="0">
                <a:pos x="5" y="3"/>
              </a:cxn>
              <a:cxn ang="0">
                <a:pos x="0" y="0"/>
              </a:cxn>
            </a:cxnLst>
            <a:rect l="0" t="0" r="r" b="b"/>
            <a:pathLst>
              <a:path w="5" h="3">
                <a:moveTo>
                  <a:pt x="0" y="0"/>
                </a:moveTo>
                <a:lnTo>
                  <a:pt x="5" y="0"/>
                </a:lnTo>
                <a:lnTo>
                  <a:pt x="5" y="3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58" name="Freeform 1600"/>
          <p:cNvSpPr>
            <a:spLocks/>
          </p:cNvSpPr>
          <p:nvPr/>
        </p:nvSpPr>
        <p:spPr bwMode="auto">
          <a:xfrm>
            <a:off x="3181348" y="3255966"/>
            <a:ext cx="7937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0"/>
              </a:cxn>
              <a:cxn ang="0">
                <a:pos x="5" y="3"/>
              </a:cxn>
              <a:cxn ang="0">
                <a:pos x="0" y="0"/>
              </a:cxn>
            </a:cxnLst>
            <a:rect l="0" t="0" r="r" b="b"/>
            <a:pathLst>
              <a:path w="5" h="3">
                <a:moveTo>
                  <a:pt x="0" y="0"/>
                </a:moveTo>
                <a:lnTo>
                  <a:pt x="5" y="0"/>
                </a:lnTo>
                <a:lnTo>
                  <a:pt x="5" y="3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59" name="Freeform 1601"/>
          <p:cNvSpPr>
            <a:spLocks/>
          </p:cNvSpPr>
          <p:nvPr/>
        </p:nvSpPr>
        <p:spPr bwMode="auto">
          <a:xfrm>
            <a:off x="3189286" y="3255966"/>
            <a:ext cx="31750" cy="15875"/>
          </a:xfrm>
          <a:custGeom>
            <a:avLst/>
            <a:gdLst/>
            <a:ahLst/>
            <a:cxnLst>
              <a:cxn ang="0">
                <a:pos x="20" y="5"/>
              </a:cxn>
              <a:cxn ang="0">
                <a:pos x="11" y="0"/>
              </a:cxn>
              <a:cxn ang="0">
                <a:pos x="0" y="0"/>
              </a:cxn>
              <a:cxn ang="0">
                <a:pos x="0" y="2"/>
              </a:cxn>
              <a:cxn ang="0">
                <a:pos x="11" y="5"/>
              </a:cxn>
              <a:cxn ang="0">
                <a:pos x="11" y="9"/>
              </a:cxn>
              <a:cxn ang="0">
                <a:pos x="16" y="10"/>
              </a:cxn>
              <a:cxn ang="0">
                <a:pos x="20" y="8"/>
              </a:cxn>
              <a:cxn ang="0">
                <a:pos x="20" y="5"/>
              </a:cxn>
            </a:cxnLst>
            <a:rect l="0" t="0" r="r" b="b"/>
            <a:pathLst>
              <a:path w="20" h="10">
                <a:moveTo>
                  <a:pt x="20" y="5"/>
                </a:moveTo>
                <a:lnTo>
                  <a:pt x="11" y="0"/>
                </a:lnTo>
                <a:lnTo>
                  <a:pt x="0" y="0"/>
                </a:lnTo>
                <a:lnTo>
                  <a:pt x="0" y="2"/>
                </a:lnTo>
                <a:lnTo>
                  <a:pt x="11" y="5"/>
                </a:lnTo>
                <a:lnTo>
                  <a:pt x="11" y="9"/>
                </a:lnTo>
                <a:lnTo>
                  <a:pt x="16" y="10"/>
                </a:lnTo>
                <a:lnTo>
                  <a:pt x="20" y="8"/>
                </a:lnTo>
                <a:lnTo>
                  <a:pt x="20" y="5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60" name="Freeform 1602"/>
          <p:cNvSpPr>
            <a:spLocks/>
          </p:cNvSpPr>
          <p:nvPr/>
        </p:nvSpPr>
        <p:spPr bwMode="auto">
          <a:xfrm>
            <a:off x="3189286" y="3255966"/>
            <a:ext cx="31750" cy="15875"/>
          </a:xfrm>
          <a:custGeom>
            <a:avLst/>
            <a:gdLst/>
            <a:ahLst/>
            <a:cxnLst>
              <a:cxn ang="0">
                <a:pos x="20" y="5"/>
              </a:cxn>
              <a:cxn ang="0">
                <a:pos x="11" y="0"/>
              </a:cxn>
              <a:cxn ang="0">
                <a:pos x="0" y="0"/>
              </a:cxn>
              <a:cxn ang="0">
                <a:pos x="0" y="2"/>
              </a:cxn>
              <a:cxn ang="0">
                <a:pos x="11" y="5"/>
              </a:cxn>
              <a:cxn ang="0">
                <a:pos x="11" y="9"/>
              </a:cxn>
              <a:cxn ang="0">
                <a:pos x="16" y="10"/>
              </a:cxn>
              <a:cxn ang="0">
                <a:pos x="20" y="8"/>
              </a:cxn>
              <a:cxn ang="0">
                <a:pos x="20" y="5"/>
              </a:cxn>
            </a:cxnLst>
            <a:rect l="0" t="0" r="r" b="b"/>
            <a:pathLst>
              <a:path w="20" h="10">
                <a:moveTo>
                  <a:pt x="20" y="5"/>
                </a:moveTo>
                <a:lnTo>
                  <a:pt x="11" y="0"/>
                </a:lnTo>
                <a:lnTo>
                  <a:pt x="0" y="0"/>
                </a:lnTo>
                <a:lnTo>
                  <a:pt x="0" y="2"/>
                </a:lnTo>
                <a:lnTo>
                  <a:pt x="11" y="5"/>
                </a:lnTo>
                <a:lnTo>
                  <a:pt x="11" y="9"/>
                </a:lnTo>
                <a:lnTo>
                  <a:pt x="16" y="10"/>
                </a:lnTo>
                <a:lnTo>
                  <a:pt x="20" y="8"/>
                </a:lnTo>
                <a:lnTo>
                  <a:pt x="20" y="5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61" name="Freeform 1603"/>
          <p:cNvSpPr>
            <a:spLocks/>
          </p:cNvSpPr>
          <p:nvPr/>
        </p:nvSpPr>
        <p:spPr bwMode="auto">
          <a:xfrm>
            <a:off x="3143248" y="3255966"/>
            <a:ext cx="46037" cy="1587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10" y="2"/>
              </a:cxn>
              <a:cxn ang="0">
                <a:pos x="14" y="2"/>
              </a:cxn>
              <a:cxn ang="0">
                <a:pos x="24" y="0"/>
              </a:cxn>
              <a:cxn ang="0">
                <a:pos x="29" y="2"/>
              </a:cxn>
              <a:cxn ang="0">
                <a:pos x="19" y="5"/>
              </a:cxn>
              <a:cxn ang="0">
                <a:pos x="24" y="10"/>
              </a:cxn>
              <a:cxn ang="0">
                <a:pos x="19" y="10"/>
              </a:cxn>
              <a:cxn ang="0">
                <a:pos x="14" y="8"/>
              </a:cxn>
              <a:cxn ang="0">
                <a:pos x="0" y="3"/>
              </a:cxn>
              <a:cxn ang="0">
                <a:pos x="5" y="0"/>
              </a:cxn>
            </a:cxnLst>
            <a:rect l="0" t="0" r="r" b="b"/>
            <a:pathLst>
              <a:path w="29" h="10">
                <a:moveTo>
                  <a:pt x="5" y="0"/>
                </a:moveTo>
                <a:lnTo>
                  <a:pt x="10" y="2"/>
                </a:lnTo>
                <a:lnTo>
                  <a:pt x="14" y="2"/>
                </a:lnTo>
                <a:lnTo>
                  <a:pt x="24" y="0"/>
                </a:lnTo>
                <a:lnTo>
                  <a:pt x="29" y="2"/>
                </a:lnTo>
                <a:lnTo>
                  <a:pt x="19" y="5"/>
                </a:lnTo>
                <a:lnTo>
                  <a:pt x="24" y="10"/>
                </a:lnTo>
                <a:lnTo>
                  <a:pt x="19" y="10"/>
                </a:lnTo>
                <a:lnTo>
                  <a:pt x="14" y="8"/>
                </a:lnTo>
                <a:lnTo>
                  <a:pt x="0" y="3"/>
                </a:lnTo>
                <a:lnTo>
                  <a:pt x="5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62" name="Freeform 1604"/>
          <p:cNvSpPr>
            <a:spLocks/>
          </p:cNvSpPr>
          <p:nvPr/>
        </p:nvSpPr>
        <p:spPr bwMode="auto">
          <a:xfrm>
            <a:off x="3143248" y="3255966"/>
            <a:ext cx="46037" cy="1587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10" y="2"/>
              </a:cxn>
              <a:cxn ang="0">
                <a:pos x="14" y="2"/>
              </a:cxn>
              <a:cxn ang="0">
                <a:pos x="24" y="0"/>
              </a:cxn>
              <a:cxn ang="0">
                <a:pos x="29" y="2"/>
              </a:cxn>
              <a:cxn ang="0">
                <a:pos x="19" y="5"/>
              </a:cxn>
              <a:cxn ang="0">
                <a:pos x="24" y="10"/>
              </a:cxn>
              <a:cxn ang="0">
                <a:pos x="19" y="10"/>
              </a:cxn>
              <a:cxn ang="0">
                <a:pos x="14" y="8"/>
              </a:cxn>
              <a:cxn ang="0">
                <a:pos x="0" y="3"/>
              </a:cxn>
              <a:cxn ang="0">
                <a:pos x="5" y="0"/>
              </a:cxn>
            </a:cxnLst>
            <a:rect l="0" t="0" r="r" b="b"/>
            <a:pathLst>
              <a:path w="29" h="10">
                <a:moveTo>
                  <a:pt x="5" y="0"/>
                </a:moveTo>
                <a:lnTo>
                  <a:pt x="10" y="2"/>
                </a:lnTo>
                <a:lnTo>
                  <a:pt x="14" y="2"/>
                </a:lnTo>
                <a:lnTo>
                  <a:pt x="24" y="0"/>
                </a:lnTo>
                <a:lnTo>
                  <a:pt x="29" y="2"/>
                </a:lnTo>
                <a:lnTo>
                  <a:pt x="19" y="5"/>
                </a:lnTo>
                <a:lnTo>
                  <a:pt x="24" y="10"/>
                </a:lnTo>
                <a:lnTo>
                  <a:pt x="19" y="10"/>
                </a:lnTo>
                <a:lnTo>
                  <a:pt x="14" y="8"/>
                </a:lnTo>
                <a:lnTo>
                  <a:pt x="0" y="3"/>
                </a:lnTo>
                <a:lnTo>
                  <a:pt x="5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63" name="Freeform 1605"/>
          <p:cNvSpPr>
            <a:spLocks/>
          </p:cNvSpPr>
          <p:nvPr/>
        </p:nvSpPr>
        <p:spPr bwMode="auto">
          <a:xfrm>
            <a:off x="3105148" y="3243266"/>
            <a:ext cx="46037" cy="19050"/>
          </a:xfrm>
          <a:custGeom>
            <a:avLst/>
            <a:gdLst/>
            <a:ahLst/>
            <a:cxnLst>
              <a:cxn ang="0">
                <a:pos x="29" y="7"/>
              </a:cxn>
              <a:cxn ang="0">
                <a:pos x="24" y="5"/>
              </a:cxn>
              <a:cxn ang="0">
                <a:pos x="18" y="0"/>
              </a:cxn>
              <a:cxn ang="0">
                <a:pos x="0" y="0"/>
              </a:cxn>
              <a:cxn ang="0">
                <a:pos x="0" y="5"/>
              </a:cxn>
              <a:cxn ang="0">
                <a:pos x="3" y="6"/>
              </a:cxn>
              <a:cxn ang="0">
                <a:pos x="3" y="5"/>
              </a:cxn>
              <a:cxn ang="0">
                <a:pos x="18" y="10"/>
              </a:cxn>
              <a:cxn ang="0">
                <a:pos x="18" y="12"/>
              </a:cxn>
              <a:cxn ang="0">
                <a:pos x="24" y="11"/>
              </a:cxn>
              <a:cxn ang="0">
                <a:pos x="29" y="7"/>
              </a:cxn>
            </a:cxnLst>
            <a:rect l="0" t="0" r="r" b="b"/>
            <a:pathLst>
              <a:path w="29" h="12">
                <a:moveTo>
                  <a:pt x="29" y="7"/>
                </a:moveTo>
                <a:lnTo>
                  <a:pt x="24" y="5"/>
                </a:lnTo>
                <a:lnTo>
                  <a:pt x="18" y="0"/>
                </a:lnTo>
                <a:lnTo>
                  <a:pt x="0" y="0"/>
                </a:lnTo>
                <a:lnTo>
                  <a:pt x="0" y="5"/>
                </a:lnTo>
                <a:lnTo>
                  <a:pt x="3" y="6"/>
                </a:lnTo>
                <a:lnTo>
                  <a:pt x="3" y="5"/>
                </a:lnTo>
                <a:lnTo>
                  <a:pt x="18" y="10"/>
                </a:lnTo>
                <a:lnTo>
                  <a:pt x="18" y="12"/>
                </a:lnTo>
                <a:lnTo>
                  <a:pt x="24" y="11"/>
                </a:lnTo>
                <a:lnTo>
                  <a:pt x="29" y="7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64" name="Freeform 1606"/>
          <p:cNvSpPr>
            <a:spLocks/>
          </p:cNvSpPr>
          <p:nvPr/>
        </p:nvSpPr>
        <p:spPr bwMode="auto">
          <a:xfrm>
            <a:off x="3105148" y="3243266"/>
            <a:ext cx="46037" cy="19050"/>
          </a:xfrm>
          <a:custGeom>
            <a:avLst/>
            <a:gdLst/>
            <a:ahLst/>
            <a:cxnLst>
              <a:cxn ang="0">
                <a:pos x="29" y="7"/>
              </a:cxn>
              <a:cxn ang="0">
                <a:pos x="24" y="5"/>
              </a:cxn>
              <a:cxn ang="0">
                <a:pos x="18" y="0"/>
              </a:cxn>
              <a:cxn ang="0">
                <a:pos x="0" y="0"/>
              </a:cxn>
              <a:cxn ang="0">
                <a:pos x="0" y="5"/>
              </a:cxn>
              <a:cxn ang="0">
                <a:pos x="3" y="6"/>
              </a:cxn>
              <a:cxn ang="0">
                <a:pos x="3" y="5"/>
              </a:cxn>
              <a:cxn ang="0">
                <a:pos x="18" y="10"/>
              </a:cxn>
              <a:cxn ang="0">
                <a:pos x="18" y="12"/>
              </a:cxn>
              <a:cxn ang="0">
                <a:pos x="24" y="11"/>
              </a:cxn>
              <a:cxn ang="0">
                <a:pos x="29" y="7"/>
              </a:cxn>
            </a:cxnLst>
            <a:rect l="0" t="0" r="r" b="b"/>
            <a:pathLst>
              <a:path w="29" h="12">
                <a:moveTo>
                  <a:pt x="29" y="7"/>
                </a:moveTo>
                <a:lnTo>
                  <a:pt x="24" y="5"/>
                </a:lnTo>
                <a:lnTo>
                  <a:pt x="18" y="0"/>
                </a:lnTo>
                <a:lnTo>
                  <a:pt x="0" y="0"/>
                </a:lnTo>
                <a:lnTo>
                  <a:pt x="0" y="5"/>
                </a:lnTo>
                <a:lnTo>
                  <a:pt x="3" y="6"/>
                </a:lnTo>
                <a:lnTo>
                  <a:pt x="3" y="5"/>
                </a:lnTo>
                <a:lnTo>
                  <a:pt x="18" y="10"/>
                </a:lnTo>
                <a:lnTo>
                  <a:pt x="18" y="12"/>
                </a:lnTo>
                <a:lnTo>
                  <a:pt x="24" y="11"/>
                </a:lnTo>
                <a:lnTo>
                  <a:pt x="29" y="7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65" name="Freeform 1607"/>
          <p:cNvSpPr>
            <a:spLocks/>
          </p:cNvSpPr>
          <p:nvPr/>
        </p:nvSpPr>
        <p:spPr bwMode="auto">
          <a:xfrm>
            <a:off x="3087686" y="3214691"/>
            <a:ext cx="63500" cy="28575"/>
          </a:xfrm>
          <a:custGeom>
            <a:avLst/>
            <a:gdLst/>
            <a:ahLst/>
            <a:cxnLst>
              <a:cxn ang="0">
                <a:pos x="29" y="18"/>
              </a:cxn>
              <a:cxn ang="0">
                <a:pos x="40" y="3"/>
              </a:cxn>
              <a:cxn ang="0">
                <a:pos x="40" y="0"/>
              </a:cxn>
              <a:cxn ang="0">
                <a:pos x="19" y="2"/>
              </a:cxn>
              <a:cxn ang="0">
                <a:pos x="0" y="7"/>
              </a:cxn>
              <a:cxn ang="0">
                <a:pos x="0" y="12"/>
              </a:cxn>
              <a:cxn ang="0">
                <a:pos x="10" y="18"/>
              </a:cxn>
              <a:cxn ang="0">
                <a:pos x="29" y="18"/>
              </a:cxn>
            </a:cxnLst>
            <a:rect l="0" t="0" r="r" b="b"/>
            <a:pathLst>
              <a:path w="40" h="18">
                <a:moveTo>
                  <a:pt x="29" y="18"/>
                </a:moveTo>
                <a:lnTo>
                  <a:pt x="40" y="3"/>
                </a:lnTo>
                <a:lnTo>
                  <a:pt x="40" y="0"/>
                </a:lnTo>
                <a:lnTo>
                  <a:pt x="19" y="2"/>
                </a:lnTo>
                <a:lnTo>
                  <a:pt x="0" y="7"/>
                </a:lnTo>
                <a:lnTo>
                  <a:pt x="0" y="12"/>
                </a:lnTo>
                <a:lnTo>
                  <a:pt x="10" y="18"/>
                </a:lnTo>
                <a:lnTo>
                  <a:pt x="29" y="18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66" name="Freeform 1608"/>
          <p:cNvSpPr>
            <a:spLocks/>
          </p:cNvSpPr>
          <p:nvPr/>
        </p:nvSpPr>
        <p:spPr bwMode="auto">
          <a:xfrm>
            <a:off x="3087686" y="3214691"/>
            <a:ext cx="63500" cy="28575"/>
          </a:xfrm>
          <a:custGeom>
            <a:avLst/>
            <a:gdLst/>
            <a:ahLst/>
            <a:cxnLst>
              <a:cxn ang="0">
                <a:pos x="29" y="18"/>
              </a:cxn>
              <a:cxn ang="0">
                <a:pos x="40" y="3"/>
              </a:cxn>
              <a:cxn ang="0">
                <a:pos x="40" y="0"/>
              </a:cxn>
              <a:cxn ang="0">
                <a:pos x="19" y="2"/>
              </a:cxn>
              <a:cxn ang="0">
                <a:pos x="0" y="7"/>
              </a:cxn>
              <a:cxn ang="0">
                <a:pos x="0" y="12"/>
              </a:cxn>
              <a:cxn ang="0">
                <a:pos x="10" y="18"/>
              </a:cxn>
              <a:cxn ang="0">
                <a:pos x="29" y="18"/>
              </a:cxn>
            </a:cxnLst>
            <a:rect l="0" t="0" r="r" b="b"/>
            <a:pathLst>
              <a:path w="40" h="18">
                <a:moveTo>
                  <a:pt x="29" y="18"/>
                </a:moveTo>
                <a:lnTo>
                  <a:pt x="40" y="3"/>
                </a:lnTo>
                <a:lnTo>
                  <a:pt x="40" y="0"/>
                </a:lnTo>
                <a:lnTo>
                  <a:pt x="19" y="2"/>
                </a:lnTo>
                <a:lnTo>
                  <a:pt x="0" y="7"/>
                </a:lnTo>
                <a:lnTo>
                  <a:pt x="0" y="12"/>
                </a:lnTo>
                <a:lnTo>
                  <a:pt x="10" y="18"/>
                </a:lnTo>
                <a:lnTo>
                  <a:pt x="29" y="18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67" name="Freeform 1609"/>
          <p:cNvSpPr>
            <a:spLocks/>
          </p:cNvSpPr>
          <p:nvPr/>
        </p:nvSpPr>
        <p:spPr bwMode="auto">
          <a:xfrm>
            <a:off x="3060698" y="3209928"/>
            <a:ext cx="90487" cy="19050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36" y="0"/>
              </a:cxn>
              <a:cxn ang="0">
                <a:pos x="57" y="2"/>
              </a:cxn>
              <a:cxn ang="0">
                <a:pos x="36" y="5"/>
              </a:cxn>
              <a:cxn ang="0">
                <a:pos x="17" y="12"/>
              </a:cxn>
              <a:cxn ang="0">
                <a:pos x="12" y="9"/>
              </a:cxn>
              <a:cxn ang="0">
                <a:pos x="0" y="5"/>
              </a:cxn>
              <a:cxn ang="0">
                <a:pos x="14" y="0"/>
              </a:cxn>
            </a:cxnLst>
            <a:rect l="0" t="0" r="r" b="b"/>
            <a:pathLst>
              <a:path w="57" h="12">
                <a:moveTo>
                  <a:pt x="14" y="0"/>
                </a:moveTo>
                <a:lnTo>
                  <a:pt x="36" y="0"/>
                </a:lnTo>
                <a:lnTo>
                  <a:pt x="57" y="2"/>
                </a:lnTo>
                <a:lnTo>
                  <a:pt x="36" y="5"/>
                </a:lnTo>
                <a:lnTo>
                  <a:pt x="17" y="12"/>
                </a:lnTo>
                <a:lnTo>
                  <a:pt x="12" y="9"/>
                </a:lnTo>
                <a:lnTo>
                  <a:pt x="0" y="5"/>
                </a:lnTo>
                <a:lnTo>
                  <a:pt x="14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68" name="Freeform 1610"/>
          <p:cNvSpPr>
            <a:spLocks/>
          </p:cNvSpPr>
          <p:nvPr/>
        </p:nvSpPr>
        <p:spPr bwMode="auto">
          <a:xfrm>
            <a:off x="3060698" y="3209928"/>
            <a:ext cx="90487" cy="19050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36" y="0"/>
              </a:cxn>
              <a:cxn ang="0">
                <a:pos x="57" y="2"/>
              </a:cxn>
              <a:cxn ang="0">
                <a:pos x="36" y="5"/>
              </a:cxn>
              <a:cxn ang="0">
                <a:pos x="17" y="12"/>
              </a:cxn>
              <a:cxn ang="0">
                <a:pos x="12" y="9"/>
              </a:cxn>
              <a:cxn ang="0">
                <a:pos x="0" y="5"/>
              </a:cxn>
              <a:cxn ang="0">
                <a:pos x="14" y="0"/>
              </a:cxn>
            </a:cxnLst>
            <a:rect l="0" t="0" r="r" b="b"/>
            <a:pathLst>
              <a:path w="57" h="12">
                <a:moveTo>
                  <a:pt x="14" y="0"/>
                </a:moveTo>
                <a:lnTo>
                  <a:pt x="36" y="0"/>
                </a:lnTo>
                <a:lnTo>
                  <a:pt x="57" y="2"/>
                </a:lnTo>
                <a:lnTo>
                  <a:pt x="36" y="5"/>
                </a:lnTo>
                <a:lnTo>
                  <a:pt x="17" y="12"/>
                </a:lnTo>
                <a:lnTo>
                  <a:pt x="12" y="9"/>
                </a:lnTo>
                <a:lnTo>
                  <a:pt x="0" y="5"/>
                </a:lnTo>
                <a:lnTo>
                  <a:pt x="14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69" name="Freeform 1611"/>
          <p:cNvSpPr>
            <a:spLocks/>
          </p:cNvSpPr>
          <p:nvPr/>
        </p:nvSpPr>
        <p:spPr bwMode="auto">
          <a:xfrm>
            <a:off x="3314698" y="3179766"/>
            <a:ext cx="49212" cy="2222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20" y="3"/>
              </a:cxn>
              <a:cxn ang="0">
                <a:pos x="24" y="3"/>
              </a:cxn>
              <a:cxn ang="0">
                <a:pos x="20" y="4"/>
              </a:cxn>
              <a:cxn ang="0">
                <a:pos x="31" y="5"/>
              </a:cxn>
              <a:cxn ang="0">
                <a:pos x="31" y="12"/>
              </a:cxn>
              <a:cxn ang="0">
                <a:pos x="24" y="8"/>
              </a:cxn>
              <a:cxn ang="0">
                <a:pos x="6" y="8"/>
              </a:cxn>
              <a:cxn ang="0">
                <a:pos x="6" y="14"/>
              </a:cxn>
              <a:cxn ang="0">
                <a:pos x="0" y="12"/>
              </a:cxn>
              <a:cxn ang="0">
                <a:pos x="6" y="0"/>
              </a:cxn>
            </a:cxnLst>
            <a:rect l="0" t="0" r="r" b="b"/>
            <a:pathLst>
              <a:path w="31" h="14">
                <a:moveTo>
                  <a:pt x="6" y="0"/>
                </a:moveTo>
                <a:lnTo>
                  <a:pt x="20" y="3"/>
                </a:lnTo>
                <a:lnTo>
                  <a:pt x="24" y="3"/>
                </a:lnTo>
                <a:lnTo>
                  <a:pt x="20" y="4"/>
                </a:lnTo>
                <a:lnTo>
                  <a:pt x="31" y="5"/>
                </a:lnTo>
                <a:lnTo>
                  <a:pt x="31" y="12"/>
                </a:lnTo>
                <a:lnTo>
                  <a:pt x="24" y="8"/>
                </a:lnTo>
                <a:lnTo>
                  <a:pt x="6" y="8"/>
                </a:lnTo>
                <a:lnTo>
                  <a:pt x="6" y="14"/>
                </a:lnTo>
                <a:lnTo>
                  <a:pt x="0" y="12"/>
                </a:lnTo>
                <a:lnTo>
                  <a:pt x="6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70" name="Freeform 1612"/>
          <p:cNvSpPr>
            <a:spLocks/>
          </p:cNvSpPr>
          <p:nvPr/>
        </p:nvSpPr>
        <p:spPr bwMode="auto">
          <a:xfrm>
            <a:off x="3314698" y="3179766"/>
            <a:ext cx="49212" cy="22225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20" y="3"/>
              </a:cxn>
              <a:cxn ang="0">
                <a:pos x="24" y="3"/>
              </a:cxn>
              <a:cxn ang="0">
                <a:pos x="20" y="4"/>
              </a:cxn>
              <a:cxn ang="0">
                <a:pos x="31" y="5"/>
              </a:cxn>
              <a:cxn ang="0">
                <a:pos x="31" y="12"/>
              </a:cxn>
              <a:cxn ang="0">
                <a:pos x="24" y="8"/>
              </a:cxn>
              <a:cxn ang="0">
                <a:pos x="6" y="8"/>
              </a:cxn>
              <a:cxn ang="0">
                <a:pos x="6" y="14"/>
              </a:cxn>
              <a:cxn ang="0">
                <a:pos x="0" y="12"/>
              </a:cxn>
              <a:cxn ang="0">
                <a:pos x="6" y="0"/>
              </a:cxn>
            </a:cxnLst>
            <a:rect l="0" t="0" r="r" b="b"/>
            <a:pathLst>
              <a:path w="31" h="14">
                <a:moveTo>
                  <a:pt x="6" y="0"/>
                </a:moveTo>
                <a:lnTo>
                  <a:pt x="20" y="3"/>
                </a:lnTo>
                <a:lnTo>
                  <a:pt x="24" y="3"/>
                </a:lnTo>
                <a:lnTo>
                  <a:pt x="20" y="4"/>
                </a:lnTo>
                <a:lnTo>
                  <a:pt x="31" y="5"/>
                </a:lnTo>
                <a:lnTo>
                  <a:pt x="31" y="12"/>
                </a:lnTo>
                <a:lnTo>
                  <a:pt x="24" y="8"/>
                </a:lnTo>
                <a:lnTo>
                  <a:pt x="6" y="8"/>
                </a:lnTo>
                <a:lnTo>
                  <a:pt x="6" y="14"/>
                </a:lnTo>
                <a:lnTo>
                  <a:pt x="0" y="12"/>
                </a:lnTo>
                <a:lnTo>
                  <a:pt x="6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71" name="Freeform 1613"/>
          <p:cNvSpPr>
            <a:spLocks/>
          </p:cNvSpPr>
          <p:nvPr/>
        </p:nvSpPr>
        <p:spPr bwMode="auto">
          <a:xfrm>
            <a:off x="3273423" y="3179766"/>
            <a:ext cx="52387" cy="20638"/>
          </a:xfrm>
          <a:custGeom>
            <a:avLst/>
            <a:gdLst/>
            <a:ahLst/>
            <a:cxnLst>
              <a:cxn ang="0">
                <a:pos x="33" y="0"/>
              </a:cxn>
              <a:cxn ang="0">
                <a:pos x="17" y="0"/>
              </a:cxn>
              <a:cxn ang="0">
                <a:pos x="11" y="3"/>
              </a:cxn>
              <a:cxn ang="0">
                <a:pos x="17" y="3"/>
              </a:cxn>
              <a:cxn ang="0">
                <a:pos x="27" y="8"/>
              </a:cxn>
              <a:cxn ang="0">
                <a:pos x="0" y="8"/>
              </a:cxn>
              <a:cxn ang="0">
                <a:pos x="6" y="13"/>
              </a:cxn>
              <a:cxn ang="0">
                <a:pos x="27" y="13"/>
              </a:cxn>
              <a:cxn ang="0">
                <a:pos x="33" y="0"/>
              </a:cxn>
            </a:cxnLst>
            <a:rect l="0" t="0" r="r" b="b"/>
            <a:pathLst>
              <a:path w="33" h="13">
                <a:moveTo>
                  <a:pt x="33" y="0"/>
                </a:moveTo>
                <a:lnTo>
                  <a:pt x="17" y="0"/>
                </a:lnTo>
                <a:lnTo>
                  <a:pt x="11" y="3"/>
                </a:lnTo>
                <a:lnTo>
                  <a:pt x="17" y="3"/>
                </a:lnTo>
                <a:lnTo>
                  <a:pt x="27" y="8"/>
                </a:lnTo>
                <a:lnTo>
                  <a:pt x="0" y="8"/>
                </a:lnTo>
                <a:lnTo>
                  <a:pt x="6" y="13"/>
                </a:lnTo>
                <a:lnTo>
                  <a:pt x="27" y="13"/>
                </a:lnTo>
                <a:lnTo>
                  <a:pt x="33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72" name="Freeform 1614"/>
          <p:cNvSpPr>
            <a:spLocks/>
          </p:cNvSpPr>
          <p:nvPr/>
        </p:nvSpPr>
        <p:spPr bwMode="auto">
          <a:xfrm>
            <a:off x="3273423" y="3179766"/>
            <a:ext cx="52387" cy="20638"/>
          </a:xfrm>
          <a:custGeom>
            <a:avLst/>
            <a:gdLst/>
            <a:ahLst/>
            <a:cxnLst>
              <a:cxn ang="0">
                <a:pos x="33" y="0"/>
              </a:cxn>
              <a:cxn ang="0">
                <a:pos x="17" y="0"/>
              </a:cxn>
              <a:cxn ang="0">
                <a:pos x="11" y="3"/>
              </a:cxn>
              <a:cxn ang="0">
                <a:pos x="17" y="3"/>
              </a:cxn>
              <a:cxn ang="0">
                <a:pos x="27" y="8"/>
              </a:cxn>
              <a:cxn ang="0">
                <a:pos x="0" y="8"/>
              </a:cxn>
              <a:cxn ang="0">
                <a:pos x="6" y="13"/>
              </a:cxn>
              <a:cxn ang="0">
                <a:pos x="27" y="13"/>
              </a:cxn>
              <a:cxn ang="0">
                <a:pos x="33" y="0"/>
              </a:cxn>
            </a:cxnLst>
            <a:rect l="0" t="0" r="r" b="b"/>
            <a:pathLst>
              <a:path w="33" h="13">
                <a:moveTo>
                  <a:pt x="33" y="0"/>
                </a:moveTo>
                <a:lnTo>
                  <a:pt x="17" y="0"/>
                </a:lnTo>
                <a:lnTo>
                  <a:pt x="11" y="3"/>
                </a:lnTo>
                <a:lnTo>
                  <a:pt x="17" y="3"/>
                </a:lnTo>
                <a:lnTo>
                  <a:pt x="27" y="8"/>
                </a:lnTo>
                <a:lnTo>
                  <a:pt x="0" y="8"/>
                </a:lnTo>
                <a:lnTo>
                  <a:pt x="6" y="13"/>
                </a:lnTo>
                <a:lnTo>
                  <a:pt x="27" y="13"/>
                </a:lnTo>
                <a:lnTo>
                  <a:pt x="33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73" name="Freeform 1615"/>
          <p:cNvSpPr>
            <a:spLocks/>
          </p:cNvSpPr>
          <p:nvPr/>
        </p:nvSpPr>
        <p:spPr bwMode="auto">
          <a:xfrm>
            <a:off x="3538535" y="3533779"/>
            <a:ext cx="69850" cy="33338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0" y="0"/>
              </a:cxn>
              <a:cxn ang="0">
                <a:pos x="5" y="0"/>
              </a:cxn>
              <a:cxn ang="0">
                <a:pos x="15" y="5"/>
              </a:cxn>
              <a:cxn ang="0">
                <a:pos x="15" y="2"/>
              </a:cxn>
              <a:cxn ang="0">
                <a:pos x="39" y="7"/>
              </a:cxn>
              <a:cxn ang="0">
                <a:pos x="44" y="14"/>
              </a:cxn>
              <a:cxn ang="0">
                <a:pos x="44" y="18"/>
              </a:cxn>
              <a:cxn ang="0">
                <a:pos x="39" y="20"/>
              </a:cxn>
              <a:cxn ang="0">
                <a:pos x="20" y="21"/>
              </a:cxn>
              <a:cxn ang="0">
                <a:pos x="0" y="18"/>
              </a:cxn>
            </a:cxnLst>
            <a:rect l="0" t="0" r="r" b="b"/>
            <a:pathLst>
              <a:path w="44" h="21">
                <a:moveTo>
                  <a:pt x="0" y="18"/>
                </a:moveTo>
                <a:lnTo>
                  <a:pt x="0" y="0"/>
                </a:lnTo>
                <a:lnTo>
                  <a:pt x="5" y="0"/>
                </a:lnTo>
                <a:lnTo>
                  <a:pt x="15" y="5"/>
                </a:lnTo>
                <a:lnTo>
                  <a:pt x="15" y="2"/>
                </a:lnTo>
                <a:lnTo>
                  <a:pt x="39" y="7"/>
                </a:lnTo>
                <a:lnTo>
                  <a:pt x="44" y="14"/>
                </a:lnTo>
                <a:lnTo>
                  <a:pt x="44" y="18"/>
                </a:lnTo>
                <a:lnTo>
                  <a:pt x="39" y="20"/>
                </a:lnTo>
                <a:lnTo>
                  <a:pt x="20" y="21"/>
                </a:lnTo>
                <a:lnTo>
                  <a:pt x="0" y="18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74" name="Freeform 1616"/>
          <p:cNvSpPr>
            <a:spLocks/>
          </p:cNvSpPr>
          <p:nvPr/>
        </p:nvSpPr>
        <p:spPr bwMode="auto">
          <a:xfrm>
            <a:off x="3538535" y="3533779"/>
            <a:ext cx="69850" cy="33338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0" y="0"/>
              </a:cxn>
              <a:cxn ang="0">
                <a:pos x="5" y="0"/>
              </a:cxn>
              <a:cxn ang="0">
                <a:pos x="15" y="5"/>
              </a:cxn>
              <a:cxn ang="0">
                <a:pos x="15" y="2"/>
              </a:cxn>
              <a:cxn ang="0">
                <a:pos x="39" y="7"/>
              </a:cxn>
              <a:cxn ang="0">
                <a:pos x="44" y="14"/>
              </a:cxn>
              <a:cxn ang="0">
                <a:pos x="44" y="18"/>
              </a:cxn>
              <a:cxn ang="0">
                <a:pos x="39" y="20"/>
              </a:cxn>
              <a:cxn ang="0">
                <a:pos x="20" y="21"/>
              </a:cxn>
              <a:cxn ang="0">
                <a:pos x="0" y="18"/>
              </a:cxn>
            </a:cxnLst>
            <a:rect l="0" t="0" r="r" b="b"/>
            <a:pathLst>
              <a:path w="44" h="21">
                <a:moveTo>
                  <a:pt x="0" y="18"/>
                </a:moveTo>
                <a:lnTo>
                  <a:pt x="0" y="0"/>
                </a:lnTo>
                <a:lnTo>
                  <a:pt x="5" y="0"/>
                </a:lnTo>
                <a:lnTo>
                  <a:pt x="15" y="5"/>
                </a:lnTo>
                <a:lnTo>
                  <a:pt x="15" y="2"/>
                </a:lnTo>
                <a:lnTo>
                  <a:pt x="39" y="7"/>
                </a:lnTo>
                <a:lnTo>
                  <a:pt x="44" y="14"/>
                </a:lnTo>
                <a:lnTo>
                  <a:pt x="44" y="18"/>
                </a:lnTo>
                <a:lnTo>
                  <a:pt x="39" y="20"/>
                </a:lnTo>
                <a:lnTo>
                  <a:pt x="20" y="21"/>
                </a:lnTo>
                <a:lnTo>
                  <a:pt x="0" y="18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75" name="Freeform 1617"/>
          <p:cNvSpPr>
            <a:spLocks/>
          </p:cNvSpPr>
          <p:nvPr/>
        </p:nvSpPr>
        <p:spPr bwMode="auto">
          <a:xfrm>
            <a:off x="3273423" y="3284541"/>
            <a:ext cx="546100" cy="276225"/>
          </a:xfrm>
          <a:custGeom>
            <a:avLst/>
            <a:gdLst/>
            <a:ahLst/>
            <a:cxnLst>
              <a:cxn ang="0">
                <a:pos x="182" y="15"/>
              </a:cxn>
              <a:cxn ang="0">
                <a:pos x="156" y="10"/>
              </a:cxn>
              <a:cxn ang="0">
                <a:pos x="143" y="15"/>
              </a:cxn>
              <a:cxn ang="0">
                <a:pos x="122" y="17"/>
              </a:cxn>
              <a:cxn ang="0">
                <a:pos x="122" y="5"/>
              </a:cxn>
              <a:cxn ang="0">
                <a:pos x="115" y="0"/>
              </a:cxn>
              <a:cxn ang="0">
                <a:pos x="92" y="7"/>
              </a:cxn>
              <a:cxn ang="0">
                <a:pos x="80" y="7"/>
              </a:cxn>
              <a:cxn ang="0">
                <a:pos x="87" y="15"/>
              </a:cxn>
              <a:cxn ang="0">
                <a:pos x="61" y="19"/>
              </a:cxn>
              <a:cxn ang="0">
                <a:pos x="56" y="15"/>
              </a:cxn>
              <a:cxn ang="0">
                <a:pos x="32" y="19"/>
              </a:cxn>
              <a:cxn ang="0">
                <a:pos x="32" y="21"/>
              </a:cxn>
              <a:cxn ang="0">
                <a:pos x="11" y="45"/>
              </a:cxn>
              <a:cxn ang="0">
                <a:pos x="0" y="56"/>
              </a:cxn>
              <a:cxn ang="0">
                <a:pos x="16" y="68"/>
              </a:cxn>
              <a:cxn ang="0">
                <a:pos x="32" y="70"/>
              </a:cxn>
              <a:cxn ang="0">
                <a:pos x="51" y="72"/>
              </a:cxn>
              <a:cxn ang="0">
                <a:pos x="75" y="66"/>
              </a:cxn>
              <a:cxn ang="0">
                <a:pos x="80" y="77"/>
              </a:cxn>
              <a:cxn ang="0">
                <a:pos x="122" y="89"/>
              </a:cxn>
              <a:cxn ang="0">
                <a:pos x="137" y="96"/>
              </a:cxn>
              <a:cxn ang="0">
                <a:pos x="153" y="102"/>
              </a:cxn>
              <a:cxn ang="0">
                <a:pos x="153" y="120"/>
              </a:cxn>
              <a:cxn ang="0">
                <a:pos x="172" y="121"/>
              </a:cxn>
              <a:cxn ang="0">
                <a:pos x="182" y="129"/>
              </a:cxn>
              <a:cxn ang="0">
                <a:pos x="188" y="136"/>
              </a:cxn>
              <a:cxn ang="0">
                <a:pos x="188" y="144"/>
              </a:cxn>
              <a:cxn ang="0">
                <a:pos x="172" y="157"/>
              </a:cxn>
              <a:cxn ang="0">
                <a:pos x="182" y="159"/>
              </a:cxn>
              <a:cxn ang="0">
                <a:pos x="212" y="170"/>
              </a:cxn>
              <a:cxn ang="0">
                <a:pos x="217" y="167"/>
              </a:cxn>
              <a:cxn ang="0">
                <a:pos x="231" y="154"/>
              </a:cxn>
              <a:cxn ang="0">
                <a:pos x="236" y="138"/>
              </a:cxn>
              <a:cxn ang="0">
                <a:pos x="266" y="129"/>
              </a:cxn>
              <a:cxn ang="0">
                <a:pos x="271" y="127"/>
              </a:cxn>
              <a:cxn ang="0">
                <a:pos x="292" y="123"/>
              </a:cxn>
              <a:cxn ang="0">
                <a:pos x="300" y="120"/>
              </a:cxn>
              <a:cxn ang="0">
                <a:pos x="316" y="110"/>
              </a:cxn>
              <a:cxn ang="0">
                <a:pos x="340" y="66"/>
              </a:cxn>
              <a:cxn ang="0">
                <a:pos x="344" y="53"/>
              </a:cxn>
              <a:cxn ang="0">
                <a:pos x="328" y="44"/>
              </a:cxn>
              <a:cxn ang="0">
                <a:pos x="287" y="38"/>
              </a:cxn>
              <a:cxn ang="0">
                <a:pos x="257" y="36"/>
              </a:cxn>
              <a:cxn ang="0">
                <a:pos x="252" y="30"/>
              </a:cxn>
              <a:cxn ang="0">
                <a:pos x="231" y="26"/>
              </a:cxn>
              <a:cxn ang="0">
                <a:pos x="222" y="29"/>
              </a:cxn>
              <a:cxn ang="0">
                <a:pos x="222" y="23"/>
              </a:cxn>
              <a:cxn ang="0">
                <a:pos x="207" y="30"/>
              </a:cxn>
              <a:cxn ang="0">
                <a:pos x="202" y="23"/>
              </a:cxn>
              <a:cxn ang="0">
                <a:pos x="212" y="17"/>
              </a:cxn>
              <a:cxn ang="0">
                <a:pos x="202" y="7"/>
              </a:cxn>
            </a:cxnLst>
            <a:rect l="0" t="0" r="r" b="b"/>
            <a:pathLst>
              <a:path w="344" h="174">
                <a:moveTo>
                  <a:pt x="191" y="5"/>
                </a:moveTo>
                <a:lnTo>
                  <a:pt x="182" y="15"/>
                </a:lnTo>
                <a:lnTo>
                  <a:pt x="172" y="15"/>
                </a:lnTo>
                <a:lnTo>
                  <a:pt x="156" y="10"/>
                </a:lnTo>
                <a:lnTo>
                  <a:pt x="156" y="15"/>
                </a:lnTo>
                <a:lnTo>
                  <a:pt x="143" y="15"/>
                </a:lnTo>
                <a:lnTo>
                  <a:pt x="127" y="17"/>
                </a:lnTo>
                <a:lnTo>
                  <a:pt x="122" y="17"/>
                </a:lnTo>
                <a:lnTo>
                  <a:pt x="118" y="10"/>
                </a:lnTo>
                <a:lnTo>
                  <a:pt x="122" y="5"/>
                </a:lnTo>
                <a:lnTo>
                  <a:pt x="118" y="0"/>
                </a:lnTo>
                <a:lnTo>
                  <a:pt x="115" y="0"/>
                </a:lnTo>
                <a:lnTo>
                  <a:pt x="113" y="2"/>
                </a:lnTo>
                <a:lnTo>
                  <a:pt x="92" y="7"/>
                </a:lnTo>
                <a:lnTo>
                  <a:pt x="75" y="5"/>
                </a:lnTo>
                <a:lnTo>
                  <a:pt x="80" y="7"/>
                </a:lnTo>
                <a:lnTo>
                  <a:pt x="80" y="10"/>
                </a:lnTo>
                <a:lnTo>
                  <a:pt x="87" y="15"/>
                </a:lnTo>
                <a:lnTo>
                  <a:pt x="68" y="19"/>
                </a:lnTo>
                <a:lnTo>
                  <a:pt x="61" y="19"/>
                </a:lnTo>
                <a:lnTo>
                  <a:pt x="58" y="17"/>
                </a:lnTo>
                <a:lnTo>
                  <a:pt x="56" y="15"/>
                </a:lnTo>
                <a:lnTo>
                  <a:pt x="32" y="17"/>
                </a:lnTo>
                <a:lnTo>
                  <a:pt x="32" y="19"/>
                </a:lnTo>
                <a:lnTo>
                  <a:pt x="39" y="21"/>
                </a:lnTo>
                <a:lnTo>
                  <a:pt x="32" y="21"/>
                </a:lnTo>
                <a:lnTo>
                  <a:pt x="32" y="43"/>
                </a:lnTo>
                <a:lnTo>
                  <a:pt x="11" y="45"/>
                </a:lnTo>
                <a:lnTo>
                  <a:pt x="6" y="49"/>
                </a:lnTo>
                <a:lnTo>
                  <a:pt x="0" y="56"/>
                </a:lnTo>
                <a:lnTo>
                  <a:pt x="6" y="64"/>
                </a:lnTo>
                <a:lnTo>
                  <a:pt x="16" y="68"/>
                </a:lnTo>
                <a:lnTo>
                  <a:pt x="32" y="66"/>
                </a:lnTo>
                <a:lnTo>
                  <a:pt x="32" y="70"/>
                </a:lnTo>
                <a:lnTo>
                  <a:pt x="40" y="70"/>
                </a:lnTo>
                <a:lnTo>
                  <a:pt x="51" y="72"/>
                </a:lnTo>
                <a:lnTo>
                  <a:pt x="61" y="66"/>
                </a:lnTo>
                <a:lnTo>
                  <a:pt x="75" y="66"/>
                </a:lnTo>
                <a:lnTo>
                  <a:pt x="75" y="72"/>
                </a:lnTo>
                <a:lnTo>
                  <a:pt x="80" y="77"/>
                </a:lnTo>
                <a:lnTo>
                  <a:pt x="118" y="85"/>
                </a:lnTo>
                <a:lnTo>
                  <a:pt x="122" y="89"/>
                </a:lnTo>
                <a:lnTo>
                  <a:pt x="125" y="94"/>
                </a:lnTo>
                <a:lnTo>
                  <a:pt x="137" y="96"/>
                </a:lnTo>
                <a:lnTo>
                  <a:pt x="139" y="98"/>
                </a:lnTo>
                <a:lnTo>
                  <a:pt x="153" y="102"/>
                </a:lnTo>
                <a:lnTo>
                  <a:pt x="143" y="113"/>
                </a:lnTo>
                <a:lnTo>
                  <a:pt x="153" y="120"/>
                </a:lnTo>
                <a:lnTo>
                  <a:pt x="170" y="121"/>
                </a:lnTo>
                <a:lnTo>
                  <a:pt x="172" y="121"/>
                </a:lnTo>
                <a:lnTo>
                  <a:pt x="172" y="129"/>
                </a:lnTo>
                <a:lnTo>
                  <a:pt x="182" y="129"/>
                </a:lnTo>
                <a:lnTo>
                  <a:pt x="182" y="136"/>
                </a:lnTo>
                <a:lnTo>
                  <a:pt x="188" y="136"/>
                </a:lnTo>
                <a:lnTo>
                  <a:pt x="191" y="143"/>
                </a:lnTo>
                <a:lnTo>
                  <a:pt x="188" y="144"/>
                </a:lnTo>
                <a:lnTo>
                  <a:pt x="167" y="157"/>
                </a:lnTo>
                <a:lnTo>
                  <a:pt x="172" y="157"/>
                </a:lnTo>
                <a:lnTo>
                  <a:pt x="182" y="161"/>
                </a:lnTo>
                <a:lnTo>
                  <a:pt x="182" y="159"/>
                </a:lnTo>
                <a:lnTo>
                  <a:pt x="207" y="164"/>
                </a:lnTo>
                <a:lnTo>
                  <a:pt x="212" y="170"/>
                </a:lnTo>
                <a:lnTo>
                  <a:pt x="212" y="174"/>
                </a:lnTo>
                <a:lnTo>
                  <a:pt x="217" y="167"/>
                </a:lnTo>
                <a:lnTo>
                  <a:pt x="226" y="161"/>
                </a:lnTo>
                <a:lnTo>
                  <a:pt x="231" y="154"/>
                </a:lnTo>
                <a:lnTo>
                  <a:pt x="241" y="151"/>
                </a:lnTo>
                <a:lnTo>
                  <a:pt x="236" y="138"/>
                </a:lnTo>
                <a:lnTo>
                  <a:pt x="257" y="129"/>
                </a:lnTo>
                <a:lnTo>
                  <a:pt x="266" y="129"/>
                </a:lnTo>
                <a:lnTo>
                  <a:pt x="266" y="127"/>
                </a:lnTo>
                <a:lnTo>
                  <a:pt x="271" y="127"/>
                </a:lnTo>
                <a:lnTo>
                  <a:pt x="271" y="123"/>
                </a:lnTo>
                <a:lnTo>
                  <a:pt x="292" y="123"/>
                </a:lnTo>
                <a:lnTo>
                  <a:pt x="292" y="121"/>
                </a:lnTo>
                <a:lnTo>
                  <a:pt x="300" y="120"/>
                </a:lnTo>
                <a:lnTo>
                  <a:pt x="300" y="117"/>
                </a:lnTo>
                <a:lnTo>
                  <a:pt x="316" y="110"/>
                </a:lnTo>
                <a:lnTo>
                  <a:pt x="316" y="82"/>
                </a:lnTo>
                <a:lnTo>
                  <a:pt x="340" y="66"/>
                </a:lnTo>
                <a:lnTo>
                  <a:pt x="344" y="59"/>
                </a:lnTo>
                <a:lnTo>
                  <a:pt x="344" y="53"/>
                </a:lnTo>
                <a:lnTo>
                  <a:pt x="339" y="47"/>
                </a:lnTo>
                <a:lnTo>
                  <a:pt x="328" y="44"/>
                </a:lnTo>
                <a:lnTo>
                  <a:pt x="300" y="36"/>
                </a:lnTo>
                <a:lnTo>
                  <a:pt x="287" y="38"/>
                </a:lnTo>
                <a:lnTo>
                  <a:pt x="271" y="33"/>
                </a:lnTo>
                <a:lnTo>
                  <a:pt x="257" y="36"/>
                </a:lnTo>
                <a:lnTo>
                  <a:pt x="257" y="30"/>
                </a:lnTo>
                <a:lnTo>
                  <a:pt x="252" y="30"/>
                </a:lnTo>
                <a:lnTo>
                  <a:pt x="247" y="28"/>
                </a:lnTo>
                <a:lnTo>
                  <a:pt x="231" y="26"/>
                </a:lnTo>
                <a:lnTo>
                  <a:pt x="226" y="26"/>
                </a:lnTo>
                <a:lnTo>
                  <a:pt x="222" y="29"/>
                </a:lnTo>
                <a:lnTo>
                  <a:pt x="226" y="23"/>
                </a:lnTo>
                <a:lnTo>
                  <a:pt x="222" y="23"/>
                </a:lnTo>
                <a:lnTo>
                  <a:pt x="207" y="26"/>
                </a:lnTo>
                <a:lnTo>
                  <a:pt x="207" y="30"/>
                </a:lnTo>
                <a:lnTo>
                  <a:pt x="202" y="27"/>
                </a:lnTo>
                <a:lnTo>
                  <a:pt x="202" y="23"/>
                </a:lnTo>
                <a:lnTo>
                  <a:pt x="212" y="19"/>
                </a:lnTo>
                <a:lnTo>
                  <a:pt x="212" y="17"/>
                </a:lnTo>
                <a:lnTo>
                  <a:pt x="207" y="15"/>
                </a:lnTo>
                <a:lnTo>
                  <a:pt x="202" y="7"/>
                </a:lnTo>
                <a:lnTo>
                  <a:pt x="191" y="5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76" name="Freeform 1618"/>
          <p:cNvSpPr>
            <a:spLocks/>
          </p:cNvSpPr>
          <p:nvPr/>
        </p:nvSpPr>
        <p:spPr bwMode="auto">
          <a:xfrm>
            <a:off x="3273423" y="3284541"/>
            <a:ext cx="546100" cy="276225"/>
          </a:xfrm>
          <a:custGeom>
            <a:avLst/>
            <a:gdLst/>
            <a:ahLst/>
            <a:cxnLst>
              <a:cxn ang="0">
                <a:pos x="182" y="15"/>
              </a:cxn>
              <a:cxn ang="0">
                <a:pos x="156" y="10"/>
              </a:cxn>
              <a:cxn ang="0">
                <a:pos x="143" y="15"/>
              </a:cxn>
              <a:cxn ang="0">
                <a:pos x="122" y="17"/>
              </a:cxn>
              <a:cxn ang="0">
                <a:pos x="122" y="5"/>
              </a:cxn>
              <a:cxn ang="0">
                <a:pos x="115" y="0"/>
              </a:cxn>
              <a:cxn ang="0">
                <a:pos x="92" y="7"/>
              </a:cxn>
              <a:cxn ang="0">
                <a:pos x="80" y="7"/>
              </a:cxn>
              <a:cxn ang="0">
                <a:pos x="87" y="15"/>
              </a:cxn>
              <a:cxn ang="0">
                <a:pos x="61" y="19"/>
              </a:cxn>
              <a:cxn ang="0">
                <a:pos x="56" y="15"/>
              </a:cxn>
              <a:cxn ang="0">
                <a:pos x="32" y="19"/>
              </a:cxn>
              <a:cxn ang="0">
                <a:pos x="32" y="21"/>
              </a:cxn>
              <a:cxn ang="0">
                <a:pos x="11" y="45"/>
              </a:cxn>
              <a:cxn ang="0">
                <a:pos x="0" y="56"/>
              </a:cxn>
              <a:cxn ang="0">
                <a:pos x="16" y="68"/>
              </a:cxn>
              <a:cxn ang="0">
                <a:pos x="32" y="70"/>
              </a:cxn>
              <a:cxn ang="0">
                <a:pos x="51" y="72"/>
              </a:cxn>
              <a:cxn ang="0">
                <a:pos x="75" y="66"/>
              </a:cxn>
              <a:cxn ang="0">
                <a:pos x="80" y="77"/>
              </a:cxn>
              <a:cxn ang="0">
                <a:pos x="122" y="89"/>
              </a:cxn>
              <a:cxn ang="0">
                <a:pos x="137" y="96"/>
              </a:cxn>
              <a:cxn ang="0">
                <a:pos x="153" y="102"/>
              </a:cxn>
              <a:cxn ang="0">
                <a:pos x="153" y="120"/>
              </a:cxn>
              <a:cxn ang="0">
                <a:pos x="172" y="121"/>
              </a:cxn>
              <a:cxn ang="0">
                <a:pos x="182" y="129"/>
              </a:cxn>
              <a:cxn ang="0">
                <a:pos x="188" y="136"/>
              </a:cxn>
              <a:cxn ang="0">
                <a:pos x="188" y="144"/>
              </a:cxn>
              <a:cxn ang="0">
                <a:pos x="172" y="157"/>
              </a:cxn>
              <a:cxn ang="0">
                <a:pos x="182" y="159"/>
              </a:cxn>
              <a:cxn ang="0">
                <a:pos x="212" y="170"/>
              </a:cxn>
              <a:cxn ang="0">
                <a:pos x="217" y="167"/>
              </a:cxn>
              <a:cxn ang="0">
                <a:pos x="231" y="154"/>
              </a:cxn>
              <a:cxn ang="0">
                <a:pos x="236" y="138"/>
              </a:cxn>
              <a:cxn ang="0">
                <a:pos x="266" y="129"/>
              </a:cxn>
              <a:cxn ang="0">
                <a:pos x="271" y="127"/>
              </a:cxn>
              <a:cxn ang="0">
                <a:pos x="292" y="123"/>
              </a:cxn>
              <a:cxn ang="0">
                <a:pos x="300" y="120"/>
              </a:cxn>
              <a:cxn ang="0">
                <a:pos x="316" y="110"/>
              </a:cxn>
              <a:cxn ang="0">
                <a:pos x="340" y="66"/>
              </a:cxn>
              <a:cxn ang="0">
                <a:pos x="344" y="53"/>
              </a:cxn>
              <a:cxn ang="0">
                <a:pos x="328" y="44"/>
              </a:cxn>
              <a:cxn ang="0">
                <a:pos x="287" y="38"/>
              </a:cxn>
              <a:cxn ang="0">
                <a:pos x="257" y="36"/>
              </a:cxn>
              <a:cxn ang="0">
                <a:pos x="252" y="30"/>
              </a:cxn>
              <a:cxn ang="0">
                <a:pos x="231" y="26"/>
              </a:cxn>
              <a:cxn ang="0">
                <a:pos x="222" y="29"/>
              </a:cxn>
              <a:cxn ang="0">
                <a:pos x="222" y="23"/>
              </a:cxn>
              <a:cxn ang="0">
                <a:pos x="207" y="30"/>
              </a:cxn>
              <a:cxn ang="0">
                <a:pos x="202" y="23"/>
              </a:cxn>
              <a:cxn ang="0">
                <a:pos x="212" y="17"/>
              </a:cxn>
              <a:cxn ang="0">
                <a:pos x="202" y="7"/>
              </a:cxn>
            </a:cxnLst>
            <a:rect l="0" t="0" r="r" b="b"/>
            <a:pathLst>
              <a:path w="344" h="174">
                <a:moveTo>
                  <a:pt x="191" y="5"/>
                </a:moveTo>
                <a:lnTo>
                  <a:pt x="182" y="15"/>
                </a:lnTo>
                <a:lnTo>
                  <a:pt x="172" y="15"/>
                </a:lnTo>
                <a:lnTo>
                  <a:pt x="156" y="10"/>
                </a:lnTo>
                <a:lnTo>
                  <a:pt x="156" y="15"/>
                </a:lnTo>
                <a:lnTo>
                  <a:pt x="143" y="15"/>
                </a:lnTo>
                <a:lnTo>
                  <a:pt x="127" y="17"/>
                </a:lnTo>
                <a:lnTo>
                  <a:pt x="122" y="17"/>
                </a:lnTo>
                <a:lnTo>
                  <a:pt x="118" y="10"/>
                </a:lnTo>
                <a:lnTo>
                  <a:pt x="122" y="5"/>
                </a:lnTo>
                <a:lnTo>
                  <a:pt x="118" y="0"/>
                </a:lnTo>
                <a:lnTo>
                  <a:pt x="115" y="0"/>
                </a:lnTo>
                <a:lnTo>
                  <a:pt x="113" y="2"/>
                </a:lnTo>
                <a:lnTo>
                  <a:pt x="92" y="7"/>
                </a:lnTo>
                <a:lnTo>
                  <a:pt x="75" y="5"/>
                </a:lnTo>
                <a:lnTo>
                  <a:pt x="80" y="7"/>
                </a:lnTo>
                <a:lnTo>
                  <a:pt x="80" y="10"/>
                </a:lnTo>
                <a:lnTo>
                  <a:pt x="87" y="15"/>
                </a:lnTo>
                <a:lnTo>
                  <a:pt x="68" y="19"/>
                </a:lnTo>
                <a:lnTo>
                  <a:pt x="61" y="19"/>
                </a:lnTo>
                <a:lnTo>
                  <a:pt x="58" y="17"/>
                </a:lnTo>
                <a:lnTo>
                  <a:pt x="56" y="15"/>
                </a:lnTo>
                <a:lnTo>
                  <a:pt x="32" y="17"/>
                </a:lnTo>
                <a:lnTo>
                  <a:pt x="32" y="19"/>
                </a:lnTo>
                <a:lnTo>
                  <a:pt x="39" y="21"/>
                </a:lnTo>
                <a:lnTo>
                  <a:pt x="32" y="21"/>
                </a:lnTo>
                <a:lnTo>
                  <a:pt x="32" y="43"/>
                </a:lnTo>
                <a:lnTo>
                  <a:pt x="11" y="45"/>
                </a:lnTo>
                <a:lnTo>
                  <a:pt x="6" y="49"/>
                </a:lnTo>
                <a:lnTo>
                  <a:pt x="0" y="56"/>
                </a:lnTo>
                <a:lnTo>
                  <a:pt x="6" y="64"/>
                </a:lnTo>
                <a:lnTo>
                  <a:pt x="16" y="68"/>
                </a:lnTo>
                <a:lnTo>
                  <a:pt x="32" y="66"/>
                </a:lnTo>
                <a:lnTo>
                  <a:pt x="32" y="70"/>
                </a:lnTo>
                <a:lnTo>
                  <a:pt x="40" y="70"/>
                </a:lnTo>
                <a:lnTo>
                  <a:pt x="51" y="72"/>
                </a:lnTo>
                <a:lnTo>
                  <a:pt x="61" y="66"/>
                </a:lnTo>
                <a:lnTo>
                  <a:pt x="75" y="66"/>
                </a:lnTo>
                <a:lnTo>
                  <a:pt x="75" y="72"/>
                </a:lnTo>
                <a:lnTo>
                  <a:pt x="80" y="77"/>
                </a:lnTo>
                <a:lnTo>
                  <a:pt x="118" y="85"/>
                </a:lnTo>
                <a:lnTo>
                  <a:pt x="122" y="89"/>
                </a:lnTo>
                <a:lnTo>
                  <a:pt x="125" y="94"/>
                </a:lnTo>
                <a:lnTo>
                  <a:pt x="137" y="96"/>
                </a:lnTo>
                <a:lnTo>
                  <a:pt x="139" y="98"/>
                </a:lnTo>
                <a:lnTo>
                  <a:pt x="153" y="102"/>
                </a:lnTo>
                <a:lnTo>
                  <a:pt x="143" y="113"/>
                </a:lnTo>
                <a:lnTo>
                  <a:pt x="153" y="120"/>
                </a:lnTo>
                <a:lnTo>
                  <a:pt x="170" y="121"/>
                </a:lnTo>
                <a:lnTo>
                  <a:pt x="172" y="121"/>
                </a:lnTo>
                <a:lnTo>
                  <a:pt x="172" y="129"/>
                </a:lnTo>
                <a:lnTo>
                  <a:pt x="182" y="129"/>
                </a:lnTo>
                <a:lnTo>
                  <a:pt x="182" y="136"/>
                </a:lnTo>
                <a:lnTo>
                  <a:pt x="188" y="136"/>
                </a:lnTo>
                <a:lnTo>
                  <a:pt x="191" y="143"/>
                </a:lnTo>
                <a:lnTo>
                  <a:pt x="188" y="144"/>
                </a:lnTo>
                <a:lnTo>
                  <a:pt x="167" y="157"/>
                </a:lnTo>
                <a:lnTo>
                  <a:pt x="172" y="157"/>
                </a:lnTo>
                <a:lnTo>
                  <a:pt x="182" y="161"/>
                </a:lnTo>
                <a:lnTo>
                  <a:pt x="182" y="159"/>
                </a:lnTo>
                <a:lnTo>
                  <a:pt x="207" y="164"/>
                </a:lnTo>
                <a:lnTo>
                  <a:pt x="212" y="170"/>
                </a:lnTo>
                <a:lnTo>
                  <a:pt x="212" y="174"/>
                </a:lnTo>
                <a:lnTo>
                  <a:pt x="217" y="167"/>
                </a:lnTo>
                <a:lnTo>
                  <a:pt x="226" y="161"/>
                </a:lnTo>
                <a:lnTo>
                  <a:pt x="231" y="154"/>
                </a:lnTo>
                <a:lnTo>
                  <a:pt x="241" y="151"/>
                </a:lnTo>
                <a:lnTo>
                  <a:pt x="236" y="138"/>
                </a:lnTo>
                <a:lnTo>
                  <a:pt x="257" y="129"/>
                </a:lnTo>
                <a:lnTo>
                  <a:pt x="266" y="129"/>
                </a:lnTo>
                <a:lnTo>
                  <a:pt x="266" y="127"/>
                </a:lnTo>
                <a:lnTo>
                  <a:pt x="271" y="127"/>
                </a:lnTo>
                <a:lnTo>
                  <a:pt x="271" y="123"/>
                </a:lnTo>
                <a:lnTo>
                  <a:pt x="292" y="123"/>
                </a:lnTo>
                <a:lnTo>
                  <a:pt x="292" y="121"/>
                </a:lnTo>
                <a:lnTo>
                  <a:pt x="300" y="120"/>
                </a:lnTo>
                <a:lnTo>
                  <a:pt x="300" y="117"/>
                </a:lnTo>
                <a:lnTo>
                  <a:pt x="316" y="110"/>
                </a:lnTo>
                <a:lnTo>
                  <a:pt x="316" y="82"/>
                </a:lnTo>
                <a:lnTo>
                  <a:pt x="340" y="66"/>
                </a:lnTo>
                <a:lnTo>
                  <a:pt x="344" y="59"/>
                </a:lnTo>
                <a:lnTo>
                  <a:pt x="344" y="53"/>
                </a:lnTo>
                <a:lnTo>
                  <a:pt x="339" y="47"/>
                </a:lnTo>
                <a:lnTo>
                  <a:pt x="328" y="44"/>
                </a:lnTo>
                <a:lnTo>
                  <a:pt x="300" y="36"/>
                </a:lnTo>
                <a:lnTo>
                  <a:pt x="287" y="38"/>
                </a:lnTo>
                <a:lnTo>
                  <a:pt x="271" y="33"/>
                </a:lnTo>
                <a:lnTo>
                  <a:pt x="257" y="36"/>
                </a:lnTo>
                <a:lnTo>
                  <a:pt x="257" y="30"/>
                </a:lnTo>
                <a:lnTo>
                  <a:pt x="252" y="30"/>
                </a:lnTo>
                <a:lnTo>
                  <a:pt x="247" y="28"/>
                </a:lnTo>
                <a:lnTo>
                  <a:pt x="231" y="26"/>
                </a:lnTo>
                <a:lnTo>
                  <a:pt x="226" y="26"/>
                </a:lnTo>
                <a:lnTo>
                  <a:pt x="222" y="29"/>
                </a:lnTo>
                <a:lnTo>
                  <a:pt x="226" y="23"/>
                </a:lnTo>
                <a:lnTo>
                  <a:pt x="222" y="23"/>
                </a:lnTo>
                <a:lnTo>
                  <a:pt x="207" y="26"/>
                </a:lnTo>
                <a:lnTo>
                  <a:pt x="207" y="30"/>
                </a:lnTo>
                <a:lnTo>
                  <a:pt x="202" y="27"/>
                </a:lnTo>
                <a:lnTo>
                  <a:pt x="202" y="23"/>
                </a:lnTo>
                <a:lnTo>
                  <a:pt x="212" y="19"/>
                </a:lnTo>
                <a:lnTo>
                  <a:pt x="212" y="17"/>
                </a:lnTo>
                <a:lnTo>
                  <a:pt x="207" y="15"/>
                </a:lnTo>
                <a:lnTo>
                  <a:pt x="202" y="7"/>
                </a:lnTo>
                <a:lnTo>
                  <a:pt x="191" y="5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77" name="Freeform 1619"/>
          <p:cNvSpPr>
            <a:spLocks/>
          </p:cNvSpPr>
          <p:nvPr/>
        </p:nvSpPr>
        <p:spPr bwMode="auto">
          <a:xfrm>
            <a:off x="3498848" y="3689354"/>
            <a:ext cx="63500" cy="22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" y="8"/>
              </a:cxn>
              <a:cxn ang="0">
                <a:pos x="40" y="13"/>
              </a:cxn>
              <a:cxn ang="0">
                <a:pos x="25" y="14"/>
              </a:cxn>
              <a:cxn ang="0">
                <a:pos x="19" y="14"/>
              </a:cxn>
              <a:cxn ang="0">
                <a:pos x="0" y="0"/>
              </a:cxn>
            </a:cxnLst>
            <a:rect l="0" t="0" r="r" b="b"/>
            <a:pathLst>
              <a:path w="40" h="14">
                <a:moveTo>
                  <a:pt x="0" y="0"/>
                </a:moveTo>
                <a:lnTo>
                  <a:pt x="18" y="8"/>
                </a:lnTo>
                <a:lnTo>
                  <a:pt x="40" y="13"/>
                </a:lnTo>
                <a:lnTo>
                  <a:pt x="25" y="14"/>
                </a:lnTo>
                <a:lnTo>
                  <a:pt x="19" y="14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78" name="Freeform 1620"/>
          <p:cNvSpPr>
            <a:spLocks/>
          </p:cNvSpPr>
          <p:nvPr/>
        </p:nvSpPr>
        <p:spPr bwMode="auto">
          <a:xfrm>
            <a:off x="3498848" y="3689354"/>
            <a:ext cx="63500" cy="222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" y="8"/>
              </a:cxn>
              <a:cxn ang="0">
                <a:pos x="40" y="13"/>
              </a:cxn>
              <a:cxn ang="0">
                <a:pos x="25" y="14"/>
              </a:cxn>
              <a:cxn ang="0">
                <a:pos x="19" y="14"/>
              </a:cxn>
              <a:cxn ang="0">
                <a:pos x="0" y="0"/>
              </a:cxn>
            </a:cxnLst>
            <a:rect l="0" t="0" r="r" b="b"/>
            <a:pathLst>
              <a:path w="40" h="14">
                <a:moveTo>
                  <a:pt x="0" y="0"/>
                </a:moveTo>
                <a:lnTo>
                  <a:pt x="18" y="8"/>
                </a:lnTo>
                <a:lnTo>
                  <a:pt x="40" y="13"/>
                </a:lnTo>
                <a:lnTo>
                  <a:pt x="25" y="14"/>
                </a:lnTo>
                <a:lnTo>
                  <a:pt x="19" y="14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79" name="Freeform 1621"/>
          <p:cNvSpPr>
            <a:spLocks/>
          </p:cNvSpPr>
          <p:nvPr/>
        </p:nvSpPr>
        <p:spPr bwMode="auto">
          <a:xfrm>
            <a:off x="3455985" y="3689354"/>
            <a:ext cx="74612" cy="22225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17" y="0"/>
              </a:cxn>
              <a:cxn ang="0">
                <a:pos x="24" y="2"/>
              </a:cxn>
              <a:cxn ang="0">
                <a:pos x="28" y="2"/>
              </a:cxn>
              <a:cxn ang="0">
                <a:pos x="23" y="8"/>
              </a:cxn>
              <a:cxn ang="0">
                <a:pos x="23" y="8"/>
              </a:cxn>
              <a:cxn ang="0">
                <a:pos x="0" y="2"/>
              </a:cxn>
              <a:cxn ang="0">
                <a:pos x="0" y="8"/>
              </a:cxn>
              <a:cxn ang="0">
                <a:pos x="3" y="8"/>
              </a:cxn>
              <a:cxn ang="0">
                <a:pos x="11" y="8"/>
              </a:cxn>
              <a:cxn ang="0">
                <a:pos x="24" y="11"/>
              </a:cxn>
              <a:cxn ang="0">
                <a:pos x="39" y="13"/>
              </a:cxn>
              <a:cxn ang="0">
                <a:pos x="39" y="14"/>
              </a:cxn>
              <a:cxn ang="0">
                <a:pos x="47" y="14"/>
              </a:cxn>
              <a:cxn ang="0">
                <a:pos x="28" y="0"/>
              </a:cxn>
            </a:cxnLst>
            <a:rect l="0" t="0" r="r" b="b"/>
            <a:pathLst>
              <a:path w="47" h="14">
                <a:moveTo>
                  <a:pt x="28" y="0"/>
                </a:moveTo>
                <a:lnTo>
                  <a:pt x="17" y="0"/>
                </a:lnTo>
                <a:lnTo>
                  <a:pt x="24" y="2"/>
                </a:lnTo>
                <a:lnTo>
                  <a:pt x="28" y="2"/>
                </a:lnTo>
                <a:lnTo>
                  <a:pt x="23" y="8"/>
                </a:lnTo>
                <a:lnTo>
                  <a:pt x="23" y="8"/>
                </a:lnTo>
                <a:lnTo>
                  <a:pt x="0" y="2"/>
                </a:lnTo>
                <a:lnTo>
                  <a:pt x="0" y="8"/>
                </a:lnTo>
                <a:lnTo>
                  <a:pt x="3" y="8"/>
                </a:lnTo>
                <a:lnTo>
                  <a:pt x="11" y="8"/>
                </a:lnTo>
                <a:lnTo>
                  <a:pt x="24" y="11"/>
                </a:lnTo>
                <a:lnTo>
                  <a:pt x="39" y="13"/>
                </a:lnTo>
                <a:lnTo>
                  <a:pt x="39" y="14"/>
                </a:lnTo>
                <a:lnTo>
                  <a:pt x="47" y="14"/>
                </a:lnTo>
                <a:lnTo>
                  <a:pt x="28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80" name="Freeform 1622"/>
          <p:cNvSpPr>
            <a:spLocks/>
          </p:cNvSpPr>
          <p:nvPr/>
        </p:nvSpPr>
        <p:spPr bwMode="auto">
          <a:xfrm>
            <a:off x="3455985" y="3689354"/>
            <a:ext cx="74612" cy="22225"/>
          </a:xfrm>
          <a:custGeom>
            <a:avLst/>
            <a:gdLst/>
            <a:ahLst/>
            <a:cxnLst>
              <a:cxn ang="0">
                <a:pos x="28" y="0"/>
              </a:cxn>
              <a:cxn ang="0">
                <a:pos x="17" y="0"/>
              </a:cxn>
              <a:cxn ang="0">
                <a:pos x="24" y="2"/>
              </a:cxn>
              <a:cxn ang="0">
                <a:pos x="28" y="2"/>
              </a:cxn>
              <a:cxn ang="0">
                <a:pos x="23" y="8"/>
              </a:cxn>
              <a:cxn ang="0">
                <a:pos x="23" y="8"/>
              </a:cxn>
              <a:cxn ang="0">
                <a:pos x="0" y="2"/>
              </a:cxn>
              <a:cxn ang="0">
                <a:pos x="0" y="8"/>
              </a:cxn>
              <a:cxn ang="0">
                <a:pos x="3" y="8"/>
              </a:cxn>
              <a:cxn ang="0">
                <a:pos x="11" y="8"/>
              </a:cxn>
              <a:cxn ang="0">
                <a:pos x="24" y="11"/>
              </a:cxn>
              <a:cxn ang="0">
                <a:pos x="39" y="13"/>
              </a:cxn>
              <a:cxn ang="0">
                <a:pos x="39" y="14"/>
              </a:cxn>
              <a:cxn ang="0">
                <a:pos x="47" y="14"/>
              </a:cxn>
              <a:cxn ang="0">
                <a:pos x="28" y="0"/>
              </a:cxn>
            </a:cxnLst>
            <a:rect l="0" t="0" r="r" b="b"/>
            <a:pathLst>
              <a:path w="47" h="14">
                <a:moveTo>
                  <a:pt x="28" y="0"/>
                </a:moveTo>
                <a:lnTo>
                  <a:pt x="17" y="0"/>
                </a:lnTo>
                <a:lnTo>
                  <a:pt x="24" y="2"/>
                </a:lnTo>
                <a:lnTo>
                  <a:pt x="28" y="2"/>
                </a:lnTo>
                <a:lnTo>
                  <a:pt x="23" y="8"/>
                </a:lnTo>
                <a:lnTo>
                  <a:pt x="23" y="8"/>
                </a:lnTo>
                <a:lnTo>
                  <a:pt x="0" y="2"/>
                </a:lnTo>
                <a:lnTo>
                  <a:pt x="0" y="8"/>
                </a:lnTo>
                <a:lnTo>
                  <a:pt x="3" y="8"/>
                </a:lnTo>
                <a:lnTo>
                  <a:pt x="11" y="8"/>
                </a:lnTo>
                <a:lnTo>
                  <a:pt x="24" y="11"/>
                </a:lnTo>
                <a:lnTo>
                  <a:pt x="39" y="13"/>
                </a:lnTo>
                <a:lnTo>
                  <a:pt x="39" y="14"/>
                </a:lnTo>
                <a:lnTo>
                  <a:pt x="47" y="14"/>
                </a:lnTo>
                <a:lnTo>
                  <a:pt x="28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81" name="Freeform 1623"/>
          <p:cNvSpPr>
            <a:spLocks/>
          </p:cNvSpPr>
          <p:nvPr/>
        </p:nvSpPr>
        <p:spPr bwMode="auto">
          <a:xfrm>
            <a:off x="3165473" y="3321053"/>
            <a:ext cx="188912" cy="125413"/>
          </a:xfrm>
          <a:custGeom>
            <a:avLst/>
            <a:gdLst/>
            <a:ahLst/>
            <a:cxnLst>
              <a:cxn ang="0">
                <a:pos x="5" y="15"/>
              </a:cxn>
              <a:cxn ang="0">
                <a:pos x="0" y="19"/>
              </a:cxn>
              <a:cxn ang="0">
                <a:pos x="5" y="25"/>
              </a:cxn>
              <a:cxn ang="0">
                <a:pos x="0" y="25"/>
              </a:cxn>
              <a:cxn ang="0">
                <a:pos x="10" y="30"/>
              </a:cxn>
              <a:cxn ang="0">
                <a:pos x="26" y="43"/>
              </a:cxn>
              <a:cxn ang="0">
                <a:pos x="55" y="66"/>
              </a:cxn>
              <a:cxn ang="0">
                <a:pos x="100" y="79"/>
              </a:cxn>
              <a:cxn ang="0">
                <a:pos x="114" y="76"/>
              </a:cxn>
              <a:cxn ang="0">
                <a:pos x="119" y="72"/>
              </a:cxn>
              <a:cxn ang="0">
                <a:pos x="114" y="71"/>
              </a:cxn>
              <a:cxn ang="0">
                <a:pos x="112" y="53"/>
              </a:cxn>
              <a:cxn ang="0">
                <a:pos x="109" y="47"/>
              </a:cxn>
              <a:cxn ang="0">
                <a:pos x="100" y="47"/>
              </a:cxn>
              <a:cxn ang="0">
                <a:pos x="100" y="43"/>
              </a:cxn>
              <a:cxn ang="0">
                <a:pos x="84" y="45"/>
              </a:cxn>
              <a:cxn ang="0">
                <a:pos x="74" y="40"/>
              </a:cxn>
              <a:cxn ang="0">
                <a:pos x="69" y="31"/>
              </a:cxn>
              <a:cxn ang="0">
                <a:pos x="74" y="25"/>
              </a:cxn>
              <a:cxn ang="0">
                <a:pos x="79" y="22"/>
              </a:cxn>
              <a:cxn ang="0">
                <a:pos x="100" y="19"/>
              </a:cxn>
              <a:cxn ang="0">
                <a:pos x="100" y="12"/>
              </a:cxn>
              <a:cxn ang="0">
                <a:pos x="95" y="9"/>
              </a:cxn>
              <a:cxn ang="0">
                <a:pos x="69" y="12"/>
              </a:cxn>
              <a:cxn ang="0">
                <a:pos x="65" y="4"/>
              </a:cxn>
              <a:cxn ang="0">
                <a:pos x="55" y="0"/>
              </a:cxn>
              <a:cxn ang="0">
                <a:pos x="50" y="0"/>
              </a:cxn>
              <a:cxn ang="0">
                <a:pos x="55" y="5"/>
              </a:cxn>
              <a:cxn ang="0">
                <a:pos x="50" y="7"/>
              </a:cxn>
              <a:cxn ang="0">
                <a:pos x="45" y="12"/>
              </a:cxn>
              <a:cxn ang="0">
                <a:pos x="26" y="15"/>
              </a:cxn>
              <a:cxn ang="0">
                <a:pos x="15" y="22"/>
              </a:cxn>
              <a:cxn ang="0">
                <a:pos x="5" y="19"/>
              </a:cxn>
              <a:cxn ang="0">
                <a:pos x="5" y="15"/>
              </a:cxn>
            </a:cxnLst>
            <a:rect l="0" t="0" r="r" b="b"/>
            <a:pathLst>
              <a:path w="119" h="79">
                <a:moveTo>
                  <a:pt x="5" y="15"/>
                </a:moveTo>
                <a:lnTo>
                  <a:pt x="0" y="19"/>
                </a:lnTo>
                <a:lnTo>
                  <a:pt x="5" y="25"/>
                </a:lnTo>
                <a:lnTo>
                  <a:pt x="0" y="25"/>
                </a:lnTo>
                <a:lnTo>
                  <a:pt x="10" y="30"/>
                </a:lnTo>
                <a:lnTo>
                  <a:pt x="26" y="43"/>
                </a:lnTo>
                <a:lnTo>
                  <a:pt x="55" y="66"/>
                </a:lnTo>
                <a:lnTo>
                  <a:pt x="100" y="79"/>
                </a:lnTo>
                <a:lnTo>
                  <a:pt x="114" y="76"/>
                </a:lnTo>
                <a:lnTo>
                  <a:pt x="119" y="72"/>
                </a:lnTo>
                <a:lnTo>
                  <a:pt x="114" y="71"/>
                </a:lnTo>
                <a:lnTo>
                  <a:pt x="112" y="53"/>
                </a:lnTo>
                <a:lnTo>
                  <a:pt x="109" y="47"/>
                </a:lnTo>
                <a:lnTo>
                  <a:pt x="100" y="47"/>
                </a:lnTo>
                <a:lnTo>
                  <a:pt x="100" y="43"/>
                </a:lnTo>
                <a:lnTo>
                  <a:pt x="84" y="45"/>
                </a:lnTo>
                <a:lnTo>
                  <a:pt x="74" y="40"/>
                </a:lnTo>
                <a:lnTo>
                  <a:pt x="69" y="31"/>
                </a:lnTo>
                <a:lnTo>
                  <a:pt x="74" y="25"/>
                </a:lnTo>
                <a:lnTo>
                  <a:pt x="79" y="22"/>
                </a:lnTo>
                <a:lnTo>
                  <a:pt x="100" y="19"/>
                </a:lnTo>
                <a:lnTo>
                  <a:pt x="100" y="12"/>
                </a:lnTo>
                <a:lnTo>
                  <a:pt x="95" y="9"/>
                </a:lnTo>
                <a:lnTo>
                  <a:pt x="69" y="12"/>
                </a:lnTo>
                <a:lnTo>
                  <a:pt x="65" y="4"/>
                </a:lnTo>
                <a:lnTo>
                  <a:pt x="55" y="0"/>
                </a:lnTo>
                <a:lnTo>
                  <a:pt x="50" y="0"/>
                </a:lnTo>
                <a:lnTo>
                  <a:pt x="55" y="5"/>
                </a:lnTo>
                <a:lnTo>
                  <a:pt x="50" y="7"/>
                </a:lnTo>
                <a:lnTo>
                  <a:pt x="45" y="12"/>
                </a:lnTo>
                <a:lnTo>
                  <a:pt x="26" y="15"/>
                </a:lnTo>
                <a:lnTo>
                  <a:pt x="15" y="22"/>
                </a:lnTo>
                <a:lnTo>
                  <a:pt x="5" y="19"/>
                </a:lnTo>
                <a:lnTo>
                  <a:pt x="5" y="15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82" name="Freeform 1624"/>
          <p:cNvSpPr>
            <a:spLocks/>
          </p:cNvSpPr>
          <p:nvPr/>
        </p:nvSpPr>
        <p:spPr bwMode="auto">
          <a:xfrm>
            <a:off x="3165473" y="3321053"/>
            <a:ext cx="188912" cy="125413"/>
          </a:xfrm>
          <a:custGeom>
            <a:avLst/>
            <a:gdLst/>
            <a:ahLst/>
            <a:cxnLst>
              <a:cxn ang="0">
                <a:pos x="5" y="15"/>
              </a:cxn>
              <a:cxn ang="0">
                <a:pos x="0" y="19"/>
              </a:cxn>
              <a:cxn ang="0">
                <a:pos x="5" y="25"/>
              </a:cxn>
              <a:cxn ang="0">
                <a:pos x="0" y="25"/>
              </a:cxn>
              <a:cxn ang="0">
                <a:pos x="10" y="30"/>
              </a:cxn>
              <a:cxn ang="0">
                <a:pos x="26" y="43"/>
              </a:cxn>
              <a:cxn ang="0">
                <a:pos x="55" y="66"/>
              </a:cxn>
              <a:cxn ang="0">
                <a:pos x="100" y="79"/>
              </a:cxn>
              <a:cxn ang="0">
                <a:pos x="114" y="76"/>
              </a:cxn>
              <a:cxn ang="0">
                <a:pos x="119" y="72"/>
              </a:cxn>
              <a:cxn ang="0">
                <a:pos x="114" y="71"/>
              </a:cxn>
              <a:cxn ang="0">
                <a:pos x="112" y="53"/>
              </a:cxn>
              <a:cxn ang="0">
                <a:pos x="109" y="47"/>
              </a:cxn>
              <a:cxn ang="0">
                <a:pos x="100" y="47"/>
              </a:cxn>
              <a:cxn ang="0">
                <a:pos x="100" y="43"/>
              </a:cxn>
              <a:cxn ang="0">
                <a:pos x="84" y="45"/>
              </a:cxn>
              <a:cxn ang="0">
                <a:pos x="74" y="40"/>
              </a:cxn>
              <a:cxn ang="0">
                <a:pos x="69" y="31"/>
              </a:cxn>
              <a:cxn ang="0">
                <a:pos x="74" y="25"/>
              </a:cxn>
              <a:cxn ang="0">
                <a:pos x="79" y="22"/>
              </a:cxn>
              <a:cxn ang="0">
                <a:pos x="100" y="19"/>
              </a:cxn>
              <a:cxn ang="0">
                <a:pos x="100" y="12"/>
              </a:cxn>
              <a:cxn ang="0">
                <a:pos x="95" y="9"/>
              </a:cxn>
              <a:cxn ang="0">
                <a:pos x="69" y="12"/>
              </a:cxn>
              <a:cxn ang="0">
                <a:pos x="65" y="4"/>
              </a:cxn>
              <a:cxn ang="0">
                <a:pos x="55" y="0"/>
              </a:cxn>
              <a:cxn ang="0">
                <a:pos x="50" y="0"/>
              </a:cxn>
              <a:cxn ang="0">
                <a:pos x="55" y="5"/>
              </a:cxn>
              <a:cxn ang="0">
                <a:pos x="50" y="7"/>
              </a:cxn>
              <a:cxn ang="0">
                <a:pos x="45" y="12"/>
              </a:cxn>
              <a:cxn ang="0">
                <a:pos x="26" y="15"/>
              </a:cxn>
              <a:cxn ang="0">
                <a:pos x="15" y="22"/>
              </a:cxn>
              <a:cxn ang="0">
                <a:pos x="5" y="19"/>
              </a:cxn>
              <a:cxn ang="0">
                <a:pos x="5" y="15"/>
              </a:cxn>
            </a:cxnLst>
            <a:rect l="0" t="0" r="r" b="b"/>
            <a:pathLst>
              <a:path w="119" h="79">
                <a:moveTo>
                  <a:pt x="5" y="15"/>
                </a:moveTo>
                <a:lnTo>
                  <a:pt x="0" y="19"/>
                </a:lnTo>
                <a:lnTo>
                  <a:pt x="5" y="25"/>
                </a:lnTo>
                <a:lnTo>
                  <a:pt x="0" y="25"/>
                </a:lnTo>
                <a:lnTo>
                  <a:pt x="10" y="30"/>
                </a:lnTo>
                <a:lnTo>
                  <a:pt x="26" y="43"/>
                </a:lnTo>
                <a:lnTo>
                  <a:pt x="55" y="66"/>
                </a:lnTo>
                <a:lnTo>
                  <a:pt x="100" y="79"/>
                </a:lnTo>
                <a:lnTo>
                  <a:pt x="114" y="76"/>
                </a:lnTo>
                <a:lnTo>
                  <a:pt x="119" y="72"/>
                </a:lnTo>
                <a:lnTo>
                  <a:pt x="114" y="71"/>
                </a:lnTo>
                <a:lnTo>
                  <a:pt x="112" y="53"/>
                </a:lnTo>
                <a:lnTo>
                  <a:pt x="109" y="47"/>
                </a:lnTo>
                <a:lnTo>
                  <a:pt x="100" y="47"/>
                </a:lnTo>
                <a:lnTo>
                  <a:pt x="100" y="43"/>
                </a:lnTo>
                <a:lnTo>
                  <a:pt x="84" y="45"/>
                </a:lnTo>
                <a:lnTo>
                  <a:pt x="74" y="40"/>
                </a:lnTo>
                <a:lnTo>
                  <a:pt x="69" y="31"/>
                </a:lnTo>
                <a:lnTo>
                  <a:pt x="74" y="25"/>
                </a:lnTo>
                <a:lnTo>
                  <a:pt x="79" y="22"/>
                </a:lnTo>
                <a:lnTo>
                  <a:pt x="100" y="19"/>
                </a:lnTo>
                <a:lnTo>
                  <a:pt x="100" y="12"/>
                </a:lnTo>
                <a:lnTo>
                  <a:pt x="95" y="9"/>
                </a:lnTo>
                <a:lnTo>
                  <a:pt x="69" y="12"/>
                </a:lnTo>
                <a:lnTo>
                  <a:pt x="65" y="4"/>
                </a:lnTo>
                <a:lnTo>
                  <a:pt x="55" y="0"/>
                </a:lnTo>
                <a:lnTo>
                  <a:pt x="50" y="0"/>
                </a:lnTo>
                <a:lnTo>
                  <a:pt x="55" y="5"/>
                </a:lnTo>
                <a:lnTo>
                  <a:pt x="50" y="7"/>
                </a:lnTo>
                <a:lnTo>
                  <a:pt x="45" y="12"/>
                </a:lnTo>
                <a:lnTo>
                  <a:pt x="26" y="15"/>
                </a:lnTo>
                <a:lnTo>
                  <a:pt x="15" y="22"/>
                </a:lnTo>
                <a:lnTo>
                  <a:pt x="5" y="19"/>
                </a:lnTo>
                <a:lnTo>
                  <a:pt x="5" y="15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83" name="Freeform 1625"/>
          <p:cNvSpPr>
            <a:spLocks/>
          </p:cNvSpPr>
          <p:nvPr/>
        </p:nvSpPr>
        <p:spPr bwMode="auto">
          <a:xfrm>
            <a:off x="3165473" y="3313116"/>
            <a:ext cx="87312" cy="44450"/>
          </a:xfrm>
          <a:custGeom>
            <a:avLst/>
            <a:gdLst/>
            <a:ahLst/>
            <a:cxnLst>
              <a:cxn ang="0">
                <a:pos x="5" y="21"/>
              </a:cxn>
              <a:cxn ang="0">
                <a:pos x="5" y="26"/>
              </a:cxn>
              <a:cxn ang="0">
                <a:pos x="15" y="28"/>
              </a:cxn>
              <a:cxn ang="0">
                <a:pos x="26" y="21"/>
              </a:cxn>
              <a:cxn ang="0">
                <a:pos x="44" y="19"/>
              </a:cxn>
              <a:cxn ang="0">
                <a:pos x="50" y="13"/>
              </a:cxn>
              <a:cxn ang="0">
                <a:pos x="55" y="11"/>
              </a:cxn>
              <a:cxn ang="0">
                <a:pos x="50" y="6"/>
              </a:cxn>
              <a:cxn ang="0">
                <a:pos x="55" y="6"/>
              </a:cxn>
              <a:cxn ang="0">
                <a:pos x="50" y="4"/>
              </a:cxn>
              <a:cxn ang="0">
                <a:pos x="31" y="6"/>
              </a:cxn>
              <a:cxn ang="0">
                <a:pos x="21" y="0"/>
              </a:cxn>
              <a:cxn ang="0">
                <a:pos x="10" y="4"/>
              </a:cxn>
              <a:cxn ang="0">
                <a:pos x="10" y="6"/>
              </a:cxn>
              <a:cxn ang="0">
                <a:pos x="5" y="6"/>
              </a:cxn>
              <a:cxn ang="0">
                <a:pos x="5" y="9"/>
              </a:cxn>
              <a:cxn ang="0">
                <a:pos x="0" y="11"/>
              </a:cxn>
              <a:cxn ang="0">
                <a:pos x="0" y="15"/>
              </a:cxn>
              <a:cxn ang="0">
                <a:pos x="10" y="21"/>
              </a:cxn>
              <a:cxn ang="0">
                <a:pos x="5" y="21"/>
              </a:cxn>
            </a:cxnLst>
            <a:rect l="0" t="0" r="r" b="b"/>
            <a:pathLst>
              <a:path w="55" h="28">
                <a:moveTo>
                  <a:pt x="5" y="21"/>
                </a:moveTo>
                <a:lnTo>
                  <a:pt x="5" y="26"/>
                </a:lnTo>
                <a:lnTo>
                  <a:pt x="15" y="28"/>
                </a:lnTo>
                <a:lnTo>
                  <a:pt x="26" y="21"/>
                </a:lnTo>
                <a:lnTo>
                  <a:pt x="44" y="19"/>
                </a:lnTo>
                <a:lnTo>
                  <a:pt x="50" y="13"/>
                </a:lnTo>
                <a:lnTo>
                  <a:pt x="55" y="11"/>
                </a:lnTo>
                <a:lnTo>
                  <a:pt x="50" y="6"/>
                </a:lnTo>
                <a:lnTo>
                  <a:pt x="55" y="6"/>
                </a:lnTo>
                <a:lnTo>
                  <a:pt x="50" y="4"/>
                </a:lnTo>
                <a:lnTo>
                  <a:pt x="31" y="6"/>
                </a:lnTo>
                <a:lnTo>
                  <a:pt x="21" y="0"/>
                </a:lnTo>
                <a:lnTo>
                  <a:pt x="10" y="4"/>
                </a:lnTo>
                <a:lnTo>
                  <a:pt x="10" y="6"/>
                </a:lnTo>
                <a:lnTo>
                  <a:pt x="5" y="6"/>
                </a:lnTo>
                <a:lnTo>
                  <a:pt x="5" y="9"/>
                </a:lnTo>
                <a:lnTo>
                  <a:pt x="0" y="11"/>
                </a:lnTo>
                <a:lnTo>
                  <a:pt x="0" y="15"/>
                </a:lnTo>
                <a:lnTo>
                  <a:pt x="10" y="21"/>
                </a:lnTo>
                <a:lnTo>
                  <a:pt x="5" y="21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84" name="Freeform 1626"/>
          <p:cNvSpPr>
            <a:spLocks/>
          </p:cNvSpPr>
          <p:nvPr/>
        </p:nvSpPr>
        <p:spPr bwMode="auto">
          <a:xfrm>
            <a:off x="3165473" y="3313116"/>
            <a:ext cx="87312" cy="44450"/>
          </a:xfrm>
          <a:custGeom>
            <a:avLst/>
            <a:gdLst/>
            <a:ahLst/>
            <a:cxnLst>
              <a:cxn ang="0">
                <a:pos x="5" y="21"/>
              </a:cxn>
              <a:cxn ang="0">
                <a:pos x="5" y="26"/>
              </a:cxn>
              <a:cxn ang="0">
                <a:pos x="15" y="28"/>
              </a:cxn>
              <a:cxn ang="0">
                <a:pos x="26" y="21"/>
              </a:cxn>
              <a:cxn ang="0">
                <a:pos x="44" y="19"/>
              </a:cxn>
              <a:cxn ang="0">
                <a:pos x="50" y="13"/>
              </a:cxn>
              <a:cxn ang="0">
                <a:pos x="55" y="11"/>
              </a:cxn>
              <a:cxn ang="0">
                <a:pos x="50" y="6"/>
              </a:cxn>
              <a:cxn ang="0">
                <a:pos x="55" y="6"/>
              </a:cxn>
              <a:cxn ang="0">
                <a:pos x="50" y="4"/>
              </a:cxn>
              <a:cxn ang="0">
                <a:pos x="31" y="6"/>
              </a:cxn>
              <a:cxn ang="0">
                <a:pos x="21" y="0"/>
              </a:cxn>
              <a:cxn ang="0">
                <a:pos x="10" y="4"/>
              </a:cxn>
              <a:cxn ang="0">
                <a:pos x="10" y="6"/>
              </a:cxn>
              <a:cxn ang="0">
                <a:pos x="5" y="6"/>
              </a:cxn>
              <a:cxn ang="0">
                <a:pos x="5" y="9"/>
              </a:cxn>
              <a:cxn ang="0">
                <a:pos x="0" y="11"/>
              </a:cxn>
              <a:cxn ang="0">
                <a:pos x="0" y="15"/>
              </a:cxn>
              <a:cxn ang="0">
                <a:pos x="10" y="21"/>
              </a:cxn>
              <a:cxn ang="0">
                <a:pos x="5" y="21"/>
              </a:cxn>
            </a:cxnLst>
            <a:rect l="0" t="0" r="r" b="b"/>
            <a:pathLst>
              <a:path w="55" h="28">
                <a:moveTo>
                  <a:pt x="5" y="21"/>
                </a:moveTo>
                <a:lnTo>
                  <a:pt x="5" y="26"/>
                </a:lnTo>
                <a:lnTo>
                  <a:pt x="15" y="28"/>
                </a:lnTo>
                <a:lnTo>
                  <a:pt x="26" y="21"/>
                </a:lnTo>
                <a:lnTo>
                  <a:pt x="44" y="19"/>
                </a:lnTo>
                <a:lnTo>
                  <a:pt x="50" y="13"/>
                </a:lnTo>
                <a:lnTo>
                  <a:pt x="55" y="11"/>
                </a:lnTo>
                <a:lnTo>
                  <a:pt x="50" y="6"/>
                </a:lnTo>
                <a:lnTo>
                  <a:pt x="55" y="6"/>
                </a:lnTo>
                <a:lnTo>
                  <a:pt x="50" y="4"/>
                </a:lnTo>
                <a:lnTo>
                  <a:pt x="31" y="6"/>
                </a:lnTo>
                <a:lnTo>
                  <a:pt x="21" y="0"/>
                </a:lnTo>
                <a:lnTo>
                  <a:pt x="10" y="4"/>
                </a:lnTo>
                <a:lnTo>
                  <a:pt x="10" y="6"/>
                </a:lnTo>
                <a:lnTo>
                  <a:pt x="5" y="6"/>
                </a:lnTo>
                <a:lnTo>
                  <a:pt x="5" y="9"/>
                </a:lnTo>
                <a:lnTo>
                  <a:pt x="0" y="11"/>
                </a:lnTo>
                <a:lnTo>
                  <a:pt x="0" y="15"/>
                </a:lnTo>
                <a:lnTo>
                  <a:pt x="10" y="21"/>
                </a:lnTo>
                <a:lnTo>
                  <a:pt x="5" y="21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85" name="Freeform 1627"/>
          <p:cNvSpPr>
            <a:spLocks/>
          </p:cNvSpPr>
          <p:nvPr/>
        </p:nvSpPr>
        <p:spPr bwMode="auto">
          <a:xfrm>
            <a:off x="3198811" y="3235328"/>
            <a:ext cx="168275" cy="107950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5" y="42"/>
              </a:cxn>
              <a:cxn ang="0">
                <a:pos x="10" y="42"/>
              </a:cxn>
              <a:cxn ang="0">
                <a:pos x="14" y="39"/>
              </a:cxn>
              <a:cxn ang="0">
                <a:pos x="10" y="36"/>
              </a:cxn>
              <a:cxn ang="0">
                <a:pos x="10" y="24"/>
              </a:cxn>
              <a:cxn ang="0">
                <a:pos x="14" y="21"/>
              </a:cxn>
              <a:cxn ang="0">
                <a:pos x="14" y="18"/>
              </a:cxn>
              <a:cxn ang="0">
                <a:pos x="24" y="21"/>
              </a:cxn>
              <a:cxn ang="0">
                <a:pos x="24" y="17"/>
              </a:cxn>
              <a:cxn ang="0">
                <a:pos x="35" y="12"/>
              </a:cxn>
              <a:cxn ang="0">
                <a:pos x="35" y="7"/>
              </a:cxn>
              <a:cxn ang="0">
                <a:pos x="49" y="7"/>
              </a:cxn>
              <a:cxn ang="0">
                <a:pos x="74" y="0"/>
              </a:cxn>
              <a:cxn ang="0">
                <a:pos x="74" y="3"/>
              </a:cxn>
              <a:cxn ang="0">
                <a:pos x="62" y="4"/>
              </a:cxn>
              <a:cxn ang="0">
                <a:pos x="59" y="7"/>
              </a:cxn>
              <a:cxn ang="0">
                <a:pos x="54" y="14"/>
              </a:cxn>
              <a:cxn ang="0">
                <a:pos x="59" y="22"/>
              </a:cxn>
              <a:cxn ang="0">
                <a:pos x="59" y="24"/>
              </a:cxn>
              <a:cxn ang="0">
                <a:pos x="64" y="24"/>
              </a:cxn>
              <a:cxn ang="0">
                <a:pos x="81" y="26"/>
              </a:cxn>
              <a:cxn ang="0">
                <a:pos x="88" y="28"/>
              </a:cxn>
              <a:cxn ang="0">
                <a:pos x="104" y="28"/>
              </a:cxn>
              <a:cxn ang="0">
                <a:pos x="99" y="34"/>
              </a:cxn>
              <a:cxn ang="0">
                <a:pos x="104" y="41"/>
              </a:cxn>
              <a:cxn ang="0">
                <a:pos x="99" y="41"/>
              </a:cxn>
              <a:cxn ang="0">
                <a:pos x="106" y="49"/>
              </a:cxn>
              <a:cxn ang="0">
                <a:pos x="104" y="47"/>
              </a:cxn>
              <a:cxn ang="0">
                <a:pos x="80" y="49"/>
              </a:cxn>
              <a:cxn ang="0">
                <a:pos x="80" y="51"/>
              </a:cxn>
              <a:cxn ang="0">
                <a:pos x="86" y="53"/>
              </a:cxn>
              <a:cxn ang="0">
                <a:pos x="80" y="53"/>
              </a:cxn>
              <a:cxn ang="0">
                <a:pos x="80" y="68"/>
              </a:cxn>
              <a:cxn ang="0">
                <a:pos x="74" y="64"/>
              </a:cxn>
              <a:cxn ang="0">
                <a:pos x="49" y="68"/>
              </a:cxn>
              <a:cxn ang="0">
                <a:pos x="45" y="59"/>
              </a:cxn>
              <a:cxn ang="0">
                <a:pos x="30" y="53"/>
              </a:cxn>
              <a:cxn ang="0">
                <a:pos x="10" y="55"/>
              </a:cxn>
              <a:cxn ang="0">
                <a:pos x="0" y="49"/>
              </a:cxn>
            </a:cxnLst>
            <a:rect l="0" t="0" r="r" b="b"/>
            <a:pathLst>
              <a:path w="106" h="68">
                <a:moveTo>
                  <a:pt x="0" y="49"/>
                </a:moveTo>
                <a:lnTo>
                  <a:pt x="5" y="42"/>
                </a:lnTo>
                <a:lnTo>
                  <a:pt x="10" y="42"/>
                </a:lnTo>
                <a:lnTo>
                  <a:pt x="14" y="39"/>
                </a:lnTo>
                <a:lnTo>
                  <a:pt x="10" y="36"/>
                </a:lnTo>
                <a:lnTo>
                  <a:pt x="10" y="24"/>
                </a:lnTo>
                <a:lnTo>
                  <a:pt x="14" y="21"/>
                </a:lnTo>
                <a:lnTo>
                  <a:pt x="14" y="18"/>
                </a:lnTo>
                <a:lnTo>
                  <a:pt x="24" y="21"/>
                </a:lnTo>
                <a:lnTo>
                  <a:pt x="24" y="17"/>
                </a:lnTo>
                <a:lnTo>
                  <a:pt x="35" y="12"/>
                </a:lnTo>
                <a:lnTo>
                  <a:pt x="35" y="7"/>
                </a:lnTo>
                <a:lnTo>
                  <a:pt x="49" y="7"/>
                </a:lnTo>
                <a:lnTo>
                  <a:pt x="74" y="0"/>
                </a:lnTo>
                <a:lnTo>
                  <a:pt x="74" y="3"/>
                </a:lnTo>
                <a:lnTo>
                  <a:pt x="62" y="4"/>
                </a:lnTo>
                <a:lnTo>
                  <a:pt x="59" y="7"/>
                </a:lnTo>
                <a:lnTo>
                  <a:pt x="54" y="14"/>
                </a:lnTo>
                <a:lnTo>
                  <a:pt x="59" y="22"/>
                </a:lnTo>
                <a:lnTo>
                  <a:pt x="59" y="24"/>
                </a:lnTo>
                <a:lnTo>
                  <a:pt x="64" y="24"/>
                </a:lnTo>
                <a:lnTo>
                  <a:pt x="81" y="26"/>
                </a:lnTo>
                <a:lnTo>
                  <a:pt x="88" y="28"/>
                </a:lnTo>
                <a:lnTo>
                  <a:pt x="104" y="28"/>
                </a:lnTo>
                <a:lnTo>
                  <a:pt x="99" y="34"/>
                </a:lnTo>
                <a:lnTo>
                  <a:pt x="104" y="41"/>
                </a:lnTo>
                <a:lnTo>
                  <a:pt x="99" y="41"/>
                </a:lnTo>
                <a:lnTo>
                  <a:pt x="106" y="49"/>
                </a:lnTo>
                <a:lnTo>
                  <a:pt x="104" y="47"/>
                </a:lnTo>
                <a:lnTo>
                  <a:pt x="80" y="49"/>
                </a:lnTo>
                <a:lnTo>
                  <a:pt x="80" y="51"/>
                </a:lnTo>
                <a:lnTo>
                  <a:pt x="86" y="53"/>
                </a:lnTo>
                <a:lnTo>
                  <a:pt x="80" y="53"/>
                </a:lnTo>
                <a:lnTo>
                  <a:pt x="80" y="68"/>
                </a:lnTo>
                <a:lnTo>
                  <a:pt x="74" y="64"/>
                </a:lnTo>
                <a:lnTo>
                  <a:pt x="49" y="68"/>
                </a:lnTo>
                <a:lnTo>
                  <a:pt x="45" y="59"/>
                </a:lnTo>
                <a:lnTo>
                  <a:pt x="30" y="53"/>
                </a:lnTo>
                <a:lnTo>
                  <a:pt x="10" y="55"/>
                </a:lnTo>
                <a:lnTo>
                  <a:pt x="0" y="49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86" name="Freeform 1628"/>
          <p:cNvSpPr>
            <a:spLocks/>
          </p:cNvSpPr>
          <p:nvPr/>
        </p:nvSpPr>
        <p:spPr bwMode="auto">
          <a:xfrm>
            <a:off x="3198811" y="3235328"/>
            <a:ext cx="168275" cy="107950"/>
          </a:xfrm>
          <a:custGeom>
            <a:avLst/>
            <a:gdLst/>
            <a:ahLst/>
            <a:cxnLst>
              <a:cxn ang="0">
                <a:pos x="0" y="49"/>
              </a:cxn>
              <a:cxn ang="0">
                <a:pos x="5" y="42"/>
              </a:cxn>
              <a:cxn ang="0">
                <a:pos x="10" y="42"/>
              </a:cxn>
              <a:cxn ang="0">
                <a:pos x="14" y="39"/>
              </a:cxn>
              <a:cxn ang="0">
                <a:pos x="10" y="36"/>
              </a:cxn>
              <a:cxn ang="0">
                <a:pos x="10" y="24"/>
              </a:cxn>
              <a:cxn ang="0">
                <a:pos x="14" y="21"/>
              </a:cxn>
              <a:cxn ang="0">
                <a:pos x="14" y="18"/>
              </a:cxn>
              <a:cxn ang="0">
                <a:pos x="24" y="21"/>
              </a:cxn>
              <a:cxn ang="0">
                <a:pos x="24" y="17"/>
              </a:cxn>
              <a:cxn ang="0">
                <a:pos x="35" y="12"/>
              </a:cxn>
              <a:cxn ang="0">
                <a:pos x="35" y="7"/>
              </a:cxn>
              <a:cxn ang="0">
                <a:pos x="49" y="7"/>
              </a:cxn>
              <a:cxn ang="0">
                <a:pos x="74" y="0"/>
              </a:cxn>
              <a:cxn ang="0">
                <a:pos x="74" y="3"/>
              </a:cxn>
              <a:cxn ang="0">
                <a:pos x="62" y="4"/>
              </a:cxn>
              <a:cxn ang="0">
                <a:pos x="59" y="7"/>
              </a:cxn>
              <a:cxn ang="0">
                <a:pos x="54" y="14"/>
              </a:cxn>
              <a:cxn ang="0">
                <a:pos x="59" y="22"/>
              </a:cxn>
              <a:cxn ang="0">
                <a:pos x="59" y="24"/>
              </a:cxn>
              <a:cxn ang="0">
                <a:pos x="64" y="24"/>
              </a:cxn>
              <a:cxn ang="0">
                <a:pos x="81" y="26"/>
              </a:cxn>
              <a:cxn ang="0">
                <a:pos x="88" y="28"/>
              </a:cxn>
              <a:cxn ang="0">
                <a:pos x="104" y="28"/>
              </a:cxn>
              <a:cxn ang="0">
                <a:pos x="99" y="34"/>
              </a:cxn>
              <a:cxn ang="0">
                <a:pos x="104" y="41"/>
              </a:cxn>
              <a:cxn ang="0">
                <a:pos x="99" y="41"/>
              </a:cxn>
              <a:cxn ang="0">
                <a:pos x="106" y="49"/>
              </a:cxn>
              <a:cxn ang="0">
                <a:pos x="104" y="47"/>
              </a:cxn>
              <a:cxn ang="0">
                <a:pos x="80" y="49"/>
              </a:cxn>
              <a:cxn ang="0">
                <a:pos x="80" y="51"/>
              </a:cxn>
              <a:cxn ang="0">
                <a:pos x="86" y="53"/>
              </a:cxn>
              <a:cxn ang="0">
                <a:pos x="80" y="53"/>
              </a:cxn>
              <a:cxn ang="0">
                <a:pos x="80" y="68"/>
              </a:cxn>
              <a:cxn ang="0">
                <a:pos x="74" y="64"/>
              </a:cxn>
              <a:cxn ang="0">
                <a:pos x="49" y="68"/>
              </a:cxn>
              <a:cxn ang="0">
                <a:pos x="45" y="59"/>
              </a:cxn>
              <a:cxn ang="0">
                <a:pos x="30" y="53"/>
              </a:cxn>
              <a:cxn ang="0">
                <a:pos x="10" y="55"/>
              </a:cxn>
              <a:cxn ang="0">
                <a:pos x="0" y="49"/>
              </a:cxn>
            </a:cxnLst>
            <a:rect l="0" t="0" r="r" b="b"/>
            <a:pathLst>
              <a:path w="106" h="68">
                <a:moveTo>
                  <a:pt x="0" y="49"/>
                </a:moveTo>
                <a:lnTo>
                  <a:pt x="5" y="42"/>
                </a:lnTo>
                <a:lnTo>
                  <a:pt x="10" y="42"/>
                </a:lnTo>
                <a:lnTo>
                  <a:pt x="14" y="39"/>
                </a:lnTo>
                <a:lnTo>
                  <a:pt x="10" y="36"/>
                </a:lnTo>
                <a:lnTo>
                  <a:pt x="10" y="24"/>
                </a:lnTo>
                <a:lnTo>
                  <a:pt x="14" y="21"/>
                </a:lnTo>
                <a:lnTo>
                  <a:pt x="14" y="18"/>
                </a:lnTo>
                <a:lnTo>
                  <a:pt x="24" y="21"/>
                </a:lnTo>
                <a:lnTo>
                  <a:pt x="24" y="17"/>
                </a:lnTo>
                <a:lnTo>
                  <a:pt x="35" y="12"/>
                </a:lnTo>
                <a:lnTo>
                  <a:pt x="35" y="7"/>
                </a:lnTo>
                <a:lnTo>
                  <a:pt x="49" y="7"/>
                </a:lnTo>
                <a:lnTo>
                  <a:pt x="74" y="0"/>
                </a:lnTo>
                <a:lnTo>
                  <a:pt x="74" y="3"/>
                </a:lnTo>
                <a:lnTo>
                  <a:pt x="62" y="4"/>
                </a:lnTo>
                <a:lnTo>
                  <a:pt x="59" y="7"/>
                </a:lnTo>
                <a:lnTo>
                  <a:pt x="54" y="14"/>
                </a:lnTo>
                <a:lnTo>
                  <a:pt x="59" y="22"/>
                </a:lnTo>
                <a:lnTo>
                  <a:pt x="59" y="24"/>
                </a:lnTo>
                <a:lnTo>
                  <a:pt x="64" y="24"/>
                </a:lnTo>
                <a:lnTo>
                  <a:pt x="81" y="26"/>
                </a:lnTo>
                <a:lnTo>
                  <a:pt x="88" y="28"/>
                </a:lnTo>
                <a:lnTo>
                  <a:pt x="104" y="28"/>
                </a:lnTo>
                <a:lnTo>
                  <a:pt x="99" y="34"/>
                </a:lnTo>
                <a:lnTo>
                  <a:pt x="104" y="41"/>
                </a:lnTo>
                <a:lnTo>
                  <a:pt x="99" y="41"/>
                </a:lnTo>
                <a:lnTo>
                  <a:pt x="106" y="49"/>
                </a:lnTo>
                <a:lnTo>
                  <a:pt x="104" y="47"/>
                </a:lnTo>
                <a:lnTo>
                  <a:pt x="80" y="49"/>
                </a:lnTo>
                <a:lnTo>
                  <a:pt x="80" y="51"/>
                </a:lnTo>
                <a:lnTo>
                  <a:pt x="86" y="53"/>
                </a:lnTo>
                <a:lnTo>
                  <a:pt x="80" y="53"/>
                </a:lnTo>
                <a:lnTo>
                  <a:pt x="80" y="68"/>
                </a:lnTo>
                <a:lnTo>
                  <a:pt x="74" y="64"/>
                </a:lnTo>
                <a:lnTo>
                  <a:pt x="49" y="68"/>
                </a:lnTo>
                <a:lnTo>
                  <a:pt x="45" y="59"/>
                </a:lnTo>
                <a:lnTo>
                  <a:pt x="30" y="53"/>
                </a:lnTo>
                <a:lnTo>
                  <a:pt x="10" y="55"/>
                </a:lnTo>
                <a:lnTo>
                  <a:pt x="0" y="49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87" name="Freeform 1629"/>
          <p:cNvSpPr>
            <a:spLocks/>
          </p:cNvSpPr>
          <p:nvPr/>
        </p:nvSpPr>
        <p:spPr bwMode="auto">
          <a:xfrm>
            <a:off x="3284536" y="3238503"/>
            <a:ext cx="184150" cy="77788"/>
          </a:xfrm>
          <a:custGeom>
            <a:avLst/>
            <a:gdLst/>
            <a:ahLst/>
            <a:cxnLst>
              <a:cxn ang="0">
                <a:pos x="116" y="15"/>
              </a:cxn>
              <a:cxn ang="0">
                <a:pos x="109" y="19"/>
              </a:cxn>
              <a:cxn ang="0">
                <a:pos x="109" y="21"/>
              </a:cxn>
              <a:cxn ang="0">
                <a:pos x="112" y="23"/>
              </a:cxn>
              <a:cxn ang="0">
                <a:pos x="107" y="23"/>
              </a:cxn>
              <a:cxn ang="0">
                <a:pos x="103" y="27"/>
              </a:cxn>
              <a:cxn ang="0">
                <a:pos x="109" y="30"/>
              </a:cxn>
              <a:cxn ang="0">
                <a:pos x="107" y="32"/>
              </a:cxn>
              <a:cxn ang="0">
                <a:pos x="86" y="36"/>
              </a:cxn>
              <a:cxn ang="0">
                <a:pos x="69" y="34"/>
              </a:cxn>
              <a:cxn ang="0">
                <a:pos x="74" y="36"/>
              </a:cxn>
              <a:cxn ang="0">
                <a:pos x="74" y="40"/>
              </a:cxn>
              <a:cxn ang="0">
                <a:pos x="81" y="44"/>
              </a:cxn>
              <a:cxn ang="0">
                <a:pos x="62" y="49"/>
              </a:cxn>
              <a:cxn ang="0">
                <a:pos x="55" y="49"/>
              </a:cxn>
              <a:cxn ang="0">
                <a:pos x="52" y="47"/>
              </a:cxn>
              <a:cxn ang="0">
                <a:pos x="45" y="39"/>
              </a:cxn>
              <a:cxn ang="0">
                <a:pos x="50" y="37"/>
              </a:cxn>
              <a:cxn ang="0">
                <a:pos x="45" y="32"/>
              </a:cxn>
              <a:cxn ang="0">
                <a:pos x="50" y="25"/>
              </a:cxn>
              <a:cxn ang="0">
                <a:pos x="34" y="25"/>
              </a:cxn>
              <a:cxn ang="0">
                <a:pos x="22" y="23"/>
              </a:cxn>
              <a:cxn ang="0">
                <a:pos x="8" y="21"/>
              </a:cxn>
              <a:cxn ang="0">
                <a:pos x="5" y="21"/>
              </a:cxn>
              <a:cxn ang="0">
                <a:pos x="5" y="19"/>
              </a:cxn>
              <a:cxn ang="0">
                <a:pos x="0" y="9"/>
              </a:cxn>
              <a:cxn ang="0">
                <a:pos x="5" y="4"/>
              </a:cxn>
              <a:cxn ang="0">
                <a:pos x="10" y="2"/>
              </a:cxn>
              <a:cxn ang="0">
                <a:pos x="20" y="6"/>
              </a:cxn>
              <a:cxn ang="0">
                <a:pos x="10" y="8"/>
              </a:cxn>
              <a:cxn ang="0">
                <a:pos x="10" y="13"/>
              </a:cxn>
              <a:cxn ang="0">
                <a:pos x="20" y="9"/>
              </a:cxn>
              <a:cxn ang="0">
                <a:pos x="20" y="4"/>
              </a:cxn>
              <a:cxn ang="0">
                <a:pos x="26" y="2"/>
              </a:cxn>
              <a:cxn ang="0">
                <a:pos x="26" y="0"/>
              </a:cxn>
              <a:cxn ang="0">
                <a:pos x="45" y="4"/>
              </a:cxn>
              <a:cxn ang="0">
                <a:pos x="45" y="6"/>
              </a:cxn>
              <a:cxn ang="0">
                <a:pos x="60" y="6"/>
              </a:cxn>
              <a:cxn ang="0">
                <a:pos x="69" y="8"/>
              </a:cxn>
              <a:cxn ang="0">
                <a:pos x="84" y="6"/>
              </a:cxn>
              <a:cxn ang="0">
                <a:pos x="95" y="6"/>
              </a:cxn>
              <a:cxn ang="0">
                <a:pos x="98" y="8"/>
              </a:cxn>
              <a:cxn ang="0">
                <a:pos x="109" y="11"/>
              </a:cxn>
              <a:cxn ang="0">
                <a:pos x="109" y="15"/>
              </a:cxn>
              <a:cxn ang="0">
                <a:pos x="116" y="15"/>
              </a:cxn>
            </a:cxnLst>
            <a:rect l="0" t="0" r="r" b="b"/>
            <a:pathLst>
              <a:path w="116" h="49">
                <a:moveTo>
                  <a:pt x="116" y="15"/>
                </a:moveTo>
                <a:lnTo>
                  <a:pt x="109" y="19"/>
                </a:lnTo>
                <a:lnTo>
                  <a:pt x="109" y="21"/>
                </a:lnTo>
                <a:lnTo>
                  <a:pt x="112" y="23"/>
                </a:lnTo>
                <a:lnTo>
                  <a:pt x="107" y="23"/>
                </a:lnTo>
                <a:lnTo>
                  <a:pt x="103" y="27"/>
                </a:lnTo>
                <a:lnTo>
                  <a:pt x="109" y="30"/>
                </a:lnTo>
                <a:lnTo>
                  <a:pt x="107" y="32"/>
                </a:lnTo>
                <a:lnTo>
                  <a:pt x="86" y="36"/>
                </a:lnTo>
                <a:lnTo>
                  <a:pt x="69" y="34"/>
                </a:lnTo>
                <a:lnTo>
                  <a:pt x="74" y="36"/>
                </a:lnTo>
                <a:lnTo>
                  <a:pt x="74" y="40"/>
                </a:lnTo>
                <a:lnTo>
                  <a:pt x="81" y="44"/>
                </a:lnTo>
                <a:lnTo>
                  <a:pt x="62" y="49"/>
                </a:lnTo>
                <a:lnTo>
                  <a:pt x="55" y="49"/>
                </a:lnTo>
                <a:lnTo>
                  <a:pt x="52" y="47"/>
                </a:lnTo>
                <a:lnTo>
                  <a:pt x="45" y="39"/>
                </a:lnTo>
                <a:lnTo>
                  <a:pt x="50" y="37"/>
                </a:lnTo>
                <a:lnTo>
                  <a:pt x="45" y="32"/>
                </a:lnTo>
                <a:lnTo>
                  <a:pt x="50" y="25"/>
                </a:lnTo>
                <a:lnTo>
                  <a:pt x="34" y="25"/>
                </a:lnTo>
                <a:lnTo>
                  <a:pt x="22" y="23"/>
                </a:lnTo>
                <a:lnTo>
                  <a:pt x="8" y="21"/>
                </a:lnTo>
                <a:lnTo>
                  <a:pt x="5" y="21"/>
                </a:lnTo>
                <a:lnTo>
                  <a:pt x="5" y="19"/>
                </a:lnTo>
                <a:lnTo>
                  <a:pt x="0" y="9"/>
                </a:lnTo>
                <a:lnTo>
                  <a:pt x="5" y="4"/>
                </a:lnTo>
                <a:lnTo>
                  <a:pt x="10" y="2"/>
                </a:lnTo>
                <a:lnTo>
                  <a:pt x="20" y="6"/>
                </a:lnTo>
                <a:lnTo>
                  <a:pt x="10" y="8"/>
                </a:lnTo>
                <a:lnTo>
                  <a:pt x="10" y="13"/>
                </a:lnTo>
                <a:lnTo>
                  <a:pt x="20" y="9"/>
                </a:lnTo>
                <a:lnTo>
                  <a:pt x="20" y="4"/>
                </a:lnTo>
                <a:lnTo>
                  <a:pt x="26" y="2"/>
                </a:lnTo>
                <a:lnTo>
                  <a:pt x="26" y="0"/>
                </a:lnTo>
                <a:lnTo>
                  <a:pt x="45" y="4"/>
                </a:lnTo>
                <a:lnTo>
                  <a:pt x="45" y="6"/>
                </a:lnTo>
                <a:lnTo>
                  <a:pt x="60" y="6"/>
                </a:lnTo>
                <a:lnTo>
                  <a:pt x="69" y="8"/>
                </a:lnTo>
                <a:lnTo>
                  <a:pt x="84" y="6"/>
                </a:lnTo>
                <a:lnTo>
                  <a:pt x="95" y="6"/>
                </a:lnTo>
                <a:lnTo>
                  <a:pt x="98" y="8"/>
                </a:lnTo>
                <a:lnTo>
                  <a:pt x="109" y="11"/>
                </a:lnTo>
                <a:lnTo>
                  <a:pt x="109" y="15"/>
                </a:lnTo>
                <a:lnTo>
                  <a:pt x="116" y="15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88" name="Freeform 1630"/>
          <p:cNvSpPr>
            <a:spLocks/>
          </p:cNvSpPr>
          <p:nvPr/>
        </p:nvSpPr>
        <p:spPr bwMode="auto">
          <a:xfrm>
            <a:off x="3284536" y="3238503"/>
            <a:ext cx="184150" cy="77788"/>
          </a:xfrm>
          <a:custGeom>
            <a:avLst/>
            <a:gdLst/>
            <a:ahLst/>
            <a:cxnLst>
              <a:cxn ang="0">
                <a:pos x="116" y="15"/>
              </a:cxn>
              <a:cxn ang="0">
                <a:pos x="109" y="19"/>
              </a:cxn>
              <a:cxn ang="0">
                <a:pos x="109" y="21"/>
              </a:cxn>
              <a:cxn ang="0">
                <a:pos x="112" y="23"/>
              </a:cxn>
              <a:cxn ang="0">
                <a:pos x="107" y="23"/>
              </a:cxn>
              <a:cxn ang="0">
                <a:pos x="103" y="27"/>
              </a:cxn>
              <a:cxn ang="0">
                <a:pos x="109" y="30"/>
              </a:cxn>
              <a:cxn ang="0">
                <a:pos x="107" y="32"/>
              </a:cxn>
              <a:cxn ang="0">
                <a:pos x="86" y="36"/>
              </a:cxn>
              <a:cxn ang="0">
                <a:pos x="69" y="34"/>
              </a:cxn>
              <a:cxn ang="0">
                <a:pos x="74" y="36"/>
              </a:cxn>
              <a:cxn ang="0">
                <a:pos x="74" y="40"/>
              </a:cxn>
              <a:cxn ang="0">
                <a:pos x="81" y="44"/>
              </a:cxn>
              <a:cxn ang="0">
                <a:pos x="62" y="49"/>
              </a:cxn>
              <a:cxn ang="0">
                <a:pos x="55" y="49"/>
              </a:cxn>
              <a:cxn ang="0">
                <a:pos x="52" y="47"/>
              </a:cxn>
              <a:cxn ang="0">
                <a:pos x="45" y="39"/>
              </a:cxn>
              <a:cxn ang="0">
                <a:pos x="50" y="37"/>
              </a:cxn>
              <a:cxn ang="0">
                <a:pos x="45" y="32"/>
              </a:cxn>
              <a:cxn ang="0">
                <a:pos x="50" y="25"/>
              </a:cxn>
              <a:cxn ang="0">
                <a:pos x="34" y="25"/>
              </a:cxn>
              <a:cxn ang="0">
                <a:pos x="22" y="23"/>
              </a:cxn>
              <a:cxn ang="0">
                <a:pos x="8" y="21"/>
              </a:cxn>
              <a:cxn ang="0">
                <a:pos x="5" y="21"/>
              </a:cxn>
              <a:cxn ang="0">
                <a:pos x="5" y="19"/>
              </a:cxn>
              <a:cxn ang="0">
                <a:pos x="0" y="9"/>
              </a:cxn>
              <a:cxn ang="0">
                <a:pos x="5" y="4"/>
              </a:cxn>
              <a:cxn ang="0">
                <a:pos x="10" y="2"/>
              </a:cxn>
              <a:cxn ang="0">
                <a:pos x="20" y="6"/>
              </a:cxn>
              <a:cxn ang="0">
                <a:pos x="10" y="8"/>
              </a:cxn>
              <a:cxn ang="0">
                <a:pos x="10" y="13"/>
              </a:cxn>
              <a:cxn ang="0">
                <a:pos x="20" y="9"/>
              </a:cxn>
              <a:cxn ang="0">
                <a:pos x="20" y="4"/>
              </a:cxn>
              <a:cxn ang="0">
                <a:pos x="26" y="2"/>
              </a:cxn>
              <a:cxn ang="0">
                <a:pos x="26" y="0"/>
              </a:cxn>
              <a:cxn ang="0">
                <a:pos x="45" y="4"/>
              </a:cxn>
              <a:cxn ang="0">
                <a:pos x="45" y="6"/>
              </a:cxn>
              <a:cxn ang="0">
                <a:pos x="60" y="6"/>
              </a:cxn>
              <a:cxn ang="0">
                <a:pos x="69" y="8"/>
              </a:cxn>
              <a:cxn ang="0">
                <a:pos x="84" y="6"/>
              </a:cxn>
              <a:cxn ang="0">
                <a:pos x="95" y="6"/>
              </a:cxn>
              <a:cxn ang="0">
                <a:pos x="98" y="8"/>
              </a:cxn>
              <a:cxn ang="0">
                <a:pos x="109" y="11"/>
              </a:cxn>
              <a:cxn ang="0">
                <a:pos x="109" y="15"/>
              </a:cxn>
              <a:cxn ang="0">
                <a:pos x="116" y="15"/>
              </a:cxn>
            </a:cxnLst>
            <a:rect l="0" t="0" r="r" b="b"/>
            <a:pathLst>
              <a:path w="116" h="49">
                <a:moveTo>
                  <a:pt x="116" y="15"/>
                </a:moveTo>
                <a:lnTo>
                  <a:pt x="109" y="19"/>
                </a:lnTo>
                <a:lnTo>
                  <a:pt x="109" y="21"/>
                </a:lnTo>
                <a:lnTo>
                  <a:pt x="112" y="23"/>
                </a:lnTo>
                <a:lnTo>
                  <a:pt x="107" y="23"/>
                </a:lnTo>
                <a:lnTo>
                  <a:pt x="103" y="27"/>
                </a:lnTo>
                <a:lnTo>
                  <a:pt x="109" y="30"/>
                </a:lnTo>
                <a:lnTo>
                  <a:pt x="107" y="32"/>
                </a:lnTo>
                <a:lnTo>
                  <a:pt x="86" y="36"/>
                </a:lnTo>
                <a:lnTo>
                  <a:pt x="69" y="34"/>
                </a:lnTo>
                <a:lnTo>
                  <a:pt x="74" y="36"/>
                </a:lnTo>
                <a:lnTo>
                  <a:pt x="74" y="40"/>
                </a:lnTo>
                <a:lnTo>
                  <a:pt x="81" y="44"/>
                </a:lnTo>
                <a:lnTo>
                  <a:pt x="62" y="49"/>
                </a:lnTo>
                <a:lnTo>
                  <a:pt x="55" y="49"/>
                </a:lnTo>
                <a:lnTo>
                  <a:pt x="52" y="47"/>
                </a:lnTo>
                <a:lnTo>
                  <a:pt x="45" y="39"/>
                </a:lnTo>
                <a:lnTo>
                  <a:pt x="50" y="37"/>
                </a:lnTo>
                <a:lnTo>
                  <a:pt x="45" y="32"/>
                </a:lnTo>
                <a:lnTo>
                  <a:pt x="50" y="25"/>
                </a:lnTo>
                <a:lnTo>
                  <a:pt x="34" y="25"/>
                </a:lnTo>
                <a:lnTo>
                  <a:pt x="22" y="23"/>
                </a:lnTo>
                <a:lnTo>
                  <a:pt x="8" y="21"/>
                </a:lnTo>
                <a:lnTo>
                  <a:pt x="5" y="21"/>
                </a:lnTo>
                <a:lnTo>
                  <a:pt x="5" y="19"/>
                </a:lnTo>
                <a:lnTo>
                  <a:pt x="0" y="9"/>
                </a:lnTo>
                <a:lnTo>
                  <a:pt x="5" y="4"/>
                </a:lnTo>
                <a:lnTo>
                  <a:pt x="10" y="2"/>
                </a:lnTo>
                <a:lnTo>
                  <a:pt x="20" y="6"/>
                </a:lnTo>
                <a:lnTo>
                  <a:pt x="10" y="8"/>
                </a:lnTo>
                <a:lnTo>
                  <a:pt x="10" y="13"/>
                </a:lnTo>
                <a:lnTo>
                  <a:pt x="20" y="9"/>
                </a:lnTo>
                <a:lnTo>
                  <a:pt x="20" y="4"/>
                </a:lnTo>
                <a:lnTo>
                  <a:pt x="26" y="2"/>
                </a:lnTo>
                <a:lnTo>
                  <a:pt x="26" y="0"/>
                </a:lnTo>
                <a:lnTo>
                  <a:pt x="45" y="4"/>
                </a:lnTo>
                <a:lnTo>
                  <a:pt x="45" y="6"/>
                </a:lnTo>
                <a:lnTo>
                  <a:pt x="60" y="6"/>
                </a:lnTo>
                <a:lnTo>
                  <a:pt x="69" y="8"/>
                </a:lnTo>
                <a:lnTo>
                  <a:pt x="84" y="6"/>
                </a:lnTo>
                <a:lnTo>
                  <a:pt x="95" y="6"/>
                </a:lnTo>
                <a:lnTo>
                  <a:pt x="98" y="8"/>
                </a:lnTo>
                <a:lnTo>
                  <a:pt x="109" y="11"/>
                </a:lnTo>
                <a:lnTo>
                  <a:pt x="109" y="15"/>
                </a:lnTo>
                <a:lnTo>
                  <a:pt x="116" y="15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89" name="Freeform 1631"/>
          <p:cNvSpPr>
            <a:spLocks/>
          </p:cNvSpPr>
          <p:nvPr/>
        </p:nvSpPr>
        <p:spPr bwMode="auto">
          <a:xfrm>
            <a:off x="3544885" y="3282953"/>
            <a:ext cx="31750" cy="25400"/>
          </a:xfrm>
          <a:custGeom>
            <a:avLst/>
            <a:gdLst/>
            <a:ahLst/>
            <a:cxnLst>
              <a:cxn ang="0">
                <a:pos x="20" y="6"/>
              </a:cxn>
              <a:cxn ang="0">
                <a:pos x="11" y="16"/>
              </a:cxn>
              <a:cxn ang="0">
                <a:pos x="0" y="16"/>
              </a:cxn>
              <a:cxn ang="0">
                <a:pos x="0" y="0"/>
              </a:cxn>
              <a:cxn ang="0">
                <a:pos x="20" y="6"/>
              </a:cxn>
            </a:cxnLst>
            <a:rect l="0" t="0" r="r" b="b"/>
            <a:pathLst>
              <a:path w="20" h="16">
                <a:moveTo>
                  <a:pt x="20" y="6"/>
                </a:moveTo>
                <a:lnTo>
                  <a:pt x="11" y="16"/>
                </a:lnTo>
                <a:lnTo>
                  <a:pt x="0" y="16"/>
                </a:lnTo>
                <a:lnTo>
                  <a:pt x="0" y="0"/>
                </a:lnTo>
                <a:lnTo>
                  <a:pt x="20" y="6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90" name="Freeform 1632"/>
          <p:cNvSpPr>
            <a:spLocks/>
          </p:cNvSpPr>
          <p:nvPr/>
        </p:nvSpPr>
        <p:spPr bwMode="auto">
          <a:xfrm>
            <a:off x="3544885" y="3282953"/>
            <a:ext cx="31750" cy="25400"/>
          </a:xfrm>
          <a:custGeom>
            <a:avLst/>
            <a:gdLst/>
            <a:ahLst/>
            <a:cxnLst>
              <a:cxn ang="0">
                <a:pos x="20" y="6"/>
              </a:cxn>
              <a:cxn ang="0">
                <a:pos x="11" y="16"/>
              </a:cxn>
              <a:cxn ang="0">
                <a:pos x="0" y="16"/>
              </a:cxn>
              <a:cxn ang="0">
                <a:pos x="0" y="0"/>
              </a:cxn>
              <a:cxn ang="0">
                <a:pos x="20" y="6"/>
              </a:cxn>
            </a:cxnLst>
            <a:rect l="0" t="0" r="r" b="b"/>
            <a:pathLst>
              <a:path w="20" h="16">
                <a:moveTo>
                  <a:pt x="20" y="6"/>
                </a:moveTo>
                <a:lnTo>
                  <a:pt x="11" y="16"/>
                </a:lnTo>
                <a:lnTo>
                  <a:pt x="0" y="16"/>
                </a:lnTo>
                <a:lnTo>
                  <a:pt x="0" y="0"/>
                </a:lnTo>
                <a:lnTo>
                  <a:pt x="20" y="6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91" name="Freeform 1633"/>
          <p:cNvSpPr>
            <a:spLocks/>
          </p:cNvSpPr>
          <p:nvPr/>
        </p:nvSpPr>
        <p:spPr bwMode="auto">
          <a:xfrm>
            <a:off x="3494085" y="3282953"/>
            <a:ext cx="50800" cy="25400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4" y="0"/>
              </a:cxn>
              <a:cxn ang="0">
                <a:pos x="0" y="6"/>
              </a:cxn>
              <a:cxn ang="0">
                <a:pos x="14" y="16"/>
              </a:cxn>
              <a:cxn ang="0">
                <a:pos x="17" y="16"/>
              </a:cxn>
              <a:cxn ang="0">
                <a:pos x="17" y="12"/>
              </a:cxn>
              <a:cxn ang="0">
                <a:pos x="32" y="16"/>
              </a:cxn>
              <a:cxn ang="0">
                <a:pos x="32" y="0"/>
              </a:cxn>
            </a:cxnLst>
            <a:rect l="0" t="0" r="r" b="b"/>
            <a:pathLst>
              <a:path w="32" h="16">
                <a:moveTo>
                  <a:pt x="32" y="0"/>
                </a:moveTo>
                <a:lnTo>
                  <a:pt x="4" y="0"/>
                </a:lnTo>
                <a:lnTo>
                  <a:pt x="0" y="6"/>
                </a:lnTo>
                <a:lnTo>
                  <a:pt x="14" y="16"/>
                </a:lnTo>
                <a:lnTo>
                  <a:pt x="17" y="16"/>
                </a:lnTo>
                <a:lnTo>
                  <a:pt x="17" y="12"/>
                </a:lnTo>
                <a:lnTo>
                  <a:pt x="32" y="16"/>
                </a:lnTo>
                <a:lnTo>
                  <a:pt x="32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92" name="Freeform 1634"/>
          <p:cNvSpPr>
            <a:spLocks/>
          </p:cNvSpPr>
          <p:nvPr/>
        </p:nvSpPr>
        <p:spPr bwMode="auto">
          <a:xfrm>
            <a:off x="3494085" y="3282953"/>
            <a:ext cx="50800" cy="25400"/>
          </a:xfrm>
          <a:custGeom>
            <a:avLst/>
            <a:gdLst/>
            <a:ahLst/>
            <a:cxnLst>
              <a:cxn ang="0">
                <a:pos x="32" y="0"/>
              </a:cxn>
              <a:cxn ang="0">
                <a:pos x="4" y="0"/>
              </a:cxn>
              <a:cxn ang="0">
                <a:pos x="0" y="6"/>
              </a:cxn>
              <a:cxn ang="0">
                <a:pos x="14" y="16"/>
              </a:cxn>
              <a:cxn ang="0">
                <a:pos x="17" y="16"/>
              </a:cxn>
              <a:cxn ang="0">
                <a:pos x="17" y="12"/>
              </a:cxn>
              <a:cxn ang="0">
                <a:pos x="32" y="16"/>
              </a:cxn>
              <a:cxn ang="0">
                <a:pos x="32" y="0"/>
              </a:cxn>
            </a:cxnLst>
            <a:rect l="0" t="0" r="r" b="b"/>
            <a:pathLst>
              <a:path w="32" h="16">
                <a:moveTo>
                  <a:pt x="32" y="0"/>
                </a:moveTo>
                <a:lnTo>
                  <a:pt x="4" y="0"/>
                </a:lnTo>
                <a:lnTo>
                  <a:pt x="0" y="6"/>
                </a:lnTo>
                <a:lnTo>
                  <a:pt x="14" y="16"/>
                </a:lnTo>
                <a:lnTo>
                  <a:pt x="17" y="16"/>
                </a:lnTo>
                <a:lnTo>
                  <a:pt x="17" y="12"/>
                </a:lnTo>
                <a:lnTo>
                  <a:pt x="32" y="16"/>
                </a:lnTo>
                <a:lnTo>
                  <a:pt x="32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93" name="Freeform 1635"/>
          <p:cNvSpPr>
            <a:spLocks/>
          </p:cNvSpPr>
          <p:nvPr/>
        </p:nvSpPr>
        <p:spPr bwMode="auto">
          <a:xfrm>
            <a:off x="3325811" y="3444878"/>
            <a:ext cx="166687" cy="254000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24" y="12"/>
              </a:cxn>
              <a:cxn ang="0">
                <a:pos x="36" y="23"/>
              </a:cxn>
              <a:cxn ang="0">
                <a:pos x="29" y="31"/>
              </a:cxn>
              <a:cxn ang="0">
                <a:pos x="29" y="46"/>
              </a:cxn>
              <a:cxn ang="0">
                <a:pos x="36" y="74"/>
              </a:cxn>
              <a:cxn ang="0">
                <a:pos x="36" y="82"/>
              </a:cxn>
              <a:cxn ang="0">
                <a:pos x="43" y="93"/>
              </a:cxn>
              <a:cxn ang="0">
                <a:pos x="48" y="108"/>
              </a:cxn>
              <a:cxn ang="0">
                <a:pos x="58" y="121"/>
              </a:cxn>
              <a:cxn ang="0">
                <a:pos x="60" y="121"/>
              </a:cxn>
              <a:cxn ang="0">
                <a:pos x="69" y="144"/>
              </a:cxn>
              <a:cxn ang="0">
                <a:pos x="75" y="147"/>
              </a:cxn>
              <a:cxn ang="0">
                <a:pos x="105" y="152"/>
              </a:cxn>
              <a:cxn ang="0">
                <a:pos x="100" y="154"/>
              </a:cxn>
              <a:cxn ang="0">
                <a:pos x="70" y="152"/>
              </a:cxn>
              <a:cxn ang="0">
                <a:pos x="65" y="152"/>
              </a:cxn>
              <a:cxn ang="0">
                <a:pos x="70" y="151"/>
              </a:cxn>
              <a:cxn ang="0">
                <a:pos x="65" y="151"/>
              </a:cxn>
              <a:cxn ang="0">
                <a:pos x="60" y="144"/>
              </a:cxn>
              <a:cxn ang="0">
                <a:pos x="55" y="144"/>
              </a:cxn>
              <a:cxn ang="0">
                <a:pos x="43" y="137"/>
              </a:cxn>
              <a:cxn ang="0">
                <a:pos x="48" y="137"/>
              </a:cxn>
              <a:cxn ang="0">
                <a:pos x="34" y="129"/>
              </a:cxn>
              <a:cxn ang="0">
                <a:pos x="36" y="125"/>
              </a:cxn>
              <a:cxn ang="0">
                <a:pos x="43" y="118"/>
              </a:cxn>
              <a:cxn ang="0">
                <a:pos x="34" y="105"/>
              </a:cxn>
              <a:cxn ang="0">
                <a:pos x="29" y="103"/>
              </a:cxn>
              <a:cxn ang="0">
                <a:pos x="19" y="88"/>
              </a:cxn>
              <a:cxn ang="0">
                <a:pos x="24" y="87"/>
              </a:cxn>
              <a:cxn ang="0">
                <a:pos x="13" y="59"/>
              </a:cxn>
              <a:cxn ang="0">
                <a:pos x="13" y="52"/>
              </a:cxn>
              <a:cxn ang="0">
                <a:pos x="13" y="21"/>
              </a:cxn>
              <a:cxn ang="0">
                <a:pos x="0" y="2"/>
              </a:cxn>
            </a:cxnLst>
            <a:rect l="0" t="0" r="r" b="b"/>
            <a:pathLst>
              <a:path w="105" h="160">
                <a:moveTo>
                  <a:pt x="0" y="2"/>
                </a:moveTo>
                <a:lnTo>
                  <a:pt x="13" y="0"/>
                </a:lnTo>
                <a:lnTo>
                  <a:pt x="24" y="9"/>
                </a:lnTo>
                <a:lnTo>
                  <a:pt x="24" y="12"/>
                </a:lnTo>
                <a:lnTo>
                  <a:pt x="34" y="23"/>
                </a:lnTo>
                <a:lnTo>
                  <a:pt x="36" y="23"/>
                </a:lnTo>
                <a:lnTo>
                  <a:pt x="36" y="28"/>
                </a:lnTo>
                <a:lnTo>
                  <a:pt x="29" y="31"/>
                </a:lnTo>
                <a:lnTo>
                  <a:pt x="34" y="40"/>
                </a:lnTo>
                <a:lnTo>
                  <a:pt x="29" y="46"/>
                </a:lnTo>
                <a:lnTo>
                  <a:pt x="29" y="61"/>
                </a:lnTo>
                <a:lnTo>
                  <a:pt x="36" y="74"/>
                </a:lnTo>
                <a:lnTo>
                  <a:pt x="34" y="80"/>
                </a:lnTo>
                <a:lnTo>
                  <a:pt x="36" y="82"/>
                </a:lnTo>
                <a:lnTo>
                  <a:pt x="34" y="87"/>
                </a:lnTo>
                <a:lnTo>
                  <a:pt x="43" y="93"/>
                </a:lnTo>
                <a:lnTo>
                  <a:pt x="43" y="105"/>
                </a:lnTo>
                <a:lnTo>
                  <a:pt x="48" y="108"/>
                </a:lnTo>
                <a:lnTo>
                  <a:pt x="48" y="115"/>
                </a:lnTo>
                <a:lnTo>
                  <a:pt x="58" y="121"/>
                </a:lnTo>
                <a:lnTo>
                  <a:pt x="60" y="123"/>
                </a:lnTo>
                <a:lnTo>
                  <a:pt x="60" y="121"/>
                </a:lnTo>
                <a:lnTo>
                  <a:pt x="65" y="130"/>
                </a:lnTo>
                <a:lnTo>
                  <a:pt x="69" y="144"/>
                </a:lnTo>
                <a:lnTo>
                  <a:pt x="70" y="146"/>
                </a:lnTo>
                <a:lnTo>
                  <a:pt x="75" y="147"/>
                </a:lnTo>
                <a:lnTo>
                  <a:pt x="86" y="152"/>
                </a:lnTo>
                <a:lnTo>
                  <a:pt x="105" y="152"/>
                </a:lnTo>
                <a:lnTo>
                  <a:pt x="105" y="154"/>
                </a:lnTo>
                <a:lnTo>
                  <a:pt x="100" y="154"/>
                </a:lnTo>
                <a:lnTo>
                  <a:pt x="100" y="160"/>
                </a:lnTo>
                <a:lnTo>
                  <a:pt x="70" y="152"/>
                </a:lnTo>
                <a:lnTo>
                  <a:pt x="70" y="154"/>
                </a:lnTo>
                <a:lnTo>
                  <a:pt x="65" y="152"/>
                </a:lnTo>
                <a:lnTo>
                  <a:pt x="69" y="151"/>
                </a:lnTo>
                <a:lnTo>
                  <a:pt x="70" y="151"/>
                </a:lnTo>
                <a:lnTo>
                  <a:pt x="65" y="148"/>
                </a:lnTo>
                <a:lnTo>
                  <a:pt x="65" y="151"/>
                </a:lnTo>
                <a:lnTo>
                  <a:pt x="60" y="151"/>
                </a:lnTo>
                <a:lnTo>
                  <a:pt x="60" y="144"/>
                </a:lnTo>
                <a:lnTo>
                  <a:pt x="58" y="146"/>
                </a:lnTo>
                <a:lnTo>
                  <a:pt x="55" y="144"/>
                </a:lnTo>
                <a:lnTo>
                  <a:pt x="48" y="144"/>
                </a:lnTo>
                <a:lnTo>
                  <a:pt x="43" y="137"/>
                </a:lnTo>
                <a:lnTo>
                  <a:pt x="43" y="134"/>
                </a:lnTo>
                <a:lnTo>
                  <a:pt x="48" y="137"/>
                </a:lnTo>
                <a:lnTo>
                  <a:pt x="48" y="129"/>
                </a:lnTo>
                <a:lnTo>
                  <a:pt x="34" y="129"/>
                </a:lnTo>
                <a:lnTo>
                  <a:pt x="36" y="126"/>
                </a:lnTo>
                <a:lnTo>
                  <a:pt x="36" y="125"/>
                </a:lnTo>
                <a:lnTo>
                  <a:pt x="34" y="118"/>
                </a:lnTo>
                <a:lnTo>
                  <a:pt x="43" y="118"/>
                </a:lnTo>
                <a:lnTo>
                  <a:pt x="36" y="108"/>
                </a:lnTo>
                <a:lnTo>
                  <a:pt x="34" y="105"/>
                </a:lnTo>
                <a:lnTo>
                  <a:pt x="34" y="108"/>
                </a:lnTo>
                <a:lnTo>
                  <a:pt x="29" y="103"/>
                </a:lnTo>
                <a:lnTo>
                  <a:pt x="26" y="99"/>
                </a:lnTo>
                <a:lnTo>
                  <a:pt x="19" y="88"/>
                </a:lnTo>
                <a:lnTo>
                  <a:pt x="19" y="87"/>
                </a:lnTo>
                <a:lnTo>
                  <a:pt x="24" y="87"/>
                </a:lnTo>
                <a:lnTo>
                  <a:pt x="24" y="68"/>
                </a:lnTo>
                <a:lnTo>
                  <a:pt x="13" y="59"/>
                </a:lnTo>
                <a:lnTo>
                  <a:pt x="19" y="56"/>
                </a:lnTo>
                <a:lnTo>
                  <a:pt x="13" y="52"/>
                </a:lnTo>
                <a:lnTo>
                  <a:pt x="19" y="39"/>
                </a:lnTo>
                <a:lnTo>
                  <a:pt x="13" y="21"/>
                </a:lnTo>
                <a:lnTo>
                  <a:pt x="12" y="18"/>
                </a:lnTo>
                <a:lnTo>
                  <a:pt x="0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94" name="Freeform 1636"/>
          <p:cNvSpPr>
            <a:spLocks/>
          </p:cNvSpPr>
          <p:nvPr/>
        </p:nvSpPr>
        <p:spPr bwMode="auto">
          <a:xfrm>
            <a:off x="3325811" y="3444878"/>
            <a:ext cx="166687" cy="254000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24" y="12"/>
              </a:cxn>
              <a:cxn ang="0">
                <a:pos x="36" y="23"/>
              </a:cxn>
              <a:cxn ang="0">
                <a:pos x="29" y="31"/>
              </a:cxn>
              <a:cxn ang="0">
                <a:pos x="29" y="46"/>
              </a:cxn>
              <a:cxn ang="0">
                <a:pos x="36" y="74"/>
              </a:cxn>
              <a:cxn ang="0">
                <a:pos x="36" y="82"/>
              </a:cxn>
              <a:cxn ang="0">
                <a:pos x="43" y="93"/>
              </a:cxn>
              <a:cxn ang="0">
                <a:pos x="48" y="108"/>
              </a:cxn>
              <a:cxn ang="0">
                <a:pos x="58" y="121"/>
              </a:cxn>
              <a:cxn ang="0">
                <a:pos x="60" y="121"/>
              </a:cxn>
              <a:cxn ang="0">
                <a:pos x="69" y="144"/>
              </a:cxn>
              <a:cxn ang="0">
                <a:pos x="75" y="147"/>
              </a:cxn>
              <a:cxn ang="0">
                <a:pos x="105" y="152"/>
              </a:cxn>
              <a:cxn ang="0">
                <a:pos x="100" y="154"/>
              </a:cxn>
              <a:cxn ang="0">
                <a:pos x="70" y="152"/>
              </a:cxn>
              <a:cxn ang="0">
                <a:pos x="65" y="152"/>
              </a:cxn>
              <a:cxn ang="0">
                <a:pos x="70" y="151"/>
              </a:cxn>
              <a:cxn ang="0">
                <a:pos x="65" y="151"/>
              </a:cxn>
              <a:cxn ang="0">
                <a:pos x="60" y="144"/>
              </a:cxn>
              <a:cxn ang="0">
                <a:pos x="55" y="144"/>
              </a:cxn>
              <a:cxn ang="0">
                <a:pos x="43" y="137"/>
              </a:cxn>
              <a:cxn ang="0">
                <a:pos x="48" y="137"/>
              </a:cxn>
              <a:cxn ang="0">
                <a:pos x="34" y="129"/>
              </a:cxn>
              <a:cxn ang="0">
                <a:pos x="36" y="125"/>
              </a:cxn>
              <a:cxn ang="0">
                <a:pos x="43" y="118"/>
              </a:cxn>
              <a:cxn ang="0">
                <a:pos x="34" y="105"/>
              </a:cxn>
              <a:cxn ang="0">
                <a:pos x="29" y="103"/>
              </a:cxn>
              <a:cxn ang="0">
                <a:pos x="19" y="88"/>
              </a:cxn>
              <a:cxn ang="0">
                <a:pos x="24" y="87"/>
              </a:cxn>
              <a:cxn ang="0">
                <a:pos x="13" y="59"/>
              </a:cxn>
              <a:cxn ang="0">
                <a:pos x="13" y="52"/>
              </a:cxn>
              <a:cxn ang="0">
                <a:pos x="13" y="21"/>
              </a:cxn>
              <a:cxn ang="0">
                <a:pos x="0" y="2"/>
              </a:cxn>
            </a:cxnLst>
            <a:rect l="0" t="0" r="r" b="b"/>
            <a:pathLst>
              <a:path w="105" h="160">
                <a:moveTo>
                  <a:pt x="0" y="2"/>
                </a:moveTo>
                <a:lnTo>
                  <a:pt x="13" y="0"/>
                </a:lnTo>
                <a:lnTo>
                  <a:pt x="24" y="9"/>
                </a:lnTo>
                <a:lnTo>
                  <a:pt x="24" y="12"/>
                </a:lnTo>
                <a:lnTo>
                  <a:pt x="34" y="23"/>
                </a:lnTo>
                <a:lnTo>
                  <a:pt x="36" y="23"/>
                </a:lnTo>
                <a:lnTo>
                  <a:pt x="36" y="28"/>
                </a:lnTo>
                <a:lnTo>
                  <a:pt x="29" y="31"/>
                </a:lnTo>
                <a:lnTo>
                  <a:pt x="34" y="40"/>
                </a:lnTo>
                <a:lnTo>
                  <a:pt x="29" y="46"/>
                </a:lnTo>
                <a:lnTo>
                  <a:pt x="29" y="61"/>
                </a:lnTo>
                <a:lnTo>
                  <a:pt x="36" y="74"/>
                </a:lnTo>
                <a:lnTo>
                  <a:pt x="34" y="80"/>
                </a:lnTo>
                <a:lnTo>
                  <a:pt x="36" y="82"/>
                </a:lnTo>
                <a:lnTo>
                  <a:pt x="34" y="87"/>
                </a:lnTo>
                <a:lnTo>
                  <a:pt x="43" y="93"/>
                </a:lnTo>
                <a:lnTo>
                  <a:pt x="43" y="105"/>
                </a:lnTo>
                <a:lnTo>
                  <a:pt x="48" y="108"/>
                </a:lnTo>
                <a:lnTo>
                  <a:pt x="48" y="115"/>
                </a:lnTo>
                <a:lnTo>
                  <a:pt x="58" y="121"/>
                </a:lnTo>
                <a:lnTo>
                  <a:pt x="60" y="123"/>
                </a:lnTo>
                <a:lnTo>
                  <a:pt x="60" y="121"/>
                </a:lnTo>
                <a:lnTo>
                  <a:pt x="65" y="130"/>
                </a:lnTo>
                <a:lnTo>
                  <a:pt x="69" y="144"/>
                </a:lnTo>
                <a:lnTo>
                  <a:pt x="70" y="146"/>
                </a:lnTo>
                <a:lnTo>
                  <a:pt x="75" y="147"/>
                </a:lnTo>
                <a:lnTo>
                  <a:pt x="86" y="152"/>
                </a:lnTo>
                <a:lnTo>
                  <a:pt x="105" y="152"/>
                </a:lnTo>
                <a:lnTo>
                  <a:pt x="105" y="154"/>
                </a:lnTo>
                <a:lnTo>
                  <a:pt x="100" y="154"/>
                </a:lnTo>
                <a:lnTo>
                  <a:pt x="100" y="160"/>
                </a:lnTo>
                <a:lnTo>
                  <a:pt x="70" y="152"/>
                </a:lnTo>
                <a:lnTo>
                  <a:pt x="70" y="154"/>
                </a:lnTo>
                <a:lnTo>
                  <a:pt x="65" y="152"/>
                </a:lnTo>
                <a:lnTo>
                  <a:pt x="69" y="151"/>
                </a:lnTo>
                <a:lnTo>
                  <a:pt x="70" y="151"/>
                </a:lnTo>
                <a:lnTo>
                  <a:pt x="65" y="148"/>
                </a:lnTo>
                <a:lnTo>
                  <a:pt x="65" y="151"/>
                </a:lnTo>
                <a:lnTo>
                  <a:pt x="60" y="151"/>
                </a:lnTo>
                <a:lnTo>
                  <a:pt x="60" y="144"/>
                </a:lnTo>
                <a:lnTo>
                  <a:pt x="58" y="146"/>
                </a:lnTo>
                <a:lnTo>
                  <a:pt x="55" y="144"/>
                </a:lnTo>
                <a:lnTo>
                  <a:pt x="48" y="144"/>
                </a:lnTo>
                <a:lnTo>
                  <a:pt x="43" y="137"/>
                </a:lnTo>
                <a:lnTo>
                  <a:pt x="43" y="134"/>
                </a:lnTo>
                <a:lnTo>
                  <a:pt x="48" y="137"/>
                </a:lnTo>
                <a:lnTo>
                  <a:pt x="48" y="129"/>
                </a:lnTo>
                <a:lnTo>
                  <a:pt x="34" y="129"/>
                </a:lnTo>
                <a:lnTo>
                  <a:pt x="36" y="126"/>
                </a:lnTo>
                <a:lnTo>
                  <a:pt x="36" y="125"/>
                </a:lnTo>
                <a:lnTo>
                  <a:pt x="34" y="118"/>
                </a:lnTo>
                <a:lnTo>
                  <a:pt x="43" y="118"/>
                </a:lnTo>
                <a:lnTo>
                  <a:pt x="36" y="108"/>
                </a:lnTo>
                <a:lnTo>
                  <a:pt x="34" y="105"/>
                </a:lnTo>
                <a:lnTo>
                  <a:pt x="34" y="108"/>
                </a:lnTo>
                <a:lnTo>
                  <a:pt x="29" y="103"/>
                </a:lnTo>
                <a:lnTo>
                  <a:pt x="26" y="99"/>
                </a:lnTo>
                <a:lnTo>
                  <a:pt x="19" y="88"/>
                </a:lnTo>
                <a:lnTo>
                  <a:pt x="19" y="87"/>
                </a:lnTo>
                <a:lnTo>
                  <a:pt x="24" y="87"/>
                </a:lnTo>
                <a:lnTo>
                  <a:pt x="24" y="68"/>
                </a:lnTo>
                <a:lnTo>
                  <a:pt x="13" y="59"/>
                </a:lnTo>
                <a:lnTo>
                  <a:pt x="19" y="56"/>
                </a:lnTo>
                <a:lnTo>
                  <a:pt x="13" y="52"/>
                </a:lnTo>
                <a:lnTo>
                  <a:pt x="19" y="39"/>
                </a:lnTo>
                <a:lnTo>
                  <a:pt x="13" y="21"/>
                </a:lnTo>
                <a:lnTo>
                  <a:pt x="12" y="18"/>
                </a:lnTo>
                <a:lnTo>
                  <a:pt x="0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95" name="Line 1637"/>
          <p:cNvSpPr>
            <a:spLocks noChangeShapeType="1"/>
          </p:cNvSpPr>
          <p:nvPr/>
        </p:nvSpPr>
        <p:spPr bwMode="auto">
          <a:xfrm>
            <a:off x="4452935" y="2989265"/>
            <a:ext cx="3175" cy="1588"/>
          </a:xfrm>
          <a:prstGeom prst="line">
            <a:avLst/>
          </a:prstGeom>
          <a:noFill/>
          <a:ln w="9525" cap="rnd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96" name="Line 1638"/>
          <p:cNvSpPr>
            <a:spLocks noChangeShapeType="1"/>
          </p:cNvSpPr>
          <p:nvPr/>
        </p:nvSpPr>
        <p:spPr bwMode="auto">
          <a:xfrm>
            <a:off x="4452935" y="2989265"/>
            <a:ext cx="3175" cy="1588"/>
          </a:xfrm>
          <a:prstGeom prst="line">
            <a:avLst/>
          </a:prstGeom>
          <a:noFill/>
          <a:ln w="9525" cap="rnd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97" name="Line 1639"/>
          <p:cNvSpPr>
            <a:spLocks noChangeShapeType="1"/>
          </p:cNvSpPr>
          <p:nvPr/>
        </p:nvSpPr>
        <p:spPr bwMode="auto">
          <a:xfrm>
            <a:off x="4452935" y="2989265"/>
            <a:ext cx="3175" cy="1588"/>
          </a:xfrm>
          <a:prstGeom prst="line">
            <a:avLst/>
          </a:prstGeom>
          <a:noFill/>
          <a:ln w="9525" cap="rnd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98" name="Line 1640"/>
          <p:cNvSpPr>
            <a:spLocks noChangeShapeType="1"/>
          </p:cNvSpPr>
          <p:nvPr/>
        </p:nvSpPr>
        <p:spPr bwMode="auto">
          <a:xfrm>
            <a:off x="4452935" y="2989265"/>
            <a:ext cx="3175" cy="1588"/>
          </a:xfrm>
          <a:prstGeom prst="line">
            <a:avLst/>
          </a:prstGeom>
          <a:noFill/>
          <a:ln w="9525" cap="rnd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499" name="Freeform 1641"/>
          <p:cNvSpPr>
            <a:spLocks/>
          </p:cNvSpPr>
          <p:nvPr/>
        </p:nvSpPr>
        <p:spPr bwMode="auto">
          <a:xfrm>
            <a:off x="3336923" y="3390903"/>
            <a:ext cx="179387" cy="90488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1" y="6"/>
              </a:cxn>
              <a:cxn ang="0">
                <a:pos x="21" y="0"/>
              </a:cxn>
              <a:cxn ang="0">
                <a:pos x="35" y="0"/>
              </a:cxn>
              <a:cxn ang="0">
                <a:pos x="35" y="6"/>
              </a:cxn>
              <a:cxn ang="0">
                <a:pos x="40" y="11"/>
              </a:cxn>
              <a:cxn ang="0">
                <a:pos x="78" y="20"/>
              </a:cxn>
              <a:cxn ang="0">
                <a:pos x="82" y="23"/>
              </a:cxn>
              <a:cxn ang="0">
                <a:pos x="85" y="28"/>
              </a:cxn>
              <a:cxn ang="0">
                <a:pos x="97" y="29"/>
              </a:cxn>
              <a:cxn ang="0">
                <a:pos x="99" y="31"/>
              </a:cxn>
              <a:cxn ang="0">
                <a:pos x="113" y="36"/>
              </a:cxn>
              <a:cxn ang="0">
                <a:pos x="103" y="46"/>
              </a:cxn>
              <a:cxn ang="0">
                <a:pos x="97" y="41"/>
              </a:cxn>
              <a:cxn ang="0">
                <a:pos x="73" y="44"/>
              </a:cxn>
              <a:cxn ang="0">
                <a:pos x="68" y="54"/>
              </a:cxn>
              <a:cxn ang="0">
                <a:pos x="58" y="54"/>
              </a:cxn>
              <a:cxn ang="0">
                <a:pos x="40" y="53"/>
              </a:cxn>
              <a:cxn ang="0">
                <a:pos x="28" y="57"/>
              </a:cxn>
              <a:cxn ang="0">
                <a:pos x="26" y="56"/>
              </a:cxn>
              <a:cxn ang="0">
                <a:pos x="16" y="46"/>
              </a:cxn>
              <a:cxn ang="0">
                <a:pos x="16" y="41"/>
              </a:cxn>
              <a:cxn ang="0">
                <a:pos x="5" y="33"/>
              </a:cxn>
              <a:cxn ang="0">
                <a:pos x="11" y="29"/>
              </a:cxn>
              <a:cxn ang="0">
                <a:pos x="5" y="28"/>
              </a:cxn>
              <a:cxn ang="0">
                <a:pos x="4" y="10"/>
              </a:cxn>
              <a:cxn ang="0">
                <a:pos x="0" y="4"/>
              </a:cxn>
            </a:cxnLst>
            <a:rect l="0" t="0" r="r" b="b"/>
            <a:pathLst>
              <a:path w="113" h="57">
                <a:moveTo>
                  <a:pt x="0" y="4"/>
                </a:moveTo>
                <a:lnTo>
                  <a:pt x="11" y="6"/>
                </a:lnTo>
                <a:lnTo>
                  <a:pt x="21" y="0"/>
                </a:lnTo>
                <a:lnTo>
                  <a:pt x="35" y="0"/>
                </a:lnTo>
                <a:lnTo>
                  <a:pt x="35" y="6"/>
                </a:lnTo>
                <a:lnTo>
                  <a:pt x="40" y="11"/>
                </a:lnTo>
                <a:lnTo>
                  <a:pt x="78" y="20"/>
                </a:lnTo>
                <a:lnTo>
                  <a:pt x="82" y="23"/>
                </a:lnTo>
                <a:lnTo>
                  <a:pt x="85" y="28"/>
                </a:lnTo>
                <a:lnTo>
                  <a:pt x="97" y="29"/>
                </a:lnTo>
                <a:lnTo>
                  <a:pt x="99" y="31"/>
                </a:lnTo>
                <a:lnTo>
                  <a:pt x="113" y="36"/>
                </a:lnTo>
                <a:lnTo>
                  <a:pt x="103" y="46"/>
                </a:lnTo>
                <a:lnTo>
                  <a:pt x="97" y="41"/>
                </a:lnTo>
                <a:lnTo>
                  <a:pt x="73" y="44"/>
                </a:lnTo>
                <a:lnTo>
                  <a:pt x="68" y="54"/>
                </a:lnTo>
                <a:lnTo>
                  <a:pt x="58" y="54"/>
                </a:lnTo>
                <a:lnTo>
                  <a:pt x="40" y="53"/>
                </a:lnTo>
                <a:lnTo>
                  <a:pt x="28" y="57"/>
                </a:lnTo>
                <a:lnTo>
                  <a:pt x="26" y="56"/>
                </a:lnTo>
                <a:lnTo>
                  <a:pt x="16" y="46"/>
                </a:lnTo>
                <a:lnTo>
                  <a:pt x="16" y="41"/>
                </a:lnTo>
                <a:lnTo>
                  <a:pt x="5" y="33"/>
                </a:lnTo>
                <a:lnTo>
                  <a:pt x="11" y="29"/>
                </a:lnTo>
                <a:lnTo>
                  <a:pt x="5" y="28"/>
                </a:lnTo>
                <a:lnTo>
                  <a:pt x="4" y="10"/>
                </a:lnTo>
                <a:lnTo>
                  <a:pt x="0" y="4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00" name="Freeform 1642"/>
          <p:cNvSpPr>
            <a:spLocks/>
          </p:cNvSpPr>
          <p:nvPr/>
        </p:nvSpPr>
        <p:spPr bwMode="auto">
          <a:xfrm>
            <a:off x="3336923" y="3390903"/>
            <a:ext cx="179387" cy="90488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1" y="6"/>
              </a:cxn>
              <a:cxn ang="0">
                <a:pos x="21" y="0"/>
              </a:cxn>
              <a:cxn ang="0">
                <a:pos x="35" y="0"/>
              </a:cxn>
              <a:cxn ang="0">
                <a:pos x="35" y="6"/>
              </a:cxn>
              <a:cxn ang="0">
                <a:pos x="40" y="11"/>
              </a:cxn>
              <a:cxn ang="0">
                <a:pos x="78" y="20"/>
              </a:cxn>
              <a:cxn ang="0">
                <a:pos x="82" y="23"/>
              </a:cxn>
              <a:cxn ang="0">
                <a:pos x="85" y="28"/>
              </a:cxn>
              <a:cxn ang="0">
                <a:pos x="97" y="29"/>
              </a:cxn>
              <a:cxn ang="0">
                <a:pos x="99" y="31"/>
              </a:cxn>
              <a:cxn ang="0">
                <a:pos x="113" y="36"/>
              </a:cxn>
              <a:cxn ang="0">
                <a:pos x="103" y="46"/>
              </a:cxn>
              <a:cxn ang="0">
                <a:pos x="97" y="41"/>
              </a:cxn>
              <a:cxn ang="0">
                <a:pos x="73" y="44"/>
              </a:cxn>
              <a:cxn ang="0">
                <a:pos x="68" y="54"/>
              </a:cxn>
              <a:cxn ang="0">
                <a:pos x="58" y="54"/>
              </a:cxn>
              <a:cxn ang="0">
                <a:pos x="40" y="53"/>
              </a:cxn>
              <a:cxn ang="0">
                <a:pos x="28" y="57"/>
              </a:cxn>
              <a:cxn ang="0">
                <a:pos x="26" y="56"/>
              </a:cxn>
              <a:cxn ang="0">
                <a:pos x="16" y="46"/>
              </a:cxn>
              <a:cxn ang="0">
                <a:pos x="16" y="41"/>
              </a:cxn>
              <a:cxn ang="0">
                <a:pos x="5" y="33"/>
              </a:cxn>
              <a:cxn ang="0">
                <a:pos x="11" y="29"/>
              </a:cxn>
              <a:cxn ang="0">
                <a:pos x="5" y="28"/>
              </a:cxn>
              <a:cxn ang="0">
                <a:pos x="4" y="10"/>
              </a:cxn>
              <a:cxn ang="0">
                <a:pos x="0" y="4"/>
              </a:cxn>
            </a:cxnLst>
            <a:rect l="0" t="0" r="r" b="b"/>
            <a:pathLst>
              <a:path w="113" h="57">
                <a:moveTo>
                  <a:pt x="0" y="4"/>
                </a:moveTo>
                <a:lnTo>
                  <a:pt x="11" y="6"/>
                </a:lnTo>
                <a:lnTo>
                  <a:pt x="21" y="0"/>
                </a:lnTo>
                <a:lnTo>
                  <a:pt x="35" y="0"/>
                </a:lnTo>
                <a:lnTo>
                  <a:pt x="35" y="6"/>
                </a:lnTo>
                <a:lnTo>
                  <a:pt x="40" y="11"/>
                </a:lnTo>
                <a:lnTo>
                  <a:pt x="78" y="20"/>
                </a:lnTo>
                <a:lnTo>
                  <a:pt x="82" y="23"/>
                </a:lnTo>
                <a:lnTo>
                  <a:pt x="85" y="28"/>
                </a:lnTo>
                <a:lnTo>
                  <a:pt x="97" y="29"/>
                </a:lnTo>
                <a:lnTo>
                  <a:pt x="99" y="31"/>
                </a:lnTo>
                <a:lnTo>
                  <a:pt x="113" y="36"/>
                </a:lnTo>
                <a:lnTo>
                  <a:pt x="103" y="46"/>
                </a:lnTo>
                <a:lnTo>
                  <a:pt x="97" y="41"/>
                </a:lnTo>
                <a:lnTo>
                  <a:pt x="73" y="44"/>
                </a:lnTo>
                <a:lnTo>
                  <a:pt x="68" y="54"/>
                </a:lnTo>
                <a:lnTo>
                  <a:pt x="58" y="54"/>
                </a:lnTo>
                <a:lnTo>
                  <a:pt x="40" y="53"/>
                </a:lnTo>
                <a:lnTo>
                  <a:pt x="28" y="57"/>
                </a:lnTo>
                <a:lnTo>
                  <a:pt x="26" y="56"/>
                </a:lnTo>
                <a:lnTo>
                  <a:pt x="16" y="46"/>
                </a:lnTo>
                <a:lnTo>
                  <a:pt x="16" y="41"/>
                </a:lnTo>
                <a:lnTo>
                  <a:pt x="5" y="33"/>
                </a:lnTo>
                <a:lnTo>
                  <a:pt x="11" y="29"/>
                </a:lnTo>
                <a:lnTo>
                  <a:pt x="5" y="28"/>
                </a:lnTo>
                <a:lnTo>
                  <a:pt x="4" y="10"/>
                </a:lnTo>
                <a:lnTo>
                  <a:pt x="0" y="4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01" name="Freeform 1643"/>
          <p:cNvSpPr>
            <a:spLocks/>
          </p:cNvSpPr>
          <p:nvPr/>
        </p:nvSpPr>
        <p:spPr bwMode="auto">
          <a:xfrm>
            <a:off x="3448048" y="3455991"/>
            <a:ext cx="114300" cy="60325"/>
          </a:xfrm>
          <a:custGeom>
            <a:avLst/>
            <a:gdLst/>
            <a:ahLst/>
            <a:cxnLst>
              <a:cxn ang="0">
                <a:pos x="72" y="29"/>
              </a:cxn>
              <a:cxn ang="0">
                <a:pos x="72" y="22"/>
              </a:cxn>
              <a:cxn ang="0">
                <a:pos x="62" y="22"/>
              </a:cxn>
              <a:cxn ang="0">
                <a:pos x="62" y="14"/>
              </a:cxn>
              <a:cxn ang="0">
                <a:pos x="57" y="14"/>
              </a:cxn>
              <a:cxn ang="0">
                <a:pos x="43" y="11"/>
              </a:cxn>
              <a:cxn ang="0">
                <a:pos x="33" y="4"/>
              </a:cxn>
              <a:cxn ang="0">
                <a:pos x="28" y="0"/>
              </a:cxn>
              <a:cxn ang="0">
                <a:pos x="4" y="3"/>
              </a:cxn>
              <a:cxn ang="0">
                <a:pos x="0" y="14"/>
              </a:cxn>
              <a:cxn ang="0">
                <a:pos x="21" y="22"/>
              </a:cxn>
              <a:cxn ang="0">
                <a:pos x="29" y="25"/>
              </a:cxn>
              <a:cxn ang="0">
                <a:pos x="46" y="27"/>
              </a:cxn>
              <a:cxn ang="0">
                <a:pos x="46" y="32"/>
              </a:cxn>
              <a:cxn ang="0">
                <a:pos x="43" y="37"/>
              </a:cxn>
              <a:cxn ang="0">
                <a:pos x="63" y="38"/>
              </a:cxn>
              <a:cxn ang="0">
                <a:pos x="67" y="38"/>
              </a:cxn>
              <a:cxn ang="0">
                <a:pos x="72" y="34"/>
              </a:cxn>
              <a:cxn ang="0">
                <a:pos x="72" y="29"/>
              </a:cxn>
            </a:cxnLst>
            <a:rect l="0" t="0" r="r" b="b"/>
            <a:pathLst>
              <a:path w="72" h="38">
                <a:moveTo>
                  <a:pt x="72" y="29"/>
                </a:moveTo>
                <a:lnTo>
                  <a:pt x="72" y="22"/>
                </a:lnTo>
                <a:lnTo>
                  <a:pt x="62" y="22"/>
                </a:lnTo>
                <a:lnTo>
                  <a:pt x="62" y="14"/>
                </a:lnTo>
                <a:lnTo>
                  <a:pt x="57" y="14"/>
                </a:lnTo>
                <a:lnTo>
                  <a:pt x="43" y="11"/>
                </a:lnTo>
                <a:lnTo>
                  <a:pt x="33" y="4"/>
                </a:lnTo>
                <a:lnTo>
                  <a:pt x="28" y="0"/>
                </a:lnTo>
                <a:lnTo>
                  <a:pt x="4" y="3"/>
                </a:lnTo>
                <a:lnTo>
                  <a:pt x="0" y="14"/>
                </a:lnTo>
                <a:lnTo>
                  <a:pt x="21" y="22"/>
                </a:lnTo>
                <a:lnTo>
                  <a:pt x="29" y="25"/>
                </a:lnTo>
                <a:lnTo>
                  <a:pt x="46" y="27"/>
                </a:lnTo>
                <a:lnTo>
                  <a:pt x="46" y="32"/>
                </a:lnTo>
                <a:lnTo>
                  <a:pt x="43" y="37"/>
                </a:lnTo>
                <a:lnTo>
                  <a:pt x="63" y="38"/>
                </a:lnTo>
                <a:lnTo>
                  <a:pt x="67" y="38"/>
                </a:lnTo>
                <a:lnTo>
                  <a:pt x="72" y="34"/>
                </a:lnTo>
                <a:lnTo>
                  <a:pt x="72" y="29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02" name="Freeform 1644"/>
          <p:cNvSpPr>
            <a:spLocks/>
          </p:cNvSpPr>
          <p:nvPr/>
        </p:nvSpPr>
        <p:spPr bwMode="auto">
          <a:xfrm>
            <a:off x="3448048" y="3455991"/>
            <a:ext cx="114300" cy="60325"/>
          </a:xfrm>
          <a:custGeom>
            <a:avLst/>
            <a:gdLst/>
            <a:ahLst/>
            <a:cxnLst>
              <a:cxn ang="0">
                <a:pos x="72" y="29"/>
              </a:cxn>
              <a:cxn ang="0">
                <a:pos x="72" y="22"/>
              </a:cxn>
              <a:cxn ang="0">
                <a:pos x="62" y="22"/>
              </a:cxn>
              <a:cxn ang="0">
                <a:pos x="62" y="14"/>
              </a:cxn>
              <a:cxn ang="0">
                <a:pos x="57" y="14"/>
              </a:cxn>
              <a:cxn ang="0">
                <a:pos x="43" y="11"/>
              </a:cxn>
              <a:cxn ang="0">
                <a:pos x="33" y="4"/>
              </a:cxn>
              <a:cxn ang="0">
                <a:pos x="28" y="0"/>
              </a:cxn>
              <a:cxn ang="0">
                <a:pos x="4" y="3"/>
              </a:cxn>
              <a:cxn ang="0">
                <a:pos x="0" y="14"/>
              </a:cxn>
              <a:cxn ang="0">
                <a:pos x="21" y="22"/>
              </a:cxn>
              <a:cxn ang="0">
                <a:pos x="29" y="25"/>
              </a:cxn>
              <a:cxn ang="0">
                <a:pos x="46" y="27"/>
              </a:cxn>
              <a:cxn ang="0">
                <a:pos x="46" y="32"/>
              </a:cxn>
              <a:cxn ang="0">
                <a:pos x="43" y="37"/>
              </a:cxn>
              <a:cxn ang="0">
                <a:pos x="63" y="38"/>
              </a:cxn>
              <a:cxn ang="0">
                <a:pos x="67" y="38"/>
              </a:cxn>
              <a:cxn ang="0">
                <a:pos x="72" y="34"/>
              </a:cxn>
              <a:cxn ang="0">
                <a:pos x="72" y="29"/>
              </a:cxn>
            </a:cxnLst>
            <a:rect l="0" t="0" r="r" b="b"/>
            <a:pathLst>
              <a:path w="72" h="38">
                <a:moveTo>
                  <a:pt x="72" y="29"/>
                </a:moveTo>
                <a:lnTo>
                  <a:pt x="72" y="22"/>
                </a:lnTo>
                <a:lnTo>
                  <a:pt x="62" y="22"/>
                </a:lnTo>
                <a:lnTo>
                  <a:pt x="62" y="14"/>
                </a:lnTo>
                <a:lnTo>
                  <a:pt x="57" y="14"/>
                </a:lnTo>
                <a:lnTo>
                  <a:pt x="43" y="11"/>
                </a:lnTo>
                <a:lnTo>
                  <a:pt x="33" y="4"/>
                </a:lnTo>
                <a:lnTo>
                  <a:pt x="28" y="0"/>
                </a:lnTo>
                <a:lnTo>
                  <a:pt x="4" y="3"/>
                </a:lnTo>
                <a:lnTo>
                  <a:pt x="0" y="14"/>
                </a:lnTo>
                <a:lnTo>
                  <a:pt x="21" y="22"/>
                </a:lnTo>
                <a:lnTo>
                  <a:pt x="29" y="25"/>
                </a:lnTo>
                <a:lnTo>
                  <a:pt x="46" y="27"/>
                </a:lnTo>
                <a:lnTo>
                  <a:pt x="46" y="32"/>
                </a:lnTo>
                <a:lnTo>
                  <a:pt x="43" y="37"/>
                </a:lnTo>
                <a:lnTo>
                  <a:pt x="63" y="38"/>
                </a:lnTo>
                <a:lnTo>
                  <a:pt x="67" y="38"/>
                </a:lnTo>
                <a:lnTo>
                  <a:pt x="72" y="34"/>
                </a:lnTo>
                <a:lnTo>
                  <a:pt x="72" y="29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03" name="Freeform 1645"/>
          <p:cNvSpPr>
            <a:spLocks/>
          </p:cNvSpPr>
          <p:nvPr/>
        </p:nvSpPr>
        <p:spPr bwMode="auto">
          <a:xfrm>
            <a:off x="3370261" y="3475041"/>
            <a:ext cx="206375" cy="211138"/>
          </a:xfrm>
          <a:custGeom>
            <a:avLst/>
            <a:gdLst/>
            <a:ahLst/>
            <a:cxnLst>
              <a:cxn ang="0">
                <a:pos x="106" y="57"/>
              </a:cxn>
              <a:cxn ang="0">
                <a:pos x="116" y="63"/>
              </a:cxn>
              <a:cxn ang="0">
                <a:pos x="127" y="68"/>
              </a:cxn>
              <a:cxn ang="0">
                <a:pos x="101" y="74"/>
              </a:cxn>
              <a:cxn ang="0">
                <a:pos x="92" y="84"/>
              </a:cxn>
              <a:cxn ang="0">
                <a:pos x="66" y="84"/>
              </a:cxn>
              <a:cxn ang="0">
                <a:pos x="78" y="91"/>
              </a:cxn>
              <a:cxn ang="0">
                <a:pos x="92" y="91"/>
              </a:cxn>
              <a:cxn ang="0">
                <a:pos x="82" y="94"/>
              </a:cxn>
              <a:cxn ang="0">
                <a:pos x="78" y="96"/>
              </a:cxn>
              <a:cxn ang="0">
                <a:pos x="77" y="98"/>
              </a:cxn>
              <a:cxn ang="0">
                <a:pos x="66" y="104"/>
              </a:cxn>
              <a:cxn ang="0">
                <a:pos x="78" y="112"/>
              </a:cxn>
              <a:cxn ang="0">
                <a:pos x="92" y="115"/>
              </a:cxn>
              <a:cxn ang="0">
                <a:pos x="77" y="125"/>
              </a:cxn>
              <a:cxn ang="0">
                <a:pos x="71" y="129"/>
              </a:cxn>
              <a:cxn ang="0">
                <a:pos x="58" y="133"/>
              </a:cxn>
              <a:cxn ang="0">
                <a:pos x="42" y="127"/>
              </a:cxn>
              <a:cxn ang="0">
                <a:pos x="37" y="110"/>
              </a:cxn>
              <a:cxn ang="0">
                <a:pos x="32" y="104"/>
              </a:cxn>
              <a:cxn ang="0">
                <a:pos x="19" y="94"/>
              </a:cxn>
              <a:cxn ang="0">
                <a:pos x="14" y="87"/>
              </a:cxn>
              <a:cxn ang="0">
                <a:pos x="6" y="68"/>
              </a:cxn>
              <a:cxn ang="0">
                <a:pos x="6" y="61"/>
              </a:cxn>
              <a:cxn ang="0">
                <a:pos x="0" y="42"/>
              </a:cxn>
              <a:cxn ang="0">
                <a:pos x="6" y="21"/>
              </a:cxn>
              <a:cxn ang="0">
                <a:pos x="7" y="10"/>
              </a:cxn>
              <a:cxn ang="0">
                <a:pos x="19" y="0"/>
              </a:cxn>
              <a:cxn ang="0">
                <a:pos x="47" y="2"/>
              </a:cxn>
              <a:cxn ang="0">
                <a:pos x="78" y="12"/>
              </a:cxn>
              <a:cxn ang="0">
                <a:pos x="96" y="19"/>
              </a:cxn>
              <a:cxn ang="0">
                <a:pos x="113" y="25"/>
              </a:cxn>
              <a:cxn ang="0">
                <a:pos x="122" y="21"/>
              </a:cxn>
              <a:cxn ang="0">
                <a:pos x="127" y="17"/>
              </a:cxn>
              <a:cxn ang="0">
                <a:pos x="127" y="25"/>
              </a:cxn>
            </a:cxnLst>
            <a:rect l="0" t="0" r="r" b="b"/>
            <a:pathLst>
              <a:path w="130" h="133">
                <a:moveTo>
                  <a:pt x="106" y="38"/>
                </a:moveTo>
                <a:lnTo>
                  <a:pt x="106" y="57"/>
                </a:lnTo>
                <a:lnTo>
                  <a:pt x="122" y="61"/>
                </a:lnTo>
                <a:lnTo>
                  <a:pt x="116" y="63"/>
                </a:lnTo>
                <a:lnTo>
                  <a:pt x="127" y="66"/>
                </a:lnTo>
                <a:lnTo>
                  <a:pt x="127" y="68"/>
                </a:lnTo>
                <a:lnTo>
                  <a:pt x="122" y="74"/>
                </a:lnTo>
                <a:lnTo>
                  <a:pt x="101" y="74"/>
                </a:lnTo>
                <a:lnTo>
                  <a:pt x="92" y="78"/>
                </a:lnTo>
                <a:lnTo>
                  <a:pt x="92" y="84"/>
                </a:lnTo>
                <a:lnTo>
                  <a:pt x="77" y="87"/>
                </a:lnTo>
                <a:lnTo>
                  <a:pt x="66" y="84"/>
                </a:lnTo>
                <a:lnTo>
                  <a:pt x="75" y="89"/>
                </a:lnTo>
                <a:lnTo>
                  <a:pt x="78" y="91"/>
                </a:lnTo>
                <a:lnTo>
                  <a:pt x="82" y="89"/>
                </a:lnTo>
                <a:lnTo>
                  <a:pt x="92" y="91"/>
                </a:lnTo>
                <a:lnTo>
                  <a:pt x="92" y="96"/>
                </a:lnTo>
                <a:lnTo>
                  <a:pt x="82" y="94"/>
                </a:lnTo>
                <a:lnTo>
                  <a:pt x="77" y="91"/>
                </a:lnTo>
                <a:lnTo>
                  <a:pt x="78" y="96"/>
                </a:lnTo>
                <a:lnTo>
                  <a:pt x="82" y="96"/>
                </a:lnTo>
                <a:lnTo>
                  <a:pt x="77" y="98"/>
                </a:lnTo>
                <a:lnTo>
                  <a:pt x="77" y="104"/>
                </a:lnTo>
                <a:lnTo>
                  <a:pt x="66" y="104"/>
                </a:lnTo>
                <a:lnTo>
                  <a:pt x="66" y="110"/>
                </a:lnTo>
                <a:lnTo>
                  <a:pt x="78" y="112"/>
                </a:lnTo>
                <a:lnTo>
                  <a:pt x="82" y="112"/>
                </a:lnTo>
                <a:lnTo>
                  <a:pt x="92" y="115"/>
                </a:lnTo>
                <a:lnTo>
                  <a:pt x="77" y="122"/>
                </a:lnTo>
                <a:lnTo>
                  <a:pt x="77" y="125"/>
                </a:lnTo>
                <a:lnTo>
                  <a:pt x="71" y="128"/>
                </a:lnTo>
                <a:lnTo>
                  <a:pt x="71" y="129"/>
                </a:lnTo>
                <a:lnTo>
                  <a:pt x="92" y="133"/>
                </a:lnTo>
                <a:lnTo>
                  <a:pt x="58" y="133"/>
                </a:lnTo>
                <a:lnTo>
                  <a:pt x="47" y="127"/>
                </a:lnTo>
                <a:lnTo>
                  <a:pt x="42" y="127"/>
                </a:lnTo>
                <a:lnTo>
                  <a:pt x="37" y="125"/>
                </a:lnTo>
                <a:lnTo>
                  <a:pt x="37" y="110"/>
                </a:lnTo>
                <a:lnTo>
                  <a:pt x="32" y="102"/>
                </a:lnTo>
                <a:lnTo>
                  <a:pt x="32" y="104"/>
                </a:lnTo>
                <a:lnTo>
                  <a:pt x="26" y="102"/>
                </a:lnTo>
                <a:lnTo>
                  <a:pt x="19" y="94"/>
                </a:lnTo>
                <a:lnTo>
                  <a:pt x="19" y="89"/>
                </a:lnTo>
                <a:lnTo>
                  <a:pt x="14" y="87"/>
                </a:lnTo>
                <a:lnTo>
                  <a:pt x="13" y="73"/>
                </a:lnTo>
                <a:lnTo>
                  <a:pt x="6" y="68"/>
                </a:lnTo>
                <a:lnTo>
                  <a:pt x="7" y="63"/>
                </a:lnTo>
                <a:lnTo>
                  <a:pt x="6" y="61"/>
                </a:lnTo>
                <a:lnTo>
                  <a:pt x="7" y="55"/>
                </a:lnTo>
                <a:lnTo>
                  <a:pt x="0" y="42"/>
                </a:lnTo>
                <a:lnTo>
                  <a:pt x="0" y="27"/>
                </a:lnTo>
                <a:lnTo>
                  <a:pt x="6" y="21"/>
                </a:lnTo>
                <a:lnTo>
                  <a:pt x="0" y="12"/>
                </a:lnTo>
                <a:lnTo>
                  <a:pt x="7" y="10"/>
                </a:lnTo>
                <a:lnTo>
                  <a:pt x="9" y="4"/>
                </a:lnTo>
                <a:lnTo>
                  <a:pt x="19" y="0"/>
                </a:lnTo>
                <a:lnTo>
                  <a:pt x="40" y="2"/>
                </a:lnTo>
                <a:lnTo>
                  <a:pt x="47" y="2"/>
                </a:lnTo>
                <a:lnTo>
                  <a:pt x="66" y="10"/>
                </a:lnTo>
                <a:lnTo>
                  <a:pt x="78" y="12"/>
                </a:lnTo>
                <a:lnTo>
                  <a:pt x="96" y="15"/>
                </a:lnTo>
                <a:lnTo>
                  <a:pt x="96" y="19"/>
                </a:lnTo>
                <a:lnTo>
                  <a:pt x="92" y="24"/>
                </a:lnTo>
                <a:lnTo>
                  <a:pt x="113" y="25"/>
                </a:lnTo>
                <a:lnTo>
                  <a:pt x="116" y="25"/>
                </a:lnTo>
                <a:lnTo>
                  <a:pt x="122" y="21"/>
                </a:lnTo>
                <a:lnTo>
                  <a:pt x="122" y="17"/>
                </a:lnTo>
                <a:lnTo>
                  <a:pt x="127" y="17"/>
                </a:lnTo>
                <a:lnTo>
                  <a:pt x="130" y="24"/>
                </a:lnTo>
                <a:lnTo>
                  <a:pt x="127" y="25"/>
                </a:lnTo>
                <a:lnTo>
                  <a:pt x="106" y="38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04" name="Freeform 1646"/>
          <p:cNvSpPr>
            <a:spLocks/>
          </p:cNvSpPr>
          <p:nvPr/>
        </p:nvSpPr>
        <p:spPr bwMode="auto">
          <a:xfrm>
            <a:off x="3370261" y="3475041"/>
            <a:ext cx="206375" cy="211138"/>
          </a:xfrm>
          <a:custGeom>
            <a:avLst/>
            <a:gdLst/>
            <a:ahLst/>
            <a:cxnLst>
              <a:cxn ang="0">
                <a:pos x="106" y="57"/>
              </a:cxn>
              <a:cxn ang="0">
                <a:pos x="116" y="63"/>
              </a:cxn>
              <a:cxn ang="0">
                <a:pos x="127" y="68"/>
              </a:cxn>
              <a:cxn ang="0">
                <a:pos x="101" y="74"/>
              </a:cxn>
              <a:cxn ang="0">
                <a:pos x="92" y="84"/>
              </a:cxn>
              <a:cxn ang="0">
                <a:pos x="66" y="84"/>
              </a:cxn>
              <a:cxn ang="0">
                <a:pos x="78" y="91"/>
              </a:cxn>
              <a:cxn ang="0">
                <a:pos x="92" y="91"/>
              </a:cxn>
              <a:cxn ang="0">
                <a:pos x="82" y="94"/>
              </a:cxn>
              <a:cxn ang="0">
                <a:pos x="78" y="96"/>
              </a:cxn>
              <a:cxn ang="0">
                <a:pos x="77" y="98"/>
              </a:cxn>
              <a:cxn ang="0">
                <a:pos x="66" y="104"/>
              </a:cxn>
              <a:cxn ang="0">
                <a:pos x="78" y="112"/>
              </a:cxn>
              <a:cxn ang="0">
                <a:pos x="92" y="115"/>
              </a:cxn>
              <a:cxn ang="0">
                <a:pos x="77" y="125"/>
              </a:cxn>
              <a:cxn ang="0">
                <a:pos x="71" y="129"/>
              </a:cxn>
              <a:cxn ang="0">
                <a:pos x="58" y="133"/>
              </a:cxn>
              <a:cxn ang="0">
                <a:pos x="42" y="127"/>
              </a:cxn>
              <a:cxn ang="0">
                <a:pos x="37" y="110"/>
              </a:cxn>
              <a:cxn ang="0">
                <a:pos x="32" y="104"/>
              </a:cxn>
              <a:cxn ang="0">
                <a:pos x="19" y="94"/>
              </a:cxn>
              <a:cxn ang="0">
                <a:pos x="14" y="87"/>
              </a:cxn>
              <a:cxn ang="0">
                <a:pos x="6" y="68"/>
              </a:cxn>
              <a:cxn ang="0">
                <a:pos x="6" y="61"/>
              </a:cxn>
              <a:cxn ang="0">
                <a:pos x="0" y="42"/>
              </a:cxn>
              <a:cxn ang="0">
                <a:pos x="6" y="21"/>
              </a:cxn>
              <a:cxn ang="0">
                <a:pos x="7" y="10"/>
              </a:cxn>
              <a:cxn ang="0">
                <a:pos x="19" y="0"/>
              </a:cxn>
              <a:cxn ang="0">
                <a:pos x="47" y="2"/>
              </a:cxn>
              <a:cxn ang="0">
                <a:pos x="78" y="12"/>
              </a:cxn>
              <a:cxn ang="0">
                <a:pos x="96" y="19"/>
              </a:cxn>
              <a:cxn ang="0">
                <a:pos x="113" y="25"/>
              </a:cxn>
              <a:cxn ang="0">
                <a:pos x="122" y="21"/>
              </a:cxn>
              <a:cxn ang="0">
                <a:pos x="127" y="17"/>
              </a:cxn>
              <a:cxn ang="0">
                <a:pos x="127" y="25"/>
              </a:cxn>
            </a:cxnLst>
            <a:rect l="0" t="0" r="r" b="b"/>
            <a:pathLst>
              <a:path w="130" h="133">
                <a:moveTo>
                  <a:pt x="106" y="38"/>
                </a:moveTo>
                <a:lnTo>
                  <a:pt x="106" y="57"/>
                </a:lnTo>
                <a:lnTo>
                  <a:pt x="122" y="61"/>
                </a:lnTo>
                <a:lnTo>
                  <a:pt x="116" y="63"/>
                </a:lnTo>
                <a:lnTo>
                  <a:pt x="127" y="66"/>
                </a:lnTo>
                <a:lnTo>
                  <a:pt x="127" y="68"/>
                </a:lnTo>
                <a:lnTo>
                  <a:pt x="122" y="74"/>
                </a:lnTo>
                <a:lnTo>
                  <a:pt x="101" y="74"/>
                </a:lnTo>
                <a:lnTo>
                  <a:pt x="92" y="78"/>
                </a:lnTo>
                <a:lnTo>
                  <a:pt x="92" y="84"/>
                </a:lnTo>
                <a:lnTo>
                  <a:pt x="77" y="87"/>
                </a:lnTo>
                <a:lnTo>
                  <a:pt x="66" y="84"/>
                </a:lnTo>
                <a:lnTo>
                  <a:pt x="75" y="89"/>
                </a:lnTo>
                <a:lnTo>
                  <a:pt x="78" y="91"/>
                </a:lnTo>
                <a:lnTo>
                  <a:pt x="82" y="89"/>
                </a:lnTo>
                <a:lnTo>
                  <a:pt x="92" y="91"/>
                </a:lnTo>
                <a:lnTo>
                  <a:pt x="92" y="96"/>
                </a:lnTo>
                <a:lnTo>
                  <a:pt x="82" y="94"/>
                </a:lnTo>
                <a:lnTo>
                  <a:pt x="77" y="91"/>
                </a:lnTo>
                <a:lnTo>
                  <a:pt x="78" y="96"/>
                </a:lnTo>
                <a:lnTo>
                  <a:pt x="82" y="96"/>
                </a:lnTo>
                <a:lnTo>
                  <a:pt x="77" y="98"/>
                </a:lnTo>
                <a:lnTo>
                  <a:pt x="77" y="104"/>
                </a:lnTo>
                <a:lnTo>
                  <a:pt x="66" y="104"/>
                </a:lnTo>
                <a:lnTo>
                  <a:pt x="66" y="110"/>
                </a:lnTo>
                <a:lnTo>
                  <a:pt x="78" y="112"/>
                </a:lnTo>
                <a:lnTo>
                  <a:pt x="82" y="112"/>
                </a:lnTo>
                <a:lnTo>
                  <a:pt x="92" y="115"/>
                </a:lnTo>
                <a:lnTo>
                  <a:pt x="77" y="122"/>
                </a:lnTo>
                <a:lnTo>
                  <a:pt x="77" y="125"/>
                </a:lnTo>
                <a:lnTo>
                  <a:pt x="71" y="128"/>
                </a:lnTo>
                <a:lnTo>
                  <a:pt x="71" y="129"/>
                </a:lnTo>
                <a:lnTo>
                  <a:pt x="92" y="133"/>
                </a:lnTo>
                <a:lnTo>
                  <a:pt x="58" y="133"/>
                </a:lnTo>
                <a:lnTo>
                  <a:pt x="47" y="127"/>
                </a:lnTo>
                <a:lnTo>
                  <a:pt x="42" y="127"/>
                </a:lnTo>
                <a:lnTo>
                  <a:pt x="37" y="125"/>
                </a:lnTo>
                <a:lnTo>
                  <a:pt x="37" y="110"/>
                </a:lnTo>
                <a:lnTo>
                  <a:pt x="32" y="102"/>
                </a:lnTo>
                <a:lnTo>
                  <a:pt x="32" y="104"/>
                </a:lnTo>
                <a:lnTo>
                  <a:pt x="26" y="102"/>
                </a:lnTo>
                <a:lnTo>
                  <a:pt x="19" y="94"/>
                </a:lnTo>
                <a:lnTo>
                  <a:pt x="19" y="89"/>
                </a:lnTo>
                <a:lnTo>
                  <a:pt x="14" y="87"/>
                </a:lnTo>
                <a:lnTo>
                  <a:pt x="13" y="73"/>
                </a:lnTo>
                <a:lnTo>
                  <a:pt x="6" y="68"/>
                </a:lnTo>
                <a:lnTo>
                  <a:pt x="7" y="63"/>
                </a:lnTo>
                <a:lnTo>
                  <a:pt x="6" y="61"/>
                </a:lnTo>
                <a:lnTo>
                  <a:pt x="7" y="55"/>
                </a:lnTo>
                <a:lnTo>
                  <a:pt x="0" y="42"/>
                </a:lnTo>
                <a:lnTo>
                  <a:pt x="0" y="27"/>
                </a:lnTo>
                <a:lnTo>
                  <a:pt x="6" y="21"/>
                </a:lnTo>
                <a:lnTo>
                  <a:pt x="0" y="12"/>
                </a:lnTo>
                <a:lnTo>
                  <a:pt x="7" y="10"/>
                </a:lnTo>
                <a:lnTo>
                  <a:pt x="9" y="4"/>
                </a:lnTo>
                <a:lnTo>
                  <a:pt x="19" y="0"/>
                </a:lnTo>
                <a:lnTo>
                  <a:pt x="40" y="2"/>
                </a:lnTo>
                <a:lnTo>
                  <a:pt x="47" y="2"/>
                </a:lnTo>
                <a:lnTo>
                  <a:pt x="66" y="10"/>
                </a:lnTo>
                <a:lnTo>
                  <a:pt x="78" y="12"/>
                </a:lnTo>
                <a:lnTo>
                  <a:pt x="96" y="15"/>
                </a:lnTo>
                <a:lnTo>
                  <a:pt x="96" y="19"/>
                </a:lnTo>
                <a:lnTo>
                  <a:pt x="92" y="24"/>
                </a:lnTo>
                <a:lnTo>
                  <a:pt x="113" y="25"/>
                </a:lnTo>
                <a:lnTo>
                  <a:pt x="116" y="25"/>
                </a:lnTo>
                <a:lnTo>
                  <a:pt x="122" y="21"/>
                </a:lnTo>
                <a:lnTo>
                  <a:pt x="122" y="17"/>
                </a:lnTo>
                <a:lnTo>
                  <a:pt x="127" y="17"/>
                </a:lnTo>
                <a:lnTo>
                  <a:pt x="130" y="24"/>
                </a:lnTo>
                <a:lnTo>
                  <a:pt x="127" y="25"/>
                </a:lnTo>
                <a:lnTo>
                  <a:pt x="106" y="38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05" name="Freeform 1647"/>
          <p:cNvSpPr>
            <a:spLocks/>
          </p:cNvSpPr>
          <p:nvPr/>
        </p:nvSpPr>
        <p:spPr bwMode="auto">
          <a:xfrm>
            <a:off x="3446460" y="3262316"/>
            <a:ext cx="69850" cy="50800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7" y="4"/>
              </a:cxn>
              <a:cxn ang="0">
                <a:pos x="7" y="6"/>
              </a:cxn>
              <a:cxn ang="0">
                <a:pos x="10" y="8"/>
              </a:cxn>
              <a:cxn ang="0">
                <a:pos x="5" y="8"/>
              </a:cxn>
              <a:cxn ang="0">
                <a:pos x="0" y="12"/>
              </a:cxn>
              <a:cxn ang="0">
                <a:pos x="7" y="15"/>
              </a:cxn>
              <a:cxn ang="0">
                <a:pos x="10" y="15"/>
              </a:cxn>
              <a:cxn ang="0">
                <a:pos x="13" y="19"/>
              </a:cxn>
              <a:cxn ang="0">
                <a:pos x="10" y="27"/>
              </a:cxn>
              <a:cxn ang="0">
                <a:pos x="17" y="32"/>
              </a:cxn>
              <a:cxn ang="0">
                <a:pos x="22" y="32"/>
              </a:cxn>
              <a:cxn ang="0">
                <a:pos x="34" y="30"/>
              </a:cxn>
              <a:cxn ang="0">
                <a:pos x="44" y="30"/>
              </a:cxn>
              <a:cxn ang="0">
                <a:pos x="29" y="19"/>
              </a:cxn>
              <a:cxn ang="0">
                <a:pos x="34" y="12"/>
              </a:cxn>
              <a:cxn ang="0">
                <a:pos x="24" y="8"/>
              </a:cxn>
              <a:cxn ang="0">
                <a:pos x="24" y="4"/>
              </a:cxn>
              <a:cxn ang="0">
                <a:pos x="13" y="0"/>
              </a:cxn>
            </a:cxnLst>
            <a:rect l="0" t="0" r="r" b="b"/>
            <a:pathLst>
              <a:path w="44" h="32">
                <a:moveTo>
                  <a:pt x="13" y="0"/>
                </a:moveTo>
                <a:lnTo>
                  <a:pt x="7" y="4"/>
                </a:lnTo>
                <a:lnTo>
                  <a:pt x="7" y="6"/>
                </a:lnTo>
                <a:lnTo>
                  <a:pt x="10" y="8"/>
                </a:lnTo>
                <a:lnTo>
                  <a:pt x="5" y="8"/>
                </a:lnTo>
                <a:lnTo>
                  <a:pt x="0" y="12"/>
                </a:lnTo>
                <a:lnTo>
                  <a:pt x="7" y="15"/>
                </a:lnTo>
                <a:lnTo>
                  <a:pt x="10" y="15"/>
                </a:lnTo>
                <a:lnTo>
                  <a:pt x="13" y="19"/>
                </a:lnTo>
                <a:lnTo>
                  <a:pt x="10" y="27"/>
                </a:lnTo>
                <a:lnTo>
                  <a:pt x="17" y="32"/>
                </a:lnTo>
                <a:lnTo>
                  <a:pt x="22" y="32"/>
                </a:lnTo>
                <a:lnTo>
                  <a:pt x="34" y="30"/>
                </a:lnTo>
                <a:lnTo>
                  <a:pt x="44" y="30"/>
                </a:lnTo>
                <a:lnTo>
                  <a:pt x="29" y="19"/>
                </a:lnTo>
                <a:lnTo>
                  <a:pt x="34" y="12"/>
                </a:lnTo>
                <a:lnTo>
                  <a:pt x="24" y="8"/>
                </a:lnTo>
                <a:lnTo>
                  <a:pt x="24" y="4"/>
                </a:lnTo>
                <a:lnTo>
                  <a:pt x="13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06" name="Freeform 1648"/>
          <p:cNvSpPr>
            <a:spLocks/>
          </p:cNvSpPr>
          <p:nvPr/>
        </p:nvSpPr>
        <p:spPr bwMode="auto">
          <a:xfrm>
            <a:off x="3446460" y="3262316"/>
            <a:ext cx="69850" cy="50800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7" y="4"/>
              </a:cxn>
              <a:cxn ang="0">
                <a:pos x="7" y="6"/>
              </a:cxn>
              <a:cxn ang="0">
                <a:pos x="10" y="8"/>
              </a:cxn>
              <a:cxn ang="0">
                <a:pos x="5" y="8"/>
              </a:cxn>
              <a:cxn ang="0">
                <a:pos x="0" y="12"/>
              </a:cxn>
              <a:cxn ang="0">
                <a:pos x="7" y="15"/>
              </a:cxn>
              <a:cxn ang="0">
                <a:pos x="10" y="15"/>
              </a:cxn>
              <a:cxn ang="0">
                <a:pos x="13" y="19"/>
              </a:cxn>
              <a:cxn ang="0">
                <a:pos x="10" y="27"/>
              </a:cxn>
              <a:cxn ang="0">
                <a:pos x="17" y="32"/>
              </a:cxn>
              <a:cxn ang="0">
                <a:pos x="22" y="32"/>
              </a:cxn>
              <a:cxn ang="0">
                <a:pos x="34" y="30"/>
              </a:cxn>
              <a:cxn ang="0">
                <a:pos x="44" y="30"/>
              </a:cxn>
              <a:cxn ang="0">
                <a:pos x="29" y="19"/>
              </a:cxn>
              <a:cxn ang="0">
                <a:pos x="34" y="12"/>
              </a:cxn>
              <a:cxn ang="0">
                <a:pos x="24" y="8"/>
              </a:cxn>
              <a:cxn ang="0">
                <a:pos x="24" y="4"/>
              </a:cxn>
              <a:cxn ang="0">
                <a:pos x="13" y="0"/>
              </a:cxn>
            </a:cxnLst>
            <a:rect l="0" t="0" r="r" b="b"/>
            <a:pathLst>
              <a:path w="44" h="32">
                <a:moveTo>
                  <a:pt x="13" y="0"/>
                </a:moveTo>
                <a:lnTo>
                  <a:pt x="7" y="4"/>
                </a:lnTo>
                <a:lnTo>
                  <a:pt x="7" y="6"/>
                </a:lnTo>
                <a:lnTo>
                  <a:pt x="10" y="8"/>
                </a:lnTo>
                <a:lnTo>
                  <a:pt x="5" y="8"/>
                </a:lnTo>
                <a:lnTo>
                  <a:pt x="0" y="12"/>
                </a:lnTo>
                <a:lnTo>
                  <a:pt x="7" y="15"/>
                </a:lnTo>
                <a:lnTo>
                  <a:pt x="10" y="15"/>
                </a:lnTo>
                <a:lnTo>
                  <a:pt x="13" y="19"/>
                </a:lnTo>
                <a:lnTo>
                  <a:pt x="10" y="27"/>
                </a:lnTo>
                <a:lnTo>
                  <a:pt x="17" y="32"/>
                </a:lnTo>
                <a:lnTo>
                  <a:pt x="22" y="32"/>
                </a:lnTo>
                <a:lnTo>
                  <a:pt x="34" y="30"/>
                </a:lnTo>
                <a:lnTo>
                  <a:pt x="44" y="30"/>
                </a:lnTo>
                <a:lnTo>
                  <a:pt x="29" y="19"/>
                </a:lnTo>
                <a:lnTo>
                  <a:pt x="34" y="12"/>
                </a:lnTo>
                <a:lnTo>
                  <a:pt x="24" y="8"/>
                </a:lnTo>
                <a:lnTo>
                  <a:pt x="24" y="4"/>
                </a:lnTo>
                <a:lnTo>
                  <a:pt x="13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07" name="Freeform 1649"/>
          <p:cNvSpPr>
            <a:spLocks/>
          </p:cNvSpPr>
          <p:nvPr/>
        </p:nvSpPr>
        <p:spPr bwMode="auto">
          <a:xfrm>
            <a:off x="4243385" y="2935290"/>
            <a:ext cx="23812" cy="476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1"/>
              </a:cxn>
              <a:cxn ang="0">
                <a:pos x="7" y="3"/>
              </a:cxn>
              <a:cxn ang="0">
                <a:pos x="15" y="3"/>
              </a:cxn>
              <a:cxn ang="0">
                <a:pos x="15" y="0"/>
              </a:cxn>
              <a:cxn ang="0">
                <a:pos x="5" y="0"/>
              </a:cxn>
            </a:cxnLst>
            <a:rect l="0" t="0" r="r" b="b"/>
            <a:pathLst>
              <a:path w="15" h="3">
                <a:moveTo>
                  <a:pt x="5" y="0"/>
                </a:moveTo>
                <a:lnTo>
                  <a:pt x="0" y="1"/>
                </a:lnTo>
                <a:lnTo>
                  <a:pt x="7" y="3"/>
                </a:lnTo>
                <a:lnTo>
                  <a:pt x="15" y="3"/>
                </a:lnTo>
                <a:lnTo>
                  <a:pt x="15" y="0"/>
                </a:lnTo>
                <a:lnTo>
                  <a:pt x="5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08" name="Freeform 1650"/>
          <p:cNvSpPr>
            <a:spLocks/>
          </p:cNvSpPr>
          <p:nvPr/>
        </p:nvSpPr>
        <p:spPr bwMode="auto">
          <a:xfrm>
            <a:off x="4243385" y="2935290"/>
            <a:ext cx="23812" cy="476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1"/>
              </a:cxn>
              <a:cxn ang="0">
                <a:pos x="7" y="3"/>
              </a:cxn>
              <a:cxn ang="0">
                <a:pos x="15" y="3"/>
              </a:cxn>
              <a:cxn ang="0">
                <a:pos x="15" y="0"/>
              </a:cxn>
              <a:cxn ang="0">
                <a:pos x="5" y="0"/>
              </a:cxn>
            </a:cxnLst>
            <a:rect l="0" t="0" r="r" b="b"/>
            <a:pathLst>
              <a:path w="15" h="3">
                <a:moveTo>
                  <a:pt x="5" y="0"/>
                </a:moveTo>
                <a:lnTo>
                  <a:pt x="0" y="1"/>
                </a:lnTo>
                <a:lnTo>
                  <a:pt x="7" y="3"/>
                </a:lnTo>
                <a:lnTo>
                  <a:pt x="15" y="3"/>
                </a:lnTo>
                <a:lnTo>
                  <a:pt x="15" y="0"/>
                </a:lnTo>
                <a:lnTo>
                  <a:pt x="5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09" name="Freeform 1651"/>
          <p:cNvSpPr>
            <a:spLocks/>
          </p:cNvSpPr>
          <p:nvPr/>
        </p:nvSpPr>
        <p:spPr bwMode="auto">
          <a:xfrm>
            <a:off x="4441822" y="2921003"/>
            <a:ext cx="28575" cy="14288"/>
          </a:xfrm>
          <a:custGeom>
            <a:avLst/>
            <a:gdLst/>
            <a:ahLst/>
            <a:cxnLst>
              <a:cxn ang="0">
                <a:pos x="3" y="9"/>
              </a:cxn>
              <a:cxn ang="0">
                <a:pos x="8" y="9"/>
              </a:cxn>
              <a:cxn ang="0">
                <a:pos x="13" y="5"/>
              </a:cxn>
              <a:cxn ang="0">
                <a:pos x="18" y="4"/>
              </a:cxn>
              <a:cxn ang="0">
                <a:pos x="13" y="4"/>
              </a:cxn>
              <a:cxn ang="0">
                <a:pos x="13" y="0"/>
              </a:cxn>
              <a:cxn ang="0">
                <a:pos x="3" y="2"/>
              </a:cxn>
              <a:cxn ang="0">
                <a:pos x="0" y="4"/>
              </a:cxn>
              <a:cxn ang="0">
                <a:pos x="0" y="7"/>
              </a:cxn>
              <a:cxn ang="0">
                <a:pos x="3" y="9"/>
              </a:cxn>
              <a:cxn ang="0">
                <a:pos x="3" y="9"/>
              </a:cxn>
            </a:cxnLst>
            <a:rect l="0" t="0" r="r" b="b"/>
            <a:pathLst>
              <a:path w="18" h="9">
                <a:moveTo>
                  <a:pt x="3" y="9"/>
                </a:moveTo>
                <a:lnTo>
                  <a:pt x="8" y="9"/>
                </a:lnTo>
                <a:lnTo>
                  <a:pt x="13" y="5"/>
                </a:lnTo>
                <a:lnTo>
                  <a:pt x="18" y="4"/>
                </a:lnTo>
                <a:lnTo>
                  <a:pt x="13" y="4"/>
                </a:lnTo>
                <a:lnTo>
                  <a:pt x="13" y="0"/>
                </a:lnTo>
                <a:lnTo>
                  <a:pt x="3" y="2"/>
                </a:lnTo>
                <a:lnTo>
                  <a:pt x="0" y="4"/>
                </a:lnTo>
                <a:lnTo>
                  <a:pt x="0" y="7"/>
                </a:lnTo>
                <a:lnTo>
                  <a:pt x="3" y="9"/>
                </a:lnTo>
                <a:lnTo>
                  <a:pt x="3" y="9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10" name="Freeform 1652"/>
          <p:cNvSpPr>
            <a:spLocks/>
          </p:cNvSpPr>
          <p:nvPr/>
        </p:nvSpPr>
        <p:spPr bwMode="auto">
          <a:xfrm>
            <a:off x="4441822" y="2921003"/>
            <a:ext cx="28575" cy="14288"/>
          </a:xfrm>
          <a:custGeom>
            <a:avLst/>
            <a:gdLst/>
            <a:ahLst/>
            <a:cxnLst>
              <a:cxn ang="0">
                <a:pos x="3" y="9"/>
              </a:cxn>
              <a:cxn ang="0">
                <a:pos x="8" y="9"/>
              </a:cxn>
              <a:cxn ang="0">
                <a:pos x="13" y="5"/>
              </a:cxn>
              <a:cxn ang="0">
                <a:pos x="18" y="4"/>
              </a:cxn>
              <a:cxn ang="0">
                <a:pos x="13" y="4"/>
              </a:cxn>
              <a:cxn ang="0">
                <a:pos x="13" y="0"/>
              </a:cxn>
              <a:cxn ang="0">
                <a:pos x="3" y="2"/>
              </a:cxn>
              <a:cxn ang="0">
                <a:pos x="0" y="4"/>
              </a:cxn>
              <a:cxn ang="0">
                <a:pos x="0" y="7"/>
              </a:cxn>
              <a:cxn ang="0">
                <a:pos x="3" y="9"/>
              </a:cxn>
              <a:cxn ang="0">
                <a:pos x="3" y="9"/>
              </a:cxn>
            </a:cxnLst>
            <a:rect l="0" t="0" r="r" b="b"/>
            <a:pathLst>
              <a:path w="18" h="9">
                <a:moveTo>
                  <a:pt x="3" y="9"/>
                </a:moveTo>
                <a:lnTo>
                  <a:pt x="8" y="9"/>
                </a:lnTo>
                <a:lnTo>
                  <a:pt x="13" y="5"/>
                </a:lnTo>
                <a:lnTo>
                  <a:pt x="18" y="4"/>
                </a:lnTo>
                <a:lnTo>
                  <a:pt x="13" y="4"/>
                </a:lnTo>
                <a:lnTo>
                  <a:pt x="13" y="0"/>
                </a:lnTo>
                <a:lnTo>
                  <a:pt x="3" y="2"/>
                </a:lnTo>
                <a:lnTo>
                  <a:pt x="0" y="4"/>
                </a:lnTo>
                <a:lnTo>
                  <a:pt x="0" y="7"/>
                </a:lnTo>
                <a:lnTo>
                  <a:pt x="3" y="9"/>
                </a:lnTo>
                <a:lnTo>
                  <a:pt x="3" y="9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11" name="Line 1653"/>
          <p:cNvSpPr>
            <a:spLocks noChangeShapeType="1"/>
          </p:cNvSpPr>
          <p:nvPr/>
        </p:nvSpPr>
        <p:spPr bwMode="auto">
          <a:xfrm>
            <a:off x="4406897" y="2971803"/>
            <a:ext cx="3175" cy="3175"/>
          </a:xfrm>
          <a:prstGeom prst="line">
            <a:avLst/>
          </a:prstGeom>
          <a:noFill/>
          <a:ln w="9525" cap="rnd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12" name="Line 1654"/>
          <p:cNvSpPr>
            <a:spLocks noChangeShapeType="1"/>
          </p:cNvSpPr>
          <p:nvPr/>
        </p:nvSpPr>
        <p:spPr bwMode="auto">
          <a:xfrm>
            <a:off x="4406897" y="2971803"/>
            <a:ext cx="3175" cy="3175"/>
          </a:xfrm>
          <a:prstGeom prst="line">
            <a:avLst/>
          </a:prstGeom>
          <a:noFill/>
          <a:ln w="9525" cap="rnd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13" name="Line 1655"/>
          <p:cNvSpPr>
            <a:spLocks noChangeShapeType="1"/>
          </p:cNvSpPr>
          <p:nvPr/>
        </p:nvSpPr>
        <p:spPr bwMode="auto">
          <a:xfrm>
            <a:off x="4406897" y="2971803"/>
            <a:ext cx="3175" cy="3175"/>
          </a:xfrm>
          <a:prstGeom prst="line">
            <a:avLst/>
          </a:prstGeom>
          <a:noFill/>
          <a:ln w="9525" cap="rnd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14" name="Line 1656"/>
          <p:cNvSpPr>
            <a:spLocks noChangeShapeType="1"/>
          </p:cNvSpPr>
          <p:nvPr/>
        </p:nvSpPr>
        <p:spPr bwMode="auto">
          <a:xfrm>
            <a:off x="4406897" y="2971803"/>
            <a:ext cx="3175" cy="3175"/>
          </a:xfrm>
          <a:prstGeom prst="line">
            <a:avLst/>
          </a:prstGeom>
          <a:noFill/>
          <a:ln w="9525" cap="rnd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15" name="Freeform 1657"/>
          <p:cNvSpPr>
            <a:spLocks/>
          </p:cNvSpPr>
          <p:nvPr/>
        </p:nvSpPr>
        <p:spPr bwMode="auto">
          <a:xfrm>
            <a:off x="4452935" y="2974978"/>
            <a:ext cx="92075" cy="20638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0" y="11"/>
              </a:cxn>
              <a:cxn ang="0">
                <a:pos x="22" y="11"/>
              </a:cxn>
              <a:cxn ang="0">
                <a:pos x="36" y="13"/>
              </a:cxn>
              <a:cxn ang="0">
                <a:pos x="51" y="11"/>
              </a:cxn>
              <a:cxn ang="0">
                <a:pos x="58" y="5"/>
              </a:cxn>
              <a:cxn ang="0">
                <a:pos x="53" y="2"/>
              </a:cxn>
              <a:cxn ang="0">
                <a:pos x="44" y="0"/>
              </a:cxn>
              <a:cxn ang="0">
                <a:pos x="39" y="2"/>
              </a:cxn>
              <a:cxn ang="0">
                <a:pos x="34" y="2"/>
              </a:cxn>
              <a:cxn ang="0">
                <a:pos x="22" y="5"/>
              </a:cxn>
              <a:cxn ang="0">
                <a:pos x="27" y="9"/>
              </a:cxn>
              <a:cxn ang="0">
                <a:pos x="0" y="9"/>
              </a:cxn>
            </a:cxnLst>
            <a:rect l="0" t="0" r="r" b="b"/>
            <a:pathLst>
              <a:path w="58" h="13">
                <a:moveTo>
                  <a:pt x="0" y="9"/>
                </a:moveTo>
                <a:lnTo>
                  <a:pt x="0" y="11"/>
                </a:lnTo>
                <a:lnTo>
                  <a:pt x="22" y="11"/>
                </a:lnTo>
                <a:lnTo>
                  <a:pt x="36" y="13"/>
                </a:lnTo>
                <a:lnTo>
                  <a:pt x="51" y="11"/>
                </a:lnTo>
                <a:lnTo>
                  <a:pt x="58" y="5"/>
                </a:lnTo>
                <a:lnTo>
                  <a:pt x="53" y="2"/>
                </a:lnTo>
                <a:lnTo>
                  <a:pt x="44" y="0"/>
                </a:lnTo>
                <a:lnTo>
                  <a:pt x="39" y="2"/>
                </a:lnTo>
                <a:lnTo>
                  <a:pt x="34" y="2"/>
                </a:lnTo>
                <a:lnTo>
                  <a:pt x="22" y="5"/>
                </a:lnTo>
                <a:lnTo>
                  <a:pt x="27" y="9"/>
                </a:lnTo>
                <a:lnTo>
                  <a:pt x="0" y="9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16" name="Freeform 1658"/>
          <p:cNvSpPr>
            <a:spLocks/>
          </p:cNvSpPr>
          <p:nvPr/>
        </p:nvSpPr>
        <p:spPr bwMode="auto">
          <a:xfrm>
            <a:off x="4452935" y="2974978"/>
            <a:ext cx="92075" cy="20638"/>
          </a:xfrm>
          <a:custGeom>
            <a:avLst/>
            <a:gdLst/>
            <a:ahLst/>
            <a:cxnLst>
              <a:cxn ang="0">
                <a:pos x="0" y="9"/>
              </a:cxn>
              <a:cxn ang="0">
                <a:pos x="0" y="11"/>
              </a:cxn>
              <a:cxn ang="0">
                <a:pos x="22" y="11"/>
              </a:cxn>
              <a:cxn ang="0">
                <a:pos x="36" y="13"/>
              </a:cxn>
              <a:cxn ang="0">
                <a:pos x="51" y="11"/>
              </a:cxn>
              <a:cxn ang="0">
                <a:pos x="58" y="5"/>
              </a:cxn>
              <a:cxn ang="0">
                <a:pos x="53" y="2"/>
              </a:cxn>
              <a:cxn ang="0">
                <a:pos x="44" y="0"/>
              </a:cxn>
              <a:cxn ang="0">
                <a:pos x="39" y="2"/>
              </a:cxn>
              <a:cxn ang="0">
                <a:pos x="34" y="2"/>
              </a:cxn>
              <a:cxn ang="0">
                <a:pos x="22" y="5"/>
              </a:cxn>
              <a:cxn ang="0">
                <a:pos x="27" y="9"/>
              </a:cxn>
              <a:cxn ang="0">
                <a:pos x="0" y="9"/>
              </a:cxn>
            </a:cxnLst>
            <a:rect l="0" t="0" r="r" b="b"/>
            <a:pathLst>
              <a:path w="58" h="13">
                <a:moveTo>
                  <a:pt x="0" y="9"/>
                </a:moveTo>
                <a:lnTo>
                  <a:pt x="0" y="11"/>
                </a:lnTo>
                <a:lnTo>
                  <a:pt x="22" y="11"/>
                </a:lnTo>
                <a:lnTo>
                  <a:pt x="36" y="13"/>
                </a:lnTo>
                <a:lnTo>
                  <a:pt x="51" y="11"/>
                </a:lnTo>
                <a:lnTo>
                  <a:pt x="58" y="5"/>
                </a:lnTo>
                <a:lnTo>
                  <a:pt x="53" y="2"/>
                </a:lnTo>
                <a:lnTo>
                  <a:pt x="44" y="0"/>
                </a:lnTo>
                <a:lnTo>
                  <a:pt x="39" y="2"/>
                </a:lnTo>
                <a:lnTo>
                  <a:pt x="34" y="2"/>
                </a:lnTo>
                <a:lnTo>
                  <a:pt x="22" y="5"/>
                </a:lnTo>
                <a:lnTo>
                  <a:pt x="27" y="9"/>
                </a:lnTo>
                <a:lnTo>
                  <a:pt x="0" y="9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17" name="Freeform 1659"/>
          <p:cNvSpPr>
            <a:spLocks/>
          </p:cNvSpPr>
          <p:nvPr/>
        </p:nvSpPr>
        <p:spPr bwMode="auto">
          <a:xfrm>
            <a:off x="4406897" y="2989265"/>
            <a:ext cx="57150" cy="9525"/>
          </a:xfrm>
          <a:custGeom>
            <a:avLst/>
            <a:gdLst/>
            <a:ahLst/>
            <a:cxnLst>
              <a:cxn ang="0">
                <a:pos x="11" y="6"/>
              </a:cxn>
              <a:cxn ang="0">
                <a:pos x="0" y="4"/>
              </a:cxn>
              <a:cxn ang="0">
                <a:pos x="11" y="0"/>
              </a:cxn>
              <a:cxn ang="0">
                <a:pos x="30" y="0"/>
              </a:cxn>
              <a:cxn ang="0">
                <a:pos x="30" y="1"/>
              </a:cxn>
              <a:cxn ang="0">
                <a:pos x="36" y="1"/>
              </a:cxn>
              <a:cxn ang="0">
                <a:pos x="30" y="4"/>
              </a:cxn>
              <a:cxn ang="0">
                <a:pos x="25" y="4"/>
              </a:cxn>
              <a:cxn ang="0">
                <a:pos x="25" y="5"/>
              </a:cxn>
              <a:cxn ang="0">
                <a:pos x="21" y="4"/>
              </a:cxn>
              <a:cxn ang="0">
                <a:pos x="11" y="6"/>
              </a:cxn>
            </a:cxnLst>
            <a:rect l="0" t="0" r="r" b="b"/>
            <a:pathLst>
              <a:path w="36" h="6">
                <a:moveTo>
                  <a:pt x="11" y="6"/>
                </a:moveTo>
                <a:lnTo>
                  <a:pt x="0" y="4"/>
                </a:lnTo>
                <a:lnTo>
                  <a:pt x="11" y="0"/>
                </a:lnTo>
                <a:lnTo>
                  <a:pt x="30" y="0"/>
                </a:lnTo>
                <a:lnTo>
                  <a:pt x="30" y="1"/>
                </a:lnTo>
                <a:lnTo>
                  <a:pt x="36" y="1"/>
                </a:lnTo>
                <a:lnTo>
                  <a:pt x="30" y="4"/>
                </a:lnTo>
                <a:lnTo>
                  <a:pt x="25" y="4"/>
                </a:lnTo>
                <a:lnTo>
                  <a:pt x="25" y="5"/>
                </a:lnTo>
                <a:lnTo>
                  <a:pt x="21" y="4"/>
                </a:lnTo>
                <a:lnTo>
                  <a:pt x="11" y="6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18" name="Freeform 1660"/>
          <p:cNvSpPr>
            <a:spLocks/>
          </p:cNvSpPr>
          <p:nvPr/>
        </p:nvSpPr>
        <p:spPr bwMode="auto">
          <a:xfrm>
            <a:off x="4406897" y="2989265"/>
            <a:ext cx="57150" cy="9525"/>
          </a:xfrm>
          <a:custGeom>
            <a:avLst/>
            <a:gdLst/>
            <a:ahLst/>
            <a:cxnLst>
              <a:cxn ang="0">
                <a:pos x="11" y="6"/>
              </a:cxn>
              <a:cxn ang="0">
                <a:pos x="0" y="4"/>
              </a:cxn>
              <a:cxn ang="0">
                <a:pos x="11" y="0"/>
              </a:cxn>
              <a:cxn ang="0">
                <a:pos x="30" y="0"/>
              </a:cxn>
              <a:cxn ang="0">
                <a:pos x="30" y="1"/>
              </a:cxn>
              <a:cxn ang="0">
                <a:pos x="36" y="1"/>
              </a:cxn>
              <a:cxn ang="0">
                <a:pos x="30" y="4"/>
              </a:cxn>
              <a:cxn ang="0">
                <a:pos x="25" y="4"/>
              </a:cxn>
              <a:cxn ang="0">
                <a:pos x="25" y="5"/>
              </a:cxn>
              <a:cxn ang="0">
                <a:pos x="21" y="4"/>
              </a:cxn>
              <a:cxn ang="0">
                <a:pos x="11" y="6"/>
              </a:cxn>
            </a:cxnLst>
            <a:rect l="0" t="0" r="r" b="b"/>
            <a:pathLst>
              <a:path w="36" h="6">
                <a:moveTo>
                  <a:pt x="11" y="6"/>
                </a:moveTo>
                <a:lnTo>
                  <a:pt x="0" y="4"/>
                </a:lnTo>
                <a:lnTo>
                  <a:pt x="11" y="0"/>
                </a:lnTo>
                <a:lnTo>
                  <a:pt x="30" y="0"/>
                </a:lnTo>
                <a:lnTo>
                  <a:pt x="30" y="1"/>
                </a:lnTo>
                <a:lnTo>
                  <a:pt x="36" y="1"/>
                </a:lnTo>
                <a:lnTo>
                  <a:pt x="30" y="4"/>
                </a:lnTo>
                <a:lnTo>
                  <a:pt x="25" y="4"/>
                </a:lnTo>
                <a:lnTo>
                  <a:pt x="25" y="5"/>
                </a:lnTo>
                <a:lnTo>
                  <a:pt x="21" y="4"/>
                </a:lnTo>
                <a:lnTo>
                  <a:pt x="11" y="6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19" name="Freeform 1661"/>
          <p:cNvSpPr>
            <a:spLocks/>
          </p:cNvSpPr>
          <p:nvPr/>
        </p:nvSpPr>
        <p:spPr bwMode="auto">
          <a:xfrm>
            <a:off x="4579935" y="3017840"/>
            <a:ext cx="19050" cy="23813"/>
          </a:xfrm>
          <a:custGeom>
            <a:avLst/>
            <a:gdLst/>
            <a:ahLst/>
            <a:cxnLst>
              <a:cxn ang="0">
                <a:pos x="1" y="7"/>
              </a:cxn>
              <a:cxn ang="0">
                <a:pos x="12" y="11"/>
              </a:cxn>
              <a:cxn ang="0">
                <a:pos x="1" y="15"/>
              </a:cxn>
              <a:cxn ang="0">
                <a:pos x="0" y="14"/>
              </a:cxn>
              <a:cxn ang="0">
                <a:pos x="0" y="0"/>
              </a:cxn>
              <a:cxn ang="0">
                <a:pos x="1" y="0"/>
              </a:cxn>
              <a:cxn ang="0">
                <a:pos x="1" y="7"/>
              </a:cxn>
            </a:cxnLst>
            <a:rect l="0" t="0" r="r" b="b"/>
            <a:pathLst>
              <a:path w="12" h="15">
                <a:moveTo>
                  <a:pt x="1" y="7"/>
                </a:moveTo>
                <a:lnTo>
                  <a:pt x="12" y="11"/>
                </a:lnTo>
                <a:lnTo>
                  <a:pt x="1" y="15"/>
                </a:lnTo>
                <a:lnTo>
                  <a:pt x="0" y="14"/>
                </a:lnTo>
                <a:lnTo>
                  <a:pt x="0" y="0"/>
                </a:lnTo>
                <a:lnTo>
                  <a:pt x="1" y="0"/>
                </a:lnTo>
                <a:lnTo>
                  <a:pt x="1" y="7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20" name="Freeform 1662"/>
          <p:cNvSpPr>
            <a:spLocks/>
          </p:cNvSpPr>
          <p:nvPr/>
        </p:nvSpPr>
        <p:spPr bwMode="auto">
          <a:xfrm>
            <a:off x="4579935" y="3017840"/>
            <a:ext cx="19050" cy="23813"/>
          </a:xfrm>
          <a:custGeom>
            <a:avLst/>
            <a:gdLst/>
            <a:ahLst/>
            <a:cxnLst>
              <a:cxn ang="0">
                <a:pos x="1" y="7"/>
              </a:cxn>
              <a:cxn ang="0">
                <a:pos x="12" y="11"/>
              </a:cxn>
              <a:cxn ang="0">
                <a:pos x="1" y="15"/>
              </a:cxn>
              <a:cxn ang="0">
                <a:pos x="0" y="14"/>
              </a:cxn>
              <a:cxn ang="0">
                <a:pos x="0" y="0"/>
              </a:cxn>
              <a:cxn ang="0">
                <a:pos x="1" y="0"/>
              </a:cxn>
              <a:cxn ang="0">
                <a:pos x="1" y="7"/>
              </a:cxn>
            </a:cxnLst>
            <a:rect l="0" t="0" r="r" b="b"/>
            <a:pathLst>
              <a:path w="12" h="15">
                <a:moveTo>
                  <a:pt x="1" y="7"/>
                </a:moveTo>
                <a:lnTo>
                  <a:pt x="12" y="11"/>
                </a:lnTo>
                <a:lnTo>
                  <a:pt x="1" y="15"/>
                </a:lnTo>
                <a:lnTo>
                  <a:pt x="0" y="14"/>
                </a:lnTo>
                <a:lnTo>
                  <a:pt x="0" y="0"/>
                </a:lnTo>
                <a:lnTo>
                  <a:pt x="1" y="0"/>
                </a:lnTo>
                <a:lnTo>
                  <a:pt x="1" y="7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21" name="Freeform 1663"/>
          <p:cNvSpPr>
            <a:spLocks/>
          </p:cNvSpPr>
          <p:nvPr/>
        </p:nvSpPr>
        <p:spPr bwMode="auto">
          <a:xfrm>
            <a:off x="4533897" y="2976565"/>
            <a:ext cx="82550" cy="22225"/>
          </a:xfrm>
          <a:custGeom>
            <a:avLst/>
            <a:gdLst/>
            <a:ahLst/>
            <a:cxnLst>
              <a:cxn ang="0">
                <a:pos x="5" y="12"/>
              </a:cxn>
              <a:cxn ang="0">
                <a:pos x="14" y="14"/>
              </a:cxn>
              <a:cxn ang="0">
                <a:pos x="34" y="13"/>
              </a:cxn>
              <a:cxn ang="0">
                <a:pos x="41" y="12"/>
              </a:cxn>
              <a:cxn ang="0">
                <a:pos x="52" y="3"/>
              </a:cxn>
              <a:cxn ang="0">
                <a:pos x="46" y="3"/>
              </a:cxn>
              <a:cxn ang="0">
                <a:pos x="46" y="0"/>
              </a:cxn>
              <a:cxn ang="0">
                <a:pos x="31" y="0"/>
              </a:cxn>
              <a:cxn ang="0">
                <a:pos x="17" y="8"/>
              </a:cxn>
              <a:cxn ang="0">
                <a:pos x="7" y="3"/>
              </a:cxn>
              <a:cxn ang="0">
                <a:pos x="0" y="9"/>
              </a:cxn>
              <a:cxn ang="0">
                <a:pos x="5" y="12"/>
              </a:cxn>
            </a:cxnLst>
            <a:rect l="0" t="0" r="r" b="b"/>
            <a:pathLst>
              <a:path w="52" h="14">
                <a:moveTo>
                  <a:pt x="5" y="12"/>
                </a:moveTo>
                <a:lnTo>
                  <a:pt x="14" y="14"/>
                </a:lnTo>
                <a:lnTo>
                  <a:pt x="34" y="13"/>
                </a:lnTo>
                <a:lnTo>
                  <a:pt x="41" y="12"/>
                </a:lnTo>
                <a:lnTo>
                  <a:pt x="52" y="3"/>
                </a:lnTo>
                <a:lnTo>
                  <a:pt x="46" y="3"/>
                </a:lnTo>
                <a:lnTo>
                  <a:pt x="46" y="0"/>
                </a:lnTo>
                <a:lnTo>
                  <a:pt x="31" y="0"/>
                </a:lnTo>
                <a:lnTo>
                  <a:pt x="17" y="8"/>
                </a:lnTo>
                <a:lnTo>
                  <a:pt x="7" y="3"/>
                </a:lnTo>
                <a:lnTo>
                  <a:pt x="0" y="9"/>
                </a:lnTo>
                <a:lnTo>
                  <a:pt x="5" y="1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22" name="Freeform 1664"/>
          <p:cNvSpPr>
            <a:spLocks/>
          </p:cNvSpPr>
          <p:nvPr/>
        </p:nvSpPr>
        <p:spPr bwMode="auto">
          <a:xfrm>
            <a:off x="4533897" y="2976565"/>
            <a:ext cx="82550" cy="22225"/>
          </a:xfrm>
          <a:custGeom>
            <a:avLst/>
            <a:gdLst/>
            <a:ahLst/>
            <a:cxnLst>
              <a:cxn ang="0">
                <a:pos x="5" y="12"/>
              </a:cxn>
              <a:cxn ang="0">
                <a:pos x="14" y="14"/>
              </a:cxn>
              <a:cxn ang="0">
                <a:pos x="34" y="13"/>
              </a:cxn>
              <a:cxn ang="0">
                <a:pos x="41" y="12"/>
              </a:cxn>
              <a:cxn ang="0">
                <a:pos x="52" y="3"/>
              </a:cxn>
              <a:cxn ang="0">
                <a:pos x="46" y="3"/>
              </a:cxn>
              <a:cxn ang="0">
                <a:pos x="46" y="0"/>
              </a:cxn>
              <a:cxn ang="0">
                <a:pos x="31" y="0"/>
              </a:cxn>
              <a:cxn ang="0">
                <a:pos x="17" y="8"/>
              </a:cxn>
              <a:cxn ang="0">
                <a:pos x="7" y="3"/>
              </a:cxn>
              <a:cxn ang="0">
                <a:pos x="0" y="9"/>
              </a:cxn>
              <a:cxn ang="0">
                <a:pos x="5" y="12"/>
              </a:cxn>
            </a:cxnLst>
            <a:rect l="0" t="0" r="r" b="b"/>
            <a:pathLst>
              <a:path w="52" h="14">
                <a:moveTo>
                  <a:pt x="5" y="12"/>
                </a:moveTo>
                <a:lnTo>
                  <a:pt x="14" y="14"/>
                </a:lnTo>
                <a:lnTo>
                  <a:pt x="34" y="13"/>
                </a:lnTo>
                <a:lnTo>
                  <a:pt x="41" y="12"/>
                </a:lnTo>
                <a:lnTo>
                  <a:pt x="52" y="3"/>
                </a:lnTo>
                <a:lnTo>
                  <a:pt x="46" y="3"/>
                </a:lnTo>
                <a:lnTo>
                  <a:pt x="46" y="0"/>
                </a:lnTo>
                <a:lnTo>
                  <a:pt x="31" y="0"/>
                </a:lnTo>
                <a:lnTo>
                  <a:pt x="17" y="8"/>
                </a:lnTo>
                <a:lnTo>
                  <a:pt x="7" y="3"/>
                </a:lnTo>
                <a:lnTo>
                  <a:pt x="0" y="9"/>
                </a:lnTo>
                <a:lnTo>
                  <a:pt x="5" y="1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23" name="Freeform 1665"/>
          <p:cNvSpPr>
            <a:spLocks/>
          </p:cNvSpPr>
          <p:nvPr/>
        </p:nvSpPr>
        <p:spPr bwMode="auto">
          <a:xfrm>
            <a:off x="4954584" y="3109915"/>
            <a:ext cx="26987" cy="952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8" y="0"/>
              </a:cxn>
              <a:cxn ang="0">
                <a:pos x="17" y="0"/>
              </a:cxn>
              <a:cxn ang="0">
                <a:pos x="17" y="2"/>
              </a:cxn>
              <a:cxn ang="0">
                <a:pos x="12" y="2"/>
              </a:cxn>
              <a:cxn ang="0">
                <a:pos x="17" y="6"/>
              </a:cxn>
              <a:cxn ang="0">
                <a:pos x="0" y="5"/>
              </a:cxn>
            </a:cxnLst>
            <a:rect l="0" t="0" r="r" b="b"/>
            <a:pathLst>
              <a:path w="17" h="6">
                <a:moveTo>
                  <a:pt x="0" y="5"/>
                </a:moveTo>
                <a:lnTo>
                  <a:pt x="8" y="0"/>
                </a:lnTo>
                <a:lnTo>
                  <a:pt x="17" y="0"/>
                </a:lnTo>
                <a:lnTo>
                  <a:pt x="17" y="2"/>
                </a:lnTo>
                <a:lnTo>
                  <a:pt x="12" y="2"/>
                </a:lnTo>
                <a:lnTo>
                  <a:pt x="17" y="6"/>
                </a:lnTo>
                <a:lnTo>
                  <a:pt x="0" y="5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24" name="Freeform 1666"/>
          <p:cNvSpPr>
            <a:spLocks/>
          </p:cNvSpPr>
          <p:nvPr/>
        </p:nvSpPr>
        <p:spPr bwMode="auto">
          <a:xfrm>
            <a:off x="4954584" y="3109915"/>
            <a:ext cx="26987" cy="952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8" y="0"/>
              </a:cxn>
              <a:cxn ang="0">
                <a:pos x="17" y="0"/>
              </a:cxn>
              <a:cxn ang="0">
                <a:pos x="17" y="2"/>
              </a:cxn>
              <a:cxn ang="0">
                <a:pos x="12" y="2"/>
              </a:cxn>
              <a:cxn ang="0">
                <a:pos x="17" y="6"/>
              </a:cxn>
              <a:cxn ang="0">
                <a:pos x="0" y="5"/>
              </a:cxn>
            </a:cxnLst>
            <a:rect l="0" t="0" r="r" b="b"/>
            <a:pathLst>
              <a:path w="17" h="6">
                <a:moveTo>
                  <a:pt x="0" y="5"/>
                </a:moveTo>
                <a:lnTo>
                  <a:pt x="8" y="0"/>
                </a:lnTo>
                <a:lnTo>
                  <a:pt x="17" y="0"/>
                </a:lnTo>
                <a:lnTo>
                  <a:pt x="17" y="2"/>
                </a:lnTo>
                <a:lnTo>
                  <a:pt x="12" y="2"/>
                </a:lnTo>
                <a:lnTo>
                  <a:pt x="17" y="6"/>
                </a:lnTo>
                <a:lnTo>
                  <a:pt x="0" y="5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25" name="Freeform 1667"/>
          <p:cNvSpPr>
            <a:spLocks/>
          </p:cNvSpPr>
          <p:nvPr/>
        </p:nvSpPr>
        <p:spPr bwMode="auto">
          <a:xfrm>
            <a:off x="4929184" y="3113090"/>
            <a:ext cx="25400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4" y="0"/>
              </a:cxn>
              <a:cxn ang="0">
                <a:pos x="16" y="3"/>
              </a:cxn>
              <a:cxn ang="0">
                <a:pos x="0" y="3"/>
              </a:cxn>
            </a:cxnLst>
            <a:rect l="0" t="0" r="r" b="b"/>
            <a:pathLst>
              <a:path w="16" h="3">
                <a:moveTo>
                  <a:pt x="0" y="3"/>
                </a:moveTo>
                <a:lnTo>
                  <a:pt x="4" y="0"/>
                </a:lnTo>
                <a:lnTo>
                  <a:pt x="16" y="3"/>
                </a:lnTo>
                <a:lnTo>
                  <a:pt x="0" y="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26" name="Freeform 1668"/>
          <p:cNvSpPr>
            <a:spLocks/>
          </p:cNvSpPr>
          <p:nvPr/>
        </p:nvSpPr>
        <p:spPr bwMode="auto">
          <a:xfrm>
            <a:off x="4929184" y="3113090"/>
            <a:ext cx="25400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4" y="0"/>
              </a:cxn>
              <a:cxn ang="0">
                <a:pos x="16" y="3"/>
              </a:cxn>
              <a:cxn ang="0">
                <a:pos x="0" y="3"/>
              </a:cxn>
            </a:cxnLst>
            <a:rect l="0" t="0" r="r" b="b"/>
            <a:pathLst>
              <a:path w="16" h="3">
                <a:moveTo>
                  <a:pt x="0" y="3"/>
                </a:moveTo>
                <a:lnTo>
                  <a:pt x="4" y="0"/>
                </a:lnTo>
                <a:lnTo>
                  <a:pt x="16" y="3"/>
                </a:lnTo>
                <a:lnTo>
                  <a:pt x="0" y="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27" name="Freeform 1669"/>
          <p:cNvSpPr>
            <a:spLocks/>
          </p:cNvSpPr>
          <p:nvPr/>
        </p:nvSpPr>
        <p:spPr bwMode="auto">
          <a:xfrm>
            <a:off x="4143372" y="3068640"/>
            <a:ext cx="155575" cy="55563"/>
          </a:xfrm>
          <a:custGeom>
            <a:avLst/>
            <a:gdLst/>
            <a:ahLst/>
            <a:cxnLst>
              <a:cxn ang="0">
                <a:pos x="98" y="5"/>
              </a:cxn>
              <a:cxn ang="0">
                <a:pos x="98" y="17"/>
              </a:cxn>
              <a:cxn ang="0">
                <a:pos x="79" y="19"/>
              </a:cxn>
              <a:cxn ang="0">
                <a:pos x="79" y="22"/>
              </a:cxn>
              <a:cxn ang="0">
                <a:pos x="68" y="25"/>
              </a:cxn>
              <a:cxn ang="0">
                <a:pos x="38" y="28"/>
              </a:cxn>
              <a:cxn ang="0">
                <a:pos x="35" y="30"/>
              </a:cxn>
              <a:cxn ang="0">
                <a:pos x="33" y="35"/>
              </a:cxn>
              <a:cxn ang="0">
                <a:pos x="0" y="35"/>
              </a:cxn>
              <a:cxn ang="0">
                <a:pos x="16" y="31"/>
              </a:cxn>
              <a:cxn ang="0">
                <a:pos x="26" y="27"/>
              </a:cxn>
              <a:cxn ang="0">
                <a:pos x="28" y="24"/>
              </a:cxn>
              <a:cxn ang="0">
                <a:pos x="32" y="19"/>
              </a:cxn>
              <a:cxn ang="0">
                <a:pos x="35" y="12"/>
              </a:cxn>
              <a:cxn ang="0">
                <a:pos x="40" y="10"/>
              </a:cxn>
              <a:cxn ang="0">
                <a:pos x="61" y="6"/>
              </a:cxn>
              <a:cxn ang="0">
                <a:pos x="63" y="0"/>
              </a:cxn>
              <a:cxn ang="0">
                <a:pos x="68" y="0"/>
              </a:cxn>
              <a:cxn ang="0">
                <a:pos x="73" y="3"/>
              </a:cxn>
              <a:cxn ang="0">
                <a:pos x="93" y="3"/>
              </a:cxn>
              <a:cxn ang="0">
                <a:pos x="98" y="5"/>
              </a:cxn>
            </a:cxnLst>
            <a:rect l="0" t="0" r="r" b="b"/>
            <a:pathLst>
              <a:path w="98" h="35">
                <a:moveTo>
                  <a:pt x="98" y="5"/>
                </a:moveTo>
                <a:lnTo>
                  <a:pt x="98" y="17"/>
                </a:lnTo>
                <a:lnTo>
                  <a:pt x="79" y="19"/>
                </a:lnTo>
                <a:lnTo>
                  <a:pt x="79" y="22"/>
                </a:lnTo>
                <a:lnTo>
                  <a:pt x="68" y="25"/>
                </a:lnTo>
                <a:lnTo>
                  <a:pt x="38" y="28"/>
                </a:lnTo>
                <a:lnTo>
                  <a:pt x="35" y="30"/>
                </a:lnTo>
                <a:lnTo>
                  <a:pt x="33" y="35"/>
                </a:lnTo>
                <a:lnTo>
                  <a:pt x="0" y="35"/>
                </a:lnTo>
                <a:lnTo>
                  <a:pt x="16" y="31"/>
                </a:lnTo>
                <a:lnTo>
                  <a:pt x="26" y="27"/>
                </a:lnTo>
                <a:lnTo>
                  <a:pt x="28" y="24"/>
                </a:lnTo>
                <a:lnTo>
                  <a:pt x="32" y="19"/>
                </a:lnTo>
                <a:lnTo>
                  <a:pt x="35" y="12"/>
                </a:lnTo>
                <a:lnTo>
                  <a:pt x="40" y="10"/>
                </a:lnTo>
                <a:lnTo>
                  <a:pt x="61" y="6"/>
                </a:lnTo>
                <a:lnTo>
                  <a:pt x="63" y="0"/>
                </a:lnTo>
                <a:lnTo>
                  <a:pt x="68" y="0"/>
                </a:lnTo>
                <a:lnTo>
                  <a:pt x="73" y="3"/>
                </a:lnTo>
                <a:lnTo>
                  <a:pt x="93" y="3"/>
                </a:lnTo>
                <a:lnTo>
                  <a:pt x="98" y="5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28" name="Freeform 1670"/>
          <p:cNvSpPr>
            <a:spLocks/>
          </p:cNvSpPr>
          <p:nvPr/>
        </p:nvSpPr>
        <p:spPr bwMode="auto">
          <a:xfrm>
            <a:off x="4143372" y="3068640"/>
            <a:ext cx="155575" cy="55563"/>
          </a:xfrm>
          <a:custGeom>
            <a:avLst/>
            <a:gdLst/>
            <a:ahLst/>
            <a:cxnLst>
              <a:cxn ang="0">
                <a:pos x="98" y="5"/>
              </a:cxn>
              <a:cxn ang="0">
                <a:pos x="98" y="17"/>
              </a:cxn>
              <a:cxn ang="0">
                <a:pos x="79" y="19"/>
              </a:cxn>
              <a:cxn ang="0">
                <a:pos x="79" y="22"/>
              </a:cxn>
              <a:cxn ang="0">
                <a:pos x="68" y="25"/>
              </a:cxn>
              <a:cxn ang="0">
                <a:pos x="38" y="28"/>
              </a:cxn>
              <a:cxn ang="0">
                <a:pos x="35" y="30"/>
              </a:cxn>
              <a:cxn ang="0">
                <a:pos x="33" y="35"/>
              </a:cxn>
              <a:cxn ang="0">
                <a:pos x="0" y="35"/>
              </a:cxn>
              <a:cxn ang="0">
                <a:pos x="16" y="31"/>
              </a:cxn>
              <a:cxn ang="0">
                <a:pos x="26" y="27"/>
              </a:cxn>
              <a:cxn ang="0">
                <a:pos x="28" y="24"/>
              </a:cxn>
              <a:cxn ang="0">
                <a:pos x="32" y="19"/>
              </a:cxn>
              <a:cxn ang="0">
                <a:pos x="35" y="12"/>
              </a:cxn>
              <a:cxn ang="0">
                <a:pos x="40" y="10"/>
              </a:cxn>
              <a:cxn ang="0">
                <a:pos x="61" y="6"/>
              </a:cxn>
              <a:cxn ang="0">
                <a:pos x="63" y="0"/>
              </a:cxn>
              <a:cxn ang="0">
                <a:pos x="68" y="0"/>
              </a:cxn>
              <a:cxn ang="0">
                <a:pos x="73" y="3"/>
              </a:cxn>
              <a:cxn ang="0">
                <a:pos x="93" y="3"/>
              </a:cxn>
              <a:cxn ang="0">
                <a:pos x="98" y="5"/>
              </a:cxn>
            </a:cxnLst>
            <a:rect l="0" t="0" r="r" b="b"/>
            <a:pathLst>
              <a:path w="98" h="35">
                <a:moveTo>
                  <a:pt x="98" y="5"/>
                </a:moveTo>
                <a:lnTo>
                  <a:pt x="98" y="17"/>
                </a:lnTo>
                <a:lnTo>
                  <a:pt x="79" y="19"/>
                </a:lnTo>
                <a:lnTo>
                  <a:pt x="79" y="22"/>
                </a:lnTo>
                <a:lnTo>
                  <a:pt x="68" y="25"/>
                </a:lnTo>
                <a:lnTo>
                  <a:pt x="38" y="28"/>
                </a:lnTo>
                <a:lnTo>
                  <a:pt x="35" y="30"/>
                </a:lnTo>
                <a:lnTo>
                  <a:pt x="33" y="35"/>
                </a:lnTo>
                <a:lnTo>
                  <a:pt x="0" y="35"/>
                </a:lnTo>
                <a:lnTo>
                  <a:pt x="16" y="31"/>
                </a:lnTo>
                <a:lnTo>
                  <a:pt x="26" y="27"/>
                </a:lnTo>
                <a:lnTo>
                  <a:pt x="28" y="24"/>
                </a:lnTo>
                <a:lnTo>
                  <a:pt x="32" y="19"/>
                </a:lnTo>
                <a:lnTo>
                  <a:pt x="35" y="12"/>
                </a:lnTo>
                <a:lnTo>
                  <a:pt x="40" y="10"/>
                </a:lnTo>
                <a:lnTo>
                  <a:pt x="61" y="6"/>
                </a:lnTo>
                <a:lnTo>
                  <a:pt x="63" y="0"/>
                </a:lnTo>
                <a:lnTo>
                  <a:pt x="68" y="0"/>
                </a:lnTo>
                <a:lnTo>
                  <a:pt x="73" y="3"/>
                </a:lnTo>
                <a:lnTo>
                  <a:pt x="93" y="3"/>
                </a:lnTo>
                <a:lnTo>
                  <a:pt x="98" y="5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29" name="Freeform 1671"/>
          <p:cNvSpPr>
            <a:spLocks/>
          </p:cNvSpPr>
          <p:nvPr/>
        </p:nvSpPr>
        <p:spPr bwMode="auto">
          <a:xfrm>
            <a:off x="4906959" y="3235328"/>
            <a:ext cx="22225" cy="7938"/>
          </a:xfrm>
          <a:custGeom>
            <a:avLst/>
            <a:gdLst/>
            <a:ahLst/>
            <a:cxnLst>
              <a:cxn ang="0">
                <a:pos x="8" y="3"/>
              </a:cxn>
              <a:cxn ang="0">
                <a:pos x="14" y="2"/>
              </a:cxn>
              <a:cxn ang="0">
                <a:pos x="7" y="0"/>
              </a:cxn>
              <a:cxn ang="0">
                <a:pos x="3" y="2"/>
              </a:cxn>
              <a:cxn ang="0">
                <a:pos x="0" y="5"/>
              </a:cxn>
              <a:cxn ang="0">
                <a:pos x="8" y="5"/>
              </a:cxn>
              <a:cxn ang="0">
                <a:pos x="8" y="3"/>
              </a:cxn>
            </a:cxnLst>
            <a:rect l="0" t="0" r="r" b="b"/>
            <a:pathLst>
              <a:path w="14" h="5">
                <a:moveTo>
                  <a:pt x="8" y="3"/>
                </a:moveTo>
                <a:lnTo>
                  <a:pt x="14" y="2"/>
                </a:lnTo>
                <a:lnTo>
                  <a:pt x="7" y="0"/>
                </a:lnTo>
                <a:lnTo>
                  <a:pt x="3" y="2"/>
                </a:lnTo>
                <a:lnTo>
                  <a:pt x="0" y="5"/>
                </a:lnTo>
                <a:lnTo>
                  <a:pt x="8" y="5"/>
                </a:lnTo>
                <a:lnTo>
                  <a:pt x="8" y="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30" name="Freeform 1672"/>
          <p:cNvSpPr>
            <a:spLocks/>
          </p:cNvSpPr>
          <p:nvPr/>
        </p:nvSpPr>
        <p:spPr bwMode="auto">
          <a:xfrm>
            <a:off x="4906959" y="3235328"/>
            <a:ext cx="22225" cy="7938"/>
          </a:xfrm>
          <a:custGeom>
            <a:avLst/>
            <a:gdLst/>
            <a:ahLst/>
            <a:cxnLst>
              <a:cxn ang="0">
                <a:pos x="8" y="3"/>
              </a:cxn>
              <a:cxn ang="0">
                <a:pos x="14" y="2"/>
              </a:cxn>
              <a:cxn ang="0">
                <a:pos x="7" y="0"/>
              </a:cxn>
              <a:cxn ang="0">
                <a:pos x="3" y="2"/>
              </a:cxn>
              <a:cxn ang="0">
                <a:pos x="0" y="5"/>
              </a:cxn>
              <a:cxn ang="0">
                <a:pos x="8" y="5"/>
              </a:cxn>
              <a:cxn ang="0">
                <a:pos x="8" y="3"/>
              </a:cxn>
            </a:cxnLst>
            <a:rect l="0" t="0" r="r" b="b"/>
            <a:pathLst>
              <a:path w="14" h="5">
                <a:moveTo>
                  <a:pt x="8" y="3"/>
                </a:moveTo>
                <a:lnTo>
                  <a:pt x="14" y="2"/>
                </a:lnTo>
                <a:lnTo>
                  <a:pt x="7" y="0"/>
                </a:lnTo>
                <a:lnTo>
                  <a:pt x="3" y="2"/>
                </a:lnTo>
                <a:lnTo>
                  <a:pt x="0" y="5"/>
                </a:lnTo>
                <a:lnTo>
                  <a:pt x="8" y="5"/>
                </a:lnTo>
                <a:lnTo>
                  <a:pt x="8" y="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31" name="Freeform 1673"/>
          <p:cNvSpPr>
            <a:spLocks/>
          </p:cNvSpPr>
          <p:nvPr/>
        </p:nvSpPr>
        <p:spPr bwMode="auto">
          <a:xfrm>
            <a:off x="4899022" y="3238503"/>
            <a:ext cx="136525" cy="95250"/>
          </a:xfrm>
          <a:custGeom>
            <a:avLst/>
            <a:gdLst/>
            <a:ahLst/>
            <a:cxnLst>
              <a:cxn ang="0">
                <a:pos x="5" y="34"/>
              </a:cxn>
              <a:cxn ang="0">
                <a:pos x="0" y="41"/>
              </a:cxn>
              <a:cxn ang="0">
                <a:pos x="0" y="55"/>
              </a:cxn>
              <a:cxn ang="0">
                <a:pos x="5" y="60"/>
              </a:cxn>
              <a:cxn ang="0">
                <a:pos x="19" y="50"/>
              </a:cxn>
              <a:cxn ang="0">
                <a:pos x="48" y="39"/>
              </a:cxn>
              <a:cxn ang="0">
                <a:pos x="68" y="27"/>
              </a:cxn>
              <a:cxn ang="0">
                <a:pos x="80" y="5"/>
              </a:cxn>
              <a:cxn ang="0">
                <a:pos x="86" y="2"/>
              </a:cxn>
              <a:cxn ang="0">
                <a:pos x="80" y="0"/>
              </a:cxn>
              <a:cxn ang="0">
                <a:pos x="75" y="2"/>
              </a:cxn>
              <a:cxn ang="0">
                <a:pos x="65" y="4"/>
              </a:cxn>
              <a:cxn ang="0">
                <a:pos x="51" y="4"/>
              </a:cxn>
              <a:cxn ang="0">
                <a:pos x="26" y="6"/>
              </a:cxn>
              <a:cxn ang="0">
                <a:pos x="22" y="6"/>
              </a:cxn>
              <a:cxn ang="0">
                <a:pos x="14" y="2"/>
              </a:cxn>
              <a:cxn ang="0">
                <a:pos x="14" y="6"/>
              </a:cxn>
              <a:cxn ang="0">
                <a:pos x="24" y="13"/>
              </a:cxn>
              <a:cxn ang="0">
                <a:pos x="53" y="19"/>
              </a:cxn>
              <a:cxn ang="0">
                <a:pos x="57" y="19"/>
              </a:cxn>
              <a:cxn ang="0">
                <a:pos x="36" y="29"/>
              </a:cxn>
              <a:cxn ang="0">
                <a:pos x="14" y="32"/>
              </a:cxn>
              <a:cxn ang="0">
                <a:pos x="5" y="34"/>
              </a:cxn>
            </a:cxnLst>
            <a:rect l="0" t="0" r="r" b="b"/>
            <a:pathLst>
              <a:path w="86" h="60">
                <a:moveTo>
                  <a:pt x="5" y="34"/>
                </a:moveTo>
                <a:lnTo>
                  <a:pt x="0" y="41"/>
                </a:lnTo>
                <a:lnTo>
                  <a:pt x="0" y="55"/>
                </a:lnTo>
                <a:lnTo>
                  <a:pt x="5" y="60"/>
                </a:lnTo>
                <a:lnTo>
                  <a:pt x="19" y="50"/>
                </a:lnTo>
                <a:lnTo>
                  <a:pt x="48" y="39"/>
                </a:lnTo>
                <a:lnTo>
                  <a:pt x="68" y="27"/>
                </a:lnTo>
                <a:lnTo>
                  <a:pt x="80" y="5"/>
                </a:lnTo>
                <a:lnTo>
                  <a:pt x="86" y="2"/>
                </a:lnTo>
                <a:lnTo>
                  <a:pt x="80" y="0"/>
                </a:lnTo>
                <a:lnTo>
                  <a:pt x="75" y="2"/>
                </a:lnTo>
                <a:lnTo>
                  <a:pt x="65" y="4"/>
                </a:lnTo>
                <a:lnTo>
                  <a:pt x="51" y="4"/>
                </a:lnTo>
                <a:lnTo>
                  <a:pt x="26" y="6"/>
                </a:lnTo>
                <a:lnTo>
                  <a:pt x="22" y="6"/>
                </a:lnTo>
                <a:lnTo>
                  <a:pt x="14" y="2"/>
                </a:lnTo>
                <a:lnTo>
                  <a:pt x="14" y="6"/>
                </a:lnTo>
                <a:lnTo>
                  <a:pt x="24" y="13"/>
                </a:lnTo>
                <a:lnTo>
                  <a:pt x="53" y="19"/>
                </a:lnTo>
                <a:lnTo>
                  <a:pt x="57" y="19"/>
                </a:lnTo>
                <a:lnTo>
                  <a:pt x="36" y="29"/>
                </a:lnTo>
                <a:lnTo>
                  <a:pt x="14" y="32"/>
                </a:lnTo>
                <a:lnTo>
                  <a:pt x="5" y="34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32" name="Freeform 1674"/>
          <p:cNvSpPr>
            <a:spLocks/>
          </p:cNvSpPr>
          <p:nvPr/>
        </p:nvSpPr>
        <p:spPr bwMode="auto">
          <a:xfrm>
            <a:off x="4899022" y="3238503"/>
            <a:ext cx="136525" cy="95250"/>
          </a:xfrm>
          <a:custGeom>
            <a:avLst/>
            <a:gdLst/>
            <a:ahLst/>
            <a:cxnLst>
              <a:cxn ang="0">
                <a:pos x="5" y="34"/>
              </a:cxn>
              <a:cxn ang="0">
                <a:pos x="0" y="41"/>
              </a:cxn>
              <a:cxn ang="0">
                <a:pos x="0" y="55"/>
              </a:cxn>
              <a:cxn ang="0">
                <a:pos x="5" y="60"/>
              </a:cxn>
              <a:cxn ang="0">
                <a:pos x="19" y="50"/>
              </a:cxn>
              <a:cxn ang="0">
                <a:pos x="48" y="39"/>
              </a:cxn>
              <a:cxn ang="0">
                <a:pos x="68" y="27"/>
              </a:cxn>
              <a:cxn ang="0">
                <a:pos x="80" y="5"/>
              </a:cxn>
              <a:cxn ang="0">
                <a:pos x="86" y="2"/>
              </a:cxn>
              <a:cxn ang="0">
                <a:pos x="80" y="0"/>
              </a:cxn>
              <a:cxn ang="0">
                <a:pos x="75" y="2"/>
              </a:cxn>
              <a:cxn ang="0">
                <a:pos x="65" y="4"/>
              </a:cxn>
              <a:cxn ang="0">
                <a:pos x="51" y="4"/>
              </a:cxn>
              <a:cxn ang="0">
                <a:pos x="26" y="6"/>
              </a:cxn>
              <a:cxn ang="0">
                <a:pos x="22" y="6"/>
              </a:cxn>
              <a:cxn ang="0">
                <a:pos x="14" y="2"/>
              </a:cxn>
              <a:cxn ang="0">
                <a:pos x="14" y="6"/>
              </a:cxn>
              <a:cxn ang="0">
                <a:pos x="24" y="13"/>
              </a:cxn>
              <a:cxn ang="0">
                <a:pos x="53" y="19"/>
              </a:cxn>
              <a:cxn ang="0">
                <a:pos x="57" y="19"/>
              </a:cxn>
              <a:cxn ang="0">
                <a:pos x="36" y="29"/>
              </a:cxn>
              <a:cxn ang="0">
                <a:pos x="14" y="32"/>
              </a:cxn>
              <a:cxn ang="0">
                <a:pos x="5" y="34"/>
              </a:cxn>
            </a:cxnLst>
            <a:rect l="0" t="0" r="r" b="b"/>
            <a:pathLst>
              <a:path w="86" h="60">
                <a:moveTo>
                  <a:pt x="5" y="34"/>
                </a:moveTo>
                <a:lnTo>
                  <a:pt x="0" y="41"/>
                </a:lnTo>
                <a:lnTo>
                  <a:pt x="0" y="55"/>
                </a:lnTo>
                <a:lnTo>
                  <a:pt x="5" y="60"/>
                </a:lnTo>
                <a:lnTo>
                  <a:pt x="19" y="50"/>
                </a:lnTo>
                <a:lnTo>
                  <a:pt x="48" y="39"/>
                </a:lnTo>
                <a:lnTo>
                  <a:pt x="68" y="27"/>
                </a:lnTo>
                <a:lnTo>
                  <a:pt x="80" y="5"/>
                </a:lnTo>
                <a:lnTo>
                  <a:pt x="86" y="2"/>
                </a:lnTo>
                <a:lnTo>
                  <a:pt x="80" y="0"/>
                </a:lnTo>
                <a:lnTo>
                  <a:pt x="75" y="2"/>
                </a:lnTo>
                <a:lnTo>
                  <a:pt x="65" y="4"/>
                </a:lnTo>
                <a:lnTo>
                  <a:pt x="51" y="4"/>
                </a:lnTo>
                <a:lnTo>
                  <a:pt x="26" y="6"/>
                </a:lnTo>
                <a:lnTo>
                  <a:pt x="22" y="6"/>
                </a:lnTo>
                <a:lnTo>
                  <a:pt x="14" y="2"/>
                </a:lnTo>
                <a:lnTo>
                  <a:pt x="14" y="6"/>
                </a:lnTo>
                <a:lnTo>
                  <a:pt x="24" y="13"/>
                </a:lnTo>
                <a:lnTo>
                  <a:pt x="53" y="19"/>
                </a:lnTo>
                <a:lnTo>
                  <a:pt x="57" y="19"/>
                </a:lnTo>
                <a:lnTo>
                  <a:pt x="36" y="29"/>
                </a:lnTo>
                <a:lnTo>
                  <a:pt x="14" y="32"/>
                </a:lnTo>
                <a:lnTo>
                  <a:pt x="5" y="34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33" name="Freeform 1675"/>
          <p:cNvSpPr>
            <a:spLocks/>
          </p:cNvSpPr>
          <p:nvPr/>
        </p:nvSpPr>
        <p:spPr bwMode="auto">
          <a:xfrm>
            <a:off x="4083048" y="3221041"/>
            <a:ext cx="38100" cy="79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9" y="4"/>
              </a:cxn>
              <a:cxn ang="0">
                <a:pos x="19" y="5"/>
              </a:cxn>
              <a:cxn ang="0">
                <a:pos x="24" y="2"/>
              </a:cxn>
              <a:cxn ang="0">
                <a:pos x="7" y="0"/>
              </a:cxn>
              <a:cxn ang="0">
                <a:pos x="0" y="4"/>
              </a:cxn>
              <a:cxn ang="0">
                <a:pos x="0" y="5"/>
              </a:cxn>
            </a:cxnLst>
            <a:rect l="0" t="0" r="r" b="b"/>
            <a:pathLst>
              <a:path w="24" h="5">
                <a:moveTo>
                  <a:pt x="0" y="5"/>
                </a:moveTo>
                <a:lnTo>
                  <a:pt x="9" y="4"/>
                </a:lnTo>
                <a:lnTo>
                  <a:pt x="19" y="5"/>
                </a:lnTo>
                <a:lnTo>
                  <a:pt x="24" y="2"/>
                </a:lnTo>
                <a:lnTo>
                  <a:pt x="7" y="0"/>
                </a:lnTo>
                <a:lnTo>
                  <a:pt x="0" y="4"/>
                </a:lnTo>
                <a:lnTo>
                  <a:pt x="0" y="5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34" name="Freeform 1676"/>
          <p:cNvSpPr>
            <a:spLocks/>
          </p:cNvSpPr>
          <p:nvPr/>
        </p:nvSpPr>
        <p:spPr bwMode="auto">
          <a:xfrm>
            <a:off x="4083048" y="3221041"/>
            <a:ext cx="38100" cy="79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9" y="4"/>
              </a:cxn>
              <a:cxn ang="0">
                <a:pos x="19" y="5"/>
              </a:cxn>
              <a:cxn ang="0">
                <a:pos x="24" y="2"/>
              </a:cxn>
              <a:cxn ang="0">
                <a:pos x="7" y="0"/>
              </a:cxn>
              <a:cxn ang="0">
                <a:pos x="0" y="4"/>
              </a:cxn>
              <a:cxn ang="0">
                <a:pos x="0" y="5"/>
              </a:cxn>
            </a:cxnLst>
            <a:rect l="0" t="0" r="r" b="b"/>
            <a:pathLst>
              <a:path w="24" h="5">
                <a:moveTo>
                  <a:pt x="0" y="5"/>
                </a:moveTo>
                <a:lnTo>
                  <a:pt x="9" y="4"/>
                </a:lnTo>
                <a:lnTo>
                  <a:pt x="19" y="5"/>
                </a:lnTo>
                <a:lnTo>
                  <a:pt x="24" y="2"/>
                </a:lnTo>
                <a:lnTo>
                  <a:pt x="7" y="0"/>
                </a:lnTo>
                <a:lnTo>
                  <a:pt x="0" y="4"/>
                </a:lnTo>
                <a:lnTo>
                  <a:pt x="0" y="5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35" name="Freeform 1677"/>
          <p:cNvSpPr>
            <a:spLocks/>
          </p:cNvSpPr>
          <p:nvPr/>
        </p:nvSpPr>
        <p:spPr bwMode="auto">
          <a:xfrm>
            <a:off x="4083048" y="3235328"/>
            <a:ext cx="38100" cy="7938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24" y="3"/>
              </a:cxn>
              <a:cxn ang="0">
                <a:pos x="14" y="3"/>
              </a:cxn>
              <a:cxn ang="0">
                <a:pos x="14" y="5"/>
              </a:cxn>
              <a:cxn ang="0">
                <a:pos x="9" y="5"/>
              </a:cxn>
              <a:cxn ang="0">
                <a:pos x="9" y="2"/>
              </a:cxn>
              <a:cxn ang="0">
                <a:pos x="4" y="2"/>
              </a:cxn>
              <a:cxn ang="0">
                <a:pos x="0" y="0"/>
              </a:cxn>
              <a:cxn ang="0">
                <a:pos x="24" y="0"/>
              </a:cxn>
            </a:cxnLst>
            <a:rect l="0" t="0" r="r" b="b"/>
            <a:pathLst>
              <a:path w="24" h="5">
                <a:moveTo>
                  <a:pt x="24" y="0"/>
                </a:moveTo>
                <a:lnTo>
                  <a:pt x="24" y="3"/>
                </a:lnTo>
                <a:lnTo>
                  <a:pt x="14" y="3"/>
                </a:lnTo>
                <a:lnTo>
                  <a:pt x="14" y="5"/>
                </a:lnTo>
                <a:lnTo>
                  <a:pt x="9" y="5"/>
                </a:lnTo>
                <a:lnTo>
                  <a:pt x="9" y="2"/>
                </a:lnTo>
                <a:lnTo>
                  <a:pt x="4" y="2"/>
                </a:lnTo>
                <a:lnTo>
                  <a:pt x="0" y="0"/>
                </a:lnTo>
                <a:lnTo>
                  <a:pt x="24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36" name="Freeform 1678"/>
          <p:cNvSpPr>
            <a:spLocks/>
          </p:cNvSpPr>
          <p:nvPr/>
        </p:nvSpPr>
        <p:spPr bwMode="auto">
          <a:xfrm>
            <a:off x="4083048" y="3235328"/>
            <a:ext cx="38100" cy="7938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24" y="3"/>
              </a:cxn>
              <a:cxn ang="0">
                <a:pos x="14" y="3"/>
              </a:cxn>
              <a:cxn ang="0">
                <a:pos x="14" y="5"/>
              </a:cxn>
              <a:cxn ang="0">
                <a:pos x="9" y="5"/>
              </a:cxn>
              <a:cxn ang="0">
                <a:pos x="9" y="2"/>
              </a:cxn>
              <a:cxn ang="0">
                <a:pos x="4" y="2"/>
              </a:cxn>
              <a:cxn ang="0">
                <a:pos x="0" y="0"/>
              </a:cxn>
              <a:cxn ang="0">
                <a:pos x="24" y="0"/>
              </a:cxn>
            </a:cxnLst>
            <a:rect l="0" t="0" r="r" b="b"/>
            <a:pathLst>
              <a:path w="24" h="5">
                <a:moveTo>
                  <a:pt x="24" y="0"/>
                </a:moveTo>
                <a:lnTo>
                  <a:pt x="24" y="3"/>
                </a:lnTo>
                <a:lnTo>
                  <a:pt x="14" y="3"/>
                </a:lnTo>
                <a:lnTo>
                  <a:pt x="14" y="5"/>
                </a:lnTo>
                <a:lnTo>
                  <a:pt x="9" y="5"/>
                </a:lnTo>
                <a:lnTo>
                  <a:pt x="9" y="2"/>
                </a:lnTo>
                <a:lnTo>
                  <a:pt x="4" y="2"/>
                </a:lnTo>
                <a:lnTo>
                  <a:pt x="0" y="0"/>
                </a:lnTo>
                <a:lnTo>
                  <a:pt x="24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37" name="Freeform 1679"/>
          <p:cNvSpPr>
            <a:spLocks/>
          </p:cNvSpPr>
          <p:nvPr/>
        </p:nvSpPr>
        <p:spPr bwMode="auto">
          <a:xfrm>
            <a:off x="4121147" y="3251203"/>
            <a:ext cx="46037" cy="254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6" y="12"/>
              </a:cxn>
              <a:cxn ang="0">
                <a:pos x="19" y="16"/>
              </a:cxn>
              <a:cxn ang="0">
                <a:pos x="29" y="6"/>
              </a:cxn>
              <a:cxn ang="0">
                <a:pos x="29" y="3"/>
              </a:cxn>
              <a:cxn ang="0">
                <a:pos x="23" y="0"/>
              </a:cxn>
              <a:cxn ang="0">
                <a:pos x="12" y="0"/>
              </a:cxn>
              <a:cxn ang="0">
                <a:pos x="0" y="2"/>
              </a:cxn>
            </a:cxnLst>
            <a:rect l="0" t="0" r="r" b="b"/>
            <a:pathLst>
              <a:path w="29" h="16">
                <a:moveTo>
                  <a:pt x="0" y="2"/>
                </a:moveTo>
                <a:lnTo>
                  <a:pt x="6" y="12"/>
                </a:lnTo>
                <a:lnTo>
                  <a:pt x="19" y="16"/>
                </a:lnTo>
                <a:lnTo>
                  <a:pt x="29" y="6"/>
                </a:lnTo>
                <a:lnTo>
                  <a:pt x="29" y="3"/>
                </a:lnTo>
                <a:lnTo>
                  <a:pt x="23" y="0"/>
                </a:lnTo>
                <a:lnTo>
                  <a:pt x="12" y="0"/>
                </a:lnTo>
                <a:lnTo>
                  <a:pt x="0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38" name="Freeform 1680"/>
          <p:cNvSpPr>
            <a:spLocks/>
          </p:cNvSpPr>
          <p:nvPr/>
        </p:nvSpPr>
        <p:spPr bwMode="auto">
          <a:xfrm>
            <a:off x="4121147" y="3251203"/>
            <a:ext cx="46037" cy="2540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6" y="12"/>
              </a:cxn>
              <a:cxn ang="0">
                <a:pos x="19" y="16"/>
              </a:cxn>
              <a:cxn ang="0">
                <a:pos x="29" y="6"/>
              </a:cxn>
              <a:cxn ang="0">
                <a:pos x="29" y="3"/>
              </a:cxn>
              <a:cxn ang="0">
                <a:pos x="23" y="0"/>
              </a:cxn>
              <a:cxn ang="0">
                <a:pos x="12" y="0"/>
              </a:cxn>
              <a:cxn ang="0">
                <a:pos x="0" y="2"/>
              </a:cxn>
            </a:cxnLst>
            <a:rect l="0" t="0" r="r" b="b"/>
            <a:pathLst>
              <a:path w="29" h="16">
                <a:moveTo>
                  <a:pt x="0" y="2"/>
                </a:moveTo>
                <a:lnTo>
                  <a:pt x="6" y="12"/>
                </a:lnTo>
                <a:lnTo>
                  <a:pt x="19" y="16"/>
                </a:lnTo>
                <a:lnTo>
                  <a:pt x="29" y="6"/>
                </a:lnTo>
                <a:lnTo>
                  <a:pt x="29" y="3"/>
                </a:lnTo>
                <a:lnTo>
                  <a:pt x="23" y="0"/>
                </a:lnTo>
                <a:lnTo>
                  <a:pt x="12" y="0"/>
                </a:lnTo>
                <a:lnTo>
                  <a:pt x="0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39" name="Freeform 1681"/>
          <p:cNvSpPr>
            <a:spLocks/>
          </p:cNvSpPr>
          <p:nvPr/>
        </p:nvSpPr>
        <p:spPr bwMode="auto">
          <a:xfrm>
            <a:off x="4724397" y="3336928"/>
            <a:ext cx="22225" cy="1746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4" y="0"/>
              </a:cxn>
              <a:cxn ang="0">
                <a:pos x="14" y="6"/>
              </a:cxn>
              <a:cxn ang="0">
                <a:pos x="5" y="11"/>
              </a:cxn>
              <a:cxn ang="0">
                <a:pos x="5" y="6"/>
              </a:cxn>
              <a:cxn ang="0">
                <a:pos x="0" y="4"/>
              </a:cxn>
            </a:cxnLst>
            <a:rect l="0" t="0" r="r" b="b"/>
            <a:pathLst>
              <a:path w="14" h="11">
                <a:moveTo>
                  <a:pt x="0" y="4"/>
                </a:moveTo>
                <a:lnTo>
                  <a:pt x="14" y="0"/>
                </a:lnTo>
                <a:lnTo>
                  <a:pt x="14" y="6"/>
                </a:lnTo>
                <a:lnTo>
                  <a:pt x="5" y="11"/>
                </a:lnTo>
                <a:lnTo>
                  <a:pt x="5" y="6"/>
                </a:lnTo>
                <a:lnTo>
                  <a:pt x="0" y="4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40" name="Freeform 1682"/>
          <p:cNvSpPr>
            <a:spLocks/>
          </p:cNvSpPr>
          <p:nvPr/>
        </p:nvSpPr>
        <p:spPr bwMode="auto">
          <a:xfrm>
            <a:off x="4724397" y="3336928"/>
            <a:ext cx="22225" cy="1746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4" y="0"/>
              </a:cxn>
              <a:cxn ang="0">
                <a:pos x="14" y="6"/>
              </a:cxn>
              <a:cxn ang="0">
                <a:pos x="5" y="11"/>
              </a:cxn>
              <a:cxn ang="0">
                <a:pos x="5" y="6"/>
              </a:cxn>
              <a:cxn ang="0">
                <a:pos x="0" y="4"/>
              </a:cxn>
            </a:cxnLst>
            <a:rect l="0" t="0" r="r" b="b"/>
            <a:pathLst>
              <a:path w="14" h="11">
                <a:moveTo>
                  <a:pt x="0" y="4"/>
                </a:moveTo>
                <a:lnTo>
                  <a:pt x="14" y="0"/>
                </a:lnTo>
                <a:lnTo>
                  <a:pt x="14" y="6"/>
                </a:lnTo>
                <a:lnTo>
                  <a:pt x="5" y="11"/>
                </a:lnTo>
                <a:lnTo>
                  <a:pt x="5" y="6"/>
                </a:lnTo>
                <a:lnTo>
                  <a:pt x="0" y="4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41" name="Freeform 1683"/>
          <p:cNvSpPr>
            <a:spLocks/>
          </p:cNvSpPr>
          <p:nvPr/>
        </p:nvSpPr>
        <p:spPr bwMode="auto">
          <a:xfrm>
            <a:off x="4724397" y="3327403"/>
            <a:ext cx="22225" cy="15875"/>
          </a:xfrm>
          <a:custGeom>
            <a:avLst/>
            <a:gdLst/>
            <a:ahLst/>
            <a:cxnLst>
              <a:cxn ang="0">
                <a:pos x="14" y="6"/>
              </a:cxn>
              <a:cxn ang="0">
                <a:pos x="0" y="10"/>
              </a:cxn>
              <a:cxn ang="0">
                <a:pos x="0" y="4"/>
              </a:cxn>
              <a:cxn ang="0">
                <a:pos x="5" y="0"/>
              </a:cxn>
              <a:cxn ang="0">
                <a:pos x="11" y="0"/>
              </a:cxn>
              <a:cxn ang="0">
                <a:pos x="14" y="3"/>
              </a:cxn>
              <a:cxn ang="0">
                <a:pos x="14" y="6"/>
              </a:cxn>
            </a:cxnLst>
            <a:rect l="0" t="0" r="r" b="b"/>
            <a:pathLst>
              <a:path w="14" h="10">
                <a:moveTo>
                  <a:pt x="14" y="6"/>
                </a:moveTo>
                <a:lnTo>
                  <a:pt x="0" y="10"/>
                </a:lnTo>
                <a:lnTo>
                  <a:pt x="0" y="4"/>
                </a:lnTo>
                <a:lnTo>
                  <a:pt x="5" y="0"/>
                </a:lnTo>
                <a:lnTo>
                  <a:pt x="11" y="0"/>
                </a:lnTo>
                <a:lnTo>
                  <a:pt x="14" y="3"/>
                </a:lnTo>
                <a:lnTo>
                  <a:pt x="14" y="6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42" name="Freeform 1684"/>
          <p:cNvSpPr>
            <a:spLocks/>
          </p:cNvSpPr>
          <p:nvPr/>
        </p:nvSpPr>
        <p:spPr bwMode="auto">
          <a:xfrm>
            <a:off x="4724397" y="3327403"/>
            <a:ext cx="22225" cy="15875"/>
          </a:xfrm>
          <a:custGeom>
            <a:avLst/>
            <a:gdLst/>
            <a:ahLst/>
            <a:cxnLst>
              <a:cxn ang="0">
                <a:pos x="14" y="6"/>
              </a:cxn>
              <a:cxn ang="0">
                <a:pos x="0" y="10"/>
              </a:cxn>
              <a:cxn ang="0">
                <a:pos x="0" y="4"/>
              </a:cxn>
              <a:cxn ang="0">
                <a:pos x="5" y="0"/>
              </a:cxn>
              <a:cxn ang="0">
                <a:pos x="11" y="0"/>
              </a:cxn>
              <a:cxn ang="0">
                <a:pos x="14" y="3"/>
              </a:cxn>
              <a:cxn ang="0">
                <a:pos x="14" y="6"/>
              </a:cxn>
            </a:cxnLst>
            <a:rect l="0" t="0" r="r" b="b"/>
            <a:pathLst>
              <a:path w="14" h="10">
                <a:moveTo>
                  <a:pt x="14" y="6"/>
                </a:moveTo>
                <a:lnTo>
                  <a:pt x="0" y="10"/>
                </a:lnTo>
                <a:lnTo>
                  <a:pt x="0" y="4"/>
                </a:lnTo>
                <a:lnTo>
                  <a:pt x="5" y="0"/>
                </a:lnTo>
                <a:lnTo>
                  <a:pt x="11" y="0"/>
                </a:lnTo>
                <a:lnTo>
                  <a:pt x="14" y="3"/>
                </a:lnTo>
                <a:lnTo>
                  <a:pt x="14" y="6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43" name="Freeform 1685"/>
          <p:cNvSpPr>
            <a:spLocks/>
          </p:cNvSpPr>
          <p:nvPr/>
        </p:nvSpPr>
        <p:spPr bwMode="auto">
          <a:xfrm>
            <a:off x="4741860" y="3505203"/>
            <a:ext cx="14287" cy="6350"/>
          </a:xfrm>
          <a:custGeom>
            <a:avLst/>
            <a:gdLst/>
            <a:ahLst/>
            <a:cxnLst>
              <a:cxn ang="0">
                <a:pos x="9" y="2"/>
              </a:cxn>
              <a:cxn ang="0">
                <a:pos x="9" y="0"/>
              </a:cxn>
              <a:cxn ang="0">
                <a:pos x="4" y="0"/>
              </a:cxn>
              <a:cxn ang="0">
                <a:pos x="0" y="4"/>
              </a:cxn>
              <a:cxn ang="0">
                <a:pos x="4" y="4"/>
              </a:cxn>
              <a:cxn ang="0">
                <a:pos x="9" y="2"/>
              </a:cxn>
            </a:cxnLst>
            <a:rect l="0" t="0" r="r" b="b"/>
            <a:pathLst>
              <a:path w="9" h="4">
                <a:moveTo>
                  <a:pt x="9" y="2"/>
                </a:moveTo>
                <a:lnTo>
                  <a:pt x="9" y="0"/>
                </a:lnTo>
                <a:lnTo>
                  <a:pt x="4" y="0"/>
                </a:lnTo>
                <a:lnTo>
                  <a:pt x="0" y="4"/>
                </a:lnTo>
                <a:lnTo>
                  <a:pt x="4" y="4"/>
                </a:lnTo>
                <a:lnTo>
                  <a:pt x="9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44" name="Freeform 1686"/>
          <p:cNvSpPr>
            <a:spLocks/>
          </p:cNvSpPr>
          <p:nvPr/>
        </p:nvSpPr>
        <p:spPr bwMode="auto">
          <a:xfrm>
            <a:off x="4741860" y="3505203"/>
            <a:ext cx="14287" cy="6350"/>
          </a:xfrm>
          <a:custGeom>
            <a:avLst/>
            <a:gdLst/>
            <a:ahLst/>
            <a:cxnLst>
              <a:cxn ang="0">
                <a:pos x="9" y="2"/>
              </a:cxn>
              <a:cxn ang="0">
                <a:pos x="9" y="0"/>
              </a:cxn>
              <a:cxn ang="0">
                <a:pos x="4" y="0"/>
              </a:cxn>
              <a:cxn ang="0">
                <a:pos x="0" y="4"/>
              </a:cxn>
              <a:cxn ang="0">
                <a:pos x="4" y="4"/>
              </a:cxn>
              <a:cxn ang="0">
                <a:pos x="9" y="2"/>
              </a:cxn>
            </a:cxnLst>
            <a:rect l="0" t="0" r="r" b="b"/>
            <a:pathLst>
              <a:path w="9" h="4">
                <a:moveTo>
                  <a:pt x="9" y="2"/>
                </a:moveTo>
                <a:lnTo>
                  <a:pt x="9" y="0"/>
                </a:lnTo>
                <a:lnTo>
                  <a:pt x="4" y="0"/>
                </a:lnTo>
                <a:lnTo>
                  <a:pt x="0" y="4"/>
                </a:lnTo>
                <a:lnTo>
                  <a:pt x="4" y="4"/>
                </a:lnTo>
                <a:lnTo>
                  <a:pt x="9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45" name="Freeform 1687"/>
          <p:cNvSpPr>
            <a:spLocks/>
          </p:cNvSpPr>
          <p:nvPr/>
        </p:nvSpPr>
        <p:spPr bwMode="auto">
          <a:xfrm>
            <a:off x="4581522" y="3446466"/>
            <a:ext cx="142875" cy="65088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68" y="9"/>
              </a:cxn>
              <a:cxn ang="0">
                <a:pos x="75" y="13"/>
              </a:cxn>
              <a:cxn ang="0">
                <a:pos x="80" y="18"/>
              </a:cxn>
              <a:cxn ang="0">
                <a:pos x="90" y="19"/>
              </a:cxn>
              <a:cxn ang="0">
                <a:pos x="73" y="26"/>
              </a:cxn>
              <a:cxn ang="0">
                <a:pos x="50" y="34"/>
              </a:cxn>
              <a:cxn ang="0">
                <a:pos x="35" y="34"/>
              </a:cxn>
              <a:cxn ang="0">
                <a:pos x="26" y="39"/>
              </a:cxn>
              <a:cxn ang="0">
                <a:pos x="16" y="41"/>
              </a:cxn>
              <a:cxn ang="0">
                <a:pos x="11" y="39"/>
              </a:cxn>
              <a:cxn ang="0">
                <a:pos x="16" y="34"/>
              </a:cxn>
              <a:cxn ang="0">
                <a:pos x="0" y="32"/>
              </a:cxn>
              <a:cxn ang="0">
                <a:pos x="4" y="19"/>
              </a:cxn>
              <a:cxn ang="0">
                <a:pos x="16" y="16"/>
              </a:cxn>
              <a:cxn ang="0">
                <a:pos x="18" y="3"/>
              </a:cxn>
              <a:cxn ang="0">
                <a:pos x="35" y="0"/>
              </a:cxn>
              <a:cxn ang="0">
                <a:pos x="35" y="3"/>
              </a:cxn>
              <a:cxn ang="0">
                <a:pos x="44" y="0"/>
              </a:cxn>
              <a:cxn ang="0">
                <a:pos x="50" y="0"/>
              </a:cxn>
            </a:cxnLst>
            <a:rect l="0" t="0" r="r" b="b"/>
            <a:pathLst>
              <a:path w="90" h="41">
                <a:moveTo>
                  <a:pt x="50" y="0"/>
                </a:moveTo>
                <a:lnTo>
                  <a:pt x="68" y="9"/>
                </a:lnTo>
                <a:lnTo>
                  <a:pt x="75" y="13"/>
                </a:lnTo>
                <a:lnTo>
                  <a:pt x="80" y="18"/>
                </a:lnTo>
                <a:lnTo>
                  <a:pt x="90" y="19"/>
                </a:lnTo>
                <a:lnTo>
                  <a:pt x="73" y="26"/>
                </a:lnTo>
                <a:lnTo>
                  <a:pt x="50" y="34"/>
                </a:lnTo>
                <a:lnTo>
                  <a:pt x="35" y="34"/>
                </a:lnTo>
                <a:lnTo>
                  <a:pt x="26" y="39"/>
                </a:lnTo>
                <a:lnTo>
                  <a:pt x="16" y="41"/>
                </a:lnTo>
                <a:lnTo>
                  <a:pt x="11" y="39"/>
                </a:lnTo>
                <a:lnTo>
                  <a:pt x="16" y="34"/>
                </a:lnTo>
                <a:lnTo>
                  <a:pt x="0" y="32"/>
                </a:lnTo>
                <a:lnTo>
                  <a:pt x="4" y="19"/>
                </a:lnTo>
                <a:lnTo>
                  <a:pt x="16" y="16"/>
                </a:lnTo>
                <a:lnTo>
                  <a:pt x="18" y="3"/>
                </a:lnTo>
                <a:lnTo>
                  <a:pt x="35" y="0"/>
                </a:lnTo>
                <a:lnTo>
                  <a:pt x="35" y="3"/>
                </a:lnTo>
                <a:lnTo>
                  <a:pt x="44" y="0"/>
                </a:lnTo>
                <a:lnTo>
                  <a:pt x="5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46" name="Freeform 1688"/>
          <p:cNvSpPr>
            <a:spLocks/>
          </p:cNvSpPr>
          <p:nvPr/>
        </p:nvSpPr>
        <p:spPr bwMode="auto">
          <a:xfrm>
            <a:off x="4581522" y="3446466"/>
            <a:ext cx="142875" cy="65088"/>
          </a:xfrm>
          <a:custGeom>
            <a:avLst/>
            <a:gdLst/>
            <a:ahLst/>
            <a:cxnLst>
              <a:cxn ang="0">
                <a:pos x="50" y="0"/>
              </a:cxn>
              <a:cxn ang="0">
                <a:pos x="68" y="9"/>
              </a:cxn>
              <a:cxn ang="0">
                <a:pos x="75" y="13"/>
              </a:cxn>
              <a:cxn ang="0">
                <a:pos x="80" y="18"/>
              </a:cxn>
              <a:cxn ang="0">
                <a:pos x="90" y="19"/>
              </a:cxn>
              <a:cxn ang="0">
                <a:pos x="73" y="26"/>
              </a:cxn>
              <a:cxn ang="0">
                <a:pos x="50" y="34"/>
              </a:cxn>
              <a:cxn ang="0">
                <a:pos x="35" y="34"/>
              </a:cxn>
              <a:cxn ang="0">
                <a:pos x="26" y="39"/>
              </a:cxn>
              <a:cxn ang="0">
                <a:pos x="16" y="41"/>
              </a:cxn>
              <a:cxn ang="0">
                <a:pos x="11" y="39"/>
              </a:cxn>
              <a:cxn ang="0">
                <a:pos x="16" y="34"/>
              </a:cxn>
              <a:cxn ang="0">
                <a:pos x="0" y="32"/>
              </a:cxn>
              <a:cxn ang="0">
                <a:pos x="4" y="19"/>
              </a:cxn>
              <a:cxn ang="0">
                <a:pos x="16" y="16"/>
              </a:cxn>
              <a:cxn ang="0">
                <a:pos x="18" y="3"/>
              </a:cxn>
              <a:cxn ang="0">
                <a:pos x="35" y="0"/>
              </a:cxn>
              <a:cxn ang="0">
                <a:pos x="35" y="3"/>
              </a:cxn>
              <a:cxn ang="0">
                <a:pos x="44" y="0"/>
              </a:cxn>
              <a:cxn ang="0">
                <a:pos x="50" y="0"/>
              </a:cxn>
            </a:cxnLst>
            <a:rect l="0" t="0" r="r" b="b"/>
            <a:pathLst>
              <a:path w="90" h="41">
                <a:moveTo>
                  <a:pt x="50" y="0"/>
                </a:moveTo>
                <a:lnTo>
                  <a:pt x="68" y="9"/>
                </a:lnTo>
                <a:lnTo>
                  <a:pt x="75" y="13"/>
                </a:lnTo>
                <a:lnTo>
                  <a:pt x="80" y="18"/>
                </a:lnTo>
                <a:lnTo>
                  <a:pt x="90" y="19"/>
                </a:lnTo>
                <a:lnTo>
                  <a:pt x="73" y="26"/>
                </a:lnTo>
                <a:lnTo>
                  <a:pt x="50" y="34"/>
                </a:lnTo>
                <a:lnTo>
                  <a:pt x="35" y="34"/>
                </a:lnTo>
                <a:lnTo>
                  <a:pt x="26" y="39"/>
                </a:lnTo>
                <a:lnTo>
                  <a:pt x="16" y="41"/>
                </a:lnTo>
                <a:lnTo>
                  <a:pt x="11" y="39"/>
                </a:lnTo>
                <a:lnTo>
                  <a:pt x="16" y="34"/>
                </a:lnTo>
                <a:lnTo>
                  <a:pt x="0" y="32"/>
                </a:lnTo>
                <a:lnTo>
                  <a:pt x="4" y="19"/>
                </a:lnTo>
                <a:lnTo>
                  <a:pt x="16" y="16"/>
                </a:lnTo>
                <a:lnTo>
                  <a:pt x="18" y="3"/>
                </a:lnTo>
                <a:lnTo>
                  <a:pt x="35" y="0"/>
                </a:lnTo>
                <a:lnTo>
                  <a:pt x="35" y="3"/>
                </a:lnTo>
                <a:lnTo>
                  <a:pt x="44" y="0"/>
                </a:lnTo>
                <a:lnTo>
                  <a:pt x="5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47" name="Freeform 1689"/>
          <p:cNvSpPr>
            <a:spLocks/>
          </p:cNvSpPr>
          <p:nvPr/>
        </p:nvSpPr>
        <p:spPr bwMode="auto">
          <a:xfrm>
            <a:off x="2895598" y="3851279"/>
            <a:ext cx="73025" cy="7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1" y="5"/>
              </a:cxn>
              <a:cxn ang="0">
                <a:pos x="46" y="3"/>
              </a:cxn>
              <a:cxn ang="0">
                <a:pos x="13" y="0"/>
              </a:cxn>
              <a:cxn ang="0">
                <a:pos x="0" y="0"/>
              </a:cxn>
            </a:cxnLst>
            <a:rect l="0" t="0" r="r" b="b"/>
            <a:pathLst>
              <a:path w="46" h="5">
                <a:moveTo>
                  <a:pt x="0" y="0"/>
                </a:moveTo>
                <a:lnTo>
                  <a:pt x="41" y="5"/>
                </a:lnTo>
                <a:lnTo>
                  <a:pt x="46" y="3"/>
                </a:lnTo>
                <a:lnTo>
                  <a:pt x="13" y="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48" name="Freeform 1690"/>
          <p:cNvSpPr>
            <a:spLocks/>
          </p:cNvSpPr>
          <p:nvPr/>
        </p:nvSpPr>
        <p:spPr bwMode="auto">
          <a:xfrm>
            <a:off x="2895598" y="3851279"/>
            <a:ext cx="73025" cy="7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1" y="5"/>
              </a:cxn>
              <a:cxn ang="0">
                <a:pos x="46" y="3"/>
              </a:cxn>
              <a:cxn ang="0">
                <a:pos x="13" y="0"/>
              </a:cxn>
              <a:cxn ang="0">
                <a:pos x="0" y="0"/>
              </a:cxn>
            </a:cxnLst>
            <a:rect l="0" t="0" r="r" b="b"/>
            <a:pathLst>
              <a:path w="46" h="5">
                <a:moveTo>
                  <a:pt x="0" y="0"/>
                </a:moveTo>
                <a:lnTo>
                  <a:pt x="41" y="5"/>
                </a:lnTo>
                <a:lnTo>
                  <a:pt x="46" y="3"/>
                </a:lnTo>
                <a:lnTo>
                  <a:pt x="13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49" name="Freeform 1691"/>
          <p:cNvSpPr>
            <a:spLocks/>
          </p:cNvSpPr>
          <p:nvPr/>
        </p:nvSpPr>
        <p:spPr bwMode="auto">
          <a:xfrm>
            <a:off x="3600448" y="3792541"/>
            <a:ext cx="80962" cy="2540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0" y="12"/>
              </a:cxn>
              <a:cxn ang="0">
                <a:pos x="25" y="16"/>
              </a:cxn>
              <a:cxn ang="0">
                <a:pos x="51" y="14"/>
              </a:cxn>
              <a:cxn ang="0">
                <a:pos x="19" y="0"/>
              </a:cxn>
              <a:cxn ang="0">
                <a:pos x="11" y="0"/>
              </a:cxn>
              <a:cxn ang="0">
                <a:pos x="25" y="10"/>
              </a:cxn>
              <a:cxn ang="0">
                <a:pos x="0" y="10"/>
              </a:cxn>
            </a:cxnLst>
            <a:rect l="0" t="0" r="r" b="b"/>
            <a:pathLst>
              <a:path w="51" h="16">
                <a:moveTo>
                  <a:pt x="0" y="10"/>
                </a:moveTo>
                <a:lnTo>
                  <a:pt x="0" y="12"/>
                </a:lnTo>
                <a:lnTo>
                  <a:pt x="25" y="16"/>
                </a:lnTo>
                <a:lnTo>
                  <a:pt x="51" y="14"/>
                </a:lnTo>
                <a:lnTo>
                  <a:pt x="19" y="0"/>
                </a:lnTo>
                <a:lnTo>
                  <a:pt x="11" y="0"/>
                </a:lnTo>
                <a:lnTo>
                  <a:pt x="25" y="10"/>
                </a:lnTo>
                <a:lnTo>
                  <a:pt x="0" y="1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50" name="Freeform 1692"/>
          <p:cNvSpPr>
            <a:spLocks/>
          </p:cNvSpPr>
          <p:nvPr/>
        </p:nvSpPr>
        <p:spPr bwMode="auto">
          <a:xfrm>
            <a:off x="3600448" y="3792541"/>
            <a:ext cx="80962" cy="2540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0" y="12"/>
              </a:cxn>
              <a:cxn ang="0">
                <a:pos x="25" y="16"/>
              </a:cxn>
              <a:cxn ang="0">
                <a:pos x="51" y="14"/>
              </a:cxn>
              <a:cxn ang="0">
                <a:pos x="19" y="0"/>
              </a:cxn>
              <a:cxn ang="0">
                <a:pos x="11" y="0"/>
              </a:cxn>
              <a:cxn ang="0">
                <a:pos x="25" y="10"/>
              </a:cxn>
              <a:cxn ang="0">
                <a:pos x="0" y="10"/>
              </a:cxn>
            </a:cxnLst>
            <a:rect l="0" t="0" r="r" b="b"/>
            <a:pathLst>
              <a:path w="51" h="16">
                <a:moveTo>
                  <a:pt x="0" y="10"/>
                </a:moveTo>
                <a:lnTo>
                  <a:pt x="0" y="12"/>
                </a:lnTo>
                <a:lnTo>
                  <a:pt x="25" y="16"/>
                </a:lnTo>
                <a:lnTo>
                  <a:pt x="51" y="14"/>
                </a:lnTo>
                <a:lnTo>
                  <a:pt x="19" y="0"/>
                </a:lnTo>
                <a:lnTo>
                  <a:pt x="11" y="0"/>
                </a:lnTo>
                <a:lnTo>
                  <a:pt x="25" y="10"/>
                </a:lnTo>
                <a:lnTo>
                  <a:pt x="0" y="1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51" name="Freeform 1693"/>
          <p:cNvSpPr>
            <a:spLocks/>
          </p:cNvSpPr>
          <p:nvPr/>
        </p:nvSpPr>
        <p:spPr bwMode="auto">
          <a:xfrm>
            <a:off x="3736973" y="3756029"/>
            <a:ext cx="9525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6" y="4"/>
              </a:cxn>
              <a:cxn ang="0">
                <a:pos x="0" y="0"/>
              </a:cxn>
              <a:cxn ang="0">
                <a:pos x="0" y="4"/>
              </a:cxn>
            </a:cxnLst>
            <a:rect l="0" t="0" r="r" b="b"/>
            <a:pathLst>
              <a:path w="6" h="4">
                <a:moveTo>
                  <a:pt x="0" y="4"/>
                </a:moveTo>
                <a:lnTo>
                  <a:pt x="6" y="4"/>
                </a:lnTo>
                <a:lnTo>
                  <a:pt x="0" y="0"/>
                </a:lnTo>
                <a:lnTo>
                  <a:pt x="0" y="4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52" name="Freeform 1694"/>
          <p:cNvSpPr>
            <a:spLocks/>
          </p:cNvSpPr>
          <p:nvPr/>
        </p:nvSpPr>
        <p:spPr bwMode="auto">
          <a:xfrm>
            <a:off x="3736973" y="3756029"/>
            <a:ext cx="9525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6" y="4"/>
              </a:cxn>
              <a:cxn ang="0">
                <a:pos x="0" y="0"/>
              </a:cxn>
              <a:cxn ang="0">
                <a:pos x="0" y="4"/>
              </a:cxn>
            </a:cxnLst>
            <a:rect l="0" t="0" r="r" b="b"/>
            <a:pathLst>
              <a:path w="6" h="4">
                <a:moveTo>
                  <a:pt x="0" y="4"/>
                </a:moveTo>
                <a:lnTo>
                  <a:pt x="6" y="4"/>
                </a:lnTo>
                <a:lnTo>
                  <a:pt x="0" y="0"/>
                </a:lnTo>
                <a:lnTo>
                  <a:pt x="0" y="4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53" name="Freeform 1695"/>
          <p:cNvSpPr>
            <a:spLocks/>
          </p:cNvSpPr>
          <p:nvPr/>
        </p:nvSpPr>
        <p:spPr bwMode="auto">
          <a:xfrm>
            <a:off x="3673473" y="3751266"/>
            <a:ext cx="3492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5" y="3"/>
              </a:cxn>
              <a:cxn ang="0">
                <a:pos x="22" y="0"/>
              </a:cxn>
              <a:cxn ang="0">
                <a:pos x="13" y="0"/>
              </a:cxn>
              <a:cxn ang="0">
                <a:pos x="0" y="3"/>
              </a:cxn>
            </a:cxnLst>
            <a:rect l="0" t="0" r="r" b="b"/>
            <a:pathLst>
              <a:path w="22" h="3">
                <a:moveTo>
                  <a:pt x="0" y="3"/>
                </a:moveTo>
                <a:lnTo>
                  <a:pt x="5" y="3"/>
                </a:lnTo>
                <a:lnTo>
                  <a:pt x="22" y="0"/>
                </a:lnTo>
                <a:lnTo>
                  <a:pt x="13" y="0"/>
                </a:lnTo>
                <a:lnTo>
                  <a:pt x="0" y="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54" name="Freeform 1696"/>
          <p:cNvSpPr>
            <a:spLocks/>
          </p:cNvSpPr>
          <p:nvPr/>
        </p:nvSpPr>
        <p:spPr bwMode="auto">
          <a:xfrm>
            <a:off x="3673473" y="3751266"/>
            <a:ext cx="3492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5" y="3"/>
              </a:cxn>
              <a:cxn ang="0">
                <a:pos x="22" y="0"/>
              </a:cxn>
              <a:cxn ang="0">
                <a:pos x="13" y="0"/>
              </a:cxn>
              <a:cxn ang="0">
                <a:pos x="0" y="3"/>
              </a:cxn>
            </a:cxnLst>
            <a:rect l="0" t="0" r="r" b="b"/>
            <a:pathLst>
              <a:path w="22" h="3">
                <a:moveTo>
                  <a:pt x="0" y="3"/>
                </a:moveTo>
                <a:lnTo>
                  <a:pt x="5" y="3"/>
                </a:lnTo>
                <a:lnTo>
                  <a:pt x="22" y="0"/>
                </a:lnTo>
                <a:lnTo>
                  <a:pt x="13" y="0"/>
                </a:lnTo>
                <a:lnTo>
                  <a:pt x="0" y="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55" name="Freeform 1697"/>
          <p:cNvSpPr>
            <a:spLocks/>
          </p:cNvSpPr>
          <p:nvPr/>
        </p:nvSpPr>
        <p:spPr bwMode="auto">
          <a:xfrm>
            <a:off x="3014661" y="3321053"/>
            <a:ext cx="9525" cy="6350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2"/>
              </a:cxn>
              <a:cxn ang="0">
                <a:pos x="5" y="2"/>
              </a:cxn>
              <a:cxn ang="0">
                <a:pos x="5" y="4"/>
              </a:cxn>
              <a:cxn ang="0">
                <a:pos x="6" y="2"/>
              </a:cxn>
              <a:cxn ang="0">
                <a:pos x="5" y="0"/>
              </a:cxn>
            </a:cxnLst>
            <a:rect l="0" t="0" r="r" b="b"/>
            <a:pathLst>
              <a:path w="6" h="4">
                <a:moveTo>
                  <a:pt x="5" y="0"/>
                </a:moveTo>
                <a:lnTo>
                  <a:pt x="0" y="2"/>
                </a:lnTo>
                <a:lnTo>
                  <a:pt x="5" y="2"/>
                </a:lnTo>
                <a:lnTo>
                  <a:pt x="5" y="4"/>
                </a:lnTo>
                <a:lnTo>
                  <a:pt x="6" y="2"/>
                </a:lnTo>
                <a:lnTo>
                  <a:pt x="5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56" name="Freeform 1698"/>
          <p:cNvSpPr>
            <a:spLocks/>
          </p:cNvSpPr>
          <p:nvPr/>
        </p:nvSpPr>
        <p:spPr bwMode="auto">
          <a:xfrm>
            <a:off x="3014661" y="3321053"/>
            <a:ext cx="9525" cy="6350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2"/>
              </a:cxn>
              <a:cxn ang="0">
                <a:pos x="5" y="2"/>
              </a:cxn>
              <a:cxn ang="0">
                <a:pos x="5" y="4"/>
              </a:cxn>
              <a:cxn ang="0">
                <a:pos x="6" y="2"/>
              </a:cxn>
              <a:cxn ang="0">
                <a:pos x="5" y="0"/>
              </a:cxn>
            </a:cxnLst>
            <a:rect l="0" t="0" r="r" b="b"/>
            <a:pathLst>
              <a:path w="6" h="4">
                <a:moveTo>
                  <a:pt x="5" y="0"/>
                </a:moveTo>
                <a:lnTo>
                  <a:pt x="0" y="2"/>
                </a:lnTo>
                <a:lnTo>
                  <a:pt x="5" y="2"/>
                </a:lnTo>
                <a:lnTo>
                  <a:pt x="5" y="4"/>
                </a:lnTo>
                <a:lnTo>
                  <a:pt x="6" y="2"/>
                </a:lnTo>
                <a:lnTo>
                  <a:pt x="5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57" name="Freeform 1699"/>
          <p:cNvSpPr>
            <a:spLocks/>
          </p:cNvSpPr>
          <p:nvPr/>
        </p:nvSpPr>
        <p:spPr bwMode="auto">
          <a:xfrm>
            <a:off x="3370261" y="3616329"/>
            <a:ext cx="11112" cy="14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9"/>
              </a:cxn>
              <a:cxn ang="0">
                <a:pos x="7" y="9"/>
              </a:cxn>
              <a:cxn ang="0">
                <a:pos x="7" y="2"/>
              </a:cxn>
              <a:cxn ang="0">
                <a:pos x="0" y="0"/>
              </a:cxn>
            </a:cxnLst>
            <a:rect l="0" t="0" r="r" b="b"/>
            <a:pathLst>
              <a:path w="7" h="9">
                <a:moveTo>
                  <a:pt x="0" y="0"/>
                </a:moveTo>
                <a:lnTo>
                  <a:pt x="5" y="9"/>
                </a:lnTo>
                <a:lnTo>
                  <a:pt x="7" y="9"/>
                </a:lnTo>
                <a:lnTo>
                  <a:pt x="7" y="2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58" name="Freeform 1700"/>
          <p:cNvSpPr>
            <a:spLocks/>
          </p:cNvSpPr>
          <p:nvPr/>
        </p:nvSpPr>
        <p:spPr bwMode="auto">
          <a:xfrm>
            <a:off x="3370261" y="3616329"/>
            <a:ext cx="11112" cy="14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9"/>
              </a:cxn>
              <a:cxn ang="0">
                <a:pos x="7" y="9"/>
              </a:cxn>
              <a:cxn ang="0">
                <a:pos x="7" y="2"/>
              </a:cxn>
              <a:cxn ang="0">
                <a:pos x="0" y="0"/>
              </a:cxn>
            </a:cxnLst>
            <a:rect l="0" t="0" r="r" b="b"/>
            <a:pathLst>
              <a:path w="7" h="9">
                <a:moveTo>
                  <a:pt x="0" y="0"/>
                </a:moveTo>
                <a:lnTo>
                  <a:pt x="5" y="9"/>
                </a:lnTo>
                <a:lnTo>
                  <a:pt x="7" y="9"/>
                </a:lnTo>
                <a:lnTo>
                  <a:pt x="7" y="2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59" name="Freeform 1701"/>
          <p:cNvSpPr>
            <a:spLocks/>
          </p:cNvSpPr>
          <p:nvPr/>
        </p:nvSpPr>
        <p:spPr bwMode="auto">
          <a:xfrm>
            <a:off x="3600448" y="3684591"/>
            <a:ext cx="317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" y="1"/>
              </a:cxn>
              <a:cxn ang="0">
                <a:pos x="20" y="0"/>
              </a:cxn>
              <a:cxn ang="0">
                <a:pos x="6" y="0"/>
              </a:cxn>
              <a:cxn ang="0">
                <a:pos x="6" y="1"/>
              </a:cxn>
              <a:cxn ang="0">
                <a:pos x="0" y="0"/>
              </a:cxn>
            </a:cxnLst>
            <a:rect l="0" t="0" r="r" b="b"/>
            <a:pathLst>
              <a:path w="20" h="1">
                <a:moveTo>
                  <a:pt x="0" y="0"/>
                </a:moveTo>
                <a:lnTo>
                  <a:pt x="11" y="1"/>
                </a:lnTo>
                <a:lnTo>
                  <a:pt x="20" y="0"/>
                </a:lnTo>
                <a:lnTo>
                  <a:pt x="6" y="0"/>
                </a:lnTo>
                <a:lnTo>
                  <a:pt x="6" y="1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60" name="Freeform 1702"/>
          <p:cNvSpPr>
            <a:spLocks/>
          </p:cNvSpPr>
          <p:nvPr/>
        </p:nvSpPr>
        <p:spPr bwMode="auto">
          <a:xfrm>
            <a:off x="3600448" y="3684591"/>
            <a:ext cx="317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" y="1"/>
              </a:cxn>
              <a:cxn ang="0">
                <a:pos x="20" y="0"/>
              </a:cxn>
              <a:cxn ang="0">
                <a:pos x="6" y="0"/>
              </a:cxn>
              <a:cxn ang="0">
                <a:pos x="6" y="1"/>
              </a:cxn>
              <a:cxn ang="0">
                <a:pos x="0" y="0"/>
              </a:cxn>
            </a:cxnLst>
            <a:rect l="0" t="0" r="r" b="b"/>
            <a:pathLst>
              <a:path w="20" h="1">
                <a:moveTo>
                  <a:pt x="0" y="0"/>
                </a:moveTo>
                <a:lnTo>
                  <a:pt x="11" y="1"/>
                </a:lnTo>
                <a:lnTo>
                  <a:pt x="20" y="0"/>
                </a:lnTo>
                <a:lnTo>
                  <a:pt x="6" y="0"/>
                </a:lnTo>
                <a:lnTo>
                  <a:pt x="6" y="1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61" name="Freeform 1703"/>
          <p:cNvSpPr>
            <a:spLocks/>
          </p:cNvSpPr>
          <p:nvPr/>
        </p:nvSpPr>
        <p:spPr bwMode="auto">
          <a:xfrm>
            <a:off x="3446460" y="3243266"/>
            <a:ext cx="9525" cy="79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6" y="5"/>
              </a:cxn>
              <a:cxn ang="0">
                <a:pos x="4" y="0"/>
              </a:cxn>
              <a:cxn ang="0">
                <a:pos x="0" y="2"/>
              </a:cxn>
              <a:cxn ang="0">
                <a:pos x="0" y="5"/>
              </a:cxn>
            </a:cxnLst>
            <a:rect l="0" t="0" r="r" b="b"/>
            <a:pathLst>
              <a:path w="6" h="5">
                <a:moveTo>
                  <a:pt x="0" y="5"/>
                </a:moveTo>
                <a:lnTo>
                  <a:pt x="6" y="5"/>
                </a:lnTo>
                <a:lnTo>
                  <a:pt x="4" y="0"/>
                </a:lnTo>
                <a:lnTo>
                  <a:pt x="0" y="2"/>
                </a:lnTo>
                <a:lnTo>
                  <a:pt x="0" y="5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62" name="Freeform 1704"/>
          <p:cNvSpPr>
            <a:spLocks/>
          </p:cNvSpPr>
          <p:nvPr/>
        </p:nvSpPr>
        <p:spPr bwMode="auto">
          <a:xfrm>
            <a:off x="3446460" y="3243266"/>
            <a:ext cx="9525" cy="79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6" y="5"/>
              </a:cxn>
              <a:cxn ang="0">
                <a:pos x="4" y="0"/>
              </a:cxn>
              <a:cxn ang="0">
                <a:pos x="0" y="2"/>
              </a:cxn>
              <a:cxn ang="0">
                <a:pos x="0" y="5"/>
              </a:cxn>
            </a:cxnLst>
            <a:rect l="0" t="0" r="r" b="b"/>
            <a:pathLst>
              <a:path w="6" h="5">
                <a:moveTo>
                  <a:pt x="0" y="5"/>
                </a:moveTo>
                <a:lnTo>
                  <a:pt x="6" y="5"/>
                </a:lnTo>
                <a:lnTo>
                  <a:pt x="4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63" name="Freeform 1705"/>
          <p:cNvSpPr>
            <a:spLocks/>
          </p:cNvSpPr>
          <p:nvPr/>
        </p:nvSpPr>
        <p:spPr bwMode="auto">
          <a:xfrm>
            <a:off x="3221036" y="3192466"/>
            <a:ext cx="31750" cy="7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5"/>
              </a:cxn>
              <a:cxn ang="0">
                <a:pos x="20" y="5"/>
              </a:cxn>
              <a:cxn ang="0">
                <a:pos x="20" y="0"/>
              </a:cxn>
              <a:cxn ang="0">
                <a:pos x="0" y="0"/>
              </a:cxn>
            </a:cxnLst>
            <a:rect l="0" t="0" r="r" b="b"/>
            <a:pathLst>
              <a:path w="20" h="5">
                <a:moveTo>
                  <a:pt x="0" y="0"/>
                </a:moveTo>
                <a:lnTo>
                  <a:pt x="10" y="5"/>
                </a:lnTo>
                <a:lnTo>
                  <a:pt x="20" y="5"/>
                </a:lnTo>
                <a:lnTo>
                  <a:pt x="20" y="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64" name="Freeform 1706"/>
          <p:cNvSpPr>
            <a:spLocks/>
          </p:cNvSpPr>
          <p:nvPr/>
        </p:nvSpPr>
        <p:spPr bwMode="auto">
          <a:xfrm>
            <a:off x="3221036" y="3192466"/>
            <a:ext cx="31750" cy="7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5"/>
              </a:cxn>
              <a:cxn ang="0">
                <a:pos x="20" y="5"/>
              </a:cxn>
              <a:cxn ang="0">
                <a:pos x="20" y="0"/>
              </a:cxn>
              <a:cxn ang="0">
                <a:pos x="0" y="0"/>
              </a:cxn>
            </a:cxnLst>
            <a:rect l="0" t="0" r="r" b="b"/>
            <a:pathLst>
              <a:path w="20" h="5">
                <a:moveTo>
                  <a:pt x="0" y="0"/>
                </a:moveTo>
                <a:lnTo>
                  <a:pt x="10" y="5"/>
                </a:lnTo>
                <a:lnTo>
                  <a:pt x="20" y="5"/>
                </a:lnTo>
                <a:lnTo>
                  <a:pt x="20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65" name="Freeform 1707"/>
          <p:cNvSpPr>
            <a:spLocks/>
          </p:cNvSpPr>
          <p:nvPr/>
        </p:nvSpPr>
        <p:spPr bwMode="auto">
          <a:xfrm>
            <a:off x="3143248" y="3160716"/>
            <a:ext cx="141287" cy="1905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5" y="6"/>
              </a:cxn>
              <a:cxn ang="0">
                <a:pos x="19" y="2"/>
              </a:cxn>
              <a:cxn ang="0">
                <a:pos x="24" y="2"/>
              </a:cxn>
              <a:cxn ang="0">
                <a:pos x="49" y="6"/>
              </a:cxn>
              <a:cxn ang="0">
                <a:pos x="59" y="10"/>
              </a:cxn>
              <a:cxn ang="0">
                <a:pos x="64" y="10"/>
              </a:cxn>
              <a:cxn ang="0">
                <a:pos x="59" y="12"/>
              </a:cxn>
              <a:cxn ang="0">
                <a:pos x="89" y="12"/>
              </a:cxn>
              <a:cxn ang="0">
                <a:pos x="83" y="10"/>
              </a:cxn>
              <a:cxn ang="0">
                <a:pos x="80" y="10"/>
              </a:cxn>
              <a:cxn ang="0">
                <a:pos x="80" y="8"/>
              </a:cxn>
              <a:cxn ang="0">
                <a:pos x="69" y="8"/>
              </a:cxn>
              <a:cxn ang="0">
                <a:pos x="59" y="2"/>
              </a:cxn>
              <a:cxn ang="0">
                <a:pos x="30" y="0"/>
              </a:cxn>
              <a:cxn ang="0">
                <a:pos x="11" y="2"/>
              </a:cxn>
              <a:cxn ang="0">
                <a:pos x="0" y="6"/>
              </a:cxn>
            </a:cxnLst>
            <a:rect l="0" t="0" r="r" b="b"/>
            <a:pathLst>
              <a:path w="89" h="12">
                <a:moveTo>
                  <a:pt x="0" y="6"/>
                </a:moveTo>
                <a:lnTo>
                  <a:pt x="5" y="6"/>
                </a:lnTo>
                <a:lnTo>
                  <a:pt x="19" y="2"/>
                </a:lnTo>
                <a:lnTo>
                  <a:pt x="24" y="2"/>
                </a:lnTo>
                <a:lnTo>
                  <a:pt x="49" y="6"/>
                </a:lnTo>
                <a:lnTo>
                  <a:pt x="59" y="10"/>
                </a:lnTo>
                <a:lnTo>
                  <a:pt x="64" y="10"/>
                </a:lnTo>
                <a:lnTo>
                  <a:pt x="59" y="12"/>
                </a:lnTo>
                <a:lnTo>
                  <a:pt x="89" y="12"/>
                </a:lnTo>
                <a:lnTo>
                  <a:pt x="83" y="10"/>
                </a:lnTo>
                <a:lnTo>
                  <a:pt x="80" y="10"/>
                </a:lnTo>
                <a:lnTo>
                  <a:pt x="80" y="8"/>
                </a:lnTo>
                <a:lnTo>
                  <a:pt x="69" y="8"/>
                </a:lnTo>
                <a:lnTo>
                  <a:pt x="59" y="2"/>
                </a:lnTo>
                <a:lnTo>
                  <a:pt x="30" y="0"/>
                </a:lnTo>
                <a:lnTo>
                  <a:pt x="11" y="2"/>
                </a:lnTo>
                <a:lnTo>
                  <a:pt x="0" y="6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66" name="Freeform 1708"/>
          <p:cNvSpPr>
            <a:spLocks/>
          </p:cNvSpPr>
          <p:nvPr/>
        </p:nvSpPr>
        <p:spPr bwMode="auto">
          <a:xfrm>
            <a:off x="3143248" y="3160716"/>
            <a:ext cx="141287" cy="1905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5" y="6"/>
              </a:cxn>
              <a:cxn ang="0">
                <a:pos x="19" y="2"/>
              </a:cxn>
              <a:cxn ang="0">
                <a:pos x="24" y="2"/>
              </a:cxn>
              <a:cxn ang="0">
                <a:pos x="49" y="6"/>
              </a:cxn>
              <a:cxn ang="0">
                <a:pos x="59" y="10"/>
              </a:cxn>
              <a:cxn ang="0">
                <a:pos x="64" y="10"/>
              </a:cxn>
              <a:cxn ang="0">
                <a:pos x="59" y="12"/>
              </a:cxn>
              <a:cxn ang="0">
                <a:pos x="89" y="12"/>
              </a:cxn>
              <a:cxn ang="0">
                <a:pos x="83" y="10"/>
              </a:cxn>
              <a:cxn ang="0">
                <a:pos x="80" y="10"/>
              </a:cxn>
              <a:cxn ang="0">
                <a:pos x="80" y="8"/>
              </a:cxn>
              <a:cxn ang="0">
                <a:pos x="69" y="8"/>
              </a:cxn>
              <a:cxn ang="0">
                <a:pos x="59" y="2"/>
              </a:cxn>
              <a:cxn ang="0">
                <a:pos x="30" y="0"/>
              </a:cxn>
              <a:cxn ang="0">
                <a:pos x="11" y="2"/>
              </a:cxn>
              <a:cxn ang="0">
                <a:pos x="0" y="6"/>
              </a:cxn>
            </a:cxnLst>
            <a:rect l="0" t="0" r="r" b="b"/>
            <a:pathLst>
              <a:path w="89" h="12">
                <a:moveTo>
                  <a:pt x="0" y="6"/>
                </a:moveTo>
                <a:lnTo>
                  <a:pt x="5" y="6"/>
                </a:lnTo>
                <a:lnTo>
                  <a:pt x="19" y="2"/>
                </a:lnTo>
                <a:lnTo>
                  <a:pt x="24" y="2"/>
                </a:lnTo>
                <a:lnTo>
                  <a:pt x="49" y="6"/>
                </a:lnTo>
                <a:lnTo>
                  <a:pt x="59" y="10"/>
                </a:lnTo>
                <a:lnTo>
                  <a:pt x="64" y="10"/>
                </a:lnTo>
                <a:lnTo>
                  <a:pt x="59" y="12"/>
                </a:lnTo>
                <a:lnTo>
                  <a:pt x="89" y="12"/>
                </a:lnTo>
                <a:lnTo>
                  <a:pt x="83" y="10"/>
                </a:lnTo>
                <a:lnTo>
                  <a:pt x="80" y="10"/>
                </a:lnTo>
                <a:lnTo>
                  <a:pt x="80" y="8"/>
                </a:lnTo>
                <a:lnTo>
                  <a:pt x="69" y="8"/>
                </a:lnTo>
                <a:lnTo>
                  <a:pt x="59" y="2"/>
                </a:lnTo>
                <a:lnTo>
                  <a:pt x="30" y="0"/>
                </a:lnTo>
                <a:lnTo>
                  <a:pt x="11" y="2"/>
                </a:lnTo>
                <a:lnTo>
                  <a:pt x="0" y="6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67" name="Freeform 1709"/>
          <p:cNvSpPr>
            <a:spLocks/>
          </p:cNvSpPr>
          <p:nvPr/>
        </p:nvSpPr>
        <p:spPr bwMode="auto">
          <a:xfrm>
            <a:off x="3378198" y="3192466"/>
            <a:ext cx="22225" cy="79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9" y="5"/>
              </a:cxn>
              <a:cxn ang="0">
                <a:pos x="14" y="0"/>
              </a:cxn>
              <a:cxn ang="0">
                <a:pos x="0" y="0"/>
              </a:cxn>
              <a:cxn ang="0">
                <a:pos x="0" y="5"/>
              </a:cxn>
            </a:cxnLst>
            <a:rect l="0" t="0" r="r" b="b"/>
            <a:pathLst>
              <a:path w="14" h="5">
                <a:moveTo>
                  <a:pt x="0" y="5"/>
                </a:moveTo>
                <a:lnTo>
                  <a:pt x="9" y="5"/>
                </a:lnTo>
                <a:lnTo>
                  <a:pt x="14" y="0"/>
                </a:lnTo>
                <a:lnTo>
                  <a:pt x="0" y="0"/>
                </a:lnTo>
                <a:lnTo>
                  <a:pt x="0" y="5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68" name="Freeform 1710"/>
          <p:cNvSpPr>
            <a:spLocks/>
          </p:cNvSpPr>
          <p:nvPr/>
        </p:nvSpPr>
        <p:spPr bwMode="auto">
          <a:xfrm>
            <a:off x="3378198" y="3192466"/>
            <a:ext cx="22225" cy="79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9" y="5"/>
              </a:cxn>
              <a:cxn ang="0">
                <a:pos x="14" y="0"/>
              </a:cxn>
              <a:cxn ang="0">
                <a:pos x="0" y="0"/>
              </a:cxn>
              <a:cxn ang="0">
                <a:pos x="0" y="5"/>
              </a:cxn>
            </a:cxnLst>
            <a:rect l="0" t="0" r="r" b="b"/>
            <a:pathLst>
              <a:path w="14" h="5">
                <a:moveTo>
                  <a:pt x="0" y="5"/>
                </a:moveTo>
                <a:lnTo>
                  <a:pt x="9" y="5"/>
                </a:lnTo>
                <a:lnTo>
                  <a:pt x="14" y="0"/>
                </a:lnTo>
                <a:lnTo>
                  <a:pt x="0" y="0"/>
                </a:lnTo>
                <a:lnTo>
                  <a:pt x="0" y="5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69" name="Freeform 1711"/>
          <p:cNvSpPr>
            <a:spLocks/>
          </p:cNvSpPr>
          <p:nvPr/>
        </p:nvSpPr>
        <p:spPr bwMode="auto">
          <a:xfrm>
            <a:off x="3538535" y="2971803"/>
            <a:ext cx="33337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" y="2"/>
              </a:cxn>
              <a:cxn ang="0">
                <a:pos x="21" y="2"/>
              </a:cxn>
              <a:cxn ang="0">
                <a:pos x="11" y="0"/>
              </a:cxn>
              <a:cxn ang="0">
                <a:pos x="0" y="0"/>
              </a:cxn>
            </a:cxnLst>
            <a:rect l="0" t="0" r="r" b="b"/>
            <a:pathLst>
              <a:path w="21" h="2">
                <a:moveTo>
                  <a:pt x="0" y="0"/>
                </a:moveTo>
                <a:lnTo>
                  <a:pt x="11" y="2"/>
                </a:lnTo>
                <a:lnTo>
                  <a:pt x="21" y="2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70" name="Freeform 1712"/>
          <p:cNvSpPr>
            <a:spLocks/>
          </p:cNvSpPr>
          <p:nvPr/>
        </p:nvSpPr>
        <p:spPr bwMode="auto">
          <a:xfrm>
            <a:off x="3538535" y="2971803"/>
            <a:ext cx="33337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" y="2"/>
              </a:cxn>
              <a:cxn ang="0">
                <a:pos x="21" y="2"/>
              </a:cxn>
              <a:cxn ang="0">
                <a:pos x="11" y="0"/>
              </a:cxn>
              <a:cxn ang="0">
                <a:pos x="0" y="0"/>
              </a:cxn>
            </a:cxnLst>
            <a:rect l="0" t="0" r="r" b="b"/>
            <a:pathLst>
              <a:path w="21" h="2">
                <a:moveTo>
                  <a:pt x="0" y="0"/>
                </a:moveTo>
                <a:lnTo>
                  <a:pt x="11" y="2"/>
                </a:lnTo>
                <a:lnTo>
                  <a:pt x="21" y="2"/>
                </a:lnTo>
                <a:lnTo>
                  <a:pt x="11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71" name="Freeform 1713"/>
          <p:cNvSpPr>
            <a:spLocks/>
          </p:cNvSpPr>
          <p:nvPr/>
        </p:nvSpPr>
        <p:spPr bwMode="auto">
          <a:xfrm>
            <a:off x="3521073" y="2990853"/>
            <a:ext cx="23812" cy="7938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0" y="5"/>
              </a:cxn>
              <a:cxn ang="0">
                <a:pos x="15" y="3"/>
              </a:cxn>
              <a:cxn ang="0">
                <a:pos x="5" y="3"/>
              </a:cxn>
              <a:cxn ang="0">
                <a:pos x="5" y="0"/>
              </a:cxn>
              <a:cxn ang="0">
                <a:pos x="0" y="3"/>
              </a:cxn>
            </a:cxnLst>
            <a:rect l="0" t="0" r="r" b="b"/>
            <a:pathLst>
              <a:path w="15" h="5">
                <a:moveTo>
                  <a:pt x="0" y="3"/>
                </a:moveTo>
                <a:lnTo>
                  <a:pt x="10" y="5"/>
                </a:lnTo>
                <a:lnTo>
                  <a:pt x="15" y="3"/>
                </a:lnTo>
                <a:lnTo>
                  <a:pt x="5" y="3"/>
                </a:lnTo>
                <a:lnTo>
                  <a:pt x="5" y="0"/>
                </a:lnTo>
                <a:lnTo>
                  <a:pt x="0" y="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72" name="Freeform 1714"/>
          <p:cNvSpPr>
            <a:spLocks/>
          </p:cNvSpPr>
          <p:nvPr/>
        </p:nvSpPr>
        <p:spPr bwMode="auto">
          <a:xfrm>
            <a:off x="3521073" y="2990853"/>
            <a:ext cx="23812" cy="7938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0" y="5"/>
              </a:cxn>
              <a:cxn ang="0">
                <a:pos x="15" y="3"/>
              </a:cxn>
              <a:cxn ang="0">
                <a:pos x="5" y="3"/>
              </a:cxn>
              <a:cxn ang="0">
                <a:pos x="5" y="0"/>
              </a:cxn>
              <a:cxn ang="0">
                <a:pos x="0" y="3"/>
              </a:cxn>
            </a:cxnLst>
            <a:rect l="0" t="0" r="r" b="b"/>
            <a:pathLst>
              <a:path w="15" h="5">
                <a:moveTo>
                  <a:pt x="0" y="3"/>
                </a:moveTo>
                <a:lnTo>
                  <a:pt x="10" y="5"/>
                </a:lnTo>
                <a:lnTo>
                  <a:pt x="15" y="3"/>
                </a:lnTo>
                <a:lnTo>
                  <a:pt x="5" y="3"/>
                </a:lnTo>
                <a:lnTo>
                  <a:pt x="5" y="0"/>
                </a:lnTo>
                <a:lnTo>
                  <a:pt x="0" y="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73" name="Freeform 1715"/>
          <p:cNvSpPr>
            <a:spLocks/>
          </p:cNvSpPr>
          <p:nvPr/>
        </p:nvSpPr>
        <p:spPr bwMode="auto">
          <a:xfrm>
            <a:off x="3594098" y="2962278"/>
            <a:ext cx="79375" cy="33338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0" y="18"/>
              </a:cxn>
              <a:cxn ang="0">
                <a:pos x="29" y="18"/>
              </a:cxn>
              <a:cxn ang="0">
                <a:pos x="24" y="19"/>
              </a:cxn>
              <a:cxn ang="0">
                <a:pos x="29" y="19"/>
              </a:cxn>
              <a:cxn ang="0">
                <a:pos x="35" y="18"/>
              </a:cxn>
              <a:cxn ang="0">
                <a:pos x="40" y="18"/>
              </a:cxn>
              <a:cxn ang="0">
                <a:pos x="35" y="19"/>
              </a:cxn>
              <a:cxn ang="0">
                <a:pos x="40" y="19"/>
              </a:cxn>
              <a:cxn ang="0">
                <a:pos x="40" y="21"/>
              </a:cxn>
              <a:cxn ang="0">
                <a:pos x="45" y="21"/>
              </a:cxn>
              <a:cxn ang="0">
                <a:pos x="50" y="18"/>
              </a:cxn>
              <a:cxn ang="0">
                <a:pos x="45" y="18"/>
              </a:cxn>
              <a:cxn ang="0">
                <a:pos x="50" y="13"/>
              </a:cxn>
              <a:cxn ang="0">
                <a:pos x="40" y="16"/>
              </a:cxn>
              <a:cxn ang="0">
                <a:pos x="50" y="10"/>
              </a:cxn>
              <a:cxn ang="0">
                <a:pos x="45" y="10"/>
              </a:cxn>
              <a:cxn ang="0">
                <a:pos x="50" y="8"/>
              </a:cxn>
              <a:cxn ang="0">
                <a:pos x="35" y="8"/>
              </a:cxn>
              <a:cxn ang="0">
                <a:pos x="35" y="3"/>
              </a:cxn>
              <a:cxn ang="0">
                <a:pos x="24" y="6"/>
              </a:cxn>
              <a:cxn ang="0">
                <a:pos x="40" y="0"/>
              </a:cxn>
              <a:cxn ang="0">
                <a:pos x="35" y="0"/>
              </a:cxn>
              <a:cxn ang="0">
                <a:pos x="10" y="10"/>
              </a:cxn>
              <a:cxn ang="0">
                <a:pos x="0" y="13"/>
              </a:cxn>
            </a:cxnLst>
            <a:rect l="0" t="0" r="r" b="b"/>
            <a:pathLst>
              <a:path w="50" h="21">
                <a:moveTo>
                  <a:pt x="0" y="13"/>
                </a:moveTo>
                <a:lnTo>
                  <a:pt x="0" y="18"/>
                </a:lnTo>
                <a:lnTo>
                  <a:pt x="29" y="18"/>
                </a:lnTo>
                <a:lnTo>
                  <a:pt x="24" y="19"/>
                </a:lnTo>
                <a:lnTo>
                  <a:pt x="29" y="19"/>
                </a:lnTo>
                <a:lnTo>
                  <a:pt x="35" y="18"/>
                </a:lnTo>
                <a:lnTo>
                  <a:pt x="40" y="18"/>
                </a:lnTo>
                <a:lnTo>
                  <a:pt x="35" y="19"/>
                </a:lnTo>
                <a:lnTo>
                  <a:pt x="40" y="19"/>
                </a:lnTo>
                <a:lnTo>
                  <a:pt x="40" y="21"/>
                </a:lnTo>
                <a:lnTo>
                  <a:pt x="45" y="21"/>
                </a:lnTo>
                <a:lnTo>
                  <a:pt x="50" y="18"/>
                </a:lnTo>
                <a:lnTo>
                  <a:pt x="45" y="18"/>
                </a:lnTo>
                <a:lnTo>
                  <a:pt x="50" y="13"/>
                </a:lnTo>
                <a:lnTo>
                  <a:pt x="40" y="16"/>
                </a:lnTo>
                <a:lnTo>
                  <a:pt x="50" y="10"/>
                </a:lnTo>
                <a:lnTo>
                  <a:pt x="45" y="10"/>
                </a:lnTo>
                <a:lnTo>
                  <a:pt x="50" y="8"/>
                </a:lnTo>
                <a:lnTo>
                  <a:pt x="35" y="8"/>
                </a:lnTo>
                <a:lnTo>
                  <a:pt x="35" y="3"/>
                </a:lnTo>
                <a:lnTo>
                  <a:pt x="24" y="6"/>
                </a:lnTo>
                <a:lnTo>
                  <a:pt x="40" y="0"/>
                </a:lnTo>
                <a:lnTo>
                  <a:pt x="35" y="0"/>
                </a:lnTo>
                <a:lnTo>
                  <a:pt x="10" y="10"/>
                </a:lnTo>
                <a:lnTo>
                  <a:pt x="0" y="1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74" name="Freeform 1716"/>
          <p:cNvSpPr>
            <a:spLocks/>
          </p:cNvSpPr>
          <p:nvPr/>
        </p:nvSpPr>
        <p:spPr bwMode="auto">
          <a:xfrm>
            <a:off x="3594098" y="2962278"/>
            <a:ext cx="79375" cy="33338"/>
          </a:xfrm>
          <a:custGeom>
            <a:avLst/>
            <a:gdLst/>
            <a:ahLst/>
            <a:cxnLst>
              <a:cxn ang="0">
                <a:pos x="0" y="13"/>
              </a:cxn>
              <a:cxn ang="0">
                <a:pos x="0" y="18"/>
              </a:cxn>
              <a:cxn ang="0">
                <a:pos x="29" y="18"/>
              </a:cxn>
              <a:cxn ang="0">
                <a:pos x="24" y="19"/>
              </a:cxn>
              <a:cxn ang="0">
                <a:pos x="29" y="19"/>
              </a:cxn>
              <a:cxn ang="0">
                <a:pos x="35" y="18"/>
              </a:cxn>
              <a:cxn ang="0">
                <a:pos x="40" y="18"/>
              </a:cxn>
              <a:cxn ang="0">
                <a:pos x="35" y="19"/>
              </a:cxn>
              <a:cxn ang="0">
                <a:pos x="40" y="19"/>
              </a:cxn>
              <a:cxn ang="0">
                <a:pos x="40" y="21"/>
              </a:cxn>
              <a:cxn ang="0">
                <a:pos x="45" y="21"/>
              </a:cxn>
              <a:cxn ang="0">
                <a:pos x="50" y="18"/>
              </a:cxn>
              <a:cxn ang="0">
                <a:pos x="45" y="18"/>
              </a:cxn>
              <a:cxn ang="0">
                <a:pos x="50" y="13"/>
              </a:cxn>
              <a:cxn ang="0">
                <a:pos x="40" y="16"/>
              </a:cxn>
              <a:cxn ang="0">
                <a:pos x="50" y="10"/>
              </a:cxn>
              <a:cxn ang="0">
                <a:pos x="45" y="10"/>
              </a:cxn>
              <a:cxn ang="0">
                <a:pos x="50" y="8"/>
              </a:cxn>
              <a:cxn ang="0">
                <a:pos x="35" y="8"/>
              </a:cxn>
              <a:cxn ang="0">
                <a:pos x="35" y="3"/>
              </a:cxn>
              <a:cxn ang="0">
                <a:pos x="24" y="6"/>
              </a:cxn>
              <a:cxn ang="0">
                <a:pos x="40" y="0"/>
              </a:cxn>
              <a:cxn ang="0">
                <a:pos x="35" y="0"/>
              </a:cxn>
              <a:cxn ang="0">
                <a:pos x="10" y="10"/>
              </a:cxn>
              <a:cxn ang="0">
                <a:pos x="0" y="13"/>
              </a:cxn>
            </a:cxnLst>
            <a:rect l="0" t="0" r="r" b="b"/>
            <a:pathLst>
              <a:path w="50" h="21">
                <a:moveTo>
                  <a:pt x="0" y="13"/>
                </a:moveTo>
                <a:lnTo>
                  <a:pt x="0" y="18"/>
                </a:lnTo>
                <a:lnTo>
                  <a:pt x="29" y="18"/>
                </a:lnTo>
                <a:lnTo>
                  <a:pt x="24" y="19"/>
                </a:lnTo>
                <a:lnTo>
                  <a:pt x="29" y="19"/>
                </a:lnTo>
                <a:lnTo>
                  <a:pt x="35" y="18"/>
                </a:lnTo>
                <a:lnTo>
                  <a:pt x="40" y="18"/>
                </a:lnTo>
                <a:lnTo>
                  <a:pt x="35" y="19"/>
                </a:lnTo>
                <a:lnTo>
                  <a:pt x="40" y="19"/>
                </a:lnTo>
                <a:lnTo>
                  <a:pt x="40" y="21"/>
                </a:lnTo>
                <a:lnTo>
                  <a:pt x="45" y="21"/>
                </a:lnTo>
                <a:lnTo>
                  <a:pt x="50" y="18"/>
                </a:lnTo>
                <a:lnTo>
                  <a:pt x="45" y="18"/>
                </a:lnTo>
                <a:lnTo>
                  <a:pt x="50" y="13"/>
                </a:lnTo>
                <a:lnTo>
                  <a:pt x="40" y="16"/>
                </a:lnTo>
                <a:lnTo>
                  <a:pt x="50" y="10"/>
                </a:lnTo>
                <a:lnTo>
                  <a:pt x="45" y="10"/>
                </a:lnTo>
                <a:lnTo>
                  <a:pt x="50" y="8"/>
                </a:lnTo>
                <a:lnTo>
                  <a:pt x="35" y="8"/>
                </a:lnTo>
                <a:lnTo>
                  <a:pt x="35" y="3"/>
                </a:lnTo>
                <a:lnTo>
                  <a:pt x="24" y="6"/>
                </a:lnTo>
                <a:lnTo>
                  <a:pt x="40" y="0"/>
                </a:lnTo>
                <a:lnTo>
                  <a:pt x="35" y="0"/>
                </a:lnTo>
                <a:lnTo>
                  <a:pt x="10" y="10"/>
                </a:lnTo>
                <a:lnTo>
                  <a:pt x="0" y="1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75" name="Freeform 1717"/>
          <p:cNvSpPr>
            <a:spLocks/>
          </p:cNvSpPr>
          <p:nvPr/>
        </p:nvSpPr>
        <p:spPr bwMode="auto">
          <a:xfrm>
            <a:off x="3392485" y="2862265"/>
            <a:ext cx="82550" cy="22225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6" y="12"/>
              </a:cxn>
              <a:cxn ang="0">
                <a:pos x="16" y="14"/>
              </a:cxn>
              <a:cxn ang="0">
                <a:pos x="30" y="12"/>
              </a:cxn>
              <a:cxn ang="0">
                <a:pos x="35" y="12"/>
              </a:cxn>
              <a:cxn ang="0">
                <a:pos x="44" y="14"/>
              </a:cxn>
              <a:cxn ang="0">
                <a:pos x="52" y="12"/>
              </a:cxn>
              <a:cxn ang="0">
                <a:pos x="33" y="3"/>
              </a:cxn>
              <a:cxn ang="0">
                <a:pos x="33" y="0"/>
              </a:cxn>
              <a:cxn ang="0">
                <a:pos x="23" y="6"/>
              </a:cxn>
              <a:cxn ang="0">
                <a:pos x="12" y="12"/>
              </a:cxn>
              <a:cxn ang="0">
                <a:pos x="0" y="12"/>
              </a:cxn>
            </a:cxnLst>
            <a:rect l="0" t="0" r="r" b="b"/>
            <a:pathLst>
              <a:path w="52" h="14">
                <a:moveTo>
                  <a:pt x="0" y="12"/>
                </a:moveTo>
                <a:lnTo>
                  <a:pt x="16" y="12"/>
                </a:lnTo>
                <a:lnTo>
                  <a:pt x="16" y="14"/>
                </a:lnTo>
                <a:lnTo>
                  <a:pt x="30" y="12"/>
                </a:lnTo>
                <a:lnTo>
                  <a:pt x="35" y="12"/>
                </a:lnTo>
                <a:lnTo>
                  <a:pt x="44" y="14"/>
                </a:lnTo>
                <a:lnTo>
                  <a:pt x="52" y="12"/>
                </a:lnTo>
                <a:lnTo>
                  <a:pt x="33" y="3"/>
                </a:lnTo>
                <a:lnTo>
                  <a:pt x="33" y="0"/>
                </a:lnTo>
                <a:lnTo>
                  <a:pt x="23" y="6"/>
                </a:lnTo>
                <a:lnTo>
                  <a:pt x="12" y="12"/>
                </a:lnTo>
                <a:lnTo>
                  <a:pt x="0" y="1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76" name="Freeform 1718"/>
          <p:cNvSpPr>
            <a:spLocks/>
          </p:cNvSpPr>
          <p:nvPr/>
        </p:nvSpPr>
        <p:spPr bwMode="auto">
          <a:xfrm>
            <a:off x="3392485" y="2862265"/>
            <a:ext cx="82550" cy="22225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16" y="12"/>
              </a:cxn>
              <a:cxn ang="0">
                <a:pos x="16" y="14"/>
              </a:cxn>
              <a:cxn ang="0">
                <a:pos x="30" y="12"/>
              </a:cxn>
              <a:cxn ang="0">
                <a:pos x="35" y="12"/>
              </a:cxn>
              <a:cxn ang="0">
                <a:pos x="44" y="14"/>
              </a:cxn>
              <a:cxn ang="0">
                <a:pos x="52" y="12"/>
              </a:cxn>
              <a:cxn ang="0">
                <a:pos x="33" y="3"/>
              </a:cxn>
              <a:cxn ang="0">
                <a:pos x="33" y="0"/>
              </a:cxn>
              <a:cxn ang="0">
                <a:pos x="23" y="6"/>
              </a:cxn>
              <a:cxn ang="0">
                <a:pos x="12" y="12"/>
              </a:cxn>
              <a:cxn ang="0">
                <a:pos x="0" y="12"/>
              </a:cxn>
            </a:cxnLst>
            <a:rect l="0" t="0" r="r" b="b"/>
            <a:pathLst>
              <a:path w="52" h="14">
                <a:moveTo>
                  <a:pt x="0" y="12"/>
                </a:moveTo>
                <a:lnTo>
                  <a:pt x="16" y="12"/>
                </a:lnTo>
                <a:lnTo>
                  <a:pt x="16" y="14"/>
                </a:lnTo>
                <a:lnTo>
                  <a:pt x="30" y="12"/>
                </a:lnTo>
                <a:lnTo>
                  <a:pt x="35" y="12"/>
                </a:lnTo>
                <a:lnTo>
                  <a:pt x="44" y="14"/>
                </a:lnTo>
                <a:lnTo>
                  <a:pt x="52" y="12"/>
                </a:lnTo>
                <a:lnTo>
                  <a:pt x="33" y="3"/>
                </a:lnTo>
                <a:lnTo>
                  <a:pt x="33" y="0"/>
                </a:lnTo>
                <a:lnTo>
                  <a:pt x="23" y="6"/>
                </a:lnTo>
                <a:lnTo>
                  <a:pt x="12" y="12"/>
                </a:lnTo>
                <a:lnTo>
                  <a:pt x="0" y="1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77" name="Freeform 1719"/>
          <p:cNvSpPr>
            <a:spLocks/>
          </p:cNvSpPr>
          <p:nvPr/>
        </p:nvSpPr>
        <p:spPr bwMode="auto">
          <a:xfrm>
            <a:off x="3544885" y="2852740"/>
            <a:ext cx="26987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6" y="3"/>
              </a:cxn>
              <a:cxn ang="0">
                <a:pos x="17" y="0"/>
              </a:cxn>
              <a:cxn ang="0">
                <a:pos x="12" y="0"/>
              </a:cxn>
              <a:cxn ang="0">
                <a:pos x="0" y="3"/>
              </a:cxn>
            </a:cxnLst>
            <a:rect l="0" t="0" r="r" b="b"/>
            <a:pathLst>
              <a:path w="17" h="3">
                <a:moveTo>
                  <a:pt x="0" y="3"/>
                </a:moveTo>
                <a:lnTo>
                  <a:pt x="0" y="3"/>
                </a:lnTo>
                <a:lnTo>
                  <a:pt x="6" y="3"/>
                </a:lnTo>
                <a:lnTo>
                  <a:pt x="17" y="0"/>
                </a:lnTo>
                <a:lnTo>
                  <a:pt x="12" y="0"/>
                </a:lnTo>
                <a:lnTo>
                  <a:pt x="0" y="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78" name="Freeform 1720"/>
          <p:cNvSpPr>
            <a:spLocks/>
          </p:cNvSpPr>
          <p:nvPr/>
        </p:nvSpPr>
        <p:spPr bwMode="auto">
          <a:xfrm>
            <a:off x="3544885" y="2852740"/>
            <a:ext cx="26987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6" y="3"/>
              </a:cxn>
              <a:cxn ang="0">
                <a:pos x="17" y="0"/>
              </a:cxn>
              <a:cxn ang="0">
                <a:pos x="12" y="0"/>
              </a:cxn>
              <a:cxn ang="0">
                <a:pos x="0" y="3"/>
              </a:cxn>
            </a:cxnLst>
            <a:rect l="0" t="0" r="r" b="b"/>
            <a:pathLst>
              <a:path w="17" h="3">
                <a:moveTo>
                  <a:pt x="0" y="3"/>
                </a:moveTo>
                <a:lnTo>
                  <a:pt x="0" y="3"/>
                </a:lnTo>
                <a:lnTo>
                  <a:pt x="6" y="3"/>
                </a:lnTo>
                <a:lnTo>
                  <a:pt x="17" y="0"/>
                </a:lnTo>
                <a:lnTo>
                  <a:pt x="12" y="0"/>
                </a:lnTo>
                <a:lnTo>
                  <a:pt x="0" y="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79" name="Freeform 1721"/>
          <p:cNvSpPr>
            <a:spLocks/>
          </p:cNvSpPr>
          <p:nvPr/>
        </p:nvSpPr>
        <p:spPr bwMode="auto">
          <a:xfrm>
            <a:off x="3460748" y="2819403"/>
            <a:ext cx="242887" cy="6985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7" y="12"/>
              </a:cxn>
              <a:cxn ang="0">
                <a:pos x="17" y="14"/>
              </a:cxn>
              <a:cxn ang="0">
                <a:pos x="43" y="14"/>
              </a:cxn>
              <a:cxn ang="0">
                <a:pos x="49" y="17"/>
              </a:cxn>
              <a:cxn ang="0">
                <a:pos x="64" y="14"/>
              </a:cxn>
              <a:cxn ang="0">
                <a:pos x="73" y="17"/>
              </a:cxn>
              <a:cxn ang="0">
                <a:pos x="64" y="19"/>
              </a:cxn>
              <a:cxn ang="0">
                <a:pos x="83" y="19"/>
              </a:cxn>
              <a:cxn ang="0">
                <a:pos x="88" y="21"/>
              </a:cxn>
              <a:cxn ang="0">
                <a:pos x="88" y="24"/>
              </a:cxn>
              <a:cxn ang="0">
                <a:pos x="59" y="27"/>
              </a:cxn>
              <a:cxn ang="0">
                <a:pos x="64" y="29"/>
              </a:cxn>
              <a:cxn ang="0">
                <a:pos x="54" y="31"/>
              </a:cxn>
              <a:cxn ang="0">
                <a:pos x="38" y="29"/>
              </a:cxn>
              <a:cxn ang="0">
                <a:pos x="24" y="35"/>
              </a:cxn>
              <a:cxn ang="0">
                <a:pos x="43" y="35"/>
              </a:cxn>
              <a:cxn ang="0">
                <a:pos x="59" y="37"/>
              </a:cxn>
              <a:cxn ang="0">
                <a:pos x="64" y="37"/>
              </a:cxn>
              <a:cxn ang="0">
                <a:pos x="64" y="42"/>
              </a:cxn>
              <a:cxn ang="0">
                <a:pos x="83" y="44"/>
              </a:cxn>
              <a:cxn ang="0">
                <a:pos x="99" y="43"/>
              </a:cxn>
              <a:cxn ang="0">
                <a:pos x="88" y="39"/>
              </a:cxn>
              <a:cxn ang="0">
                <a:pos x="88" y="37"/>
              </a:cxn>
              <a:cxn ang="0">
                <a:pos x="104" y="42"/>
              </a:cxn>
              <a:cxn ang="0">
                <a:pos x="113" y="42"/>
              </a:cxn>
              <a:cxn ang="0">
                <a:pos x="118" y="40"/>
              </a:cxn>
              <a:cxn ang="0">
                <a:pos x="113" y="37"/>
              </a:cxn>
              <a:cxn ang="0">
                <a:pos x="118" y="35"/>
              </a:cxn>
              <a:cxn ang="0">
                <a:pos x="107" y="29"/>
              </a:cxn>
              <a:cxn ang="0">
                <a:pos x="113" y="27"/>
              </a:cxn>
              <a:cxn ang="0">
                <a:pos x="123" y="29"/>
              </a:cxn>
              <a:cxn ang="0">
                <a:pos x="123" y="31"/>
              </a:cxn>
              <a:cxn ang="0">
                <a:pos x="128" y="31"/>
              </a:cxn>
              <a:cxn ang="0">
                <a:pos x="153" y="24"/>
              </a:cxn>
              <a:cxn ang="0">
                <a:pos x="130" y="21"/>
              </a:cxn>
              <a:cxn ang="0">
                <a:pos x="123" y="20"/>
              </a:cxn>
              <a:cxn ang="0">
                <a:pos x="118" y="19"/>
              </a:cxn>
              <a:cxn ang="0">
                <a:pos x="123" y="19"/>
              </a:cxn>
              <a:cxn ang="0">
                <a:pos x="133" y="17"/>
              </a:cxn>
              <a:cxn ang="0">
                <a:pos x="133" y="14"/>
              </a:cxn>
              <a:cxn ang="0">
                <a:pos x="118" y="8"/>
              </a:cxn>
              <a:cxn ang="0">
                <a:pos x="104" y="6"/>
              </a:cxn>
              <a:cxn ang="0">
                <a:pos x="107" y="4"/>
              </a:cxn>
              <a:cxn ang="0">
                <a:pos x="87" y="4"/>
              </a:cxn>
              <a:cxn ang="0">
                <a:pos x="59" y="6"/>
              </a:cxn>
              <a:cxn ang="0">
                <a:pos x="69" y="1"/>
              </a:cxn>
              <a:cxn ang="0">
                <a:pos x="59" y="0"/>
              </a:cxn>
              <a:cxn ang="0">
                <a:pos x="38" y="0"/>
              </a:cxn>
              <a:cxn ang="0">
                <a:pos x="14" y="2"/>
              </a:cxn>
              <a:cxn ang="0">
                <a:pos x="0" y="6"/>
              </a:cxn>
            </a:cxnLst>
            <a:rect l="0" t="0" r="r" b="b"/>
            <a:pathLst>
              <a:path w="153" h="44">
                <a:moveTo>
                  <a:pt x="0" y="6"/>
                </a:moveTo>
                <a:lnTo>
                  <a:pt x="7" y="12"/>
                </a:lnTo>
                <a:lnTo>
                  <a:pt x="17" y="14"/>
                </a:lnTo>
                <a:lnTo>
                  <a:pt x="43" y="14"/>
                </a:lnTo>
                <a:lnTo>
                  <a:pt x="49" y="17"/>
                </a:lnTo>
                <a:lnTo>
                  <a:pt x="64" y="14"/>
                </a:lnTo>
                <a:lnTo>
                  <a:pt x="73" y="17"/>
                </a:lnTo>
                <a:lnTo>
                  <a:pt x="64" y="19"/>
                </a:lnTo>
                <a:lnTo>
                  <a:pt x="83" y="19"/>
                </a:lnTo>
                <a:lnTo>
                  <a:pt x="88" y="21"/>
                </a:lnTo>
                <a:lnTo>
                  <a:pt x="88" y="24"/>
                </a:lnTo>
                <a:lnTo>
                  <a:pt x="59" y="27"/>
                </a:lnTo>
                <a:lnTo>
                  <a:pt x="64" y="29"/>
                </a:lnTo>
                <a:lnTo>
                  <a:pt x="54" y="31"/>
                </a:lnTo>
                <a:lnTo>
                  <a:pt x="38" y="29"/>
                </a:lnTo>
                <a:lnTo>
                  <a:pt x="24" y="35"/>
                </a:lnTo>
                <a:lnTo>
                  <a:pt x="43" y="35"/>
                </a:lnTo>
                <a:lnTo>
                  <a:pt x="59" y="37"/>
                </a:lnTo>
                <a:lnTo>
                  <a:pt x="64" y="37"/>
                </a:lnTo>
                <a:lnTo>
                  <a:pt x="64" y="42"/>
                </a:lnTo>
                <a:lnTo>
                  <a:pt x="83" y="44"/>
                </a:lnTo>
                <a:lnTo>
                  <a:pt x="99" y="43"/>
                </a:lnTo>
                <a:lnTo>
                  <a:pt x="88" y="39"/>
                </a:lnTo>
                <a:lnTo>
                  <a:pt x="88" y="37"/>
                </a:lnTo>
                <a:lnTo>
                  <a:pt x="104" y="42"/>
                </a:lnTo>
                <a:lnTo>
                  <a:pt x="113" y="42"/>
                </a:lnTo>
                <a:lnTo>
                  <a:pt x="118" y="40"/>
                </a:lnTo>
                <a:lnTo>
                  <a:pt x="113" y="37"/>
                </a:lnTo>
                <a:lnTo>
                  <a:pt x="118" y="35"/>
                </a:lnTo>
                <a:lnTo>
                  <a:pt x="107" y="29"/>
                </a:lnTo>
                <a:lnTo>
                  <a:pt x="113" y="27"/>
                </a:lnTo>
                <a:lnTo>
                  <a:pt x="123" y="29"/>
                </a:lnTo>
                <a:lnTo>
                  <a:pt x="123" y="31"/>
                </a:lnTo>
                <a:lnTo>
                  <a:pt x="128" y="31"/>
                </a:lnTo>
                <a:lnTo>
                  <a:pt x="153" y="24"/>
                </a:lnTo>
                <a:lnTo>
                  <a:pt x="130" y="21"/>
                </a:lnTo>
                <a:lnTo>
                  <a:pt x="123" y="20"/>
                </a:lnTo>
                <a:lnTo>
                  <a:pt x="118" y="19"/>
                </a:lnTo>
                <a:lnTo>
                  <a:pt x="123" y="19"/>
                </a:lnTo>
                <a:lnTo>
                  <a:pt x="133" y="17"/>
                </a:lnTo>
                <a:lnTo>
                  <a:pt x="133" y="14"/>
                </a:lnTo>
                <a:lnTo>
                  <a:pt x="118" y="8"/>
                </a:lnTo>
                <a:lnTo>
                  <a:pt x="104" y="6"/>
                </a:lnTo>
                <a:lnTo>
                  <a:pt x="107" y="4"/>
                </a:lnTo>
                <a:lnTo>
                  <a:pt x="87" y="4"/>
                </a:lnTo>
                <a:lnTo>
                  <a:pt x="59" y="6"/>
                </a:lnTo>
                <a:lnTo>
                  <a:pt x="69" y="1"/>
                </a:lnTo>
                <a:lnTo>
                  <a:pt x="59" y="0"/>
                </a:lnTo>
                <a:lnTo>
                  <a:pt x="38" y="0"/>
                </a:lnTo>
                <a:lnTo>
                  <a:pt x="14" y="2"/>
                </a:lnTo>
                <a:lnTo>
                  <a:pt x="0" y="6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80" name="Freeform 1722"/>
          <p:cNvSpPr>
            <a:spLocks/>
          </p:cNvSpPr>
          <p:nvPr/>
        </p:nvSpPr>
        <p:spPr bwMode="auto">
          <a:xfrm>
            <a:off x="3460748" y="2819403"/>
            <a:ext cx="242887" cy="6985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7" y="12"/>
              </a:cxn>
              <a:cxn ang="0">
                <a:pos x="17" y="14"/>
              </a:cxn>
              <a:cxn ang="0">
                <a:pos x="43" y="14"/>
              </a:cxn>
              <a:cxn ang="0">
                <a:pos x="49" y="17"/>
              </a:cxn>
              <a:cxn ang="0">
                <a:pos x="64" y="14"/>
              </a:cxn>
              <a:cxn ang="0">
                <a:pos x="73" y="17"/>
              </a:cxn>
              <a:cxn ang="0">
                <a:pos x="64" y="19"/>
              </a:cxn>
              <a:cxn ang="0">
                <a:pos x="83" y="19"/>
              </a:cxn>
              <a:cxn ang="0">
                <a:pos x="88" y="21"/>
              </a:cxn>
              <a:cxn ang="0">
                <a:pos x="88" y="24"/>
              </a:cxn>
              <a:cxn ang="0">
                <a:pos x="59" y="27"/>
              </a:cxn>
              <a:cxn ang="0">
                <a:pos x="64" y="29"/>
              </a:cxn>
              <a:cxn ang="0">
                <a:pos x="54" y="31"/>
              </a:cxn>
              <a:cxn ang="0">
                <a:pos x="38" y="29"/>
              </a:cxn>
              <a:cxn ang="0">
                <a:pos x="24" y="35"/>
              </a:cxn>
              <a:cxn ang="0">
                <a:pos x="43" y="35"/>
              </a:cxn>
              <a:cxn ang="0">
                <a:pos x="59" y="37"/>
              </a:cxn>
              <a:cxn ang="0">
                <a:pos x="64" y="37"/>
              </a:cxn>
              <a:cxn ang="0">
                <a:pos x="64" y="42"/>
              </a:cxn>
              <a:cxn ang="0">
                <a:pos x="83" y="44"/>
              </a:cxn>
              <a:cxn ang="0">
                <a:pos x="99" y="43"/>
              </a:cxn>
              <a:cxn ang="0">
                <a:pos x="88" y="39"/>
              </a:cxn>
              <a:cxn ang="0">
                <a:pos x="88" y="37"/>
              </a:cxn>
              <a:cxn ang="0">
                <a:pos x="104" y="42"/>
              </a:cxn>
              <a:cxn ang="0">
                <a:pos x="113" y="42"/>
              </a:cxn>
              <a:cxn ang="0">
                <a:pos x="118" y="40"/>
              </a:cxn>
              <a:cxn ang="0">
                <a:pos x="113" y="37"/>
              </a:cxn>
              <a:cxn ang="0">
                <a:pos x="118" y="35"/>
              </a:cxn>
              <a:cxn ang="0">
                <a:pos x="107" y="29"/>
              </a:cxn>
              <a:cxn ang="0">
                <a:pos x="113" y="27"/>
              </a:cxn>
              <a:cxn ang="0">
                <a:pos x="123" y="29"/>
              </a:cxn>
              <a:cxn ang="0">
                <a:pos x="123" y="31"/>
              </a:cxn>
              <a:cxn ang="0">
                <a:pos x="128" y="31"/>
              </a:cxn>
              <a:cxn ang="0">
                <a:pos x="153" y="24"/>
              </a:cxn>
              <a:cxn ang="0">
                <a:pos x="130" y="21"/>
              </a:cxn>
              <a:cxn ang="0">
                <a:pos x="123" y="20"/>
              </a:cxn>
              <a:cxn ang="0">
                <a:pos x="118" y="19"/>
              </a:cxn>
              <a:cxn ang="0">
                <a:pos x="123" y="19"/>
              </a:cxn>
              <a:cxn ang="0">
                <a:pos x="133" y="17"/>
              </a:cxn>
              <a:cxn ang="0">
                <a:pos x="133" y="14"/>
              </a:cxn>
              <a:cxn ang="0">
                <a:pos x="118" y="8"/>
              </a:cxn>
              <a:cxn ang="0">
                <a:pos x="104" y="6"/>
              </a:cxn>
              <a:cxn ang="0">
                <a:pos x="107" y="4"/>
              </a:cxn>
              <a:cxn ang="0">
                <a:pos x="87" y="4"/>
              </a:cxn>
              <a:cxn ang="0">
                <a:pos x="59" y="6"/>
              </a:cxn>
              <a:cxn ang="0">
                <a:pos x="69" y="1"/>
              </a:cxn>
              <a:cxn ang="0">
                <a:pos x="59" y="0"/>
              </a:cxn>
              <a:cxn ang="0">
                <a:pos x="38" y="0"/>
              </a:cxn>
              <a:cxn ang="0">
                <a:pos x="14" y="2"/>
              </a:cxn>
              <a:cxn ang="0">
                <a:pos x="0" y="6"/>
              </a:cxn>
            </a:cxnLst>
            <a:rect l="0" t="0" r="r" b="b"/>
            <a:pathLst>
              <a:path w="153" h="44">
                <a:moveTo>
                  <a:pt x="0" y="6"/>
                </a:moveTo>
                <a:lnTo>
                  <a:pt x="7" y="12"/>
                </a:lnTo>
                <a:lnTo>
                  <a:pt x="17" y="14"/>
                </a:lnTo>
                <a:lnTo>
                  <a:pt x="43" y="14"/>
                </a:lnTo>
                <a:lnTo>
                  <a:pt x="49" y="17"/>
                </a:lnTo>
                <a:lnTo>
                  <a:pt x="64" y="14"/>
                </a:lnTo>
                <a:lnTo>
                  <a:pt x="73" y="17"/>
                </a:lnTo>
                <a:lnTo>
                  <a:pt x="64" y="19"/>
                </a:lnTo>
                <a:lnTo>
                  <a:pt x="83" y="19"/>
                </a:lnTo>
                <a:lnTo>
                  <a:pt x="88" y="21"/>
                </a:lnTo>
                <a:lnTo>
                  <a:pt x="88" y="24"/>
                </a:lnTo>
                <a:lnTo>
                  <a:pt x="59" y="27"/>
                </a:lnTo>
                <a:lnTo>
                  <a:pt x="64" y="29"/>
                </a:lnTo>
                <a:lnTo>
                  <a:pt x="54" y="31"/>
                </a:lnTo>
                <a:lnTo>
                  <a:pt x="38" y="29"/>
                </a:lnTo>
                <a:lnTo>
                  <a:pt x="24" y="35"/>
                </a:lnTo>
                <a:lnTo>
                  <a:pt x="43" y="35"/>
                </a:lnTo>
                <a:lnTo>
                  <a:pt x="59" y="37"/>
                </a:lnTo>
                <a:lnTo>
                  <a:pt x="64" y="37"/>
                </a:lnTo>
                <a:lnTo>
                  <a:pt x="64" y="42"/>
                </a:lnTo>
                <a:lnTo>
                  <a:pt x="83" y="44"/>
                </a:lnTo>
                <a:lnTo>
                  <a:pt x="99" y="43"/>
                </a:lnTo>
                <a:lnTo>
                  <a:pt x="88" y="39"/>
                </a:lnTo>
                <a:lnTo>
                  <a:pt x="88" y="37"/>
                </a:lnTo>
                <a:lnTo>
                  <a:pt x="104" y="42"/>
                </a:lnTo>
                <a:lnTo>
                  <a:pt x="113" y="42"/>
                </a:lnTo>
                <a:lnTo>
                  <a:pt x="118" y="40"/>
                </a:lnTo>
                <a:lnTo>
                  <a:pt x="113" y="37"/>
                </a:lnTo>
                <a:lnTo>
                  <a:pt x="118" y="35"/>
                </a:lnTo>
                <a:lnTo>
                  <a:pt x="107" y="29"/>
                </a:lnTo>
                <a:lnTo>
                  <a:pt x="113" y="27"/>
                </a:lnTo>
                <a:lnTo>
                  <a:pt x="123" y="29"/>
                </a:lnTo>
                <a:lnTo>
                  <a:pt x="123" y="31"/>
                </a:lnTo>
                <a:lnTo>
                  <a:pt x="128" y="31"/>
                </a:lnTo>
                <a:lnTo>
                  <a:pt x="153" y="24"/>
                </a:lnTo>
                <a:lnTo>
                  <a:pt x="130" y="21"/>
                </a:lnTo>
                <a:lnTo>
                  <a:pt x="123" y="20"/>
                </a:lnTo>
                <a:lnTo>
                  <a:pt x="118" y="19"/>
                </a:lnTo>
                <a:lnTo>
                  <a:pt x="123" y="19"/>
                </a:lnTo>
                <a:lnTo>
                  <a:pt x="133" y="17"/>
                </a:lnTo>
                <a:lnTo>
                  <a:pt x="133" y="14"/>
                </a:lnTo>
                <a:lnTo>
                  <a:pt x="118" y="8"/>
                </a:lnTo>
                <a:lnTo>
                  <a:pt x="104" y="6"/>
                </a:lnTo>
                <a:lnTo>
                  <a:pt x="107" y="4"/>
                </a:lnTo>
                <a:lnTo>
                  <a:pt x="87" y="4"/>
                </a:lnTo>
                <a:lnTo>
                  <a:pt x="59" y="6"/>
                </a:lnTo>
                <a:lnTo>
                  <a:pt x="69" y="1"/>
                </a:lnTo>
                <a:lnTo>
                  <a:pt x="59" y="0"/>
                </a:lnTo>
                <a:lnTo>
                  <a:pt x="38" y="0"/>
                </a:lnTo>
                <a:lnTo>
                  <a:pt x="14" y="2"/>
                </a:lnTo>
                <a:lnTo>
                  <a:pt x="0" y="6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81" name="Freeform 1723"/>
          <p:cNvSpPr>
            <a:spLocks/>
          </p:cNvSpPr>
          <p:nvPr/>
        </p:nvSpPr>
        <p:spPr bwMode="auto">
          <a:xfrm>
            <a:off x="3571873" y="2819403"/>
            <a:ext cx="46037" cy="7938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3"/>
              </a:cxn>
              <a:cxn ang="0">
                <a:pos x="4" y="5"/>
              </a:cxn>
              <a:cxn ang="0">
                <a:pos x="24" y="5"/>
              </a:cxn>
              <a:cxn ang="0">
                <a:pos x="29" y="2"/>
              </a:cxn>
              <a:cxn ang="0">
                <a:pos x="4" y="0"/>
              </a:cxn>
            </a:cxnLst>
            <a:rect l="0" t="0" r="r" b="b"/>
            <a:pathLst>
              <a:path w="29" h="5">
                <a:moveTo>
                  <a:pt x="4" y="0"/>
                </a:moveTo>
                <a:lnTo>
                  <a:pt x="0" y="3"/>
                </a:lnTo>
                <a:lnTo>
                  <a:pt x="4" y="5"/>
                </a:lnTo>
                <a:lnTo>
                  <a:pt x="24" y="5"/>
                </a:lnTo>
                <a:lnTo>
                  <a:pt x="29" y="2"/>
                </a:lnTo>
                <a:lnTo>
                  <a:pt x="4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82" name="Freeform 1724"/>
          <p:cNvSpPr>
            <a:spLocks/>
          </p:cNvSpPr>
          <p:nvPr/>
        </p:nvSpPr>
        <p:spPr bwMode="auto">
          <a:xfrm>
            <a:off x="3571873" y="2819403"/>
            <a:ext cx="46037" cy="7938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3"/>
              </a:cxn>
              <a:cxn ang="0">
                <a:pos x="4" y="5"/>
              </a:cxn>
              <a:cxn ang="0">
                <a:pos x="24" y="5"/>
              </a:cxn>
              <a:cxn ang="0">
                <a:pos x="29" y="2"/>
              </a:cxn>
              <a:cxn ang="0">
                <a:pos x="4" y="0"/>
              </a:cxn>
            </a:cxnLst>
            <a:rect l="0" t="0" r="r" b="b"/>
            <a:pathLst>
              <a:path w="29" h="5">
                <a:moveTo>
                  <a:pt x="4" y="0"/>
                </a:moveTo>
                <a:lnTo>
                  <a:pt x="0" y="3"/>
                </a:lnTo>
                <a:lnTo>
                  <a:pt x="4" y="5"/>
                </a:lnTo>
                <a:lnTo>
                  <a:pt x="24" y="5"/>
                </a:lnTo>
                <a:lnTo>
                  <a:pt x="29" y="2"/>
                </a:lnTo>
                <a:lnTo>
                  <a:pt x="4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83" name="Freeform 1725"/>
          <p:cNvSpPr>
            <a:spLocks/>
          </p:cNvSpPr>
          <p:nvPr/>
        </p:nvSpPr>
        <p:spPr bwMode="auto">
          <a:xfrm>
            <a:off x="3473448" y="2806703"/>
            <a:ext cx="134937" cy="11113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0"/>
              </a:cxn>
              <a:cxn ang="0">
                <a:pos x="1" y="3"/>
              </a:cxn>
              <a:cxn ang="0">
                <a:pos x="17" y="3"/>
              </a:cxn>
              <a:cxn ang="0">
                <a:pos x="10" y="7"/>
              </a:cxn>
              <a:cxn ang="0">
                <a:pos x="75" y="5"/>
              </a:cxn>
              <a:cxn ang="0">
                <a:pos x="85" y="5"/>
              </a:cxn>
              <a:cxn ang="0">
                <a:pos x="30" y="3"/>
              </a:cxn>
              <a:cxn ang="0">
                <a:pos x="30" y="0"/>
              </a:cxn>
              <a:cxn ang="0">
                <a:pos x="1" y="0"/>
              </a:cxn>
            </a:cxnLst>
            <a:rect l="0" t="0" r="r" b="b"/>
            <a:pathLst>
              <a:path w="85" h="7">
                <a:moveTo>
                  <a:pt x="1" y="0"/>
                </a:moveTo>
                <a:lnTo>
                  <a:pt x="0" y="0"/>
                </a:lnTo>
                <a:lnTo>
                  <a:pt x="1" y="3"/>
                </a:lnTo>
                <a:lnTo>
                  <a:pt x="17" y="3"/>
                </a:lnTo>
                <a:lnTo>
                  <a:pt x="10" y="7"/>
                </a:lnTo>
                <a:lnTo>
                  <a:pt x="75" y="5"/>
                </a:lnTo>
                <a:lnTo>
                  <a:pt x="85" y="5"/>
                </a:lnTo>
                <a:lnTo>
                  <a:pt x="30" y="3"/>
                </a:lnTo>
                <a:lnTo>
                  <a:pt x="30" y="0"/>
                </a:lnTo>
                <a:lnTo>
                  <a:pt x="1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84" name="Freeform 1726"/>
          <p:cNvSpPr>
            <a:spLocks/>
          </p:cNvSpPr>
          <p:nvPr/>
        </p:nvSpPr>
        <p:spPr bwMode="auto">
          <a:xfrm>
            <a:off x="3473448" y="2806703"/>
            <a:ext cx="134937" cy="11113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0"/>
              </a:cxn>
              <a:cxn ang="0">
                <a:pos x="1" y="3"/>
              </a:cxn>
              <a:cxn ang="0">
                <a:pos x="17" y="3"/>
              </a:cxn>
              <a:cxn ang="0">
                <a:pos x="10" y="7"/>
              </a:cxn>
              <a:cxn ang="0">
                <a:pos x="75" y="5"/>
              </a:cxn>
              <a:cxn ang="0">
                <a:pos x="85" y="5"/>
              </a:cxn>
              <a:cxn ang="0">
                <a:pos x="30" y="3"/>
              </a:cxn>
              <a:cxn ang="0">
                <a:pos x="30" y="0"/>
              </a:cxn>
              <a:cxn ang="0">
                <a:pos x="1" y="0"/>
              </a:cxn>
            </a:cxnLst>
            <a:rect l="0" t="0" r="r" b="b"/>
            <a:pathLst>
              <a:path w="85" h="7">
                <a:moveTo>
                  <a:pt x="1" y="0"/>
                </a:moveTo>
                <a:lnTo>
                  <a:pt x="0" y="0"/>
                </a:lnTo>
                <a:lnTo>
                  <a:pt x="1" y="3"/>
                </a:lnTo>
                <a:lnTo>
                  <a:pt x="17" y="3"/>
                </a:lnTo>
                <a:lnTo>
                  <a:pt x="10" y="7"/>
                </a:lnTo>
                <a:lnTo>
                  <a:pt x="75" y="5"/>
                </a:lnTo>
                <a:lnTo>
                  <a:pt x="85" y="5"/>
                </a:lnTo>
                <a:lnTo>
                  <a:pt x="30" y="3"/>
                </a:lnTo>
                <a:lnTo>
                  <a:pt x="30" y="0"/>
                </a:lnTo>
                <a:lnTo>
                  <a:pt x="1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85" name="Freeform 1727"/>
          <p:cNvSpPr>
            <a:spLocks/>
          </p:cNvSpPr>
          <p:nvPr/>
        </p:nvSpPr>
        <p:spPr bwMode="auto">
          <a:xfrm>
            <a:off x="3530598" y="2782890"/>
            <a:ext cx="77787" cy="12700"/>
          </a:xfrm>
          <a:custGeom>
            <a:avLst/>
            <a:gdLst/>
            <a:ahLst/>
            <a:cxnLst>
              <a:cxn ang="0">
                <a:pos x="5" y="2"/>
              </a:cxn>
              <a:cxn ang="0">
                <a:pos x="5" y="4"/>
              </a:cxn>
              <a:cxn ang="0">
                <a:pos x="0" y="6"/>
              </a:cxn>
              <a:cxn ang="0">
                <a:pos x="0" y="8"/>
              </a:cxn>
              <a:cxn ang="0">
                <a:pos x="17" y="8"/>
              </a:cxn>
              <a:cxn ang="0">
                <a:pos x="44" y="4"/>
              </a:cxn>
              <a:cxn ang="0">
                <a:pos x="49" y="2"/>
              </a:cxn>
              <a:cxn ang="0">
                <a:pos x="39" y="2"/>
              </a:cxn>
              <a:cxn ang="0">
                <a:pos x="29" y="0"/>
              </a:cxn>
              <a:cxn ang="0">
                <a:pos x="20" y="0"/>
              </a:cxn>
              <a:cxn ang="0">
                <a:pos x="5" y="2"/>
              </a:cxn>
            </a:cxnLst>
            <a:rect l="0" t="0" r="r" b="b"/>
            <a:pathLst>
              <a:path w="49" h="8">
                <a:moveTo>
                  <a:pt x="5" y="2"/>
                </a:moveTo>
                <a:lnTo>
                  <a:pt x="5" y="4"/>
                </a:lnTo>
                <a:lnTo>
                  <a:pt x="0" y="6"/>
                </a:lnTo>
                <a:lnTo>
                  <a:pt x="0" y="8"/>
                </a:lnTo>
                <a:lnTo>
                  <a:pt x="17" y="8"/>
                </a:lnTo>
                <a:lnTo>
                  <a:pt x="44" y="4"/>
                </a:lnTo>
                <a:lnTo>
                  <a:pt x="49" y="2"/>
                </a:lnTo>
                <a:lnTo>
                  <a:pt x="39" y="2"/>
                </a:lnTo>
                <a:lnTo>
                  <a:pt x="29" y="0"/>
                </a:lnTo>
                <a:lnTo>
                  <a:pt x="20" y="0"/>
                </a:lnTo>
                <a:lnTo>
                  <a:pt x="5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86" name="Freeform 1728"/>
          <p:cNvSpPr>
            <a:spLocks/>
          </p:cNvSpPr>
          <p:nvPr/>
        </p:nvSpPr>
        <p:spPr bwMode="auto">
          <a:xfrm>
            <a:off x="3530598" y="2782890"/>
            <a:ext cx="77787" cy="12700"/>
          </a:xfrm>
          <a:custGeom>
            <a:avLst/>
            <a:gdLst/>
            <a:ahLst/>
            <a:cxnLst>
              <a:cxn ang="0">
                <a:pos x="5" y="2"/>
              </a:cxn>
              <a:cxn ang="0">
                <a:pos x="5" y="4"/>
              </a:cxn>
              <a:cxn ang="0">
                <a:pos x="0" y="6"/>
              </a:cxn>
              <a:cxn ang="0">
                <a:pos x="0" y="8"/>
              </a:cxn>
              <a:cxn ang="0">
                <a:pos x="17" y="8"/>
              </a:cxn>
              <a:cxn ang="0">
                <a:pos x="44" y="4"/>
              </a:cxn>
              <a:cxn ang="0">
                <a:pos x="49" y="2"/>
              </a:cxn>
              <a:cxn ang="0">
                <a:pos x="39" y="2"/>
              </a:cxn>
              <a:cxn ang="0">
                <a:pos x="29" y="0"/>
              </a:cxn>
              <a:cxn ang="0">
                <a:pos x="20" y="0"/>
              </a:cxn>
              <a:cxn ang="0">
                <a:pos x="5" y="2"/>
              </a:cxn>
            </a:cxnLst>
            <a:rect l="0" t="0" r="r" b="b"/>
            <a:pathLst>
              <a:path w="49" h="8">
                <a:moveTo>
                  <a:pt x="5" y="2"/>
                </a:moveTo>
                <a:lnTo>
                  <a:pt x="5" y="4"/>
                </a:lnTo>
                <a:lnTo>
                  <a:pt x="0" y="6"/>
                </a:lnTo>
                <a:lnTo>
                  <a:pt x="0" y="8"/>
                </a:lnTo>
                <a:lnTo>
                  <a:pt x="17" y="8"/>
                </a:lnTo>
                <a:lnTo>
                  <a:pt x="44" y="4"/>
                </a:lnTo>
                <a:lnTo>
                  <a:pt x="49" y="2"/>
                </a:lnTo>
                <a:lnTo>
                  <a:pt x="39" y="2"/>
                </a:lnTo>
                <a:lnTo>
                  <a:pt x="29" y="0"/>
                </a:lnTo>
                <a:lnTo>
                  <a:pt x="20" y="0"/>
                </a:lnTo>
                <a:lnTo>
                  <a:pt x="5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87" name="Freeform 1729"/>
          <p:cNvSpPr>
            <a:spLocks/>
          </p:cNvSpPr>
          <p:nvPr/>
        </p:nvSpPr>
        <p:spPr bwMode="auto">
          <a:xfrm>
            <a:off x="3538535" y="2776540"/>
            <a:ext cx="317500" cy="33338"/>
          </a:xfrm>
          <a:custGeom>
            <a:avLst/>
            <a:gdLst/>
            <a:ahLst/>
            <a:cxnLst>
              <a:cxn ang="0">
                <a:pos x="39" y="4"/>
              </a:cxn>
              <a:cxn ang="0">
                <a:pos x="45" y="5"/>
              </a:cxn>
              <a:cxn ang="0">
                <a:pos x="55" y="6"/>
              </a:cxn>
              <a:cxn ang="0">
                <a:pos x="45" y="7"/>
              </a:cxn>
              <a:cxn ang="0">
                <a:pos x="50" y="7"/>
              </a:cxn>
              <a:cxn ang="0">
                <a:pos x="50" y="10"/>
              </a:cxn>
              <a:cxn ang="0">
                <a:pos x="15" y="11"/>
              </a:cxn>
              <a:cxn ang="0">
                <a:pos x="0" y="19"/>
              </a:cxn>
              <a:cxn ang="0">
                <a:pos x="45" y="19"/>
              </a:cxn>
              <a:cxn ang="0">
                <a:pos x="45" y="21"/>
              </a:cxn>
              <a:cxn ang="0">
                <a:pos x="69" y="19"/>
              </a:cxn>
              <a:cxn ang="0">
                <a:pos x="64" y="14"/>
              </a:cxn>
              <a:cxn ang="0">
                <a:pos x="74" y="14"/>
              </a:cxn>
              <a:cxn ang="0">
                <a:pos x="74" y="11"/>
              </a:cxn>
              <a:cxn ang="0">
                <a:pos x="89" y="11"/>
              </a:cxn>
              <a:cxn ang="0">
                <a:pos x="114" y="7"/>
              </a:cxn>
              <a:cxn ang="0">
                <a:pos x="200" y="0"/>
              </a:cxn>
              <a:cxn ang="0">
                <a:pos x="160" y="0"/>
              </a:cxn>
              <a:cxn ang="0">
                <a:pos x="120" y="0"/>
              </a:cxn>
              <a:cxn ang="0">
                <a:pos x="39" y="4"/>
              </a:cxn>
            </a:cxnLst>
            <a:rect l="0" t="0" r="r" b="b"/>
            <a:pathLst>
              <a:path w="200" h="21">
                <a:moveTo>
                  <a:pt x="39" y="4"/>
                </a:moveTo>
                <a:lnTo>
                  <a:pt x="45" y="5"/>
                </a:lnTo>
                <a:lnTo>
                  <a:pt x="55" y="6"/>
                </a:lnTo>
                <a:lnTo>
                  <a:pt x="45" y="7"/>
                </a:lnTo>
                <a:lnTo>
                  <a:pt x="50" y="7"/>
                </a:lnTo>
                <a:lnTo>
                  <a:pt x="50" y="10"/>
                </a:lnTo>
                <a:lnTo>
                  <a:pt x="15" y="11"/>
                </a:lnTo>
                <a:lnTo>
                  <a:pt x="0" y="19"/>
                </a:lnTo>
                <a:lnTo>
                  <a:pt x="45" y="19"/>
                </a:lnTo>
                <a:lnTo>
                  <a:pt x="45" y="21"/>
                </a:lnTo>
                <a:lnTo>
                  <a:pt x="69" y="19"/>
                </a:lnTo>
                <a:lnTo>
                  <a:pt x="64" y="14"/>
                </a:lnTo>
                <a:lnTo>
                  <a:pt x="74" y="14"/>
                </a:lnTo>
                <a:lnTo>
                  <a:pt x="74" y="11"/>
                </a:lnTo>
                <a:lnTo>
                  <a:pt x="89" y="11"/>
                </a:lnTo>
                <a:lnTo>
                  <a:pt x="114" y="7"/>
                </a:lnTo>
                <a:lnTo>
                  <a:pt x="200" y="0"/>
                </a:lnTo>
                <a:lnTo>
                  <a:pt x="160" y="0"/>
                </a:lnTo>
                <a:lnTo>
                  <a:pt x="120" y="0"/>
                </a:lnTo>
                <a:lnTo>
                  <a:pt x="39" y="4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88" name="Freeform 1730"/>
          <p:cNvSpPr>
            <a:spLocks/>
          </p:cNvSpPr>
          <p:nvPr/>
        </p:nvSpPr>
        <p:spPr bwMode="auto">
          <a:xfrm>
            <a:off x="3538535" y="2776540"/>
            <a:ext cx="317500" cy="33338"/>
          </a:xfrm>
          <a:custGeom>
            <a:avLst/>
            <a:gdLst/>
            <a:ahLst/>
            <a:cxnLst>
              <a:cxn ang="0">
                <a:pos x="39" y="4"/>
              </a:cxn>
              <a:cxn ang="0">
                <a:pos x="45" y="5"/>
              </a:cxn>
              <a:cxn ang="0">
                <a:pos x="55" y="6"/>
              </a:cxn>
              <a:cxn ang="0">
                <a:pos x="45" y="7"/>
              </a:cxn>
              <a:cxn ang="0">
                <a:pos x="50" y="7"/>
              </a:cxn>
              <a:cxn ang="0">
                <a:pos x="50" y="10"/>
              </a:cxn>
              <a:cxn ang="0">
                <a:pos x="15" y="11"/>
              </a:cxn>
              <a:cxn ang="0">
                <a:pos x="0" y="19"/>
              </a:cxn>
              <a:cxn ang="0">
                <a:pos x="45" y="19"/>
              </a:cxn>
              <a:cxn ang="0">
                <a:pos x="45" y="21"/>
              </a:cxn>
              <a:cxn ang="0">
                <a:pos x="69" y="19"/>
              </a:cxn>
              <a:cxn ang="0">
                <a:pos x="64" y="14"/>
              </a:cxn>
              <a:cxn ang="0">
                <a:pos x="74" y="14"/>
              </a:cxn>
              <a:cxn ang="0">
                <a:pos x="74" y="11"/>
              </a:cxn>
              <a:cxn ang="0">
                <a:pos x="89" y="11"/>
              </a:cxn>
              <a:cxn ang="0">
                <a:pos x="114" y="7"/>
              </a:cxn>
              <a:cxn ang="0">
                <a:pos x="200" y="0"/>
              </a:cxn>
              <a:cxn ang="0">
                <a:pos x="160" y="0"/>
              </a:cxn>
              <a:cxn ang="0">
                <a:pos x="120" y="0"/>
              </a:cxn>
              <a:cxn ang="0">
                <a:pos x="39" y="4"/>
              </a:cxn>
            </a:cxnLst>
            <a:rect l="0" t="0" r="r" b="b"/>
            <a:pathLst>
              <a:path w="200" h="21">
                <a:moveTo>
                  <a:pt x="39" y="4"/>
                </a:moveTo>
                <a:lnTo>
                  <a:pt x="45" y="5"/>
                </a:lnTo>
                <a:lnTo>
                  <a:pt x="55" y="6"/>
                </a:lnTo>
                <a:lnTo>
                  <a:pt x="45" y="7"/>
                </a:lnTo>
                <a:lnTo>
                  <a:pt x="50" y="7"/>
                </a:lnTo>
                <a:lnTo>
                  <a:pt x="50" y="10"/>
                </a:lnTo>
                <a:lnTo>
                  <a:pt x="15" y="11"/>
                </a:lnTo>
                <a:lnTo>
                  <a:pt x="0" y="19"/>
                </a:lnTo>
                <a:lnTo>
                  <a:pt x="45" y="19"/>
                </a:lnTo>
                <a:lnTo>
                  <a:pt x="45" y="21"/>
                </a:lnTo>
                <a:lnTo>
                  <a:pt x="69" y="19"/>
                </a:lnTo>
                <a:lnTo>
                  <a:pt x="64" y="14"/>
                </a:lnTo>
                <a:lnTo>
                  <a:pt x="74" y="14"/>
                </a:lnTo>
                <a:lnTo>
                  <a:pt x="74" y="11"/>
                </a:lnTo>
                <a:lnTo>
                  <a:pt x="89" y="11"/>
                </a:lnTo>
                <a:lnTo>
                  <a:pt x="114" y="7"/>
                </a:lnTo>
                <a:lnTo>
                  <a:pt x="200" y="0"/>
                </a:lnTo>
                <a:lnTo>
                  <a:pt x="160" y="0"/>
                </a:lnTo>
                <a:lnTo>
                  <a:pt x="120" y="0"/>
                </a:lnTo>
                <a:lnTo>
                  <a:pt x="39" y="4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89" name="Freeform 1731"/>
          <p:cNvSpPr>
            <a:spLocks/>
          </p:cNvSpPr>
          <p:nvPr/>
        </p:nvSpPr>
        <p:spPr bwMode="auto">
          <a:xfrm>
            <a:off x="3419473" y="2792415"/>
            <a:ext cx="79375" cy="7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9" y="2"/>
              </a:cxn>
              <a:cxn ang="0">
                <a:pos x="23" y="2"/>
              </a:cxn>
              <a:cxn ang="0">
                <a:pos x="23" y="5"/>
              </a:cxn>
              <a:cxn ang="0">
                <a:pos x="50" y="2"/>
              </a:cxn>
              <a:cxn ang="0">
                <a:pos x="40" y="0"/>
              </a:cxn>
              <a:cxn ang="0">
                <a:pos x="29" y="2"/>
              </a:cxn>
              <a:cxn ang="0">
                <a:pos x="26" y="2"/>
              </a:cxn>
              <a:cxn ang="0">
                <a:pos x="29" y="0"/>
              </a:cxn>
              <a:cxn ang="0">
                <a:pos x="0" y="0"/>
              </a:cxn>
            </a:cxnLst>
            <a:rect l="0" t="0" r="r" b="b"/>
            <a:pathLst>
              <a:path w="50" h="5">
                <a:moveTo>
                  <a:pt x="0" y="0"/>
                </a:moveTo>
                <a:lnTo>
                  <a:pt x="0" y="0"/>
                </a:lnTo>
                <a:lnTo>
                  <a:pt x="9" y="2"/>
                </a:lnTo>
                <a:lnTo>
                  <a:pt x="23" y="2"/>
                </a:lnTo>
                <a:lnTo>
                  <a:pt x="23" y="5"/>
                </a:lnTo>
                <a:lnTo>
                  <a:pt x="50" y="2"/>
                </a:lnTo>
                <a:lnTo>
                  <a:pt x="40" y="0"/>
                </a:lnTo>
                <a:lnTo>
                  <a:pt x="29" y="2"/>
                </a:lnTo>
                <a:lnTo>
                  <a:pt x="26" y="2"/>
                </a:lnTo>
                <a:lnTo>
                  <a:pt x="29" y="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90" name="Freeform 1732"/>
          <p:cNvSpPr>
            <a:spLocks/>
          </p:cNvSpPr>
          <p:nvPr/>
        </p:nvSpPr>
        <p:spPr bwMode="auto">
          <a:xfrm>
            <a:off x="3419473" y="2792415"/>
            <a:ext cx="79375" cy="7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9" y="2"/>
              </a:cxn>
              <a:cxn ang="0">
                <a:pos x="23" y="2"/>
              </a:cxn>
              <a:cxn ang="0">
                <a:pos x="23" y="5"/>
              </a:cxn>
              <a:cxn ang="0">
                <a:pos x="50" y="2"/>
              </a:cxn>
              <a:cxn ang="0">
                <a:pos x="40" y="0"/>
              </a:cxn>
              <a:cxn ang="0">
                <a:pos x="29" y="2"/>
              </a:cxn>
              <a:cxn ang="0">
                <a:pos x="26" y="2"/>
              </a:cxn>
              <a:cxn ang="0">
                <a:pos x="29" y="0"/>
              </a:cxn>
              <a:cxn ang="0">
                <a:pos x="0" y="0"/>
              </a:cxn>
            </a:cxnLst>
            <a:rect l="0" t="0" r="r" b="b"/>
            <a:pathLst>
              <a:path w="50" h="5">
                <a:moveTo>
                  <a:pt x="0" y="0"/>
                </a:moveTo>
                <a:lnTo>
                  <a:pt x="0" y="0"/>
                </a:lnTo>
                <a:lnTo>
                  <a:pt x="9" y="2"/>
                </a:lnTo>
                <a:lnTo>
                  <a:pt x="23" y="2"/>
                </a:lnTo>
                <a:lnTo>
                  <a:pt x="23" y="5"/>
                </a:lnTo>
                <a:lnTo>
                  <a:pt x="50" y="2"/>
                </a:lnTo>
                <a:lnTo>
                  <a:pt x="40" y="0"/>
                </a:lnTo>
                <a:lnTo>
                  <a:pt x="29" y="2"/>
                </a:lnTo>
                <a:lnTo>
                  <a:pt x="26" y="2"/>
                </a:lnTo>
                <a:lnTo>
                  <a:pt x="29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91" name="Freeform 1733"/>
          <p:cNvSpPr>
            <a:spLocks/>
          </p:cNvSpPr>
          <p:nvPr/>
        </p:nvSpPr>
        <p:spPr bwMode="auto">
          <a:xfrm>
            <a:off x="3475035" y="2795590"/>
            <a:ext cx="46037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6" y="3"/>
              </a:cxn>
              <a:cxn ang="0">
                <a:pos x="29" y="0"/>
              </a:cxn>
              <a:cxn ang="0">
                <a:pos x="0" y="3"/>
              </a:cxn>
            </a:cxnLst>
            <a:rect l="0" t="0" r="r" b="b"/>
            <a:pathLst>
              <a:path w="29" h="3">
                <a:moveTo>
                  <a:pt x="0" y="3"/>
                </a:moveTo>
                <a:lnTo>
                  <a:pt x="26" y="3"/>
                </a:lnTo>
                <a:lnTo>
                  <a:pt x="29" y="0"/>
                </a:lnTo>
                <a:lnTo>
                  <a:pt x="0" y="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92" name="Freeform 1734"/>
          <p:cNvSpPr>
            <a:spLocks/>
          </p:cNvSpPr>
          <p:nvPr/>
        </p:nvSpPr>
        <p:spPr bwMode="auto">
          <a:xfrm>
            <a:off x="3475035" y="2795590"/>
            <a:ext cx="46037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6" y="3"/>
              </a:cxn>
              <a:cxn ang="0">
                <a:pos x="29" y="0"/>
              </a:cxn>
              <a:cxn ang="0">
                <a:pos x="0" y="3"/>
              </a:cxn>
            </a:cxnLst>
            <a:rect l="0" t="0" r="r" b="b"/>
            <a:pathLst>
              <a:path w="29" h="3">
                <a:moveTo>
                  <a:pt x="0" y="3"/>
                </a:moveTo>
                <a:lnTo>
                  <a:pt x="26" y="3"/>
                </a:lnTo>
                <a:lnTo>
                  <a:pt x="29" y="0"/>
                </a:lnTo>
                <a:lnTo>
                  <a:pt x="0" y="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93" name="Freeform 1735"/>
          <p:cNvSpPr>
            <a:spLocks/>
          </p:cNvSpPr>
          <p:nvPr/>
        </p:nvSpPr>
        <p:spPr bwMode="auto">
          <a:xfrm>
            <a:off x="3381373" y="2806703"/>
            <a:ext cx="71437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3"/>
              </a:cxn>
              <a:cxn ang="0">
                <a:pos x="33" y="3"/>
              </a:cxn>
              <a:cxn ang="0">
                <a:pos x="45" y="0"/>
              </a:cxn>
              <a:cxn ang="0">
                <a:pos x="30" y="0"/>
              </a:cxn>
              <a:cxn ang="0">
                <a:pos x="19" y="2"/>
              </a:cxn>
              <a:cxn ang="0">
                <a:pos x="10" y="0"/>
              </a:cxn>
              <a:cxn ang="0">
                <a:pos x="0" y="0"/>
              </a:cxn>
            </a:cxnLst>
            <a:rect l="0" t="0" r="r" b="b"/>
            <a:pathLst>
              <a:path w="45" h="3">
                <a:moveTo>
                  <a:pt x="0" y="0"/>
                </a:moveTo>
                <a:lnTo>
                  <a:pt x="1" y="3"/>
                </a:lnTo>
                <a:lnTo>
                  <a:pt x="33" y="3"/>
                </a:lnTo>
                <a:lnTo>
                  <a:pt x="45" y="0"/>
                </a:lnTo>
                <a:lnTo>
                  <a:pt x="30" y="0"/>
                </a:lnTo>
                <a:lnTo>
                  <a:pt x="19" y="2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94" name="Freeform 1736"/>
          <p:cNvSpPr>
            <a:spLocks/>
          </p:cNvSpPr>
          <p:nvPr/>
        </p:nvSpPr>
        <p:spPr bwMode="auto">
          <a:xfrm>
            <a:off x="3381373" y="2806703"/>
            <a:ext cx="71437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" y="3"/>
              </a:cxn>
              <a:cxn ang="0">
                <a:pos x="33" y="3"/>
              </a:cxn>
              <a:cxn ang="0">
                <a:pos x="45" y="0"/>
              </a:cxn>
              <a:cxn ang="0">
                <a:pos x="30" y="0"/>
              </a:cxn>
              <a:cxn ang="0">
                <a:pos x="19" y="2"/>
              </a:cxn>
              <a:cxn ang="0">
                <a:pos x="10" y="0"/>
              </a:cxn>
              <a:cxn ang="0">
                <a:pos x="0" y="0"/>
              </a:cxn>
            </a:cxnLst>
            <a:rect l="0" t="0" r="r" b="b"/>
            <a:pathLst>
              <a:path w="45" h="3">
                <a:moveTo>
                  <a:pt x="0" y="0"/>
                </a:moveTo>
                <a:lnTo>
                  <a:pt x="1" y="3"/>
                </a:lnTo>
                <a:lnTo>
                  <a:pt x="33" y="3"/>
                </a:lnTo>
                <a:lnTo>
                  <a:pt x="45" y="0"/>
                </a:lnTo>
                <a:lnTo>
                  <a:pt x="30" y="0"/>
                </a:lnTo>
                <a:lnTo>
                  <a:pt x="19" y="2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95" name="Freeform 1737"/>
          <p:cNvSpPr>
            <a:spLocks/>
          </p:cNvSpPr>
          <p:nvPr/>
        </p:nvSpPr>
        <p:spPr bwMode="auto">
          <a:xfrm>
            <a:off x="3354386" y="2819403"/>
            <a:ext cx="65087" cy="1270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6"/>
              </a:cxn>
              <a:cxn ang="0">
                <a:pos x="5" y="6"/>
              </a:cxn>
              <a:cxn ang="0">
                <a:pos x="10" y="8"/>
              </a:cxn>
              <a:cxn ang="0">
                <a:pos x="29" y="6"/>
              </a:cxn>
              <a:cxn ang="0">
                <a:pos x="41" y="0"/>
              </a:cxn>
              <a:cxn ang="0">
                <a:pos x="15" y="0"/>
              </a:cxn>
              <a:cxn ang="0">
                <a:pos x="15" y="1"/>
              </a:cxn>
              <a:cxn ang="0">
                <a:pos x="0" y="4"/>
              </a:cxn>
            </a:cxnLst>
            <a:rect l="0" t="0" r="r" b="b"/>
            <a:pathLst>
              <a:path w="41" h="8">
                <a:moveTo>
                  <a:pt x="0" y="4"/>
                </a:moveTo>
                <a:lnTo>
                  <a:pt x="0" y="6"/>
                </a:lnTo>
                <a:lnTo>
                  <a:pt x="5" y="6"/>
                </a:lnTo>
                <a:lnTo>
                  <a:pt x="10" y="8"/>
                </a:lnTo>
                <a:lnTo>
                  <a:pt x="29" y="6"/>
                </a:lnTo>
                <a:lnTo>
                  <a:pt x="41" y="0"/>
                </a:lnTo>
                <a:lnTo>
                  <a:pt x="15" y="0"/>
                </a:lnTo>
                <a:lnTo>
                  <a:pt x="15" y="1"/>
                </a:lnTo>
                <a:lnTo>
                  <a:pt x="0" y="4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96" name="Freeform 1738"/>
          <p:cNvSpPr>
            <a:spLocks/>
          </p:cNvSpPr>
          <p:nvPr/>
        </p:nvSpPr>
        <p:spPr bwMode="auto">
          <a:xfrm>
            <a:off x="3354386" y="2819403"/>
            <a:ext cx="65087" cy="1270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6"/>
              </a:cxn>
              <a:cxn ang="0">
                <a:pos x="5" y="6"/>
              </a:cxn>
              <a:cxn ang="0">
                <a:pos x="10" y="8"/>
              </a:cxn>
              <a:cxn ang="0">
                <a:pos x="29" y="6"/>
              </a:cxn>
              <a:cxn ang="0">
                <a:pos x="41" y="0"/>
              </a:cxn>
              <a:cxn ang="0">
                <a:pos x="15" y="0"/>
              </a:cxn>
              <a:cxn ang="0">
                <a:pos x="15" y="1"/>
              </a:cxn>
              <a:cxn ang="0">
                <a:pos x="0" y="4"/>
              </a:cxn>
            </a:cxnLst>
            <a:rect l="0" t="0" r="r" b="b"/>
            <a:pathLst>
              <a:path w="41" h="8">
                <a:moveTo>
                  <a:pt x="0" y="4"/>
                </a:moveTo>
                <a:lnTo>
                  <a:pt x="0" y="6"/>
                </a:lnTo>
                <a:lnTo>
                  <a:pt x="5" y="6"/>
                </a:lnTo>
                <a:lnTo>
                  <a:pt x="10" y="8"/>
                </a:lnTo>
                <a:lnTo>
                  <a:pt x="29" y="6"/>
                </a:lnTo>
                <a:lnTo>
                  <a:pt x="41" y="0"/>
                </a:lnTo>
                <a:lnTo>
                  <a:pt x="15" y="0"/>
                </a:lnTo>
                <a:lnTo>
                  <a:pt x="15" y="1"/>
                </a:lnTo>
                <a:lnTo>
                  <a:pt x="0" y="4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97" name="Freeform 1739"/>
          <p:cNvSpPr>
            <a:spLocks/>
          </p:cNvSpPr>
          <p:nvPr/>
        </p:nvSpPr>
        <p:spPr bwMode="auto">
          <a:xfrm>
            <a:off x="3235323" y="2809878"/>
            <a:ext cx="19050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5" y="1"/>
              </a:cxn>
              <a:cxn ang="0">
                <a:pos x="12" y="0"/>
              </a:cxn>
              <a:cxn ang="0">
                <a:pos x="0" y="1"/>
              </a:cxn>
            </a:cxnLst>
            <a:rect l="0" t="0" r="r" b="b"/>
            <a:pathLst>
              <a:path w="12" h="1">
                <a:moveTo>
                  <a:pt x="0" y="1"/>
                </a:moveTo>
                <a:lnTo>
                  <a:pt x="5" y="1"/>
                </a:lnTo>
                <a:lnTo>
                  <a:pt x="12" y="0"/>
                </a:lnTo>
                <a:lnTo>
                  <a:pt x="0" y="1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98" name="Freeform 1740"/>
          <p:cNvSpPr>
            <a:spLocks/>
          </p:cNvSpPr>
          <p:nvPr/>
        </p:nvSpPr>
        <p:spPr bwMode="auto">
          <a:xfrm>
            <a:off x="3235323" y="2809878"/>
            <a:ext cx="19050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5" y="1"/>
              </a:cxn>
              <a:cxn ang="0">
                <a:pos x="12" y="0"/>
              </a:cxn>
              <a:cxn ang="0">
                <a:pos x="0" y="1"/>
              </a:cxn>
            </a:cxnLst>
            <a:rect l="0" t="0" r="r" b="b"/>
            <a:pathLst>
              <a:path w="12" h="1">
                <a:moveTo>
                  <a:pt x="0" y="1"/>
                </a:moveTo>
                <a:lnTo>
                  <a:pt x="5" y="1"/>
                </a:lnTo>
                <a:lnTo>
                  <a:pt x="12" y="0"/>
                </a:lnTo>
                <a:lnTo>
                  <a:pt x="0" y="1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599" name="Freeform 1741"/>
          <p:cNvSpPr>
            <a:spLocks/>
          </p:cNvSpPr>
          <p:nvPr/>
        </p:nvSpPr>
        <p:spPr bwMode="auto">
          <a:xfrm>
            <a:off x="3206748" y="2797178"/>
            <a:ext cx="93662" cy="12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9" y="8"/>
              </a:cxn>
              <a:cxn ang="0">
                <a:pos x="35" y="5"/>
              </a:cxn>
              <a:cxn ang="0">
                <a:pos x="40" y="8"/>
              </a:cxn>
              <a:cxn ang="0">
                <a:pos x="59" y="0"/>
              </a:cxn>
              <a:cxn ang="0">
                <a:pos x="40" y="0"/>
              </a:cxn>
              <a:cxn ang="0">
                <a:pos x="0" y="8"/>
              </a:cxn>
            </a:cxnLst>
            <a:rect l="0" t="0" r="r" b="b"/>
            <a:pathLst>
              <a:path w="59" h="8">
                <a:moveTo>
                  <a:pt x="0" y="8"/>
                </a:moveTo>
                <a:lnTo>
                  <a:pt x="19" y="8"/>
                </a:lnTo>
                <a:lnTo>
                  <a:pt x="35" y="5"/>
                </a:lnTo>
                <a:lnTo>
                  <a:pt x="40" y="8"/>
                </a:lnTo>
                <a:lnTo>
                  <a:pt x="59" y="0"/>
                </a:lnTo>
                <a:lnTo>
                  <a:pt x="40" y="0"/>
                </a:lnTo>
                <a:lnTo>
                  <a:pt x="0" y="8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00" name="Freeform 1742"/>
          <p:cNvSpPr>
            <a:spLocks/>
          </p:cNvSpPr>
          <p:nvPr/>
        </p:nvSpPr>
        <p:spPr bwMode="auto">
          <a:xfrm>
            <a:off x="3206748" y="2797178"/>
            <a:ext cx="93662" cy="12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19" y="8"/>
              </a:cxn>
              <a:cxn ang="0">
                <a:pos x="35" y="5"/>
              </a:cxn>
              <a:cxn ang="0">
                <a:pos x="40" y="8"/>
              </a:cxn>
              <a:cxn ang="0">
                <a:pos x="59" y="0"/>
              </a:cxn>
              <a:cxn ang="0">
                <a:pos x="40" y="0"/>
              </a:cxn>
              <a:cxn ang="0">
                <a:pos x="0" y="8"/>
              </a:cxn>
            </a:cxnLst>
            <a:rect l="0" t="0" r="r" b="b"/>
            <a:pathLst>
              <a:path w="59" h="8">
                <a:moveTo>
                  <a:pt x="0" y="8"/>
                </a:moveTo>
                <a:lnTo>
                  <a:pt x="19" y="8"/>
                </a:lnTo>
                <a:lnTo>
                  <a:pt x="35" y="5"/>
                </a:lnTo>
                <a:lnTo>
                  <a:pt x="40" y="8"/>
                </a:lnTo>
                <a:lnTo>
                  <a:pt x="59" y="0"/>
                </a:lnTo>
                <a:lnTo>
                  <a:pt x="40" y="0"/>
                </a:lnTo>
                <a:lnTo>
                  <a:pt x="0" y="8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01" name="Freeform 1743"/>
          <p:cNvSpPr>
            <a:spLocks/>
          </p:cNvSpPr>
          <p:nvPr/>
        </p:nvSpPr>
        <p:spPr bwMode="auto">
          <a:xfrm>
            <a:off x="3244848" y="2806703"/>
            <a:ext cx="122237" cy="11113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9" y="5"/>
              </a:cxn>
              <a:cxn ang="0">
                <a:pos x="25" y="7"/>
              </a:cxn>
              <a:cxn ang="0">
                <a:pos x="70" y="5"/>
              </a:cxn>
              <a:cxn ang="0">
                <a:pos x="77" y="3"/>
              </a:cxn>
              <a:cxn ang="0">
                <a:pos x="70" y="3"/>
              </a:cxn>
              <a:cxn ang="0">
                <a:pos x="70" y="0"/>
              </a:cxn>
              <a:cxn ang="0">
                <a:pos x="51" y="3"/>
              </a:cxn>
              <a:cxn ang="0">
                <a:pos x="51" y="5"/>
              </a:cxn>
              <a:cxn ang="0">
                <a:pos x="45" y="5"/>
              </a:cxn>
              <a:cxn ang="0">
                <a:pos x="45" y="3"/>
              </a:cxn>
              <a:cxn ang="0">
                <a:pos x="25" y="0"/>
              </a:cxn>
              <a:cxn ang="0">
                <a:pos x="0" y="5"/>
              </a:cxn>
            </a:cxnLst>
            <a:rect l="0" t="0" r="r" b="b"/>
            <a:pathLst>
              <a:path w="77" h="7">
                <a:moveTo>
                  <a:pt x="0" y="5"/>
                </a:moveTo>
                <a:lnTo>
                  <a:pt x="19" y="5"/>
                </a:lnTo>
                <a:lnTo>
                  <a:pt x="25" y="7"/>
                </a:lnTo>
                <a:lnTo>
                  <a:pt x="70" y="5"/>
                </a:lnTo>
                <a:lnTo>
                  <a:pt x="77" y="3"/>
                </a:lnTo>
                <a:lnTo>
                  <a:pt x="70" y="3"/>
                </a:lnTo>
                <a:lnTo>
                  <a:pt x="70" y="0"/>
                </a:lnTo>
                <a:lnTo>
                  <a:pt x="51" y="3"/>
                </a:lnTo>
                <a:lnTo>
                  <a:pt x="51" y="5"/>
                </a:lnTo>
                <a:lnTo>
                  <a:pt x="45" y="5"/>
                </a:lnTo>
                <a:lnTo>
                  <a:pt x="45" y="3"/>
                </a:lnTo>
                <a:lnTo>
                  <a:pt x="25" y="0"/>
                </a:lnTo>
                <a:lnTo>
                  <a:pt x="0" y="5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02" name="Freeform 1744"/>
          <p:cNvSpPr>
            <a:spLocks/>
          </p:cNvSpPr>
          <p:nvPr/>
        </p:nvSpPr>
        <p:spPr bwMode="auto">
          <a:xfrm>
            <a:off x="3244848" y="2806703"/>
            <a:ext cx="122237" cy="11113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9" y="5"/>
              </a:cxn>
              <a:cxn ang="0">
                <a:pos x="25" y="7"/>
              </a:cxn>
              <a:cxn ang="0">
                <a:pos x="70" y="5"/>
              </a:cxn>
              <a:cxn ang="0">
                <a:pos x="77" y="3"/>
              </a:cxn>
              <a:cxn ang="0">
                <a:pos x="70" y="3"/>
              </a:cxn>
              <a:cxn ang="0">
                <a:pos x="70" y="0"/>
              </a:cxn>
              <a:cxn ang="0">
                <a:pos x="51" y="3"/>
              </a:cxn>
              <a:cxn ang="0">
                <a:pos x="51" y="5"/>
              </a:cxn>
              <a:cxn ang="0">
                <a:pos x="45" y="5"/>
              </a:cxn>
              <a:cxn ang="0">
                <a:pos x="45" y="3"/>
              </a:cxn>
              <a:cxn ang="0">
                <a:pos x="25" y="0"/>
              </a:cxn>
              <a:cxn ang="0">
                <a:pos x="0" y="5"/>
              </a:cxn>
            </a:cxnLst>
            <a:rect l="0" t="0" r="r" b="b"/>
            <a:pathLst>
              <a:path w="77" h="7">
                <a:moveTo>
                  <a:pt x="0" y="5"/>
                </a:moveTo>
                <a:lnTo>
                  <a:pt x="19" y="5"/>
                </a:lnTo>
                <a:lnTo>
                  <a:pt x="25" y="7"/>
                </a:lnTo>
                <a:lnTo>
                  <a:pt x="70" y="5"/>
                </a:lnTo>
                <a:lnTo>
                  <a:pt x="77" y="3"/>
                </a:lnTo>
                <a:lnTo>
                  <a:pt x="70" y="3"/>
                </a:lnTo>
                <a:lnTo>
                  <a:pt x="70" y="0"/>
                </a:lnTo>
                <a:lnTo>
                  <a:pt x="51" y="3"/>
                </a:lnTo>
                <a:lnTo>
                  <a:pt x="51" y="5"/>
                </a:lnTo>
                <a:lnTo>
                  <a:pt x="45" y="5"/>
                </a:lnTo>
                <a:lnTo>
                  <a:pt x="45" y="3"/>
                </a:lnTo>
                <a:lnTo>
                  <a:pt x="25" y="0"/>
                </a:lnTo>
                <a:lnTo>
                  <a:pt x="0" y="5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03" name="Freeform 1745"/>
          <p:cNvSpPr>
            <a:spLocks/>
          </p:cNvSpPr>
          <p:nvPr/>
        </p:nvSpPr>
        <p:spPr bwMode="auto">
          <a:xfrm>
            <a:off x="3165473" y="2819403"/>
            <a:ext cx="179387" cy="31750"/>
          </a:xfrm>
          <a:custGeom>
            <a:avLst/>
            <a:gdLst/>
            <a:ahLst/>
            <a:cxnLst>
              <a:cxn ang="0">
                <a:pos x="5" y="8"/>
              </a:cxn>
              <a:cxn ang="0">
                <a:pos x="5" y="13"/>
              </a:cxn>
              <a:cxn ang="0">
                <a:pos x="28" y="13"/>
              </a:cxn>
              <a:cxn ang="0">
                <a:pos x="5" y="15"/>
              </a:cxn>
              <a:cxn ang="0">
                <a:pos x="0" y="17"/>
              </a:cxn>
              <a:cxn ang="0">
                <a:pos x="16" y="17"/>
              </a:cxn>
              <a:cxn ang="0">
                <a:pos x="10" y="20"/>
              </a:cxn>
              <a:cxn ang="0">
                <a:pos x="66" y="17"/>
              </a:cxn>
              <a:cxn ang="0">
                <a:pos x="75" y="20"/>
              </a:cxn>
              <a:cxn ang="0">
                <a:pos x="85" y="20"/>
              </a:cxn>
              <a:cxn ang="0">
                <a:pos x="109" y="15"/>
              </a:cxn>
              <a:cxn ang="0">
                <a:pos x="95" y="13"/>
              </a:cxn>
              <a:cxn ang="0">
                <a:pos x="95" y="8"/>
              </a:cxn>
              <a:cxn ang="0">
                <a:pos x="101" y="8"/>
              </a:cxn>
              <a:cxn ang="0">
                <a:pos x="101" y="4"/>
              </a:cxn>
              <a:cxn ang="0">
                <a:pos x="113" y="2"/>
              </a:cxn>
              <a:cxn ang="0">
                <a:pos x="101" y="0"/>
              </a:cxn>
              <a:cxn ang="0">
                <a:pos x="85" y="4"/>
              </a:cxn>
              <a:cxn ang="0">
                <a:pos x="66" y="2"/>
              </a:cxn>
              <a:cxn ang="0">
                <a:pos x="55" y="4"/>
              </a:cxn>
              <a:cxn ang="0">
                <a:pos x="55" y="2"/>
              </a:cxn>
              <a:cxn ang="0">
                <a:pos x="49" y="2"/>
              </a:cxn>
              <a:cxn ang="0">
                <a:pos x="21" y="4"/>
              </a:cxn>
              <a:cxn ang="0">
                <a:pos x="5" y="8"/>
              </a:cxn>
            </a:cxnLst>
            <a:rect l="0" t="0" r="r" b="b"/>
            <a:pathLst>
              <a:path w="113" h="20">
                <a:moveTo>
                  <a:pt x="5" y="8"/>
                </a:moveTo>
                <a:lnTo>
                  <a:pt x="5" y="13"/>
                </a:lnTo>
                <a:lnTo>
                  <a:pt x="28" y="13"/>
                </a:lnTo>
                <a:lnTo>
                  <a:pt x="5" y="15"/>
                </a:lnTo>
                <a:lnTo>
                  <a:pt x="0" y="17"/>
                </a:lnTo>
                <a:lnTo>
                  <a:pt x="16" y="17"/>
                </a:lnTo>
                <a:lnTo>
                  <a:pt x="10" y="20"/>
                </a:lnTo>
                <a:lnTo>
                  <a:pt x="66" y="17"/>
                </a:lnTo>
                <a:lnTo>
                  <a:pt x="75" y="20"/>
                </a:lnTo>
                <a:lnTo>
                  <a:pt x="85" y="20"/>
                </a:lnTo>
                <a:lnTo>
                  <a:pt x="109" y="15"/>
                </a:lnTo>
                <a:lnTo>
                  <a:pt x="95" y="13"/>
                </a:lnTo>
                <a:lnTo>
                  <a:pt x="95" y="8"/>
                </a:lnTo>
                <a:lnTo>
                  <a:pt x="101" y="8"/>
                </a:lnTo>
                <a:lnTo>
                  <a:pt x="101" y="4"/>
                </a:lnTo>
                <a:lnTo>
                  <a:pt x="113" y="2"/>
                </a:lnTo>
                <a:lnTo>
                  <a:pt x="101" y="0"/>
                </a:lnTo>
                <a:lnTo>
                  <a:pt x="85" y="4"/>
                </a:lnTo>
                <a:lnTo>
                  <a:pt x="66" y="2"/>
                </a:lnTo>
                <a:lnTo>
                  <a:pt x="55" y="4"/>
                </a:lnTo>
                <a:lnTo>
                  <a:pt x="55" y="2"/>
                </a:lnTo>
                <a:lnTo>
                  <a:pt x="49" y="2"/>
                </a:lnTo>
                <a:lnTo>
                  <a:pt x="21" y="4"/>
                </a:lnTo>
                <a:lnTo>
                  <a:pt x="5" y="8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04" name="Freeform 1746"/>
          <p:cNvSpPr>
            <a:spLocks/>
          </p:cNvSpPr>
          <p:nvPr/>
        </p:nvSpPr>
        <p:spPr bwMode="auto">
          <a:xfrm>
            <a:off x="3165473" y="2819403"/>
            <a:ext cx="179387" cy="31750"/>
          </a:xfrm>
          <a:custGeom>
            <a:avLst/>
            <a:gdLst/>
            <a:ahLst/>
            <a:cxnLst>
              <a:cxn ang="0">
                <a:pos x="5" y="8"/>
              </a:cxn>
              <a:cxn ang="0">
                <a:pos x="5" y="13"/>
              </a:cxn>
              <a:cxn ang="0">
                <a:pos x="28" y="13"/>
              </a:cxn>
              <a:cxn ang="0">
                <a:pos x="5" y="15"/>
              </a:cxn>
              <a:cxn ang="0">
                <a:pos x="0" y="17"/>
              </a:cxn>
              <a:cxn ang="0">
                <a:pos x="16" y="17"/>
              </a:cxn>
              <a:cxn ang="0">
                <a:pos x="10" y="20"/>
              </a:cxn>
              <a:cxn ang="0">
                <a:pos x="66" y="17"/>
              </a:cxn>
              <a:cxn ang="0">
                <a:pos x="75" y="20"/>
              </a:cxn>
              <a:cxn ang="0">
                <a:pos x="85" y="20"/>
              </a:cxn>
              <a:cxn ang="0">
                <a:pos x="109" y="15"/>
              </a:cxn>
              <a:cxn ang="0">
                <a:pos x="95" y="13"/>
              </a:cxn>
              <a:cxn ang="0">
                <a:pos x="95" y="8"/>
              </a:cxn>
              <a:cxn ang="0">
                <a:pos x="101" y="8"/>
              </a:cxn>
              <a:cxn ang="0">
                <a:pos x="101" y="4"/>
              </a:cxn>
              <a:cxn ang="0">
                <a:pos x="113" y="2"/>
              </a:cxn>
              <a:cxn ang="0">
                <a:pos x="101" y="0"/>
              </a:cxn>
              <a:cxn ang="0">
                <a:pos x="85" y="4"/>
              </a:cxn>
              <a:cxn ang="0">
                <a:pos x="66" y="2"/>
              </a:cxn>
              <a:cxn ang="0">
                <a:pos x="55" y="4"/>
              </a:cxn>
              <a:cxn ang="0">
                <a:pos x="55" y="2"/>
              </a:cxn>
              <a:cxn ang="0">
                <a:pos x="49" y="2"/>
              </a:cxn>
              <a:cxn ang="0">
                <a:pos x="21" y="4"/>
              </a:cxn>
              <a:cxn ang="0">
                <a:pos x="5" y="8"/>
              </a:cxn>
            </a:cxnLst>
            <a:rect l="0" t="0" r="r" b="b"/>
            <a:pathLst>
              <a:path w="113" h="20">
                <a:moveTo>
                  <a:pt x="5" y="8"/>
                </a:moveTo>
                <a:lnTo>
                  <a:pt x="5" y="13"/>
                </a:lnTo>
                <a:lnTo>
                  <a:pt x="28" y="13"/>
                </a:lnTo>
                <a:lnTo>
                  <a:pt x="5" y="15"/>
                </a:lnTo>
                <a:lnTo>
                  <a:pt x="0" y="17"/>
                </a:lnTo>
                <a:lnTo>
                  <a:pt x="16" y="17"/>
                </a:lnTo>
                <a:lnTo>
                  <a:pt x="10" y="20"/>
                </a:lnTo>
                <a:lnTo>
                  <a:pt x="66" y="17"/>
                </a:lnTo>
                <a:lnTo>
                  <a:pt x="75" y="20"/>
                </a:lnTo>
                <a:lnTo>
                  <a:pt x="85" y="20"/>
                </a:lnTo>
                <a:lnTo>
                  <a:pt x="109" y="15"/>
                </a:lnTo>
                <a:lnTo>
                  <a:pt x="95" y="13"/>
                </a:lnTo>
                <a:lnTo>
                  <a:pt x="95" y="8"/>
                </a:lnTo>
                <a:lnTo>
                  <a:pt x="101" y="8"/>
                </a:lnTo>
                <a:lnTo>
                  <a:pt x="101" y="4"/>
                </a:lnTo>
                <a:lnTo>
                  <a:pt x="113" y="2"/>
                </a:lnTo>
                <a:lnTo>
                  <a:pt x="101" y="0"/>
                </a:lnTo>
                <a:lnTo>
                  <a:pt x="85" y="4"/>
                </a:lnTo>
                <a:lnTo>
                  <a:pt x="66" y="2"/>
                </a:lnTo>
                <a:lnTo>
                  <a:pt x="55" y="4"/>
                </a:lnTo>
                <a:lnTo>
                  <a:pt x="55" y="2"/>
                </a:lnTo>
                <a:lnTo>
                  <a:pt x="49" y="2"/>
                </a:lnTo>
                <a:lnTo>
                  <a:pt x="21" y="4"/>
                </a:lnTo>
                <a:lnTo>
                  <a:pt x="5" y="8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05" name="Freeform 1747"/>
          <p:cNvSpPr>
            <a:spLocks/>
          </p:cNvSpPr>
          <p:nvPr/>
        </p:nvSpPr>
        <p:spPr bwMode="auto">
          <a:xfrm>
            <a:off x="3109911" y="2817815"/>
            <a:ext cx="134937" cy="14288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5" y="7"/>
              </a:cxn>
              <a:cxn ang="0">
                <a:pos x="5" y="9"/>
              </a:cxn>
              <a:cxn ang="0">
                <a:pos x="26" y="9"/>
              </a:cxn>
              <a:cxn ang="0">
                <a:pos x="45" y="5"/>
              </a:cxn>
              <a:cxn ang="0">
                <a:pos x="85" y="2"/>
              </a:cxn>
              <a:cxn ang="0">
                <a:pos x="80" y="1"/>
              </a:cxn>
              <a:cxn ang="0">
                <a:pos x="56" y="0"/>
              </a:cxn>
              <a:cxn ang="0">
                <a:pos x="31" y="1"/>
              </a:cxn>
              <a:cxn ang="0">
                <a:pos x="31" y="2"/>
              </a:cxn>
              <a:cxn ang="0">
                <a:pos x="0" y="7"/>
              </a:cxn>
            </a:cxnLst>
            <a:rect l="0" t="0" r="r" b="b"/>
            <a:pathLst>
              <a:path w="85" h="9">
                <a:moveTo>
                  <a:pt x="0" y="7"/>
                </a:moveTo>
                <a:lnTo>
                  <a:pt x="5" y="7"/>
                </a:lnTo>
                <a:lnTo>
                  <a:pt x="5" y="9"/>
                </a:lnTo>
                <a:lnTo>
                  <a:pt x="26" y="9"/>
                </a:lnTo>
                <a:lnTo>
                  <a:pt x="45" y="5"/>
                </a:lnTo>
                <a:lnTo>
                  <a:pt x="85" y="2"/>
                </a:lnTo>
                <a:lnTo>
                  <a:pt x="80" y="1"/>
                </a:lnTo>
                <a:lnTo>
                  <a:pt x="56" y="0"/>
                </a:lnTo>
                <a:lnTo>
                  <a:pt x="31" y="1"/>
                </a:lnTo>
                <a:lnTo>
                  <a:pt x="31" y="2"/>
                </a:lnTo>
                <a:lnTo>
                  <a:pt x="0" y="7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06" name="Freeform 1748"/>
          <p:cNvSpPr>
            <a:spLocks/>
          </p:cNvSpPr>
          <p:nvPr/>
        </p:nvSpPr>
        <p:spPr bwMode="auto">
          <a:xfrm>
            <a:off x="3109911" y="2817815"/>
            <a:ext cx="134937" cy="14288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5" y="7"/>
              </a:cxn>
              <a:cxn ang="0">
                <a:pos x="5" y="9"/>
              </a:cxn>
              <a:cxn ang="0">
                <a:pos x="26" y="9"/>
              </a:cxn>
              <a:cxn ang="0">
                <a:pos x="45" y="5"/>
              </a:cxn>
              <a:cxn ang="0">
                <a:pos x="85" y="2"/>
              </a:cxn>
              <a:cxn ang="0">
                <a:pos x="80" y="1"/>
              </a:cxn>
              <a:cxn ang="0">
                <a:pos x="56" y="0"/>
              </a:cxn>
              <a:cxn ang="0">
                <a:pos x="31" y="1"/>
              </a:cxn>
              <a:cxn ang="0">
                <a:pos x="31" y="2"/>
              </a:cxn>
              <a:cxn ang="0">
                <a:pos x="0" y="7"/>
              </a:cxn>
            </a:cxnLst>
            <a:rect l="0" t="0" r="r" b="b"/>
            <a:pathLst>
              <a:path w="85" h="9">
                <a:moveTo>
                  <a:pt x="0" y="7"/>
                </a:moveTo>
                <a:lnTo>
                  <a:pt x="5" y="7"/>
                </a:lnTo>
                <a:lnTo>
                  <a:pt x="5" y="9"/>
                </a:lnTo>
                <a:lnTo>
                  <a:pt x="26" y="9"/>
                </a:lnTo>
                <a:lnTo>
                  <a:pt x="45" y="5"/>
                </a:lnTo>
                <a:lnTo>
                  <a:pt x="85" y="2"/>
                </a:lnTo>
                <a:lnTo>
                  <a:pt x="80" y="1"/>
                </a:lnTo>
                <a:lnTo>
                  <a:pt x="56" y="0"/>
                </a:lnTo>
                <a:lnTo>
                  <a:pt x="31" y="1"/>
                </a:lnTo>
                <a:lnTo>
                  <a:pt x="31" y="2"/>
                </a:lnTo>
                <a:lnTo>
                  <a:pt x="0" y="7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07" name="Freeform 1749"/>
          <p:cNvSpPr>
            <a:spLocks/>
          </p:cNvSpPr>
          <p:nvPr/>
        </p:nvSpPr>
        <p:spPr bwMode="auto">
          <a:xfrm>
            <a:off x="6410321" y="2879728"/>
            <a:ext cx="33337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"/>
              </a:cxn>
              <a:cxn ang="0">
                <a:pos x="21" y="3"/>
              </a:cxn>
              <a:cxn ang="0">
                <a:pos x="0" y="0"/>
              </a:cxn>
            </a:cxnLst>
            <a:rect l="0" t="0" r="r" b="b"/>
            <a:pathLst>
              <a:path w="21" h="3">
                <a:moveTo>
                  <a:pt x="0" y="0"/>
                </a:moveTo>
                <a:lnTo>
                  <a:pt x="0" y="3"/>
                </a:lnTo>
                <a:lnTo>
                  <a:pt x="21" y="3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08" name="Freeform 1750"/>
          <p:cNvSpPr>
            <a:spLocks/>
          </p:cNvSpPr>
          <p:nvPr/>
        </p:nvSpPr>
        <p:spPr bwMode="auto">
          <a:xfrm>
            <a:off x="6410321" y="2879728"/>
            <a:ext cx="33337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"/>
              </a:cxn>
              <a:cxn ang="0">
                <a:pos x="21" y="3"/>
              </a:cxn>
              <a:cxn ang="0">
                <a:pos x="0" y="0"/>
              </a:cxn>
            </a:cxnLst>
            <a:rect l="0" t="0" r="r" b="b"/>
            <a:pathLst>
              <a:path w="21" h="3">
                <a:moveTo>
                  <a:pt x="0" y="0"/>
                </a:moveTo>
                <a:lnTo>
                  <a:pt x="0" y="3"/>
                </a:lnTo>
                <a:lnTo>
                  <a:pt x="21" y="3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09" name="Freeform 1751"/>
          <p:cNvSpPr>
            <a:spLocks/>
          </p:cNvSpPr>
          <p:nvPr/>
        </p:nvSpPr>
        <p:spPr bwMode="auto">
          <a:xfrm>
            <a:off x="6410321" y="2879728"/>
            <a:ext cx="36512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"/>
              </a:cxn>
              <a:cxn ang="0">
                <a:pos x="23" y="3"/>
              </a:cxn>
            </a:cxnLst>
            <a:rect l="0" t="0" r="r" b="b"/>
            <a:pathLst>
              <a:path w="23" h="3">
                <a:moveTo>
                  <a:pt x="0" y="0"/>
                </a:moveTo>
                <a:lnTo>
                  <a:pt x="0" y="3"/>
                </a:lnTo>
                <a:lnTo>
                  <a:pt x="23" y="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10" name="Line 1752"/>
          <p:cNvSpPr>
            <a:spLocks noChangeShapeType="1"/>
          </p:cNvSpPr>
          <p:nvPr/>
        </p:nvSpPr>
        <p:spPr bwMode="auto">
          <a:xfrm flipH="1" flipV="1">
            <a:off x="6410321" y="2879728"/>
            <a:ext cx="28575" cy="4763"/>
          </a:xfrm>
          <a:prstGeom prst="line">
            <a:avLst/>
          </a:prstGeom>
          <a:noFill/>
          <a:ln w="9525" cap="rnd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11" name="Freeform 1753"/>
          <p:cNvSpPr>
            <a:spLocks/>
          </p:cNvSpPr>
          <p:nvPr/>
        </p:nvSpPr>
        <p:spPr bwMode="auto">
          <a:xfrm>
            <a:off x="2741611" y="2940053"/>
            <a:ext cx="22225" cy="1746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3"/>
              </a:cxn>
              <a:cxn ang="0">
                <a:pos x="0" y="9"/>
              </a:cxn>
              <a:cxn ang="0">
                <a:pos x="5" y="11"/>
              </a:cxn>
              <a:cxn ang="0">
                <a:pos x="5" y="9"/>
              </a:cxn>
              <a:cxn ang="0">
                <a:pos x="14" y="0"/>
              </a:cxn>
              <a:cxn ang="0">
                <a:pos x="5" y="0"/>
              </a:cxn>
            </a:cxnLst>
            <a:rect l="0" t="0" r="r" b="b"/>
            <a:pathLst>
              <a:path w="14" h="11">
                <a:moveTo>
                  <a:pt x="5" y="0"/>
                </a:moveTo>
                <a:lnTo>
                  <a:pt x="0" y="3"/>
                </a:lnTo>
                <a:lnTo>
                  <a:pt x="0" y="9"/>
                </a:lnTo>
                <a:lnTo>
                  <a:pt x="5" y="11"/>
                </a:lnTo>
                <a:lnTo>
                  <a:pt x="5" y="9"/>
                </a:lnTo>
                <a:lnTo>
                  <a:pt x="14" y="0"/>
                </a:lnTo>
                <a:lnTo>
                  <a:pt x="5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12" name="Freeform 1754"/>
          <p:cNvSpPr>
            <a:spLocks/>
          </p:cNvSpPr>
          <p:nvPr/>
        </p:nvSpPr>
        <p:spPr bwMode="auto">
          <a:xfrm>
            <a:off x="2741611" y="2940053"/>
            <a:ext cx="22225" cy="1746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3"/>
              </a:cxn>
              <a:cxn ang="0">
                <a:pos x="0" y="9"/>
              </a:cxn>
              <a:cxn ang="0">
                <a:pos x="5" y="11"/>
              </a:cxn>
              <a:cxn ang="0">
                <a:pos x="5" y="9"/>
              </a:cxn>
              <a:cxn ang="0">
                <a:pos x="14" y="0"/>
              </a:cxn>
              <a:cxn ang="0">
                <a:pos x="5" y="0"/>
              </a:cxn>
            </a:cxnLst>
            <a:rect l="0" t="0" r="r" b="b"/>
            <a:pathLst>
              <a:path w="14" h="11">
                <a:moveTo>
                  <a:pt x="5" y="0"/>
                </a:moveTo>
                <a:lnTo>
                  <a:pt x="0" y="3"/>
                </a:lnTo>
                <a:lnTo>
                  <a:pt x="0" y="9"/>
                </a:lnTo>
                <a:lnTo>
                  <a:pt x="5" y="11"/>
                </a:lnTo>
                <a:lnTo>
                  <a:pt x="5" y="9"/>
                </a:lnTo>
                <a:lnTo>
                  <a:pt x="14" y="0"/>
                </a:lnTo>
                <a:lnTo>
                  <a:pt x="5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13" name="Freeform 1755"/>
          <p:cNvSpPr>
            <a:spLocks/>
          </p:cNvSpPr>
          <p:nvPr/>
        </p:nvSpPr>
        <p:spPr bwMode="auto">
          <a:xfrm>
            <a:off x="2763836" y="2967040"/>
            <a:ext cx="39687" cy="14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"/>
              </a:cxn>
              <a:cxn ang="0">
                <a:pos x="10" y="4"/>
              </a:cxn>
              <a:cxn ang="0">
                <a:pos x="10" y="5"/>
              </a:cxn>
              <a:cxn ang="0">
                <a:pos x="15" y="5"/>
              </a:cxn>
              <a:cxn ang="0">
                <a:pos x="15" y="7"/>
              </a:cxn>
              <a:cxn ang="0">
                <a:pos x="20" y="9"/>
              </a:cxn>
              <a:cxn ang="0">
                <a:pos x="25" y="7"/>
              </a:cxn>
              <a:cxn ang="0">
                <a:pos x="20" y="1"/>
              </a:cxn>
              <a:cxn ang="0">
                <a:pos x="0" y="0"/>
              </a:cxn>
            </a:cxnLst>
            <a:rect l="0" t="0" r="r" b="b"/>
            <a:pathLst>
              <a:path w="25" h="9">
                <a:moveTo>
                  <a:pt x="0" y="0"/>
                </a:moveTo>
                <a:lnTo>
                  <a:pt x="0" y="1"/>
                </a:lnTo>
                <a:lnTo>
                  <a:pt x="10" y="4"/>
                </a:lnTo>
                <a:lnTo>
                  <a:pt x="10" y="5"/>
                </a:lnTo>
                <a:lnTo>
                  <a:pt x="15" y="5"/>
                </a:lnTo>
                <a:lnTo>
                  <a:pt x="15" y="7"/>
                </a:lnTo>
                <a:lnTo>
                  <a:pt x="20" y="9"/>
                </a:lnTo>
                <a:lnTo>
                  <a:pt x="25" y="7"/>
                </a:lnTo>
                <a:lnTo>
                  <a:pt x="20" y="1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14" name="Freeform 1756"/>
          <p:cNvSpPr>
            <a:spLocks/>
          </p:cNvSpPr>
          <p:nvPr/>
        </p:nvSpPr>
        <p:spPr bwMode="auto">
          <a:xfrm>
            <a:off x="2763836" y="2967040"/>
            <a:ext cx="39687" cy="14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"/>
              </a:cxn>
              <a:cxn ang="0">
                <a:pos x="10" y="4"/>
              </a:cxn>
              <a:cxn ang="0">
                <a:pos x="10" y="5"/>
              </a:cxn>
              <a:cxn ang="0">
                <a:pos x="15" y="5"/>
              </a:cxn>
              <a:cxn ang="0">
                <a:pos x="15" y="7"/>
              </a:cxn>
              <a:cxn ang="0">
                <a:pos x="20" y="9"/>
              </a:cxn>
              <a:cxn ang="0">
                <a:pos x="25" y="7"/>
              </a:cxn>
              <a:cxn ang="0">
                <a:pos x="20" y="1"/>
              </a:cxn>
              <a:cxn ang="0">
                <a:pos x="0" y="0"/>
              </a:cxn>
            </a:cxnLst>
            <a:rect l="0" t="0" r="r" b="b"/>
            <a:pathLst>
              <a:path w="25" h="9">
                <a:moveTo>
                  <a:pt x="0" y="0"/>
                </a:moveTo>
                <a:lnTo>
                  <a:pt x="0" y="1"/>
                </a:lnTo>
                <a:lnTo>
                  <a:pt x="10" y="4"/>
                </a:lnTo>
                <a:lnTo>
                  <a:pt x="10" y="5"/>
                </a:lnTo>
                <a:lnTo>
                  <a:pt x="15" y="5"/>
                </a:lnTo>
                <a:lnTo>
                  <a:pt x="15" y="7"/>
                </a:lnTo>
                <a:lnTo>
                  <a:pt x="20" y="9"/>
                </a:lnTo>
                <a:lnTo>
                  <a:pt x="25" y="7"/>
                </a:lnTo>
                <a:lnTo>
                  <a:pt x="20" y="1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15" name="Freeform 1757"/>
          <p:cNvSpPr>
            <a:spLocks/>
          </p:cNvSpPr>
          <p:nvPr/>
        </p:nvSpPr>
        <p:spPr bwMode="auto">
          <a:xfrm>
            <a:off x="3709985" y="2770190"/>
            <a:ext cx="566737" cy="133350"/>
          </a:xfrm>
          <a:custGeom>
            <a:avLst/>
            <a:gdLst/>
            <a:ahLst/>
            <a:cxnLst>
              <a:cxn ang="0">
                <a:pos x="11" y="15"/>
              </a:cxn>
              <a:cxn ang="0">
                <a:pos x="0" y="22"/>
              </a:cxn>
              <a:cxn ang="0">
                <a:pos x="68" y="24"/>
              </a:cxn>
              <a:cxn ang="0">
                <a:pos x="68" y="29"/>
              </a:cxn>
              <a:cxn ang="0">
                <a:pos x="64" y="35"/>
              </a:cxn>
              <a:cxn ang="0">
                <a:pos x="59" y="37"/>
              </a:cxn>
              <a:cxn ang="0">
                <a:pos x="75" y="38"/>
              </a:cxn>
              <a:cxn ang="0">
                <a:pos x="82" y="43"/>
              </a:cxn>
              <a:cxn ang="0">
                <a:pos x="54" y="48"/>
              </a:cxn>
              <a:cxn ang="0">
                <a:pos x="76" y="46"/>
              </a:cxn>
              <a:cxn ang="0">
                <a:pos x="71" y="50"/>
              </a:cxn>
              <a:cxn ang="0">
                <a:pos x="57" y="53"/>
              </a:cxn>
              <a:cxn ang="0">
                <a:pos x="52" y="61"/>
              </a:cxn>
              <a:cxn ang="0">
                <a:pos x="52" y="69"/>
              </a:cxn>
              <a:cxn ang="0">
                <a:pos x="59" y="79"/>
              </a:cxn>
              <a:cxn ang="0">
                <a:pos x="85" y="84"/>
              </a:cxn>
              <a:cxn ang="0">
                <a:pos x="106" y="75"/>
              </a:cxn>
              <a:cxn ang="0">
                <a:pos x="121" y="72"/>
              </a:cxn>
              <a:cxn ang="0">
                <a:pos x="127" y="63"/>
              </a:cxn>
              <a:cxn ang="0">
                <a:pos x="135" y="61"/>
              </a:cxn>
              <a:cxn ang="0">
                <a:pos x="196" y="53"/>
              </a:cxn>
              <a:cxn ang="0">
                <a:pos x="260" y="46"/>
              </a:cxn>
              <a:cxn ang="0">
                <a:pos x="250" y="43"/>
              </a:cxn>
              <a:cxn ang="0">
                <a:pos x="255" y="39"/>
              </a:cxn>
              <a:cxn ang="0">
                <a:pos x="274" y="37"/>
              </a:cxn>
              <a:cxn ang="0">
                <a:pos x="274" y="32"/>
              </a:cxn>
              <a:cxn ang="0">
                <a:pos x="296" y="29"/>
              </a:cxn>
              <a:cxn ang="0">
                <a:pos x="296" y="24"/>
              </a:cxn>
              <a:cxn ang="0">
                <a:pos x="290" y="22"/>
              </a:cxn>
              <a:cxn ang="0">
                <a:pos x="307" y="17"/>
              </a:cxn>
              <a:cxn ang="0">
                <a:pos x="309" y="15"/>
              </a:cxn>
              <a:cxn ang="0">
                <a:pos x="335" y="9"/>
              </a:cxn>
              <a:cxn ang="0">
                <a:pos x="331" y="4"/>
              </a:cxn>
              <a:cxn ang="0">
                <a:pos x="312" y="3"/>
              </a:cxn>
              <a:cxn ang="0">
                <a:pos x="186" y="3"/>
              </a:cxn>
              <a:cxn ang="0">
                <a:pos x="85" y="5"/>
              </a:cxn>
              <a:cxn ang="0">
                <a:pos x="71" y="7"/>
              </a:cxn>
              <a:cxn ang="0">
                <a:pos x="57" y="9"/>
              </a:cxn>
              <a:cxn ang="0">
                <a:pos x="47" y="13"/>
              </a:cxn>
              <a:cxn ang="0">
                <a:pos x="0" y="15"/>
              </a:cxn>
            </a:cxnLst>
            <a:rect l="0" t="0" r="r" b="b"/>
            <a:pathLst>
              <a:path w="357" h="84">
                <a:moveTo>
                  <a:pt x="0" y="15"/>
                </a:moveTo>
                <a:lnTo>
                  <a:pt x="11" y="15"/>
                </a:lnTo>
                <a:lnTo>
                  <a:pt x="11" y="17"/>
                </a:lnTo>
                <a:lnTo>
                  <a:pt x="0" y="22"/>
                </a:lnTo>
                <a:lnTo>
                  <a:pt x="11" y="24"/>
                </a:lnTo>
                <a:lnTo>
                  <a:pt x="68" y="24"/>
                </a:lnTo>
                <a:lnTo>
                  <a:pt x="64" y="27"/>
                </a:lnTo>
                <a:lnTo>
                  <a:pt x="68" y="29"/>
                </a:lnTo>
                <a:lnTo>
                  <a:pt x="68" y="33"/>
                </a:lnTo>
                <a:lnTo>
                  <a:pt x="64" y="35"/>
                </a:lnTo>
                <a:lnTo>
                  <a:pt x="64" y="37"/>
                </a:lnTo>
                <a:lnTo>
                  <a:pt x="59" y="37"/>
                </a:lnTo>
                <a:lnTo>
                  <a:pt x="69" y="39"/>
                </a:lnTo>
                <a:lnTo>
                  <a:pt x="75" y="38"/>
                </a:lnTo>
                <a:lnTo>
                  <a:pt x="75" y="39"/>
                </a:lnTo>
                <a:lnTo>
                  <a:pt x="82" y="43"/>
                </a:lnTo>
                <a:lnTo>
                  <a:pt x="63" y="43"/>
                </a:lnTo>
                <a:lnTo>
                  <a:pt x="54" y="48"/>
                </a:lnTo>
                <a:lnTo>
                  <a:pt x="64" y="48"/>
                </a:lnTo>
                <a:lnTo>
                  <a:pt x="76" y="46"/>
                </a:lnTo>
                <a:lnTo>
                  <a:pt x="76" y="48"/>
                </a:lnTo>
                <a:lnTo>
                  <a:pt x="71" y="50"/>
                </a:lnTo>
                <a:lnTo>
                  <a:pt x="63" y="50"/>
                </a:lnTo>
                <a:lnTo>
                  <a:pt x="57" y="53"/>
                </a:lnTo>
                <a:lnTo>
                  <a:pt x="50" y="61"/>
                </a:lnTo>
                <a:lnTo>
                  <a:pt x="52" y="61"/>
                </a:lnTo>
                <a:lnTo>
                  <a:pt x="50" y="67"/>
                </a:lnTo>
                <a:lnTo>
                  <a:pt x="52" y="69"/>
                </a:lnTo>
                <a:lnTo>
                  <a:pt x="52" y="72"/>
                </a:lnTo>
                <a:lnTo>
                  <a:pt x="59" y="79"/>
                </a:lnTo>
                <a:lnTo>
                  <a:pt x="64" y="80"/>
                </a:lnTo>
                <a:lnTo>
                  <a:pt x="85" y="84"/>
                </a:lnTo>
                <a:lnTo>
                  <a:pt x="87" y="84"/>
                </a:lnTo>
                <a:lnTo>
                  <a:pt x="106" y="75"/>
                </a:lnTo>
                <a:lnTo>
                  <a:pt x="106" y="74"/>
                </a:lnTo>
                <a:lnTo>
                  <a:pt x="121" y="72"/>
                </a:lnTo>
                <a:lnTo>
                  <a:pt x="127" y="67"/>
                </a:lnTo>
                <a:lnTo>
                  <a:pt x="127" y="63"/>
                </a:lnTo>
                <a:lnTo>
                  <a:pt x="132" y="63"/>
                </a:lnTo>
                <a:lnTo>
                  <a:pt x="135" y="61"/>
                </a:lnTo>
                <a:lnTo>
                  <a:pt x="166" y="61"/>
                </a:lnTo>
                <a:lnTo>
                  <a:pt x="196" y="53"/>
                </a:lnTo>
                <a:lnTo>
                  <a:pt x="236" y="50"/>
                </a:lnTo>
                <a:lnTo>
                  <a:pt x="260" y="46"/>
                </a:lnTo>
                <a:lnTo>
                  <a:pt x="262" y="46"/>
                </a:lnTo>
                <a:lnTo>
                  <a:pt x="250" y="43"/>
                </a:lnTo>
                <a:lnTo>
                  <a:pt x="250" y="39"/>
                </a:lnTo>
                <a:lnTo>
                  <a:pt x="255" y="39"/>
                </a:lnTo>
                <a:lnTo>
                  <a:pt x="274" y="43"/>
                </a:lnTo>
                <a:lnTo>
                  <a:pt x="274" y="37"/>
                </a:lnTo>
                <a:lnTo>
                  <a:pt x="277" y="35"/>
                </a:lnTo>
                <a:lnTo>
                  <a:pt x="274" y="32"/>
                </a:lnTo>
                <a:lnTo>
                  <a:pt x="290" y="32"/>
                </a:lnTo>
                <a:lnTo>
                  <a:pt x="296" y="29"/>
                </a:lnTo>
                <a:lnTo>
                  <a:pt x="295" y="27"/>
                </a:lnTo>
                <a:lnTo>
                  <a:pt x="296" y="24"/>
                </a:lnTo>
                <a:lnTo>
                  <a:pt x="290" y="24"/>
                </a:lnTo>
                <a:lnTo>
                  <a:pt x="290" y="22"/>
                </a:lnTo>
                <a:lnTo>
                  <a:pt x="309" y="22"/>
                </a:lnTo>
                <a:lnTo>
                  <a:pt x="307" y="17"/>
                </a:lnTo>
                <a:lnTo>
                  <a:pt x="305" y="15"/>
                </a:lnTo>
                <a:lnTo>
                  <a:pt x="309" y="15"/>
                </a:lnTo>
                <a:lnTo>
                  <a:pt x="309" y="13"/>
                </a:lnTo>
                <a:lnTo>
                  <a:pt x="335" y="9"/>
                </a:lnTo>
                <a:lnTo>
                  <a:pt x="357" y="7"/>
                </a:lnTo>
                <a:lnTo>
                  <a:pt x="331" y="4"/>
                </a:lnTo>
                <a:lnTo>
                  <a:pt x="305" y="4"/>
                </a:lnTo>
                <a:lnTo>
                  <a:pt x="312" y="3"/>
                </a:lnTo>
                <a:lnTo>
                  <a:pt x="277" y="0"/>
                </a:lnTo>
                <a:lnTo>
                  <a:pt x="186" y="3"/>
                </a:lnTo>
                <a:lnTo>
                  <a:pt x="139" y="4"/>
                </a:lnTo>
                <a:lnTo>
                  <a:pt x="85" y="5"/>
                </a:lnTo>
                <a:lnTo>
                  <a:pt x="87" y="7"/>
                </a:lnTo>
                <a:lnTo>
                  <a:pt x="71" y="7"/>
                </a:lnTo>
                <a:lnTo>
                  <a:pt x="45" y="9"/>
                </a:lnTo>
                <a:lnTo>
                  <a:pt x="57" y="9"/>
                </a:lnTo>
                <a:lnTo>
                  <a:pt x="57" y="11"/>
                </a:lnTo>
                <a:lnTo>
                  <a:pt x="47" y="13"/>
                </a:lnTo>
                <a:lnTo>
                  <a:pt x="5" y="13"/>
                </a:lnTo>
                <a:lnTo>
                  <a:pt x="0" y="15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16" name="Freeform 1758"/>
          <p:cNvSpPr>
            <a:spLocks/>
          </p:cNvSpPr>
          <p:nvPr/>
        </p:nvSpPr>
        <p:spPr bwMode="auto">
          <a:xfrm>
            <a:off x="3709985" y="2770190"/>
            <a:ext cx="566737" cy="133350"/>
          </a:xfrm>
          <a:custGeom>
            <a:avLst/>
            <a:gdLst/>
            <a:ahLst/>
            <a:cxnLst>
              <a:cxn ang="0">
                <a:pos x="11" y="15"/>
              </a:cxn>
              <a:cxn ang="0">
                <a:pos x="0" y="22"/>
              </a:cxn>
              <a:cxn ang="0">
                <a:pos x="68" y="24"/>
              </a:cxn>
              <a:cxn ang="0">
                <a:pos x="68" y="29"/>
              </a:cxn>
              <a:cxn ang="0">
                <a:pos x="64" y="35"/>
              </a:cxn>
              <a:cxn ang="0">
                <a:pos x="59" y="37"/>
              </a:cxn>
              <a:cxn ang="0">
                <a:pos x="75" y="38"/>
              </a:cxn>
              <a:cxn ang="0">
                <a:pos x="82" y="43"/>
              </a:cxn>
              <a:cxn ang="0">
                <a:pos x="54" y="48"/>
              </a:cxn>
              <a:cxn ang="0">
                <a:pos x="76" y="46"/>
              </a:cxn>
              <a:cxn ang="0">
                <a:pos x="71" y="50"/>
              </a:cxn>
              <a:cxn ang="0">
                <a:pos x="57" y="53"/>
              </a:cxn>
              <a:cxn ang="0">
                <a:pos x="52" y="61"/>
              </a:cxn>
              <a:cxn ang="0">
                <a:pos x="52" y="69"/>
              </a:cxn>
              <a:cxn ang="0">
                <a:pos x="59" y="79"/>
              </a:cxn>
              <a:cxn ang="0">
                <a:pos x="85" y="84"/>
              </a:cxn>
              <a:cxn ang="0">
                <a:pos x="106" y="75"/>
              </a:cxn>
              <a:cxn ang="0">
                <a:pos x="121" y="72"/>
              </a:cxn>
              <a:cxn ang="0">
                <a:pos x="127" y="63"/>
              </a:cxn>
              <a:cxn ang="0">
                <a:pos x="135" y="61"/>
              </a:cxn>
              <a:cxn ang="0">
                <a:pos x="196" y="53"/>
              </a:cxn>
              <a:cxn ang="0">
                <a:pos x="260" y="46"/>
              </a:cxn>
              <a:cxn ang="0">
                <a:pos x="250" y="43"/>
              </a:cxn>
              <a:cxn ang="0">
                <a:pos x="255" y="39"/>
              </a:cxn>
              <a:cxn ang="0">
                <a:pos x="274" y="37"/>
              </a:cxn>
              <a:cxn ang="0">
                <a:pos x="274" y="32"/>
              </a:cxn>
              <a:cxn ang="0">
                <a:pos x="296" y="29"/>
              </a:cxn>
              <a:cxn ang="0">
                <a:pos x="296" y="24"/>
              </a:cxn>
              <a:cxn ang="0">
                <a:pos x="290" y="22"/>
              </a:cxn>
              <a:cxn ang="0">
                <a:pos x="307" y="17"/>
              </a:cxn>
              <a:cxn ang="0">
                <a:pos x="309" y="15"/>
              </a:cxn>
              <a:cxn ang="0">
                <a:pos x="335" y="9"/>
              </a:cxn>
              <a:cxn ang="0">
                <a:pos x="331" y="4"/>
              </a:cxn>
              <a:cxn ang="0">
                <a:pos x="312" y="3"/>
              </a:cxn>
              <a:cxn ang="0">
                <a:pos x="186" y="3"/>
              </a:cxn>
              <a:cxn ang="0">
                <a:pos x="85" y="5"/>
              </a:cxn>
              <a:cxn ang="0">
                <a:pos x="71" y="7"/>
              </a:cxn>
              <a:cxn ang="0">
                <a:pos x="57" y="9"/>
              </a:cxn>
              <a:cxn ang="0">
                <a:pos x="47" y="13"/>
              </a:cxn>
              <a:cxn ang="0">
                <a:pos x="0" y="15"/>
              </a:cxn>
            </a:cxnLst>
            <a:rect l="0" t="0" r="r" b="b"/>
            <a:pathLst>
              <a:path w="357" h="84">
                <a:moveTo>
                  <a:pt x="0" y="15"/>
                </a:moveTo>
                <a:lnTo>
                  <a:pt x="11" y="15"/>
                </a:lnTo>
                <a:lnTo>
                  <a:pt x="11" y="17"/>
                </a:lnTo>
                <a:lnTo>
                  <a:pt x="0" y="22"/>
                </a:lnTo>
                <a:lnTo>
                  <a:pt x="11" y="24"/>
                </a:lnTo>
                <a:lnTo>
                  <a:pt x="68" y="24"/>
                </a:lnTo>
                <a:lnTo>
                  <a:pt x="64" y="27"/>
                </a:lnTo>
                <a:lnTo>
                  <a:pt x="68" y="29"/>
                </a:lnTo>
                <a:lnTo>
                  <a:pt x="68" y="33"/>
                </a:lnTo>
                <a:lnTo>
                  <a:pt x="64" y="35"/>
                </a:lnTo>
                <a:lnTo>
                  <a:pt x="64" y="37"/>
                </a:lnTo>
                <a:lnTo>
                  <a:pt x="59" y="37"/>
                </a:lnTo>
                <a:lnTo>
                  <a:pt x="69" y="39"/>
                </a:lnTo>
                <a:lnTo>
                  <a:pt x="75" y="38"/>
                </a:lnTo>
                <a:lnTo>
                  <a:pt x="75" y="39"/>
                </a:lnTo>
                <a:lnTo>
                  <a:pt x="82" y="43"/>
                </a:lnTo>
                <a:lnTo>
                  <a:pt x="63" y="43"/>
                </a:lnTo>
                <a:lnTo>
                  <a:pt x="54" y="48"/>
                </a:lnTo>
                <a:lnTo>
                  <a:pt x="64" y="48"/>
                </a:lnTo>
                <a:lnTo>
                  <a:pt x="76" y="46"/>
                </a:lnTo>
                <a:lnTo>
                  <a:pt x="76" y="48"/>
                </a:lnTo>
                <a:lnTo>
                  <a:pt x="71" y="50"/>
                </a:lnTo>
                <a:lnTo>
                  <a:pt x="63" y="50"/>
                </a:lnTo>
                <a:lnTo>
                  <a:pt x="57" y="53"/>
                </a:lnTo>
                <a:lnTo>
                  <a:pt x="50" y="61"/>
                </a:lnTo>
                <a:lnTo>
                  <a:pt x="52" y="61"/>
                </a:lnTo>
                <a:lnTo>
                  <a:pt x="50" y="67"/>
                </a:lnTo>
                <a:lnTo>
                  <a:pt x="52" y="69"/>
                </a:lnTo>
                <a:lnTo>
                  <a:pt x="52" y="72"/>
                </a:lnTo>
                <a:lnTo>
                  <a:pt x="59" y="79"/>
                </a:lnTo>
                <a:lnTo>
                  <a:pt x="64" y="80"/>
                </a:lnTo>
                <a:lnTo>
                  <a:pt x="85" y="84"/>
                </a:lnTo>
                <a:lnTo>
                  <a:pt x="87" y="84"/>
                </a:lnTo>
                <a:lnTo>
                  <a:pt x="106" y="75"/>
                </a:lnTo>
                <a:lnTo>
                  <a:pt x="106" y="74"/>
                </a:lnTo>
                <a:lnTo>
                  <a:pt x="121" y="72"/>
                </a:lnTo>
                <a:lnTo>
                  <a:pt x="127" y="67"/>
                </a:lnTo>
                <a:lnTo>
                  <a:pt x="127" y="63"/>
                </a:lnTo>
                <a:lnTo>
                  <a:pt x="132" y="63"/>
                </a:lnTo>
                <a:lnTo>
                  <a:pt x="135" y="61"/>
                </a:lnTo>
                <a:lnTo>
                  <a:pt x="166" y="61"/>
                </a:lnTo>
                <a:lnTo>
                  <a:pt x="196" y="53"/>
                </a:lnTo>
                <a:lnTo>
                  <a:pt x="236" y="50"/>
                </a:lnTo>
                <a:lnTo>
                  <a:pt x="260" y="46"/>
                </a:lnTo>
                <a:lnTo>
                  <a:pt x="262" y="46"/>
                </a:lnTo>
                <a:lnTo>
                  <a:pt x="250" y="43"/>
                </a:lnTo>
                <a:lnTo>
                  <a:pt x="250" y="39"/>
                </a:lnTo>
                <a:lnTo>
                  <a:pt x="255" y="39"/>
                </a:lnTo>
                <a:lnTo>
                  <a:pt x="274" y="43"/>
                </a:lnTo>
                <a:lnTo>
                  <a:pt x="274" y="37"/>
                </a:lnTo>
                <a:lnTo>
                  <a:pt x="277" y="35"/>
                </a:lnTo>
                <a:lnTo>
                  <a:pt x="274" y="32"/>
                </a:lnTo>
                <a:lnTo>
                  <a:pt x="290" y="32"/>
                </a:lnTo>
                <a:lnTo>
                  <a:pt x="296" y="29"/>
                </a:lnTo>
                <a:lnTo>
                  <a:pt x="295" y="27"/>
                </a:lnTo>
                <a:lnTo>
                  <a:pt x="296" y="24"/>
                </a:lnTo>
                <a:lnTo>
                  <a:pt x="290" y="24"/>
                </a:lnTo>
                <a:lnTo>
                  <a:pt x="290" y="22"/>
                </a:lnTo>
                <a:lnTo>
                  <a:pt x="309" y="22"/>
                </a:lnTo>
                <a:lnTo>
                  <a:pt x="307" y="17"/>
                </a:lnTo>
                <a:lnTo>
                  <a:pt x="305" y="15"/>
                </a:lnTo>
                <a:lnTo>
                  <a:pt x="309" y="15"/>
                </a:lnTo>
                <a:lnTo>
                  <a:pt x="309" y="13"/>
                </a:lnTo>
                <a:lnTo>
                  <a:pt x="335" y="9"/>
                </a:lnTo>
                <a:lnTo>
                  <a:pt x="357" y="7"/>
                </a:lnTo>
                <a:lnTo>
                  <a:pt x="331" y="4"/>
                </a:lnTo>
                <a:lnTo>
                  <a:pt x="305" y="4"/>
                </a:lnTo>
                <a:lnTo>
                  <a:pt x="312" y="3"/>
                </a:lnTo>
                <a:lnTo>
                  <a:pt x="277" y="0"/>
                </a:lnTo>
                <a:lnTo>
                  <a:pt x="186" y="3"/>
                </a:lnTo>
                <a:lnTo>
                  <a:pt x="139" y="4"/>
                </a:lnTo>
                <a:lnTo>
                  <a:pt x="85" y="5"/>
                </a:lnTo>
                <a:lnTo>
                  <a:pt x="87" y="7"/>
                </a:lnTo>
                <a:lnTo>
                  <a:pt x="71" y="7"/>
                </a:lnTo>
                <a:lnTo>
                  <a:pt x="45" y="9"/>
                </a:lnTo>
                <a:lnTo>
                  <a:pt x="57" y="9"/>
                </a:lnTo>
                <a:lnTo>
                  <a:pt x="57" y="11"/>
                </a:lnTo>
                <a:lnTo>
                  <a:pt x="47" y="13"/>
                </a:lnTo>
                <a:lnTo>
                  <a:pt x="5" y="13"/>
                </a:lnTo>
                <a:lnTo>
                  <a:pt x="0" y="15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17" name="Freeform 1759"/>
          <p:cNvSpPr>
            <a:spLocks/>
          </p:cNvSpPr>
          <p:nvPr/>
        </p:nvSpPr>
        <p:spPr bwMode="auto">
          <a:xfrm>
            <a:off x="4090985" y="2862265"/>
            <a:ext cx="112712" cy="22225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3" y="5"/>
              </a:cxn>
              <a:cxn ang="0">
                <a:pos x="0" y="9"/>
              </a:cxn>
              <a:cxn ang="0">
                <a:pos x="13" y="9"/>
              </a:cxn>
              <a:cxn ang="0">
                <a:pos x="5" y="12"/>
              </a:cxn>
              <a:cxn ang="0">
                <a:pos x="34" y="14"/>
              </a:cxn>
              <a:cxn ang="0">
                <a:pos x="61" y="9"/>
              </a:cxn>
              <a:cxn ang="0">
                <a:pos x="68" y="5"/>
              </a:cxn>
              <a:cxn ang="0">
                <a:pos x="71" y="3"/>
              </a:cxn>
              <a:cxn ang="0">
                <a:pos x="68" y="3"/>
              </a:cxn>
              <a:cxn ang="0">
                <a:pos x="66" y="0"/>
              </a:cxn>
              <a:cxn ang="0">
                <a:pos x="56" y="0"/>
              </a:cxn>
              <a:cxn ang="0">
                <a:pos x="47" y="3"/>
              </a:cxn>
              <a:cxn ang="0">
                <a:pos x="34" y="3"/>
              </a:cxn>
              <a:cxn ang="0">
                <a:pos x="34" y="0"/>
              </a:cxn>
              <a:cxn ang="0">
                <a:pos x="20" y="5"/>
              </a:cxn>
              <a:cxn ang="0">
                <a:pos x="20" y="3"/>
              </a:cxn>
              <a:cxn ang="0">
                <a:pos x="10" y="0"/>
              </a:cxn>
              <a:cxn ang="0">
                <a:pos x="0" y="3"/>
              </a:cxn>
            </a:cxnLst>
            <a:rect l="0" t="0" r="r" b="b"/>
            <a:pathLst>
              <a:path w="71" h="14">
                <a:moveTo>
                  <a:pt x="0" y="3"/>
                </a:moveTo>
                <a:lnTo>
                  <a:pt x="13" y="5"/>
                </a:lnTo>
                <a:lnTo>
                  <a:pt x="0" y="9"/>
                </a:lnTo>
                <a:lnTo>
                  <a:pt x="13" y="9"/>
                </a:lnTo>
                <a:lnTo>
                  <a:pt x="5" y="12"/>
                </a:lnTo>
                <a:lnTo>
                  <a:pt x="34" y="14"/>
                </a:lnTo>
                <a:lnTo>
                  <a:pt x="61" y="9"/>
                </a:lnTo>
                <a:lnTo>
                  <a:pt x="68" y="5"/>
                </a:lnTo>
                <a:lnTo>
                  <a:pt x="71" y="3"/>
                </a:lnTo>
                <a:lnTo>
                  <a:pt x="68" y="3"/>
                </a:lnTo>
                <a:lnTo>
                  <a:pt x="66" y="0"/>
                </a:lnTo>
                <a:lnTo>
                  <a:pt x="56" y="0"/>
                </a:lnTo>
                <a:lnTo>
                  <a:pt x="47" y="3"/>
                </a:lnTo>
                <a:lnTo>
                  <a:pt x="34" y="3"/>
                </a:lnTo>
                <a:lnTo>
                  <a:pt x="34" y="0"/>
                </a:lnTo>
                <a:lnTo>
                  <a:pt x="20" y="5"/>
                </a:lnTo>
                <a:lnTo>
                  <a:pt x="20" y="3"/>
                </a:lnTo>
                <a:lnTo>
                  <a:pt x="10" y="0"/>
                </a:lnTo>
                <a:lnTo>
                  <a:pt x="0" y="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18" name="Freeform 1760"/>
          <p:cNvSpPr>
            <a:spLocks/>
          </p:cNvSpPr>
          <p:nvPr/>
        </p:nvSpPr>
        <p:spPr bwMode="auto">
          <a:xfrm>
            <a:off x="4090985" y="2862265"/>
            <a:ext cx="112712" cy="22225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3" y="5"/>
              </a:cxn>
              <a:cxn ang="0">
                <a:pos x="0" y="9"/>
              </a:cxn>
              <a:cxn ang="0">
                <a:pos x="13" y="9"/>
              </a:cxn>
              <a:cxn ang="0">
                <a:pos x="5" y="12"/>
              </a:cxn>
              <a:cxn ang="0">
                <a:pos x="34" y="14"/>
              </a:cxn>
              <a:cxn ang="0">
                <a:pos x="61" y="9"/>
              </a:cxn>
              <a:cxn ang="0">
                <a:pos x="68" y="5"/>
              </a:cxn>
              <a:cxn ang="0">
                <a:pos x="71" y="3"/>
              </a:cxn>
              <a:cxn ang="0">
                <a:pos x="68" y="3"/>
              </a:cxn>
              <a:cxn ang="0">
                <a:pos x="66" y="0"/>
              </a:cxn>
              <a:cxn ang="0">
                <a:pos x="56" y="0"/>
              </a:cxn>
              <a:cxn ang="0">
                <a:pos x="47" y="3"/>
              </a:cxn>
              <a:cxn ang="0">
                <a:pos x="34" y="3"/>
              </a:cxn>
              <a:cxn ang="0">
                <a:pos x="34" y="0"/>
              </a:cxn>
              <a:cxn ang="0">
                <a:pos x="20" y="5"/>
              </a:cxn>
              <a:cxn ang="0">
                <a:pos x="20" y="3"/>
              </a:cxn>
              <a:cxn ang="0">
                <a:pos x="10" y="0"/>
              </a:cxn>
              <a:cxn ang="0">
                <a:pos x="0" y="3"/>
              </a:cxn>
            </a:cxnLst>
            <a:rect l="0" t="0" r="r" b="b"/>
            <a:pathLst>
              <a:path w="71" h="14">
                <a:moveTo>
                  <a:pt x="0" y="3"/>
                </a:moveTo>
                <a:lnTo>
                  <a:pt x="13" y="5"/>
                </a:lnTo>
                <a:lnTo>
                  <a:pt x="0" y="9"/>
                </a:lnTo>
                <a:lnTo>
                  <a:pt x="13" y="9"/>
                </a:lnTo>
                <a:lnTo>
                  <a:pt x="5" y="12"/>
                </a:lnTo>
                <a:lnTo>
                  <a:pt x="34" y="14"/>
                </a:lnTo>
                <a:lnTo>
                  <a:pt x="61" y="9"/>
                </a:lnTo>
                <a:lnTo>
                  <a:pt x="68" y="5"/>
                </a:lnTo>
                <a:lnTo>
                  <a:pt x="71" y="3"/>
                </a:lnTo>
                <a:lnTo>
                  <a:pt x="68" y="3"/>
                </a:lnTo>
                <a:lnTo>
                  <a:pt x="66" y="0"/>
                </a:lnTo>
                <a:lnTo>
                  <a:pt x="56" y="0"/>
                </a:lnTo>
                <a:lnTo>
                  <a:pt x="47" y="3"/>
                </a:lnTo>
                <a:lnTo>
                  <a:pt x="34" y="3"/>
                </a:lnTo>
                <a:lnTo>
                  <a:pt x="34" y="0"/>
                </a:lnTo>
                <a:lnTo>
                  <a:pt x="20" y="5"/>
                </a:lnTo>
                <a:lnTo>
                  <a:pt x="20" y="3"/>
                </a:lnTo>
                <a:lnTo>
                  <a:pt x="10" y="0"/>
                </a:lnTo>
                <a:lnTo>
                  <a:pt x="0" y="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19" name="Line 1761"/>
          <p:cNvSpPr>
            <a:spLocks noChangeShapeType="1"/>
          </p:cNvSpPr>
          <p:nvPr/>
        </p:nvSpPr>
        <p:spPr bwMode="auto">
          <a:xfrm>
            <a:off x="4184647" y="2811465"/>
            <a:ext cx="3175" cy="1588"/>
          </a:xfrm>
          <a:prstGeom prst="line">
            <a:avLst/>
          </a:prstGeom>
          <a:noFill/>
          <a:ln w="9525" cap="rnd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20" name="Freeform 1762"/>
          <p:cNvSpPr>
            <a:spLocks/>
          </p:cNvSpPr>
          <p:nvPr/>
        </p:nvSpPr>
        <p:spPr bwMode="auto">
          <a:xfrm>
            <a:off x="4921247" y="3408366"/>
            <a:ext cx="96837" cy="93663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0" y="55"/>
              </a:cxn>
              <a:cxn ang="0">
                <a:pos x="5" y="59"/>
              </a:cxn>
              <a:cxn ang="0">
                <a:pos x="10" y="59"/>
              </a:cxn>
              <a:cxn ang="0">
                <a:pos x="29" y="57"/>
              </a:cxn>
              <a:cxn ang="0">
                <a:pos x="32" y="57"/>
              </a:cxn>
              <a:cxn ang="0">
                <a:pos x="54" y="29"/>
              </a:cxn>
              <a:cxn ang="0">
                <a:pos x="56" y="16"/>
              </a:cxn>
              <a:cxn ang="0">
                <a:pos x="56" y="17"/>
              </a:cxn>
              <a:cxn ang="0">
                <a:pos x="61" y="15"/>
              </a:cxn>
              <a:cxn ang="0">
                <a:pos x="56" y="1"/>
              </a:cxn>
              <a:cxn ang="0">
                <a:pos x="51" y="0"/>
              </a:cxn>
              <a:cxn ang="0">
                <a:pos x="46" y="5"/>
              </a:cxn>
              <a:cxn ang="0">
                <a:pos x="44" y="9"/>
              </a:cxn>
              <a:cxn ang="0">
                <a:pos x="42" y="12"/>
              </a:cxn>
              <a:cxn ang="0">
                <a:pos x="8" y="17"/>
              </a:cxn>
              <a:cxn ang="0">
                <a:pos x="5" y="23"/>
              </a:cxn>
              <a:cxn ang="0">
                <a:pos x="8" y="36"/>
              </a:cxn>
              <a:cxn ang="0">
                <a:pos x="0" y="43"/>
              </a:cxn>
            </a:cxnLst>
            <a:rect l="0" t="0" r="r" b="b"/>
            <a:pathLst>
              <a:path w="61" h="59">
                <a:moveTo>
                  <a:pt x="0" y="43"/>
                </a:moveTo>
                <a:lnTo>
                  <a:pt x="0" y="55"/>
                </a:lnTo>
                <a:lnTo>
                  <a:pt x="5" y="59"/>
                </a:lnTo>
                <a:lnTo>
                  <a:pt x="10" y="59"/>
                </a:lnTo>
                <a:lnTo>
                  <a:pt x="29" y="57"/>
                </a:lnTo>
                <a:lnTo>
                  <a:pt x="32" y="57"/>
                </a:lnTo>
                <a:lnTo>
                  <a:pt x="54" y="29"/>
                </a:lnTo>
                <a:lnTo>
                  <a:pt x="56" y="16"/>
                </a:lnTo>
                <a:lnTo>
                  <a:pt x="56" y="17"/>
                </a:lnTo>
                <a:lnTo>
                  <a:pt x="61" y="15"/>
                </a:lnTo>
                <a:lnTo>
                  <a:pt x="56" y="1"/>
                </a:lnTo>
                <a:lnTo>
                  <a:pt x="51" y="0"/>
                </a:lnTo>
                <a:lnTo>
                  <a:pt x="46" y="5"/>
                </a:lnTo>
                <a:lnTo>
                  <a:pt x="44" y="9"/>
                </a:lnTo>
                <a:lnTo>
                  <a:pt x="42" y="12"/>
                </a:lnTo>
                <a:lnTo>
                  <a:pt x="8" y="17"/>
                </a:lnTo>
                <a:lnTo>
                  <a:pt x="5" y="23"/>
                </a:lnTo>
                <a:lnTo>
                  <a:pt x="8" y="36"/>
                </a:lnTo>
                <a:lnTo>
                  <a:pt x="0" y="4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21" name="Freeform 1763"/>
          <p:cNvSpPr>
            <a:spLocks/>
          </p:cNvSpPr>
          <p:nvPr/>
        </p:nvSpPr>
        <p:spPr bwMode="auto">
          <a:xfrm>
            <a:off x="4921247" y="3408366"/>
            <a:ext cx="96837" cy="93663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0" y="55"/>
              </a:cxn>
              <a:cxn ang="0">
                <a:pos x="5" y="59"/>
              </a:cxn>
              <a:cxn ang="0">
                <a:pos x="10" y="59"/>
              </a:cxn>
              <a:cxn ang="0">
                <a:pos x="29" y="57"/>
              </a:cxn>
              <a:cxn ang="0">
                <a:pos x="32" y="57"/>
              </a:cxn>
              <a:cxn ang="0">
                <a:pos x="54" y="29"/>
              </a:cxn>
              <a:cxn ang="0">
                <a:pos x="56" y="16"/>
              </a:cxn>
              <a:cxn ang="0">
                <a:pos x="56" y="17"/>
              </a:cxn>
              <a:cxn ang="0">
                <a:pos x="61" y="15"/>
              </a:cxn>
              <a:cxn ang="0">
                <a:pos x="56" y="1"/>
              </a:cxn>
              <a:cxn ang="0">
                <a:pos x="51" y="0"/>
              </a:cxn>
              <a:cxn ang="0">
                <a:pos x="46" y="5"/>
              </a:cxn>
              <a:cxn ang="0">
                <a:pos x="44" y="9"/>
              </a:cxn>
              <a:cxn ang="0">
                <a:pos x="42" y="12"/>
              </a:cxn>
              <a:cxn ang="0">
                <a:pos x="8" y="17"/>
              </a:cxn>
              <a:cxn ang="0">
                <a:pos x="5" y="23"/>
              </a:cxn>
              <a:cxn ang="0">
                <a:pos x="8" y="36"/>
              </a:cxn>
              <a:cxn ang="0">
                <a:pos x="0" y="43"/>
              </a:cxn>
            </a:cxnLst>
            <a:rect l="0" t="0" r="r" b="b"/>
            <a:pathLst>
              <a:path w="61" h="59">
                <a:moveTo>
                  <a:pt x="0" y="43"/>
                </a:moveTo>
                <a:lnTo>
                  <a:pt x="0" y="55"/>
                </a:lnTo>
                <a:lnTo>
                  <a:pt x="5" y="59"/>
                </a:lnTo>
                <a:lnTo>
                  <a:pt x="10" y="59"/>
                </a:lnTo>
                <a:lnTo>
                  <a:pt x="29" y="57"/>
                </a:lnTo>
                <a:lnTo>
                  <a:pt x="32" y="57"/>
                </a:lnTo>
                <a:lnTo>
                  <a:pt x="54" y="29"/>
                </a:lnTo>
                <a:lnTo>
                  <a:pt x="56" y="16"/>
                </a:lnTo>
                <a:lnTo>
                  <a:pt x="56" y="17"/>
                </a:lnTo>
                <a:lnTo>
                  <a:pt x="61" y="15"/>
                </a:lnTo>
                <a:lnTo>
                  <a:pt x="56" y="1"/>
                </a:lnTo>
                <a:lnTo>
                  <a:pt x="51" y="0"/>
                </a:lnTo>
                <a:lnTo>
                  <a:pt x="46" y="5"/>
                </a:lnTo>
                <a:lnTo>
                  <a:pt x="44" y="9"/>
                </a:lnTo>
                <a:lnTo>
                  <a:pt x="42" y="12"/>
                </a:lnTo>
                <a:lnTo>
                  <a:pt x="8" y="17"/>
                </a:lnTo>
                <a:lnTo>
                  <a:pt x="5" y="23"/>
                </a:lnTo>
                <a:lnTo>
                  <a:pt x="8" y="36"/>
                </a:lnTo>
                <a:lnTo>
                  <a:pt x="0" y="4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22" name="Freeform 1764"/>
          <p:cNvSpPr>
            <a:spLocks/>
          </p:cNvSpPr>
          <p:nvPr/>
        </p:nvSpPr>
        <p:spPr bwMode="auto">
          <a:xfrm>
            <a:off x="5065709" y="3235328"/>
            <a:ext cx="15875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4"/>
              </a:cxn>
              <a:cxn ang="0">
                <a:pos x="10" y="0"/>
              </a:cxn>
              <a:cxn ang="0">
                <a:pos x="0" y="0"/>
              </a:cxn>
            </a:cxnLst>
            <a:rect l="0" t="0" r="r" b="b"/>
            <a:pathLst>
              <a:path w="10" h="4">
                <a:moveTo>
                  <a:pt x="0" y="0"/>
                </a:moveTo>
                <a:lnTo>
                  <a:pt x="5" y="4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23" name="Freeform 1765"/>
          <p:cNvSpPr>
            <a:spLocks/>
          </p:cNvSpPr>
          <p:nvPr/>
        </p:nvSpPr>
        <p:spPr bwMode="auto">
          <a:xfrm>
            <a:off x="5065709" y="3235328"/>
            <a:ext cx="15875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4"/>
              </a:cxn>
              <a:cxn ang="0">
                <a:pos x="10" y="0"/>
              </a:cxn>
              <a:cxn ang="0">
                <a:pos x="0" y="0"/>
              </a:cxn>
            </a:cxnLst>
            <a:rect l="0" t="0" r="r" b="b"/>
            <a:pathLst>
              <a:path w="10" h="4">
                <a:moveTo>
                  <a:pt x="0" y="0"/>
                </a:moveTo>
                <a:lnTo>
                  <a:pt x="5" y="4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24" name="Freeform 1766"/>
          <p:cNvSpPr>
            <a:spLocks/>
          </p:cNvSpPr>
          <p:nvPr/>
        </p:nvSpPr>
        <p:spPr bwMode="auto">
          <a:xfrm>
            <a:off x="5438772" y="3252791"/>
            <a:ext cx="30162" cy="30163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5" y="19"/>
              </a:cxn>
              <a:cxn ang="0">
                <a:pos x="19" y="19"/>
              </a:cxn>
              <a:cxn ang="0">
                <a:pos x="19" y="11"/>
              </a:cxn>
              <a:cxn ang="0">
                <a:pos x="9" y="1"/>
              </a:cxn>
              <a:cxn ang="0">
                <a:pos x="5" y="0"/>
              </a:cxn>
              <a:cxn ang="0">
                <a:pos x="5" y="3"/>
              </a:cxn>
              <a:cxn ang="0">
                <a:pos x="0" y="11"/>
              </a:cxn>
            </a:cxnLst>
            <a:rect l="0" t="0" r="r" b="b"/>
            <a:pathLst>
              <a:path w="19" h="19">
                <a:moveTo>
                  <a:pt x="0" y="11"/>
                </a:moveTo>
                <a:lnTo>
                  <a:pt x="5" y="19"/>
                </a:lnTo>
                <a:lnTo>
                  <a:pt x="19" y="19"/>
                </a:lnTo>
                <a:lnTo>
                  <a:pt x="19" y="11"/>
                </a:lnTo>
                <a:lnTo>
                  <a:pt x="9" y="1"/>
                </a:lnTo>
                <a:lnTo>
                  <a:pt x="5" y="0"/>
                </a:lnTo>
                <a:lnTo>
                  <a:pt x="5" y="3"/>
                </a:lnTo>
                <a:lnTo>
                  <a:pt x="0" y="11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25" name="Freeform 1767"/>
          <p:cNvSpPr>
            <a:spLocks/>
          </p:cNvSpPr>
          <p:nvPr/>
        </p:nvSpPr>
        <p:spPr bwMode="auto">
          <a:xfrm>
            <a:off x="5438772" y="3252791"/>
            <a:ext cx="30162" cy="30163"/>
          </a:xfrm>
          <a:custGeom>
            <a:avLst/>
            <a:gdLst/>
            <a:ahLst/>
            <a:cxnLst>
              <a:cxn ang="0">
                <a:pos x="0" y="11"/>
              </a:cxn>
              <a:cxn ang="0">
                <a:pos x="5" y="19"/>
              </a:cxn>
              <a:cxn ang="0">
                <a:pos x="19" y="19"/>
              </a:cxn>
              <a:cxn ang="0">
                <a:pos x="19" y="11"/>
              </a:cxn>
              <a:cxn ang="0">
                <a:pos x="9" y="1"/>
              </a:cxn>
              <a:cxn ang="0">
                <a:pos x="5" y="0"/>
              </a:cxn>
              <a:cxn ang="0">
                <a:pos x="5" y="3"/>
              </a:cxn>
              <a:cxn ang="0">
                <a:pos x="0" y="11"/>
              </a:cxn>
            </a:cxnLst>
            <a:rect l="0" t="0" r="r" b="b"/>
            <a:pathLst>
              <a:path w="19" h="19">
                <a:moveTo>
                  <a:pt x="0" y="11"/>
                </a:moveTo>
                <a:lnTo>
                  <a:pt x="5" y="19"/>
                </a:lnTo>
                <a:lnTo>
                  <a:pt x="19" y="19"/>
                </a:lnTo>
                <a:lnTo>
                  <a:pt x="19" y="11"/>
                </a:lnTo>
                <a:lnTo>
                  <a:pt x="9" y="1"/>
                </a:lnTo>
                <a:lnTo>
                  <a:pt x="5" y="0"/>
                </a:lnTo>
                <a:lnTo>
                  <a:pt x="5" y="3"/>
                </a:lnTo>
                <a:lnTo>
                  <a:pt x="0" y="11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26" name="Freeform 1768"/>
          <p:cNvSpPr>
            <a:spLocks/>
          </p:cNvSpPr>
          <p:nvPr/>
        </p:nvSpPr>
        <p:spPr bwMode="auto">
          <a:xfrm>
            <a:off x="5824534" y="3182941"/>
            <a:ext cx="33337" cy="952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5" y="6"/>
              </a:cxn>
              <a:cxn ang="0">
                <a:pos x="11" y="5"/>
              </a:cxn>
              <a:cxn ang="0">
                <a:pos x="21" y="3"/>
              </a:cxn>
              <a:cxn ang="0">
                <a:pos x="21" y="0"/>
              </a:cxn>
              <a:cxn ang="0">
                <a:pos x="11" y="0"/>
              </a:cxn>
              <a:cxn ang="0">
                <a:pos x="0" y="2"/>
              </a:cxn>
            </a:cxnLst>
            <a:rect l="0" t="0" r="r" b="b"/>
            <a:pathLst>
              <a:path w="21" h="6">
                <a:moveTo>
                  <a:pt x="0" y="2"/>
                </a:moveTo>
                <a:lnTo>
                  <a:pt x="5" y="6"/>
                </a:lnTo>
                <a:lnTo>
                  <a:pt x="11" y="5"/>
                </a:lnTo>
                <a:lnTo>
                  <a:pt x="21" y="3"/>
                </a:lnTo>
                <a:lnTo>
                  <a:pt x="21" y="0"/>
                </a:lnTo>
                <a:lnTo>
                  <a:pt x="11" y="0"/>
                </a:lnTo>
                <a:lnTo>
                  <a:pt x="0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27" name="Freeform 1769"/>
          <p:cNvSpPr>
            <a:spLocks/>
          </p:cNvSpPr>
          <p:nvPr/>
        </p:nvSpPr>
        <p:spPr bwMode="auto">
          <a:xfrm>
            <a:off x="5824534" y="3182941"/>
            <a:ext cx="33337" cy="952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5" y="6"/>
              </a:cxn>
              <a:cxn ang="0">
                <a:pos x="11" y="5"/>
              </a:cxn>
              <a:cxn ang="0">
                <a:pos x="21" y="3"/>
              </a:cxn>
              <a:cxn ang="0">
                <a:pos x="21" y="0"/>
              </a:cxn>
              <a:cxn ang="0">
                <a:pos x="11" y="0"/>
              </a:cxn>
              <a:cxn ang="0">
                <a:pos x="0" y="2"/>
              </a:cxn>
            </a:cxnLst>
            <a:rect l="0" t="0" r="r" b="b"/>
            <a:pathLst>
              <a:path w="21" h="6">
                <a:moveTo>
                  <a:pt x="0" y="2"/>
                </a:moveTo>
                <a:lnTo>
                  <a:pt x="5" y="6"/>
                </a:lnTo>
                <a:lnTo>
                  <a:pt x="11" y="5"/>
                </a:lnTo>
                <a:lnTo>
                  <a:pt x="21" y="3"/>
                </a:lnTo>
                <a:lnTo>
                  <a:pt x="21" y="0"/>
                </a:lnTo>
                <a:lnTo>
                  <a:pt x="11" y="0"/>
                </a:lnTo>
                <a:lnTo>
                  <a:pt x="0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28" name="Freeform 1770"/>
          <p:cNvSpPr>
            <a:spLocks/>
          </p:cNvSpPr>
          <p:nvPr/>
        </p:nvSpPr>
        <p:spPr bwMode="auto">
          <a:xfrm>
            <a:off x="5981696" y="3144841"/>
            <a:ext cx="17462" cy="1905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5" y="12"/>
              </a:cxn>
              <a:cxn ang="0">
                <a:pos x="11" y="12"/>
              </a:cxn>
              <a:cxn ang="0">
                <a:pos x="11" y="0"/>
              </a:cxn>
              <a:cxn ang="0">
                <a:pos x="5" y="1"/>
              </a:cxn>
              <a:cxn ang="0">
                <a:pos x="0" y="6"/>
              </a:cxn>
            </a:cxnLst>
            <a:rect l="0" t="0" r="r" b="b"/>
            <a:pathLst>
              <a:path w="11" h="12">
                <a:moveTo>
                  <a:pt x="0" y="6"/>
                </a:moveTo>
                <a:lnTo>
                  <a:pt x="5" y="12"/>
                </a:lnTo>
                <a:lnTo>
                  <a:pt x="11" y="12"/>
                </a:lnTo>
                <a:lnTo>
                  <a:pt x="11" y="0"/>
                </a:lnTo>
                <a:lnTo>
                  <a:pt x="5" y="1"/>
                </a:lnTo>
                <a:lnTo>
                  <a:pt x="0" y="6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29" name="Freeform 1771"/>
          <p:cNvSpPr>
            <a:spLocks/>
          </p:cNvSpPr>
          <p:nvPr/>
        </p:nvSpPr>
        <p:spPr bwMode="auto">
          <a:xfrm>
            <a:off x="5981696" y="3144841"/>
            <a:ext cx="17462" cy="1905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5" y="12"/>
              </a:cxn>
              <a:cxn ang="0">
                <a:pos x="11" y="12"/>
              </a:cxn>
              <a:cxn ang="0">
                <a:pos x="11" y="0"/>
              </a:cxn>
              <a:cxn ang="0">
                <a:pos x="5" y="1"/>
              </a:cxn>
              <a:cxn ang="0">
                <a:pos x="0" y="6"/>
              </a:cxn>
            </a:cxnLst>
            <a:rect l="0" t="0" r="r" b="b"/>
            <a:pathLst>
              <a:path w="11" h="12">
                <a:moveTo>
                  <a:pt x="0" y="6"/>
                </a:moveTo>
                <a:lnTo>
                  <a:pt x="5" y="12"/>
                </a:lnTo>
                <a:lnTo>
                  <a:pt x="11" y="12"/>
                </a:lnTo>
                <a:lnTo>
                  <a:pt x="11" y="0"/>
                </a:lnTo>
                <a:lnTo>
                  <a:pt x="5" y="1"/>
                </a:lnTo>
                <a:lnTo>
                  <a:pt x="0" y="6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30" name="Freeform 1772"/>
          <p:cNvSpPr>
            <a:spLocks/>
          </p:cNvSpPr>
          <p:nvPr/>
        </p:nvSpPr>
        <p:spPr bwMode="auto">
          <a:xfrm>
            <a:off x="6069009" y="3082928"/>
            <a:ext cx="26987" cy="2063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5" y="4"/>
              </a:cxn>
              <a:cxn ang="0">
                <a:pos x="5" y="4"/>
              </a:cxn>
              <a:cxn ang="0">
                <a:pos x="8" y="4"/>
              </a:cxn>
              <a:cxn ang="0">
                <a:pos x="8" y="13"/>
              </a:cxn>
              <a:cxn ang="0">
                <a:pos x="13" y="13"/>
              </a:cxn>
              <a:cxn ang="0">
                <a:pos x="17" y="11"/>
              </a:cxn>
              <a:cxn ang="0">
                <a:pos x="17" y="4"/>
              </a:cxn>
              <a:cxn ang="0">
                <a:pos x="13" y="0"/>
              </a:cxn>
              <a:cxn ang="0">
                <a:pos x="5" y="0"/>
              </a:cxn>
              <a:cxn ang="0">
                <a:pos x="0" y="2"/>
              </a:cxn>
            </a:cxnLst>
            <a:rect l="0" t="0" r="r" b="b"/>
            <a:pathLst>
              <a:path w="17" h="13">
                <a:moveTo>
                  <a:pt x="0" y="2"/>
                </a:moveTo>
                <a:lnTo>
                  <a:pt x="5" y="4"/>
                </a:lnTo>
                <a:lnTo>
                  <a:pt x="5" y="4"/>
                </a:lnTo>
                <a:lnTo>
                  <a:pt x="8" y="4"/>
                </a:lnTo>
                <a:lnTo>
                  <a:pt x="8" y="13"/>
                </a:lnTo>
                <a:lnTo>
                  <a:pt x="13" y="13"/>
                </a:lnTo>
                <a:lnTo>
                  <a:pt x="17" y="11"/>
                </a:lnTo>
                <a:lnTo>
                  <a:pt x="17" y="4"/>
                </a:lnTo>
                <a:lnTo>
                  <a:pt x="13" y="0"/>
                </a:lnTo>
                <a:lnTo>
                  <a:pt x="5" y="0"/>
                </a:lnTo>
                <a:lnTo>
                  <a:pt x="0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31" name="Freeform 1773"/>
          <p:cNvSpPr>
            <a:spLocks/>
          </p:cNvSpPr>
          <p:nvPr/>
        </p:nvSpPr>
        <p:spPr bwMode="auto">
          <a:xfrm>
            <a:off x="6069009" y="3082928"/>
            <a:ext cx="26987" cy="2063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5" y="4"/>
              </a:cxn>
              <a:cxn ang="0">
                <a:pos x="5" y="4"/>
              </a:cxn>
              <a:cxn ang="0">
                <a:pos x="8" y="4"/>
              </a:cxn>
              <a:cxn ang="0">
                <a:pos x="8" y="13"/>
              </a:cxn>
              <a:cxn ang="0">
                <a:pos x="13" y="13"/>
              </a:cxn>
              <a:cxn ang="0">
                <a:pos x="17" y="11"/>
              </a:cxn>
              <a:cxn ang="0">
                <a:pos x="17" y="4"/>
              </a:cxn>
              <a:cxn ang="0">
                <a:pos x="13" y="0"/>
              </a:cxn>
              <a:cxn ang="0">
                <a:pos x="5" y="0"/>
              </a:cxn>
              <a:cxn ang="0">
                <a:pos x="0" y="2"/>
              </a:cxn>
            </a:cxnLst>
            <a:rect l="0" t="0" r="r" b="b"/>
            <a:pathLst>
              <a:path w="17" h="13">
                <a:moveTo>
                  <a:pt x="0" y="2"/>
                </a:moveTo>
                <a:lnTo>
                  <a:pt x="5" y="4"/>
                </a:lnTo>
                <a:lnTo>
                  <a:pt x="5" y="4"/>
                </a:lnTo>
                <a:lnTo>
                  <a:pt x="8" y="4"/>
                </a:lnTo>
                <a:lnTo>
                  <a:pt x="8" y="13"/>
                </a:lnTo>
                <a:lnTo>
                  <a:pt x="13" y="13"/>
                </a:lnTo>
                <a:lnTo>
                  <a:pt x="17" y="11"/>
                </a:lnTo>
                <a:lnTo>
                  <a:pt x="17" y="4"/>
                </a:lnTo>
                <a:lnTo>
                  <a:pt x="13" y="0"/>
                </a:lnTo>
                <a:lnTo>
                  <a:pt x="5" y="0"/>
                </a:lnTo>
                <a:lnTo>
                  <a:pt x="0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32" name="Freeform 1774"/>
          <p:cNvSpPr>
            <a:spLocks/>
          </p:cNvSpPr>
          <p:nvPr/>
        </p:nvSpPr>
        <p:spPr bwMode="auto">
          <a:xfrm>
            <a:off x="6095996" y="3081340"/>
            <a:ext cx="36512" cy="635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9" y="4"/>
              </a:cxn>
              <a:cxn ang="0">
                <a:pos x="9" y="1"/>
              </a:cxn>
              <a:cxn ang="0">
                <a:pos x="17" y="3"/>
              </a:cxn>
              <a:cxn ang="0">
                <a:pos x="23" y="1"/>
              </a:cxn>
              <a:cxn ang="0">
                <a:pos x="14" y="0"/>
              </a:cxn>
              <a:cxn ang="0">
                <a:pos x="9" y="0"/>
              </a:cxn>
              <a:cxn ang="0">
                <a:pos x="9" y="1"/>
              </a:cxn>
              <a:cxn ang="0">
                <a:pos x="7" y="0"/>
              </a:cxn>
              <a:cxn ang="0">
                <a:pos x="0" y="3"/>
              </a:cxn>
            </a:cxnLst>
            <a:rect l="0" t="0" r="r" b="b"/>
            <a:pathLst>
              <a:path w="23" h="4">
                <a:moveTo>
                  <a:pt x="0" y="3"/>
                </a:moveTo>
                <a:lnTo>
                  <a:pt x="9" y="4"/>
                </a:lnTo>
                <a:lnTo>
                  <a:pt x="9" y="1"/>
                </a:lnTo>
                <a:lnTo>
                  <a:pt x="17" y="3"/>
                </a:lnTo>
                <a:lnTo>
                  <a:pt x="23" y="1"/>
                </a:lnTo>
                <a:lnTo>
                  <a:pt x="14" y="0"/>
                </a:lnTo>
                <a:lnTo>
                  <a:pt x="9" y="0"/>
                </a:lnTo>
                <a:lnTo>
                  <a:pt x="9" y="1"/>
                </a:lnTo>
                <a:lnTo>
                  <a:pt x="7" y="0"/>
                </a:lnTo>
                <a:lnTo>
                  <a:pt x="0" y="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33" name="Freeform 1775"/>
          <p:cNvSpPr>
            <a:spLocks/>
          </p:cNvSpPr>
          <p:nvPr/>
        </p:nvSpPr>
        <p:spPr bwMode="auto">
          <a:xfrm>
            <a:off x="6095996" y="3081340"/>
            <a:ext cx="36512" cy="6350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9" y="4"/>
              </a:cxn>
              <a:cxn ang="0">
                <a:pos x="9" y="1"/>
              </a:cxn>
              <a:cxn ang="0">
                <a:pos x="17" y="3"/>
              </a:cxn>
              <a:cxn ang="0">
                <a:pos x="23" y="1"/>
              </a:cxn>
              <a:cxn ang="0">
                <a:pos x="14" y="0"/>
              </a:cxn>
              <a:cxn ang="0">
                <a:pos x="9" y="0"/>
              </a:cxn>
              <a:cxn ang="0">
                <a:pos x="9" y="1"/>
              </a:cxn>
              <a:cxn ang="0">
                <a:pos x="7" y="0"/>
              </a:cxn>
              <a:cxn ang="0">
                <a:pos x="0" y="3"/>
              </a:cxn>
            </a:cxnLst>
            <a:rect l="0" t="0" r="r" b="b"/>
            <a:pathLst>
              <a:path w="23" h="4">
                <a:moveTo>
                  <a:pt x="0" y="3"/>
                </a:moveTo>
                <a:lnTo>
                  <a:pt x="9" y="4"/>
                </a:lnTo>
                <a:lnTo>
                  <a:pt x="9" y="1"/>
                </a:lnTo>
                <a:lnTo>
                  <a:pt x="17" y="3"/>
                </a:lnTo>
                <a:lnTo>
                  <a:pt x="23" y="1"/>
                </a:lnTo>
                <a:lnTo>
                  <a:pt x="14" y="0"/>
                </a:lnTo>
                <a:lnTo>
                  <a:pt x="9" y="0"/>
                </a:lnTo>
                <a:lnTo>
                  <a:pt x="9" y="1"/>
                </a:lnTo>
                <a:lnTo>
                  <a:pt x="7" y="0"/>
                </a:lnTo>
                <a:lnTo>
                  <a:pt x="0" y="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34" name="Freeform 1776"/>
          <p:cNvSpPr>
            <a:spLocks/>
          </p:cNvSpPr>
          <p:nvPr/>
        </p:nvSpPr>
        <p:spPr bwMode="auto">
          <a:xfrm>
            <a:off x="6078534" y="3030540"/>
            <a:ext cx="119062" cy="55563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4" y="33"/>
              </a:cxn>
              <a:cxn ang="0">
                <a:pos x="9" y="33"/>
              </a:cxn>
              <a:cxn ang="0">
                <a:pos x="14" y="31"/>
              </a:cxn>
              <a:cxn ang="0">
                <a:pos x="29" y="29"/>
              </a:cxn>
              <a:cxn ang="0">
                <a:pos x="34" y="29"/>
              </a:cxn>
              <a:cxn ang="0">
                <a:pos x="34" y="33"/>
              </a:cxn>
              <a:cxn ang="0">
                <a:pos x="46" y="35"/>
              </a:cxn>
              <a:cxn ang="0">
                <a:pos x="51" y="31"/>
              </a:cxn>
              <a:cxn ang="0">
                <a:pos x="46" y="29"/>
              </a:cxn>
              <a:cxn ang="0">
                <a:pos x="58" y="29"/>
              </a:cxn>
              <a:cxn ang="0">
                <a:pos x="60" y="27"/>
              </a:cxn>
              <a:cxn ang="0">
                <a:pos x="65" y="29"/>
              </a:cxn>
              <a:cxn ang="0">
                <a:pos x="68" y="27"/>
              </a:cxn>
              <a:cxn ang="0">
                <a:pos x="70" y="29"/>
              </a:cxn>
              <a:cxn ang="0">
                <a:pos x="75" y="26"/>
              </a:cxn>
              <a:cxn ang="0">
                <a:pos x="75" y="24"/>
              </a:cxn>
              <a:cxn ang="0">
                <a:pos x="65" y="13"/>
              </a:cxn>
              <a:cxn ang="0">
                <a:pos x="68" y="11"/>
              </a:cxn>
              <a:cxn ang="0">
                <a:pos x="70" y="11"/>
              </a:cxn>
              <a:cxn ang="0">
                <a:pos x="65" y="9"/>
              </a:cxn>
              <a:cxn ang="0">
                <a:pos x="51" y="0"/>
              </a:cxn>
              <a:cxn ang="0">
                <a:pos x="51" y="1"/>
              </a:cxn>
              <a:cxn ang="0">
                <a:pos x="46" y="1"/>
              </a:cxn>
              <a:cxn ang="0">
                <a:pos x="51" y="10"/>
              </a:cxn>
              <a:cxn ang="0">
                <a:pos x="51" y="18"/>
              </a:cxn>
              <a:cxn ang="0">
                <a:pos x="43" y="20"/>
              </a:cxn>
              <a:cxn ang="0">
                <a:pos x="41" y="18"/>
              </a:cxn>
              <a:cxn ang="0">
                <a:pos x="34" y="18"/>
              </a:cxn>
              <a:cxn ang="0">
                <a:pos x="31" y="26"/>
              </a:cxn>
              <a:cxn ang="0">
                <a:pos x="26" y="24"/>
              </a:cxn>
              <a:cxn ang="0">
                <a:pos x="9" y="27"/>
              </a:cxn>
              <a:cxn ang="0">
                <a:pos x="0" y="31"/>
              </a:cxn>
            </a:cxnLst>
            <a:rect l="0" t="0" r="r" b="b"/>
            <a:pathLst>
              <a:path w="75" h="35">
                <a:moveTo>
                  <a:pt x="0" y="31"/>
                </a:moveTo>
                <a:lnTo>
                  <a:pt x="4" y="33"/>
                </a:lnTo>
                <a:lnTo>
                  <a:pt x="9" y="33"/>
                </a:lnTo>
                <a:lnTo>
                  <a:pt x="14" y="31"/>
                </a:lnTo>
                <a:lnTo>
                  <a:pt x="29" y="29"/>
                </a:lnTo>
                <a:lnTo>
                  <a:pt x="34" y="29"/>
                </a:lnTo>
                <a:lnTo>
                  <a:pt x="34" y="33"/>
                </a:lnTo>
                <a:lnTo>
                  <a:pt x="46" y="35"/>
                </a:lnTo>
                <a:lnTo>
                  <a:pt x="51" y="31"/>
                </a:lnTo>
                <a:lnTo>
                  <a:pt x="46" y="29"/>
                </a:lnTo>
                <a:lnTo>
                  <a:pt x="58" y="29"/>
                </a:lnTo>
                <a:lnTo>
                  <a:pt x="60" y="27"/>
                </a:lnTo>
                <a:lnTo>
                  <a:pt x="65" y="29"/>
                </a:lnTo>
                <a:lnTo>
                  <a:pt x="68" y="27"/>
                </a:lnTo>
                <a:lnTo>
                  <a:pt x="70" y="29"/>
                </a:lnTo>
                <a:lnTo>
                  <a:pt x="75" y="26"/>
                </a:lnTo>
                <a:lnTo>
                  <a:pt x="75" y="24"/>
                </a:lnTo>
                <a:lnTo>
                  <a:pt x="65" y="13"/>
                </a:lnTo>
                <a:lnTo>
                  <a:pt x="68" y="11"/>
                </a:lnTo>
                <a:lnTo>
                  <a:pt x="70" y="11"/>
                </a:lnTo>
                <a:lnTo>
                  <a:pt x="65" y="9"/>
                </a:lnTo>
                <a:lnTo>
                  <a:pt x="51" y="0"/>
                </a:lnTo>
                <a:lnTo>
                  <a:pt x="51" y="1"/>
                </a:lnTo>
                <a:lnTo>
                  <a:pt x="46" y="1"/>
                </a:lnTo>
                <a:lnTo>
                  <a:pt x="51" y="10"/>
                </a:lnTo>
                <a:lnTo>
                  <a:pt x="51" y="18"/>
                </a:lnTo>
                <a:lnTo>
                  <a:pt x="43" y="20"/>
                </a:lnTo>
                <a:lnTo>
                  <a:pt x="41" y="18"/>
                </a:lnTo>
                <a:lnTo>
                  <a:pt x="34" y="18"/>
                </a:lnTo>
                <a:lnTo>
                  <a:pt x="31" y="26"/>
                </a:lnTo>
                <a:lnTo>
                  <a:pt x="26" y="24"/>
                </a:lnTo>
                <a:lnTo>
                  <a:pt x="9" y="27"/>
                </a:lnTo>
                <a:lnTo>
                  <a:pt x="0" y="31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35" name="Freeform 1777"/>
          <p:cNvSpPr>
            <a:spLocks/>
          </p:cNvSpPr>
          <p:nvPr/>
        </p:nvSpPr>
        <p:spPr bwMode="auto">
          <a:xfrm>
            <a:off x="6078534" y="3030540"/>
            <a:ext cx="119062" cy="55563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4" y="33"/>
              </a:cxn>
              <a:cxn ang="0">
                <a:pos x="9" y="33"/>
              </a:cxn>
              <a:cxn ang="0">
                <a:pos x="14" y="31"/>
              </a:cxn>
              <a:cxn ang="0">
                <a:pos x="29" y="29"/>
              </a:cxn>
              <a:cxn ang="0">
                <a:pos x="34" y="29"/>
              </a:cxn>
              <a:cxn ang="0">
                <a:pos x="34" y="33"/>
              </a:cxn>
              <a:cxn ang="0">
                <a:pos x="46" y="35"/>
              </a:cxn>
              <a:cxn ang="0">
                <a:pos x="51" y="31"/>
              </a:cxn>
              <a:cxn ang="0">
                <a:pos x="46" y="29"/>
              </a:cxn>
              <a:cxn ang="0">
                <a:pos x="58" y="29"/>
              </a:cxn>
              <a:cxn ang="0">
                <a:pos x="60" y="27"/>
              </a:cxn>
              <a:cxn ang="0">
                <a:pos x="65" y="29"/>
              </a:cxn>
              <a:cxn ang="0">
                <a:pos x="68" y="27"/>
              </a:cxn>
              <a:cxn ang="0">
                <a:pos x="70" y="29"/>
              </a:cxn>
              <a:cxn ang="0">
                <a:pos x="75" y="26"/>
              </a:cxn>
              <a:cxn ang="0">
                <a:pos x="75" y="24"/>
              </a:cxn>
              <a:cxn ang="0">
                <a:pos x="65" y="13"/>
              </a:cxn>
              <a:cxn ang="0">
                <a:pos x="68" y="11"/>
              </a:cxn>
              <a:cxn ang="0">
                <a:pos x="70" y="11"/>
              </a:cxn>
              <a:cxn ang="0">
                <a:pos x="65" y="9"/>
              </a:cxn>
              <a:cxn ang="0">
                <a:pos x="51" y="0"/>
              </a:cxn>
              <a:cxn ang="0">
                <a:pos x="51" y="1"/>
              </a:cxn>
              <a:cxn ang="0">
                <a:pos x="46" y="1"/>
              </a:cxn>
              <a:cxn ang="0">
                <a:pos x="51" y="10"/>
              </a:cxn>
              <a:cxn ang="0">
                <a:pos x="51" y="18"/>
              </a:cxn>
              <a:cxn ang="0">
                <a:pos x="43" y="20"/>
              </a:cxn>
              <a:cxn ang="0">
                <a:pos x="41" y="18"/>
              </a:cxn>
              <a:cxn ang="0">
                <a:pos x="34" y="18"/>
              </a:cxn>
              <a:cxn ang="0">
                <a:pos x="31" y="26"/>
              </a:cxn>
              <a:cxn ang="0">
                <a:pos x="26" y="24"/>
              </a:cxn>
              <a:cxn ang="0">
                <a:pos x="9" y="27"/>
              </a:cxn>
              <a:cxn ang="0">
                <a:pos x="0" y="31"/>
              </a:cxn>
            </a:cxnLst>
            <a:rect l="0" t="0" r="r" b="b"/>
            <a:pathLst>
              <a:path w="75" h="35">
                <a:moveTo>
                  <a:pt x="0" y="31"/>
                </a:moveTo>
                <a:lnTo>
                  <a:pt x="4" y="33"/>
                </a:lnTo>
                <a:lnTo>
                  <a:pt x="9" y="33"/>
                </a:lnTo>
                <a:lnTo>
                  <a:pt x="14" y="31"/>
                </a:lnTo>
                <a:lnTo>
                  <a:pt x="29" y="29"/>
                </a:lnTo>
                <a:lnTo>
                  <a:pt x="34" y="29"/>
                </a:lnTo>
                <a:lnTo>
                  <a:pt x="34" y="33"/>
                </a:lnTo>
                <a:lnTo>
                  <a:pt x="46" y="35"/>
                </a:lnTo>
                <a:lnTo>
                  <a:pt x="51" y="31"/>
                </a:lnTo>
                <a:lnTo>
                  <a:pt x="46" y="29"/>
                </a:lnTo>
                <a:lnTo>
                  <a:pt x="58" y="29"/>
                </a:lnTo>
                <a:lnTo>
                  <a:pt x="60" y="27"/>
                </a:lnTo>
                <a:lnTo>
                  <a:pt x="65" y="29"/>
                </a:lnTo>
                <a:lnTo>
                  <a:pt x="68" y="27"/>
                </a:lnTo>
                <a:lnTo>
                  <a:pt x="70" y="29"/>
                </a:lnTo>
                <a:lnTo>
                  <a:pt x="75" y="26"/>
                </a:lnTo>
                <a:lnTo>
                  <a:pt x="75" y="24"/>
                </a:lnTo>
                <a:lnTo>
                  <a:pt x="65" y="13"/>
                </a:lnTo>
                <a:lnTo>
                  <a:pt x="68" y="11"/>
                </a:lnTo>
                <a:lnTo>
                  <a:pt x="70" y="11"/>
                </a:lnTo>
                <a:lnTo>
                  <a:pt x="65" y="9"/>
                </a:lnTo>
                <a:lnTo>
                  <a:pt x="51" y="0"/>
                </a:lnTo>
                <a:lnTo>
                  <a:pt x="51" y="1"/>
                </a:lnTo>
                <a:lnTo>
                  <a:pt x="46" y="1"/>
                </a:lnTo>
                <a:lnTo>
                  <a:pt x="51" y="10"/>
                </a:lnTo>
                <a:lnTo>
                  <a:pt x="51" y="18"/>
                </a:lnTo>
                <a:lnTo>
                  <a:pt x="43" y="20"/>
                </a:lnTo>
                <a:lnTo>
                  <a:pt x="41" y="18"/>
                </a:lnTo>
                <a:lnTo>
                  <a:pt x="34" y="18"/>
                </a:lnTo>
                <a:lnTo>
                  <a:pt x="31" y="26"/>
                </a:lnTo>
                <a:lnTo>
                  <a:pt x="26" y="24"/>
                </a:lnTo>
                <a:lnTo>
                  <a:pt x="9" y="27"/>
                </a:lnTo>
                <a:lnTo>
                  <a:pt x="0" y="31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36" name="Freeform 1778"/>
          <p:cNvSpPr>
            <a:spLocks/>
          </p:cNvSpPr>
          <p:nvPr/>
        </p:nvSpPr>
        <p:spPr bwMode="auto">
          <a:xfrm>
            <a:off x="6124571" y="3003553"/>
            <a:ext cx="73025" cy="28575"/>
          </a:xfrm>
          <a:custGeom>
            <a:avLst/>
            <a:gdLst/>
            <a:ahLst/>
            <a:cxnLst>
              <a:cxn ang="0">
                <a:pos x="5" y="10"/>
              </a:cxn>
              <a:cxn ang="0">
                <a:pos x="14" y="18"/>
              </a:cxn>
              <a:cxn ang="0">
                <a:pos x="17" y="17"/>
              </a:cxn>
              <a:cxn ang="0">
                <a:pos x="14" y="10"/>
              </a:cxn>
              <a:cxn ang="0">
                <a:pos x="17" y="15"/>
              </a:cxn>
              <a:cxn ang="0">
                <a:pos x="24" y="10"/>
              </a:cxn>
              <a:cxn ang="0">
                <a:pos x="31" y="15"/>
              </a:cxn>
              <a:cxn ang="0">
                <a:pos x="39" y="10"/>
              </a:cxn>
              <a:cxn ang="0">
                <a:pos x="41" y="10"/>
              </a:cxn>
              <a:cxn ang="0">
                <a:pos x="46" y="8"/>
              </a:cxn>
              <a:cxn ang="0">
                <a:pos x="41" y="8"/>
              </a:cxn>
              <a:cxn ang="0">
                <a:pos x="36" y="5"/>
              </a:cxn>
              <a:cxn ang="0">
                <a:pos x="36" y="3"/>
              </a:cxn>
              <a:cxn ang="0">
                <a:pos x="31" y="5"/>
              </a:cxn>
              <a:cxn ang="0">
                <a:pos x="25" y="3"/>
              </a:cxn>
              <a:cxn ang="0">
                <a:pos x="0" y="0"/>
              </a:cxn>
              <a:cxn ang="0">
                <a:pos x="5" y="2"/>
              </a:cxn>
              <a:cxn ang="0">
                <a:pos x="12" y="8"/>
              </a:cxn>
              <a:cxn ang="0">
                <a:pos x="5" y="8"/>
              </a:cxn>
              <a:cxn ang="0">
                <a:pos x="5" y="10"/>
              </a:cxn>
            </a:cxnLst>
            <a:rect l="0" t="0" r="r" b="b"/>
            <a:pathLst>
              <a:path w="46" h="18">
                <a:moveTo>
                  <a:pt x="5" y="10"/>
                </a:moveTo>
                <a:lnTo>
                  <a:pt x="14" y="18"/>
                </a:lnTo>
                <a:lnTo>
                  <a:pt x="17" y="17"/>
                </a:lnTo>
                <a:lnTo>
                  <a:pt x="14" y="10"/>
                </a:lnTo>
                <a:lnTo>
                  <a:pt x="17" y="15"/>
                </a:lnTo>
                <a:lnTo>
                  <a:pt x="24" y="10"/>
                </a:lnTo>
                <a:lnTo>
                  <a:pt x="31" y="15"/>
                </a:lnTo>
                <a:lnTo>
                  <a:pt x="39" y="10"/>
                </a:lnTo>
                <a:lnTo>
                  <a:pt x="41" y="10"/>
                </a:lnTo>
                <a:lnTo>
                  <a:pt x="46" y="8"/>
                </a:lnTo>
                <a:lnTo>
                  <a:pt x="41" y="8"/>
                </a:lnTo>
                <a:lnTo>
                  <a:pt x="36" y="5"/>
                </a:lnTo>
                <a:lnTo>
                  <a:pt x="36" y="3"/>
                </a:lnTo>
                <a:lnTo>
                  <a:pt x="31" y="5"/>
                </a:lnTo>
                <a:lnTo>
                  <a:pt x="25" y="3"/>
                </a:lnTo>
                <a:lnTo>
                  <a:pt x="0" y="0"/>
                </a:lnTo>
                <a:lnTo>
                  <a:pt x="5" y="2"/>
                </a:lnTo>
                <a:lnTo>
                  <a:pt x="12" y="8"/>
                </a:lnTo>
                <a:lnTo>
                  <a:pt x="5" y="8"/>
                </a:lnTo>
                <a:lnTo>
                  <a:pt x="5" y="1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37" name="Freeform 1779"/>
          <p:cNvSpPr>
            <a:spLocks/>
          </p:cNvSpPr>
          <p:nvPr/>
        </p:nvSpPr>
        <p:spPr bwMode="auto">
          <a:xfrm>
            <a:off x="6124571" y="3003553"/>
            <a:ext cx="73025" cy="28575"/>
          </a:xfrm>
          <a:custGeom>
            <a:avLst/>
            <a:gdLst/>
            <a:ahLst/>
            <a:cxnLst>
              <a:cxn ang="0">
                <a:pos x="5" y="10"/>
              </a:cxn>
              <a:cxn ang="0">
                <a:pos x="14" y="18"/>
              </a:cxn>
              <a:cxn ang="0">
                <a:pos x="17" y="17"/>
              </a:cxn>
              <a:cxn ang="0">
                <a:pos x="14" y="10"/>
              </a:cxn>
              <a:cxn ang="0">
                <a:pos x="17" y="15"/>
              </a:cxn>
              <a:cxn ang="0">
                <a:pos x="24" y="10"/>
              </a:cxn>
              <a:cxn ang="0">
                <a:pos x="31" y="15"/>
              </a:cxn>
              <a:cxn ang="0">
                <a:pos x="39" y="10"/>
              </a:cxn>
              <a:cxn ang="0">
                <a:pos x="41" y="10"/>
              </a:cxn>
              <a:cxn ang="0">
                <a:pos x="46" y="8"/>
              </a:cxn>
              <a:cxn ang="0">
                <a:pos x="41" y="8"/>
              </a:cxn>
              <a:cxn ang="0">
                <a:pos x="36" y="5"/>
              </a:cxn>
              <a:cxn ang="0">
                <a:pos x="36" y="3"/>
              </a:cxn>
              <a:cxn ang="0">
                <a:pos x="31" y="5"/>
              </a:cxn>
              <a:cxn ang="0">
                <a:pos x="25" y="3"/>
              </a:cxn>
              <a:cxn ang="0">
                <a:pos x="0" y="0"/>
              </a:cxn>
              <a:cxn ang="0">
                <a:pos x="5" y="2"/>
              </a:cxn>
              <a:cxn ang="0">
                <a:pos x="12" y="8"/>
              </a:cxn>
              <a:cxn ang="0">
                <a:pos x="5" y="8"/>
              </a:cxn>
              <a:cxn ang="0">
                <a:pos x="5" y="10"/>
              </a:cxn>
            </a:cxnLst>
            <a:rect l="0" t="0" r="r" b="b"/>
            <a:pathLst>
              <a:path w="46" h="18">
                <a:moveTo>
                  <a:pt x="5" y="10"/>
                </a:moveTo>
                <a:lnTo>
                  <a:pt x="14" y="18"/>
                </a:lnTo>
                <a:lnTo>
                  <a:pt x="17" y="17"/>
                </a:lnTo>
                <a:lnTo>
                  <a:pt x="14" y="10"/>
                </a:lnTo>
                <a:lnTo>
                  <a:pt x="17" y="15"/>
                </a:lnTo>
                <a:lnTo>
                  <a:pt x="24" y="10"/>
                </a:lnTo>
                <a:lnTo>
                  <a:pt x="31" y="15"/>
                </a:lnTo>
                <a:lnTo>
                  <a:pt x="39" y="10"/>
                </a:lnTo>
                <a:lnTo>
                  <a:pt x="41" y="10"/>
                </a:lnTo>
                <a:lnTo>
                  <a:pt x="46" y="8"/>
                </a:lnTo>
                <a:lnTo>
                  <a:pt x="41" y="8"/>
                </a:lnTo>
                <a:lnTo>
                  <a:pt x="36" y="5"/>
                </a:lnTo>
                <a:lnTo>
                  <a:pt x="36" y="3"/>
                </a:lnTo>
                <a:lnTo>
                  <a:pt x="31" y="5"/>
                </a:lnTo>
                <a:lnTo>
                  <a:pt x="25" y="3"/>
                </a:lnTo>
                <a:lnTo>
                  <a:pt x="0" y="0"/>
                </a:lnTo>
                <a:lnTo>
                  <a:pt x="5" y="2"/>
                </a:lnTo>
                <a:lnTo>
                  <a:pt x="12" y="8"/>
                </a:lnTo>
                <a:lnTo>
                  <a:pt x="5" y="8"/>
                </a:lnTo>
                <a:lnTo>
                  <a:pt x="5" y="1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38" name="Freeform 1780"/>
          <p:cNvSpPr>
            <a:spLocks/>
          </p:cNvSpPr>
          <p:nvPr/>
        </p:nvSpPr>
        <p:spPr bwMode="auto">
          <a:xfrm>
            <a:off x="6197596" y="3003553"/>
            <a:ext cx="17462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1" y="0"/>
              </a:cxn>
              <a:cxn ang="0">
                <a:pos x="5" y="0"/>
              </a:cxn>
              <a:cxn ang="0">
                <a:pos x="0" y="2"/>
              </a:cxn>
            </a:cxnLst>
            <a:rect l="0" t="0" r="r" b="b"/>
            <a:pathLst>
              <a:path w="11" h="2">
                <a:moveTo>
                  <a:pt x="0" y="2"/>
                </a:moveTo>
                <a:lnTo>
                  <a:pt x="11" y="0"/>
                </a:lnTo>
                <a:lnTo>
                  <a:pt x="5" y="0"/>
                </a:lnTo>
                <a:lnTo>
                  <a:pt x="0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39" name="Freeform 1781"/>
          <p:cNvSpPr>
            <a:spLocks/>
          </p:cNvSpPr>
          <p:nvPr/>
        </p:nvSpPr>
        <p:spPr bwMode="auto">
          <a:xfrm>
            <a:off x="6197596" y="3003553"/>
            <a:ext cx="17462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1" y="0"/>
              </a:cxn>
              <a:cxn ang="0">
                <a:pos x="5" y="0"/>
              </a:cxn>
              <a:cxn ang="0">
                <a:pos x="0" y="2"/>
              </a:cxn>
            </a:cxnLst>
            <a:rect l="0" t="0" r="r" b="b"/>
            <a:pathLst>
              <a:path w="11" h="2">
                <a:moveTo>
                  <a:pt x="0" y="2"/>
                </a:moveTo>
                <a:lnTo>
                  <a:pt x="11" y="0"/>
                </a:lnTo>
                <a:lnTo>
                  <a:pt x="5" y="0"/>
                </a:lnTo>
                <a:lnTo>
                  <a:pt x="0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40" name="Freeform 1782"/>
          <p:cNvSpPr>
            <a:spLocks/>
          </p:cNvSpPr>
          <p:nvPr/>
        </p:nvSpPr>
        <p:spPr bwMode="auto">
          <a:xfrm>
            <a:off x="6245221" y="2967040"/>
            <a:ext cx="7937" cy="3175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0" y="2"/>
              </a:cxn>
              <a:cxn ang="0">
                <a:pos x="5" y="1"/>
              </a:cxn>
              <a:cxn ang="0">
                <a:pos x="0" y="0"/>
              </a:cxn>
              <a:cxn ang="0">
                <a:pos x="0" y="1"/>
              </a:cxn>
            </a:cxnLst>
            <a:rect l="0" t="0" r="r" b="b"/>
            <a:pathLst>
              <a:path w="5" h="2">
                <a:moveTo>
                  <a:pt x="0" y="1"/>
                </a:moveTo>
                <a:lnTo>
                  <a:pt x="0" y="2"/>
                </a:lnTo>
                <a:lnTo>
                  <a:pt x="5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41" name="Freeform 1783"/>
          <p:cNvSpPr>
            <a:spLocks/>
          </p:cNvSpPr>
          <p:nvPr/>
        </p:nvSpPr>
        <p:spPr bwMode="auto">
          <a:xfrm>
            <a:off x="6245221" y="2967040"/>
            <a:ext cx="7937" cy="3175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0" y="2"/>
              </a:cxn>
              <a:cxn ang="0">
                <a:pos x="5" y="1"/>
              </a:cxn>
              <a:cxn ang="0">
                <a:pos x="0" y="0"/>
              </a:cxn>
              <a:cxn ang="0">
                <a:pos x="0" y="1"/>
              </a:cxn>
            </a:cxnLst>
            <a:rect l="0" t="0" r="r" b="b"/>
            <a:pathLst>
              <a:path w="5" h="2">
                <a:moveTo>
                  <a:pt x="0" y="1"/>
                </a:moveTo>
                <a:lnTo>
                  <a:pt x="0" y="2"/>
                </a:lnTo>
                <a:lnTo>
                  <a:pt x="5" y="1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42" name="Line 1784"/>
          <p:cNvSpPr>
            <a:spLocks noChangeShapeType="1"/>
          </p:cNvSpPr>
          <p:nvPr/>
        </p:nvSpPr>
        <p:spPr bwMode="auto">
          <a:xfrm>
            <a:off x="6157909" y="2832103"/>
            <a:ext cx="12700" cy="6350"/>
          </a:xfrm>
          <a:prstGeom prst="line">
            <a:avLst/>
          </a:prstGeom>
          <a:noFill/>
          <a:ln w="9525" cap="rnd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43" name="Freeform 1785"/>
          <p:cNvSpPr>
            <a:spLocks/>
          </p:cNvSpPr>
          <p:nvPr/>
        </p:nvSpPr>
        <p:spPr bwMode="auto">
          <a:xfrm>
            <a:off x="6164259" y="2832103"/>
            <a:ext cx="25400" cy="6350"/>
          </a:xfrm>
          <a:custGeom>
            <a:avLst/>
            <a:gdLst/>
            <a:ahLst/>
            <a:cxnLst>
              <a:cxn ang="0">
                <a:pos x="4" y="4"/>
              </a:cxn>
              <a:cxn ang="0">
                <a:pos x="16" y="0"/>
              </a:cxn>
              <a:cxn ang="0">
                <a:pos x="0" y="0"/>
              </a:cxn>
              <a:cxn ang="0">
                <a:pos x="4" y="4"/>
              </a:cxn>
            </a:cxnLst>
            <a:rect l="0" t="0" r="r" b="b"/>
            <a:pathLst>
              <a:path w="16" h="4">
                <a:moveTo>
                  <a:pt x="4" y="4"/>
                </a:moveTo>
                <a:lnTo>
                  <a:pt x="16" y="0"/>
                </a:lnTo>
                <a:lnTo>
                  <a:pt x="0" y="0"/>
                </a:lnTo>
                <a:lnTo>
                  <a:pt x="4" y="4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44" name="Freeform 1786"/>
          <p:cNvSpPr>
            <a:spLocks/>
          </p:cNvSpPr>
          <p:nvPr/>
        </p:nvSpPr>
        <p:spPr bwMode="auto">
          <a:xfrm>
            <a:off x="6164259" y="2832103"/>
            <a:ext cx="25400" cy="6350"/>
          </a:xfrm>
          <a:custGeom>
            <a:avLst/>
            <a:gdLst/>
            <a:ahLst/>
            <a:cxnLst>
              <a:cxn ang="0">
                <a:pos x="4" y="4"/>
              </a:cxn>
              <a:cxn ang="0">
                <a:pos x="16" y="0"/>
              </a:cxn>
              <a:cxn ang="0">
                <a:pos x="0" y="0"/>
              </a:cxn>
              <a:cxn ang="0">
                <a:pos x="4" y="4"/>
              </a:cxn>
            </a:cxnLst>
            <a:rect l="0" t="0" r="r" b="b"/>
            <a:pathLst>
              <a:path w="16" h="4">
                <a:moveTo>
                  <a:pt x="4" y="4"/>
                </a:moveTo>
                <a:lnTo>
                  <a:pt x="16" y="0"/>
                </a:lnTo>
                <a:lnTo>
                  <a:pt x="0" y="0"/>
                </a:lnTo>
                <a:lnTo>
                  <a:pt x="4" y="4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45" name="Freeform 1787"/>
          <p:cNvSpPr>
            <a:spLocks/>
          </p:cNvSpPr>
          <p:nvPr/>
        </p:nvSpPr>
        <p:spPr bwMode="auto">
          <a:xfrm>
            <a:off x="6157909" y="2832103"/>
            <a:ext cx="31750" cy="6350"/>
          </a:xfrm>
          <a:custGeom>
            <a:avLst/>
            <a:gdLst/>
            <a:ahLst/>
            <a:cxnLst>
              <a:cxn ang="0">
                <a:pos x="8" y="4"/>
              </a:cxn>
              <a:cxn ang="0">
                <a:pos x="20" y="0"/>
              </a:cxn>
              <a:cxn ang="0">
                <a:pos x="0" y="0"/>
              </a:cxn>
            </a:cxnLst>
            <a:rect l="0" t="0" r="r" b="b"/>
            <a:pathLst>
              <a:path w="20" h="4">
                <a:moveTo>
                  <a:pt x="8" y="4"/>
                </a:moveTo>
                <a:lnTo>
                  <a:pt x="20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46" name="Freeform 1788"/>
          <p:cNvSpPr>
            <a:spLocks/>
          </p:cNvSpPr>
          <p:nvPr/>
        </p:nvSpPr>
        <p:spPr bwMode="auto">
          <a:xfrm>
            <a:off x="5735634" y="2819403"/>
            <a:ext cx="34925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22" y="1"/>
              </a:cxn>
              <a:cxn ang="0">
                <a:pos x="3" y="0"/>
              </a:cxn>
              <a:cxn ang="0">
                <a:pos x="0" y="0"/>
              </a:cxn>
              <a:cxn ang="0">
                <a:pos x="0" y="1"/>
              </a:cxn>
            </a:cxnLst>
            <a:rect l="0" t="0" r="r" b="b"/>
            <a:pathLst>
              <a:path w="22" h="1">
                <a:moveTo>
                  <a:pt x="0" y="1"/>
                </a:moveTo>
                <a:lnTo>
                  <a:pt x="22" y="1"/>
                </a:lnTo>
                <a:lnTo>
                  <a:pt x="3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47" name="Freeform 1789"/>
          <p:cNvSpPr>
            <a:spLocks/>
          </p:cNvSpPr>
          <p:nvPr/>
        </p:nvSpPr>
        <p:spPr bwMode="auto">
          <a:xfrm>
            <a:off x="5735634" y="2819403"/>
            <a:ext cx="34925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22" y="1"/>
              </a:cxn>
              <a:cxn ang="0">
                <a:pos x="3" y="0"/>
              </a:cxn>
              <a:cxn ang="0">
                <a:pos x="0" y="0"/>
              </a:cxn>
              <a:cxn ang="0">
                <a:pos x="0" y="1"/>
              </a:cxn>
            </a:cxnLst>
            <a:rect l="0" t="0" r="r" b="b"/>
            <a:pathLst>
              <a:path w="22" h="1">
                <a:moveTo>
                  <a:pt x="0" y="1"/>
                </a:moveTo>
                <a:lnTo>
                  <a:pt x="22" y="1"/>
                </a:lnTo>
                <a:lnTo>
                  <a:pt x="3" y="0"/>
                </a:lnTo>
                <a:lnTo>
                  <a:pt x="0" y="0"/>
                </a:lnTo>
                <a:lnTo>
                  <a:pt x="0" y="1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48" name="Rectangle 1790"/>
          <p:cNvSpPr>
            <a:spLocks noChangeArrowheads="1"/>
          </p:cNvSpPr>
          <p:nvPr/>
        </p:nvSpPr>
        <p:spPr bwMode="auto">
          <a:xfrm>
            <a:off x="5751509" y="2811465"/>
            <a:ext cx="50800" cy="1588"/>
          </a:xfrm>
          <a:prstGeom prst="rect">
            <a:avLst/>
          </a:prstGeom>
          <a:noFill/>
          <a:ln w="9525" cap="rnd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49" name="Freeform 1791"/>
          <p:cNvSpPr>
            <a:spLocks/>
          </p:cNvSpPr>
          <p:nvPr/>
        </p:nvSpPr>
        <p:spPr bwMode="auto">
          <a:xfrm>
            <a:off x="5751509" y="2811465"/>
            <a:ext cx="508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2" y="0"/>
              </a:cxn>
              <a:cxn ang="0">
                <a:pos x="32" y="0"/>
              </a:cxn>
              <a:cxn ang="0">
                <a:pos x="0" y="0"/>
              </a:cxn>
            </a:cxnLst>
            <a:rect l="0" t="0" r="r" b="b"/>
            <a:pathLst>
              <a:path w="32">
                <a:moveTo>
                  <a:pt x="0" y="0"/>
                </a:moveTo>
                <a:lnTo>
                  <a:pt x="32" y="0"/>
                </a:lnTo>
                <a:lnTo>
                  <a:pt x="32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50" name="Freeform 1792"/>
          <p:cNvSpPr>
            <a:spLocks/>
          </p:cNvSpPr>
          <p:nvPr/>
        </p:nvSpPr>
        <p:spPr bwMode="auto">
          <a:xfrm>
            <a:off x="5657846" y="2809878"/>
            <a:ext cx="80962" cy="7938"/>
          </a:xfrm>
          <a:custGeom>
            <a:avLst/>
            <a:gdLst/>
            <a:ahLst/>
            <a:cxnLst>
              <a:cxn ang="0">
                <a:pos x="5" y="2"/>
              </a:cxn>
              <a:cxn ang="0">
                <a:pos x="29" y="5"/>
              </a:cxn>
              <a:cxn ang="0">
                <a:pos x="48" y="3"/>
              </a:cxn>
              <a:cxn ang="0">
                <a:pos x="51" y="2"/>
              </a:cxn>
              <a:cxn ang="0">
                <a:pos x="26" y="0"/>
              </a:cxn>
              <a:cxn ang="0">
                <a:pos x="0" y="0"/>
              </a:cxn>
              <a:cxn ang="0">
                <a:pos x="5" y="2"/>
              </a:cxn>
            </a:cxnLst>
            <a:rect l="0" t="0" r="r" b="b"/>
            <a:pathLst>
              <a:path w="51" h="5">
                <a:moveTo>
                  <a:pt x="5" y="2"/>
                </a:moveTo>
                <a:lnTo>
                  <a:pt x="29" y="5"/>
                </a:lnTo>
                <a:lnTo>
                  <a:pt x="48" y="3"/>
                </a:lnTo>
                <a:lnTo>
                  <a:pt x="51" y="2"/>
                </a:lnTo>
                <a:lnTo>
                  <a:pt x="26" y="0"/>
                </a:lnTo>
                <a:lnTo>
                  <a:pt x="0" y="0"/>
                </a:lnTo>
                <a:lnTo>
                  <a:pt x="5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51" name="Freeform 1793"/>
          <p:cNvSpPr>
            <a:spLocks/>
          </p:cNvSpPr>
          <p:nvPr/>
        </p:nvSpPr>
        <p:spPr bwMode="auto">
          <a:xfrm>
            <a:off x="5657846" y="2809878"/>
            <a:ext cx="80962" cy="7938"/>
          </a:xfrm>
          <a:custGeom>
            <a:avLst/>
            <a:gdLst/>
            <a:ahLst/>
            <a:cxnLst>
              <a:cxn ang="0">
                <a:pos x="5" y="2"/>
              </a:cxn>
              <a:cxn ang="0">
                <a:pos x="29" y="5"/>
              </a:cxn>
              <a:cxn ang="0">
                <a:pos x="48" y="3"/>
              </a:cxn>
              <a:cxn ang="0">
                <a:pos x="51" y="2"/>
              </a:cxn>
              <a:cxn ang="0">
                <a:pos x="26" y="0"/>
              </a:cxn>
              <a:cxn ang="0">
                <a:pos x="0" y="0"/>
              </a:cxn>
              <a:cxn ang="0">
                <a:pos x="5" y="2"/>
              </a:cxn>
            </a:cxnLst>
            <a:rect l="0" t="0" r="r" b="b"/>
            <a:pathLst>
              <a:path w="51" h="5">
                <a:moveTo>
                  <a:pt x="5" y="2"/>
                </a:moveTo>
                <a:lnTo>
                  <a:pt x="29" y="5"/>
                </a:lnTo>
                <a:lnTo>
                  <a:pt x="48" y="3"/>
                </a:lnTo>
                <a:lnTo>
                  <a:pt x="51" y="2"/>
                </a:lnTo>
                <a:lnTo>
                  <a:pt x="26" y="0"/>
                </a:lnTo>
                <a:lnTo>
                  <a:pt x="0" y="0"/>
                </a:lnTo>
                <a:lnTo>
                  <a:pt x="5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52" name="Freeform 1794"/>
          <p:cNvSpPr>
            <a:spLocks/>
          </p:cNvSpPr>
          <p:nvPr/>
        </p:nvSpPr>
        <p:spPr bwMode="auto">
          <a:xfrm>
            <a:off x="5276847" y="2787653"/>
            <a:ext cx="46037" cy="79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29" y="5"/>
              </a:cxn>
              <a:cxn ang="0">
                <a:pos x="22" y="3"/>
              </a:cxn>
              <a:cxn ang="0">
                <a:pos x="3" y="0"/>
              </a:cxn>
              <a:cxn ang="0">
                <a:pos x="0" y="0"/>
              </a:cxn>
              <a:cxn ang="0">
                <a:pos x="0" y="5"/>
              </a:cxn>
            </a:cxnLst>
            <a:rect l="0" t="0" r="r" b="b"/>
            <a:pathLst>
              <a:path w="29" h="5">
                <a:moveTo>
                  <a:pt x="0" y="5"/>
                </a:moveTo>
                <a:lnTo>
                  <a:pt x="29" y="5"/>
                </a:lnTo>
                <a:lnTo>
                  <a:pt x="22" y="3"/>
                </a:lnTo>
                <a:lnTo>
                  <a:pt x="3" y="0"/>
                </a:lnTo>
                <a:lnTo>
                  <a:pt x="0" y="0"/>
                </a:lnTo>
                <a:lnTo>
                  <a:pt x="0" y="5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53" name="Freeform 1795"/>
          <p:cNvSpPr>
            <a:spLocks/>
          </p:cNvSpPr>
          <p:nvPr/>
        </p:nvSpPr>
        <p:spPr bwMode="auto">
          <a:xfrm>
            <a:off x="5276847" y="2787653"/>
            <a:ext cx="46037" cy="79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29" y="5"/>
              </a:cxn>
              <a:cxn ang="0">
                <a:pos x="22" y="3"/>
              </a:cxn>
              <a:cxn ang="0">
                <a:pos x="3" y="0"/>
              </a:cxn>
              <a:cxn ang="0">
                <a:pos x="0" y="0"/>
              </a:cxn>
              <a:cxn ang="0">
                <a:pos x="0" y="5"/>
              </a:cxn>
            </a:cxnLst>
            <a:rect l="0" t="0" r="r" b="b"/>
            <a:pathLst>
              <a:path w="29" h="5">
                <a:moveTo>
                  <a:pt x="0" y="5"/>
                </a:moveTo>
                <a:lnTo>
                  <a:pt x="29" y="5"/>
                </a:lnTo>
                <a:lnTo>
                  <a:pt x="22" y="3"/>
                </a:lnTo>
                <a:lnTo>
                  <a:pt x="3" y="0"/>
                </a:lnTo>
                <a:lnTo>
                  <a:pt x="0" y="0"/>
                </a:lnTo>
                <a:lnTo>
                  <a:pt x="0" y="5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54" name="Freeform 1796"/>
          <p:cNvSpPr>
            <a:spLocks/>
          </p:cNvSpPr>
          <p:nvPr/>
        </p:nvSpPr>
        <p:spPr bwMode="auto">
          <a:xfrm>
            <a:off x="5175247" y="2781303"/>
            <a:ext cx="92075" cy="11113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4" y="7"/>
              </a:cxn>
              <a:cxn ang="0">
                <a:pos x="58" y="7"/>
              </a:cxn>
              <a:cxn ang="0">
                <a:pos x="51" y="4"/>
              </a:cxn>
              <a:cxn ang="0">
                <a:pos x="12" y="0"/>
              </a:cxn>
              <a:cxn ang="0">
                <a:pos x="5" y="0"/>
              </a:cxn>
              <a:cxn ang="0">
                <a:pos x="5" y="2"/>
              </a:cxn>
              <a:cxn ang="0">
                <a:pos x="0" y="2"/>
              </a:cxn>
            </a:cxnLst>
            <a:rect l="0" t="0" r="r" b="b"/>
            <a:pathLst>
              <a:path w="58" h="7">
                <a:moveTo>
                  <a:pt x="0" y="2"/>
                </a:moveTo>
                <a:lnTo>
                  <a:pt x="24" y="7"/>
                </a:lnTo>
                <a:lnTo>
                  <a:pt x="58" y="7"/>
                </a:lnTo>
                <a:lnTo>
                  <a:pt x="51" y="4"/>
                </a:lnTo>
                <a:lnTo>
                  <a:pt x="12" y="0"/>
                </a:lnTo>
                <a:lnTo>
                  <a:pt x="5" y="0"/>
                </a:lnTo>
                <a:lnTo>
                  <a:pt x="5" y="2"/>
                </a:lnTo>
                <a:lnTo>
                  <a:pt x="0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55" name="Freeform 1797"/>
          <p:cNvSpPr>
            <a:spLocks/>
          </p:cNvSpPr>
          <p:nvPr/>
        </p:nvSpPr>
        <p:spPr bwMode="auto">
          <a:xfrm>
            <a:off x="5175247" y="2781303"/>
            <a:ext cx="92075" cy="11113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4" y="7"/>
              </a:cxn>
              <a:cxn ang="0">
                <a:pos x="58" y="7"/>
              </a:cxn>
              <a:cxn ang="0">
                <a:pos x="51" y="4"/>
              </a:cxn>
              <a:cxn ang="0">
                <a:pos x="12" y="0"/>
              </a:cxn>
              <a:cxn ang="0">
                <a:pos x="5" y="0"/>
              </a:cxn>
              <a:cxn ang="0">
                <a:pos x="5" y="2"/>
              </a:cxn>
              <a:cxn ang="0">
                <a:pos x="0" y="2"/>
              </a:cxn>
            </a:cxnLst>
            <a:rect l="0" t="0" r="r" b="b"/>
            <a:pathLst>
              <a:path w="58" h="7">
                <a:moveTo>
                  <a:pt x="0" y="2"/>
                </a:moveTo>
                <a:lnTo>
                  <a:pt x="24" y="7"/>
                </a:lnTo>
                <a:lnTo>
                  <a:pt x="58" y="7"/>
                </a:lnTo>
                <a:lnTo>
                  <a:pt x="51" y="4"/>
                </a:lnTo>
                <a:lnTo>
                  <a:pt x="12" y="0"/>
                </a:lnTo>
                <a:lnTo>
                  <a:pt x="5" y="0"/>
                </a:lnTo>
                <a:lnTo>
                  <a:pt x="5" y="2"/>
                </a:lnTo>
                <a:lnTo>
                  <a:pt x="0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56" name="Freeform 1798"/>
          <p:cNvSpPr>
            <a:spLocks/>
          </p:cNvSpPr>
          <p:nvPr/>
        </p:nvSpPr>
        <p:spPr bwMode="auto">
          <a:xfrm>
            <a:off x="4865684" y="2806703"/>
            <a:ext cx="144462" cy="31750"/>
          </a:xfrm>
          <a:custGeom>
            <a:avLst/>
            <a:gdLst/>
            <a:ahLst/>
            <a:cxnLst>
              <a:cxn ang="0">
                <a:pos x="10" y="16"/>
              </a:cxn>
              <a:cxn ang="0">
                <a:pos x="26" y="20"/>
              </a:cxn>
              <a:cxn ang="0">
                <a:pos x="43" y="20"/>
              </a:cxn>
              <a:cxn ang="0">
                <a:pos x="33" y="16"/>
              </a:cxn>
              <a:cxn ang="0">
                <a:pos x="29" y="12"/>
              </a:cxn>
              <a:cxn ang="0">
                <a:pos x="50" y="5"/>
              </a:cxn>
              <a:cxn ang="0">
                <a:pos x="91" y="3"/>
              </a:cxn>
              <a:cxn ang="0">
                <a:pos x="86" y="0"/>
              </a:cxn>
              <a:cxn ang="0">
                <a:pos x="72" y="0"/>
              </a:cxn>
              <a:cxn ang="0">
                <a:pos x="34" y="3"/>
              </a:cxn>
              <a:cxn ang="0">
                <a:pos x="20" y="5"/>
              </a:cxn>
              <a:cxn ang="0">
                <a:pos x="20" y="9"/>
              </a:cxn>
              <a:cxn ang="0">
                <a:pos x="15" y="9"/>
              </a:cxn>
              <a:cxn ang="0">
                <a:pos x="20" y="10"/>
              </a:cxn>
              <a:cxn ang="0">
                <a:pos x="10" y="12"/>
              </a:cxn>
              <a:cxn ang="0">
                <a:pos x="12" y="12"/>
              </a:cxn>
              <a:cxn ang="0">
                <a:pos x="0" y="14"/>
              </a:cxn>
              <a:cxn ang="0">
                <a:pos x="10" y="16"/>
              </a:cxn>
            </a:cxnLst>
            <a:rect l="0" t="0" r="r" b="b"/>
            <a:pathLst>
              <a:path w="91" h="20">
                <a:moveTo>
                  <a:pt x="10" y="16"/>
                </a:moveTo>
                <a:lnTo>
                  <a:pt x="26" y="20"/>
                </a:lnTo>
                <a:lnTo>
                  <a:pt x="43" y="20"/>
                </a:lnTo>
                <a:lnTo>
                  <a:pt x="33" y="16"/>
                </a:lnTo>
                <a:lnTo>
                  <a:pt x="29" y="12"/>
                </a:lnTo>
                <a:lnTo>
                  <a:pt x="50" y="5"/>
                </a:lnTo>
                <a:lnTo>
                  <a:pt x="91" y="3"/>
                </a:lnTo>
                <a:lnTo>
                  <a:pt x="86" y="0"/>
                </a:lnTo>
                <a:lnTo>
                  <a:pt x="72" y="0"/>
                </a:lnTo>
                <a:lnTo>
                  <a:pt x="34" y="3"/>
                </a:lnTo>
                <a:lnTo>
                  <a:pt x="20" y="5"/>
                </a:lnTo>
                <a:lnTo>
                  <a:pt x="20" y="9"/>
                </a:lnTo>
                <a:lnTo>
                  <a:pt x="15" y="9"/>
                </a:lnTo>
                <a:lnTo>
                  <a:pt x="20" y="10"/>
                </a:lnTo>
                <a:lnTo>
                  <a:pt x="10" y="12"/>
                </a:lnTo>
                <a:lnTo>
                  <a:pt x="12" y="12"/>
                </a:lnTo>
                <a:lnTo>
                  <a:pt x="0" y="14"/>
                </a:lnTo>
                <a:lnTo>
                  <a:pt x="10" y="16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57" name="Freeform 1799"/>
          <p:cNvSpPr>
            <a:spLocks/>
          </p:cNvSpPr>
          <p:nvPr/>
        </p:nvSpPr>
        <p:spPr bwMode="auto">
          <a:xfrm>
            <a:off x="4865684" y="2806703"/>
            <a:ext cx="144462" cy="31750"/>
          </a:xfrm>
          <a:custGeom>
            <a:avLst/>
            <a:gdLst/>
            <a:ahLst/>
            <a:cxnLst>
              <a:cxn ang="0">
                <a:pos x="10" y="16"/>
              </a:cxn>
              <a:cxn ang="0">
                <a:pos x="26" y="20"/>
              </a:cxn>
              <a:cxn ang="0">
                <a:pos x="43" y="20"/>
              </a:cxn>
              <a:cxn ang="0">
                <a:pos x="33" y="16"/>
              </a:cxn>
              <a:cxn ang="0">
                <a:pos x="29" y="12"/>
              </a:cxn>
              <a:cxn ang="0">
                <a:pos x="50" y="5"/>
              </a:cxn>
              <a:cxn ang="0">
                <a:pos x="91" y="3"/>
              </a:cxn>
              <a:cxn ang="0">
                <a:pos x="86" y="0"/>
              </a:cxn>
              <a:cxn ang="0">
                <a:pos x="72" y="0"/>
              </a:cxn>
              <a:cxn ang="0">
                <a:pos x="34" y="3"/>
              </a:cxn>
              <a:cxn ang="0">
                <a:pos x="20" y="5"/>
              </a:cxn>
              <a:cxn ang="0">
                <a:pos x="20" y="9"/>
              </a:cxn>
              <a:cxn ang="0">
                <a:pos x="15" y="9"/>
              </a:cxn>
              <a:cxn ang="0">
                <a:pos x="20" y="10"/>
              </a:cxn>
              <a:cxn ang="0">
                <a:pos x="10" y="12"/>
              </a:cxn>
              <a:cxn ang="0">
                <a:pos x="12" y="12"/>
              </a:cxn>
              <a:cxn ang="0">
                <a:pos x="0" y="14"/>
              </a:cxn>
              <a:cxn ang="0">
                <a:pos x="10" y="16"/>
              </a:cxn>
            </a:cxnLst>
            <a:rect l="0" t="0" r="r" b="b"/>
            <a:pathLst>
              <a:path w="91" h="20">
                <a:moveTo>
                  <a:pt x="10" y="16"/>
                </a:moveTo>
                <a:lnTo>
                  <a:pt x="26" y="20"/>
                </a:lnTo>
                <a:lnTo>
                  <a:pt x="43" y="20"/>
                </a:lnTo>
                <a:lnTo>
                  <a:pt x="33" y="16"/>
                </a:lnTo>
                <a:lnTo>
                  <a:pt x="29" y="12"/>
                </a:lnTo>
                <a:lnTo>
                  <a:pt x="50" y="5"/>
                </a:lnTo>
                <a:lnTo>
                  <a:pt x="91" y="3"/>
                </a:lnTo>
                <a:lnTo>
                  <a:pt x="86" y="0"/>
                </a:lnTo>
                <a:lnTo>
                  <a:pt x="72" y="0"/>
                </a:lnTo>
                <a:lnTo>
                  <a:pt x="34" y="3"/>
                </a:lnTo>
                <a:lnTo>
                  <a:pt x="20" y="5"/>
                </a:lnTo>
                <a:lnTo>
                  <a:pt x="20" y="9"/>
                </a:lnTo>
                <a:lnTo>
                  <a:pt x="15" y="9"/>
                </a:lnTo>
                <a:lnTo>
                  <a:pt x="20" y="10"/>
                </a:lnTo>
                <a:lnTo>
                  <a:pt x="10" y="12"/>
                </a:lnTo>
                <a:lnTo>
                  <a:pt x="12" y="12"/>
                </a:lnTo>
                <a:lnTo>
                  <a:pt x="0" y="14"/>
                </a:lnTo>
                <a:lnTo>
                  <a:pt x="10" y="16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58" name="Freeform 1800"/>
          <p:cNvSpPr>
            <a:spLocks/>
          </p:cNvSpPr>
          <p:nvPr/>
        </p:nvSpPr>
        <p:spPr bwMode="auto">
          <a:xfrm>
            <a:off x="4857747" y="2847978"/>
            <a:ext cx="22225" cy="3175"/>
          </a:xfrm>
          <a:custGeom>
            <a:avLst/>
            <a:gdLst/>
            <a:ahLst/>
            <a:cxnLst>
              <a:cxn ang="0">
                <a:pos x="5" y="2"/>
              </a:cxn>
              <a:cxn ang="0">
                <a:pos x="14" y="0"/>
              </a:cxn>
              <a:cxn ang="0">
                <a:pos x="0" y="0"/>
              </a:cxn>
              <a:cxn ang="0">
                <a:pos x="5" y="2"/>
              </a:cxn>
            </a:cxnLst>
            <a:rect l="0" t="0" r="r" b="b"/>
            <a:pathLst>
              <a:path w="14" h="2">
                <a:moveTo>
                  <a:pt x="5" y="2"/>
                </a:moveTo>
                <a:lnTo>
                  <a:pt x="14" y="0"/>
                </a:lnTo>
                <a:lnTo>
                  <a:pt x="0" y="0"/>
                </a:lnTo>
                <a:lnTo>
                  <a:pt x="5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59" name="Freeform 1801"/>
          <p:cNvSpPr>
            <a:spLocks/>
          </p:cNvSpPr>
          <p:nvPr/>
        </p:nvSpPr>
        <p:spPr bwMode="auto">
          <a:xfrm>
            <a:off x="4857747" y="2847978"/>
            <a:ext cx="22225" cy="3175"/>
          </a:xfrm>
          <a:custGeom>
            <a:avLst/>
            <a:gdLst/>
            <a:ahLst/>
            <a:cxnLst>
              <a:cxn ang="0">
                <a:pos x="5" y="2"/>
              </a:cxn>
              <a:cxn ang="0">
                <a:pos x="14" y="0"/>
              </a:cxn>
              <a:cxn ang="0">
                <a:pos x="0" y="0"/>
              </a:cxn>
              <a:cxn ang="0">
                <a:pos x="5" y="2"/>
              </a:cxn>
            </a:cxnLst>
            <a:rect l="0" t="0" r="r" b="b"/>
            <a:pathLst>
              <a:path w="14" h="2">
                <a:moveTo>
                  <a:pt x="5" y="2"/>
                </a:moveTo>
                <a:lnTo>
                  <a:pt x="14" y="0"/>
                </a:lnTo>
                <a:lnTo>
                  <a:pt x="0" y="0"/>
                </a:lnTo>
                <a:lnTo>
                  <a:pt x="5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60" name="Freeform 1802"/>
          <p:cNvSpPr>
            <a:spLocks/>
          </p:cNvSpPr>
          <p:nvPr/>
        </p:nvSpPr>
        <p:spPr bwMode="auto">
          <a:xfrm>
            <a:off x="4865684" y="2781303"/>
            <a:ext cx="60325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33" y="1"/>
              </a:cxn>
              <a:cxn ang="0">
                <a:pos x="29" y="0"/>
              </a:cxn>
              <a:cxn ang="0">
                <a:pos x="38" y="0"/>
              </a:cxn>
              <a:cxn ang="0">
                <a:pos x="0" y="1"/>
              </a:cxn>
            </a:cxnLst>
            <a:rect l="0" t="0" r="r" b="b"/>
            <a:pathLst>
              <a:path w="38" h="1">
                <a:moveTo>
                  <a:pt x="0" y="1"/>
                </a:moveTo>
                <a:lnTo>
                  <a:pt x="33" y="1"/>
                </a:lnTo>
                <a:lnTo>
                  <a:pt x="29" y="0"/>
                </a:lnTo>
                <a:lnTo>
                  <a:pt x="38" y="0"/>
                </a:lnTo>
                <a:lnTo>
                  <a:pt x="0" y="1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61" name="Freeform 1803"/>
          <p:cNvSpPr>
            <a:spLocks/>
          </p:cNvSpPr>
          <p:nvPr/>
        </p:nvSpPr>
        <p:spPr bwMode="auto">
          <a:xfrm>
            <a:off x="4865684" y="2781303"/>
            <a:ext cx="60325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33" y="1"/>
              </a:cxn>
              <a:cxn ang="0">
                <a:pos x="29" y="0"/>
              </a:cxn>
              <a:cxn ang="0">
                <a:pos x="38" y="0"/>
              </a:cxn>
              <a:cxn ang="0">
                <a:pos x="0" y="1"/>
              </a:cxn>
            </a:cxnLst>
            <a:rect l="0" t="0" r="r" b="b"/>
            <a:pathLst>
              <a:path w="38" h="1">
                <a:moveTo>
                  <a:pt x="0" y="1"/>
                </a:moveTo>
                <a:lnTo>
                  <a:pt x="33" y="1"/>
                </a:lnTo>
                <a:lnTo>
                  <a:pt x="29" y="0"/>
                </a:lnTo>
                <a:lnTo>
                  <a:pt x="38" y="0"/>
                </a:lnTo>
                <a:lnTo>
                  <a:pt x="0" y="1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62" name="Freeform 1804"/>
          <p:cNvSpPr>
            <a:spLocks/>
          </p:cNvSpPr>
          <p:nvPr/>
        </p:nvSpPr>
        <p:spPr bwMode="auto">
          <a:xfrm>
            <a:off x="4843459" y="2778128"/>
            <a:ext cx="38100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4" y="2"/>
              </a:cxn>
              <a:cxn ang="0">
                <a:pos x="23" y="0"/>
              </a:cxn>
              <a:cxn ang="0">
                <a:pos x="12" y="2"/>
              </a:cxn>
              <a:cxn ang="0">
                <a:pos x="0" y="2"/>
              </a:cxn>
            </a:cxnLst>
            <a:rect l="0" t="0" r="r" b="b"/>
            <a:pathLst>
              <a:path w="24" h="2">
                <a:moveTo>
                  <a:pt x="0" y="2"/>
                </a:moveTo>
                <a:lnTo>
                  <a:pt x="24" y="2"/>
                </a:lnTo>
                <a:lnTo>
                  <a:pt x="23" y="0"/>
                </a:lnTo>
                <a:lnTo>
                  <a:pt x="12" y="2"/>
                </a:lnTo>
                <a:lnTo>
                  <a:pt x="0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63" name="Freeform 1805"/>
          <p:cNvSpPr>
            <a:spLocks/>
          </p:cNvSpPr>
          <p:nvPr/>
        </p:nvSpPr>
        <p:spPr bwMode="auto">
          <a:xfrm>
            <a:off x="4843459" y="2778128"/>
            <a:ext cx="38100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4" y="2"/>
              </a:cxn>
              <a:cxn ang="0">
                <a:pos x="23" y="0"/>
              </a:cxn>
              <a:cxn ang="0">
                <a:pos x="12" y="2"/>
              </a:cxn>
              <a:cxn ang="0">
                <a:pos x="0" y="2"/>
              </a:cxn>
            </a:cxnLst>
            <a:rect l="0" t="0" r="r" b="b"/>
            <a:pathLst>
              <a:path w="24" h="2">
                <a:moveTo>
                  <a:pt x="0" y="2"/>
                </a:moveTo>
                <a:lnTo>
                  <a:pt x="24" y="2"/>
                </a:lnTo>
                <a:lnTo>
                  <a:pt x="23" y="0"/>
                </a:lnTo>
                <a:lnTo>
                  <a:pt x="12" y="2"/>
                </a:lnTo>
                <a:lnTo>
                  <a:pt x="0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64" name="Line 1806"/>
          <p:cNvSpPr>
            <a:spLocks noChangeShapeType="1"/>
          </p:cNvSpPr>
          <p:nvPr/>
        </p:nvSpPr>
        <p:spPr bwMode="auto">
          <a:xfrm>
            <a:off x="4835522" y="2782890"/>
            <a:ext cx="22225" cy="3175"/>
          </a:xfrm>
          <a:prstGeom prst="line">
            <a:avLst/>
          </a:prstGeom>
          <a:noFill/>
          <a:ln w="9525" cap="rnd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65" name="Freeform 1807"/>
          <p:cNvSpPr>
            <a:spLocks/>
          </p:cNvSpPr>
          <p:nvPr/>
        </p:nvSpPr>
        <p:spPr bwMode="auto">
          <a:xfrm>
            <a:off x="4756147" y="2781303"/>
            <a:ext cx="63500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40" y="1"/>
              </a:cxn>
              <a:cxn ang="0">
                <a:pos x="21" y="0"/>
              </a:cxn>
              <a:cxn ang="0">
                <a:pos x="0" y="1"/>
              </a:cxn>
            </a:cxnLst>
            <a:rect l="0" t="0" r="r" b="b"/>
            <a:pathLst>
              <a:path w="40" h="1">
                <a:moveTo>
                  <a:pt x="0" y="1"/>
                </a:moveTo>
                <a:lnTo>
                  <a:pt x="40" y="1"/>
                </a:lnTo>
                <a:lnTo>
                  <a:pt x="21" y="0"/>
                </a:lnTo>
                <a:lnTo>
                  <a:pt x="0" y="1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66" name="Freeform 1808"/>
          <p:cNvSpPr>
            <a:spLocks/>
          </p:cNvSpPr>
          <p:nvPr/>
        </p:nvSpPr>
        <p:spPr bwMode="auto">
          <a:xfrm>
            <a:off x="4756147" y="2781303"/>
            <a:ext cx="63500" cy="1588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40" y="1"/>
              </a:cxn>
              <a:cxn ang="0">
                <a:pos x="21" y="0"/>
              </a:cxn>
              <a:cxn ang="0">
                <a:pos x="0" y="1"/>
              </a:cxn>
            </a:cxnLst>
            <a:rect l="0" t="0" r="r" b="b"/>
            <a:pathLst>
              <a:path w="40" h="1">
                <a:moveTo>
                  <a:pt x="0" y="1"/>
                </a:moveTo>
                <a:lnTo>
                  <a:pt x="40" y="1"/>
                </a:lnTo>
                <a:lnTo>
                  <a:pt x="21" y="0"/>
                </a:lnTo>
                <a:lnTo>
                  <a:pt x="0" y="1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67" name="Freeform 1809"/>
          <p:cNvSpPr>
            <a:spLocks/>
          </p:cNvSpPr>
          <p:nvPr/>
        </p:nvSpPr>
        <p:spPr bwMode="auto">
          <a:xfrm>
            <a:off x="4470397" y="2782890"/>
            <a:ext cx="146050" cy="2381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0" y="7"/>
              </a:cxn>
              <a:cxn ang="0">
                <a:pos x="16" y="7"/>
              </a:cxn>
              <a:cxn ang="0">
                <a:pos x="16" y="10"/>
              </a:cxn>
              <a:cxn ang="0">
                <a:pos x="35" y="15"/>
              </a:cxn>
              <a:cxn ang="0">
                <a:pos x="45" y="7"/>
              </a:cxn>
              <a:cxn ang="0">
                <a:pos x="54" y="7"/>
              </a:cxn>
              <a:cxn ang="0">
                <a:pos x="54" y="10"/>
              </a:cxn>
              <a:cxn ang="0">
                <a:pos x="81" y="10"/>
              </a:cxn>
              <a:cxn ang="0">
                <a:pos x="45" y="6"/>
              </a:cxn>
              <a:cxn ang="0">
                <a:pos x="45" y="3"/>
              </a:cxn>
              <a:cxn ang="0">
                <a:pos x="69" y="6"/>
              </a:cxn>
              <a:cxn ang="0">
                <a:pos x="92" y="3"/>
              </a:cxn>
              <a:cxn ang="0">
                <a:pos x="87" y="0"/>
              </a:cxn>
              <a:cxn ang="0">
                <a:pos x="47" y="1"/>
              </a:cxn>
              <a:cxn ang="0">
                <a:pos x="28" y="3"/>
              </a:cxn>
              <a:cxn ang="0">
                <a:pos x="0" y="3"/>
              </a:cxn>
            </a:cxnLst>
            <a:rect l="0" t="0" r="r" b="b"/>
            <a:pathLst>
              <a:path w="92" h="15">
                <a:moveTo>
                  <a:pt x="0" y="3"/>
                </a:moveTo>
                <a:lnTo>
                  <a:pt x="10" y="7"/>
                </a:lnTo>
                <a:lnTo>
                  <a:pt x="16" y="7"/>
                </a:lnTo>
                <a:lnTo>
                  <a:pt x="16" y="10"/>
                </a:lnTo>
                <a:lnTo>
                  <a:pt x="35" y="15"/>
                </a:lnTo>
                <a:lnTo>
                  <a:pt x="45" y="7"/>
                </a:lnTo>
                <a:lnTo>
                  <a:pt x="54" y="7"/>
                </a:lnTo>
                <a:lnTo>
                  <a:pt x="54" y="10"/>
                </a:lnTo>
                <a:lnTo>
                  <a:pt x="81" y="10"/>
                </a:lnTo>
                <a:lnTo>
                  <a:pt x="45" y="6"/>
                </a:lnTo>
                <a:lnTo>
                  <a:pt x="45" y="3"/>
                </a:lnTo>
                <a:lnTo>
                  <a:pt x="69" y="6"/>
                </a:lnTo>
                <a:lnTo>
                  <a:pt x="92" y="3"/>
                </a:lnTo>
                <a:lnTo>
                  <a:pt x="87" y="0"/>
                </a:lnTo>
                <a:lnTo>
                  <a:pt x="47" y="1"/>
                </a:lnTo>
                <a:lnTo>
                  <a:pt x="28" y="3"/>
                </a:lnTo>
                <a:lnTo>
                  <a:pt x="0" y="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68" name="Freeform 1810"/>
          <p:cNvSpPr>
            <a:spLocks/>
          </p:cNvSpPr>
          <p:nvPr/>
        </p:nvSpPr>
        <p:spPr bwMode="auto">
          <a:xfrm>
            <a:off x="4470397" y="2782890"/>
            <a:ext cx="146050" cy="2381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0" y="7"/>
              </a:cxn>
              <a:cxn ang="0">
                <a:pos x="16" y="7"/>
              </a:cxn>
              <a:cxn ang="0">
                <a:pos x="16" y="10"/>
              </a:cxn>
              <a:cxn ang="0">
                <a:pos x="35" y="15"/>
              </a:cxn>
              <a:cxn ang="0">
                <a:pos x="45" y="7"/>
              </a:cxn>
              <a:cxn ang="0">
                <a:pos x="54" y="7"/>
              </a:cxn>
              <a:cxn ang="0">
                <a:pos x="54" y="10"/>
              </a:cxn>
              <a:cxn ang="0">
                <a:pos x="81" y="10"/>
              </a:cxn>
              <a:cxn ang="0">
                <a:pos x="45" y="6"/>
              </a:cxn>
              <a:cxn ang="0">
                <a:pos x="45" y="3"/>
              </a:cxn>
              <a:cxn ang="0">
                <a:pos x="69" y="6"/>
              </a:cxn>
              <a:cxn ang="0">
                <a:pos x="92" y="3"/>
              </a:cxn>
              <a:cxn ang="0">
                <a:pos x="87" y="0"/>
              </a:cxn>
              <a:cxn ang="0">
                <a:pos x="47" y="1"/>
              </a:cxn>
              <a:cxn ang="0">
                <a:pos x="28" y="3"/>
              </a:cxn>
              <a:cxn ang="0">
                <a:pos x="0" y="3"/>
              </a:cxn>
            </a:cxnLst>
            <a:rect l="0" t="0" r="r" b="b"/>
            <a:pathLst>
              <a:path w="92" h="15">
                <a:moveTo>
                  <a:pt x="0" y="3"/>
                </a:moveTo>
                <a:lnTo>
                  <a:pt x="10" y="7"/>
                </a:lnTo>
                <a:lnTo>
                  <a:pt x="16" y="7"/>
                </a:lnTo>
                <a:lnTo>
                  <a:pt x="16" y="10"/>
                </a:lnTo>
                <a:lnTo>
                  <a:pt x="35" y="15"/>
                </a:lnTo>
                <a:lnTo>
                  <a:pt x="45" y="7"/>
                </a:lnTo>
                <a:lnTo>
                  <a:pt x="54" y="7"/>
                </a:lnTo>
                <a:lnTo>
                  <a:pt x="54" y="10"/>
                </a:lnTo>
                <a:lnTo>
                  <a:pt x="81" y="10"/>
                </a:lnTo>
                <a:lnTo>
                  <a:pt x="45" y="6"/>
                </a:lnTo>
                <a:lnTo>
                  <a:pt x="45" y="3"/>
                </a:lnTo>
                <a:lnTo>
                  <a:pt x="69" y="6"/>
                </a:lnTo>
                <a:lnTo>
                  <a:pt x="92" y="3"/>
                </a:lnTo>
                <a:lnTo>
                  <a:pt x="87" y="0"/>
                </a:lnTo>
                <a:lnTo>
                  <a:pt x="47" y="1"/>
                </a:lnTo>
                <a:lnTo>
                  <a:pt x="28" y="3"/>
                </a:lnTo>
                <a:lnTo>
                  <a:pt x="0" y="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69" name="Line 1811"/>
          <p:cNvSpPr>
            <a:spLocks noChangeShapeType="1"/>
          </p:cNvSpPr>
          <p:nvPr/>
        </p:nvSpPr>
        <p:spPr bwMode="auto">
          <a:xfrm>
            <a:off x="4305297" y="2906715"/>
            <a:ext cx="3175" cy="7938"/>
          </a:xfrm>
          <a:prstGeom prst="line">
            <a:avLst/>
          </a:prstGeom>
          <a:noFill/>
          <a:ln w="9525" cap="rnd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70" name="Freeform 1812"/>
          <p:cNvSpPr>
            <a:spLocks/>
          </p:cNvSpPr>
          <p:nvPr/>
        </p:nvSpPr>
        <p:spPr bwMode="auto">
          <a:xfrm>
            <a:off x="4259260" y="2914653"/>
            <a:ext cx="17462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6" y="4"/>
              </a:cxn>
              <a:cxn ang="0">
                <a:pos x="11" y="0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w="11" h="4">
                <a:moveTo>
                  <a:pt x="0" y="4"/>
                </a:moveTo>
                <a:lnTo>
                  <a:pt x="6" y="4"/>
                </a:lnTo>
                <a:lnTo>
                  <a:pt x="11" y="0"/>
                </a:lnTo>
                <a:lnTo>
                  <a:pt x="0" y="2"/>
                </a:lnTo>
                <a:lnTo>
                  <a:pt x="0" y="4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71" name="Freeform 1813"/>
          <p:cNvSpPr>
            <a:spLocks/>
          </p:cNvSpPr>
          <p:nvPr/>
        </p:nvSpPr>
        <p:spPr bwMode="auto">
          <a:xfrm>
            <a:off x="4259260" y="2914653"/>
            <a:ext cx="17462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6" y="4"/>
              </a:cxn>
              <a:cxn ang="0">
                <a:pos x="11" y="0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w="11" h="4">
                <a:moveTo>
                  <a:pt x="0" y="4"/>
                </a:moveTo>
                <a:lnTo>
                  <a:pt x="6" y="4"/>
                </a:lnTo>
                <a:lnTo>
                  <a:pt x="11" y="0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72" name="Freeform 1814"/>
          <p:cNvSpPr>
            <a:spLocks/>
          </p:cNvSpPr>
          <p:nvPr/>
        </p:nvSpPr>
        <p:spPr bwMode="auto">
          <a:xfrm>
            <a:off x="4267197" y="2914653"/>
            <a:ext cx="95250" cy="52388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14" y="33"/>
              </a:cxn>
              <a:cxn ang="0">
                <a:pos x="19" y="32"/>
              </a:cxn>
              <a:cxn ang="0">
                <a:pos x="25" y="33"/>
              </a:cxn>
              <a:cxn ang="0">
                <a:pos x="49" y="32"/>
              </a:cxn>
              <a:cxn ang="0">
                <a:pos x="54" y="30"/>
              </a:cxn>
              <a:cxn ang="0">
                <a:pos x="49" y="30"/>
              </a:cxn>
              <a:cxn ang="0">
                <a:pos x="60" y="25"/>
              </a:cxn>
              <a:cxn ang="0">
                <a:pos x="54" y="23"/>
              </a:cxn>
              <a:cxn ang="0">
                <a:pos x="49" y="23"/>
              </a:cxn>
              <a:cxn ang="0">
                <a:pos x="44" y="17"/>
              </a:cxn>
              <a:cxn ang="0">
                <a:pos x="30" y="10"/>
              </a:cxn>
              <a:cxn ang="0">
                <a:pos x="19" y="10"/>
              </a:cxn>
              <a:cxn ang="0">
                <a:pos x="30" y="4"/>
              </a:cxn>
              <a:cxn ang="0">
                <a:pos x="17" y="4"/>
              </a:cxn>
              <a:cxn ang="0">
                <a:pos x="25" y="2"/>
              </a:cxn>
              <a:cxn ang="0">
                <a:pos x="25" y="0"/>
              </a:cxn>
              <a:cxn ang="0">
                <a:pos x="9" y="0"/>
              </a:cxn>
              <a:cxn ang="0">
                <a:pos x="5" y="4"/>
              </a:cxn>
              <a:cxn ang="0">
                <a:pos x="5" y="7"/>
              </a:cxn>
              <a:cxn ang="0">
                <a:pos x="0" y="9"/>
              </a:cxn>
              <a:cxn ang="0">
                <a:pos x="5" y="9"/>
              </a:cxn>
              <a:cxn ang="0">
                <a:pos x="5" y="10"/>
              </a:cxn>
              <a:cxn ang="0">
                <a:pos x="5" y="11"/>
              </a:cxn>
              <a:cxn ang="0">
                <a:pos x="5" y="12"/>
              </a:cxn>
              <a:cxn ang="0">
                <a:pos x="9" y="11"/>
              </a:cxn>
              <a:cxn ang="0">
                <a:pos x="9" y="14"/>
              </a:cxn>
              <a:cxn ang="0">
                <a:pos x="7" y="14"/>
              </a:cxn>
              <a:cxn ang="0">
                <a:pos x="17" y="14"/>
              </a:cxn>
              <a:cxn ang="0">
                <a:pos x="25" y="17"/>
              </a:cxn>
              <a:cxn ang="0">
                <a:pos x="19" y="23"/>
              </a:cxn>
              <a:cxn ang="0">
                <a:pos x="9" y="23"/>
              </a:cxn>
              <a:cxn ang="0">
                <a:pos x="9" y="25"/>
              </a:cxn>
              <a:cxn ang="0">
                <a:pos x="5" y="28"/>
              </a:cxn>
              <a:cxn ang="0">
                <a:pos x="7" y="30"/>
              </a:cxn>
              <a:cxn ang="0">
                <a:pos x="9" y="30"/>
              </a:cxn>
              <a:cxn ang="0">
                <a:pos x="0" y="33"/>
              </a:cxn>
            </a:cxnLst>
            <a:rect l="0" t="0" r="r" b="b"/>
            <a:pathLst>
              <a:path w="60" h="33">
                <a:moveTo>
                  <a:pt x="0" y="33"/>
                </a:moveTo>
                <a:lnTo>
                  <a:pt x="14" y="33"/>
                </a:lnTo>
                <a:lnTo>
                  <a:pt x="19" y="32"/>
                </a:lnTo>
                <a:lnTo>
                  <a:pt x="25" y="33"/>
                </a:lnTo>
                <a:lnTo>
                  <a:pt x="49" y="32"/>
                </a:lnTo>
                <a:lnTo>
                  <a:pt x="54" y="30"/>
                </a:lnTo>
                <a:lnTo>
                  <a:pt x="49" y="30"/>
                </a:lnTo>
                <a:lnTo>
                  <a:pt x="60" y="25"/>
                </a:lnTo>
                <a:lnTo>
                  <a:pt x="54" y="23"/>
                </a:lnTo>
                <a:lnTo>
                  <a:pt x="49" y="23"/>
                </a:lnTo>
                <a:lnTo>
                  <a:pt x="44" y="17"/>
                </a:lnTo>
                <a:lnTo>
                  <a:pt x="30" y="10"/>
                </a:lnTo>
                <a:lnTo>
                  <a:pt x="19" y="10"/>
                </a:lnTo>
                <a:lnTo>
                  <a:pt x="30" y="4"/>
                </a:lnTo>
                <a:lnTo>
                  <a:pt x="17" y="4"/>
                </a:lnTo>
                <a:lnTo>
                  <a:pt x="25" y="2"/>
                </a:lnTo>
                <a:lnTo>
                  <a:pt x="25" y="0"/>
                </a:lnTo>
                <a:lnTo>
                  <a:pt x="9" y="0"/>
                </a:lnTo>
                <a:lnTo>
                  <a:pt x="5" y="4"/>
                </a:lnTo>
                <a:lnTo>
                  <a:pt x="5" y="7"/>
                </a:lnTo>
                <a:lnTo>
                  <a:pt x="0" y="9"/>
                </a:lnTo>
                <a:lnTo>
                  <a:pt x="5" y="9"/>
                </a:lnTo>
                <a:lnTo>
                  <a:pt x="5" y="10"/>
                </a:lnTo>
                <a:lnTo>
                  <a:pt x="5" y="11"/>
                </a:lnTo>
                <a:lnTo>
                  <a:pt x="5" y="12"/>
                </a:lnTo>
                <a:lnTo>
                  <a:pt x="9" y="11"/>
                </a:lnTo>
                <a:lnTo>
                  <a:pt x="9" y="14"/>
                </a:lnTo>
                <a:lnTo>
                  <a:pt x="7" y="14"/>
                </a:lnTo>
                <a:lnTo>
                  <a:pt x="17" y="14"/>
                </a:lnTo>
                <a:lnTo>
                  <a:pt x="25" y="17"/>
                </a:lnTo>
                <a:lnTo>
                  <a:pt x="19" y="23"/>
                </a:lnTo>
                <a:lnTo>
                  <a:pt x="9" y="23"/>
                </a:lnTo>
                <a:lnTo>
                  <a:pt x="9" y="25"/>
                </a:lnTo>
                <a:lnTo>
                  <a:pt x="5" y="28"/>
                </a:lnTo>
                <a:lnTo>
                  <a:pt x="7" y="30"/>
                </a:lnTo>
                <a:lnTo>
                  <a:pt x="9" y="30"/>
                </a:lnTo>
                <a:lnTo>
                  <a:pt x="0" y="3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73" name="Freeform 1815"/>
          <p:cNvSpPr>
            <a:spLocks/>
          </p:cNvSpPr>
          <p:nvPr/>
        </p:nvSpPr>
        <p:spPr bwMode="auto">
          <a:xfrm>
            <a:off x="4267197" y="2914653"/>
            <a:ext cx="95250" cy="52388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14" y="33"/>
              </a:cxn>
              <a:cxn ang="0">
                <a:pos x="19" y="32"/>
              </a:cxn>
              <a:cxn ang="0">
                <a:pos x="25" y="33"/>
              </a:cxn>
              <a:cxn ang="0">
                <a:pos x="49" y="32"/>
              </a:cxn>
              <a:cxn ang="0">
                <a:pos x="54" y="30"/>
              </a:cxn>
              <a:cxn ang="0">
                <a:pos x="49" y="30"/>
              </a:cxn>
              <a:cxn ang="0">
                <a:pos x="60" y="25"/>
              </a:cxn>
              <a:cxn ang="0">
                <a:pos x="54" y="23"/>
              </a:cxn>
              <a:cxn ang="0">
                <a:pos x="49" y="23"/>
              </a:cxn>
              <a:cxn ang="0">
                <a:pos x="44" y="17"/>
              </a:cxn>
              <a:cxn ang="0">
                <a:pos x="30" y="10"/>
              </a:cxn>
              <a:cxn ang="0">
                <a:pos x="19" y="10"/>
              </a:cxn>
              <a:cxn ang="0">
                <a:pos x="30" y="4"/>
              </a:cxn>
              <a:cxn ang="0">
                <a:pos x="17" y="4"/>
              </a:cxn>
              <a:cxn ang="0">
                <a:pos x="25" y="2"/>
              </a:cxn>
              <a:cxn ang="0">
                <a:pos x="25" y="0"/>
              </a:cxn>
              <a:cxn ang="0">
                <a:pos x="9" y="0"/>
              </a:cxn>
              <a:cxn ang="0">
                <a:pos x="5" y="4"/>
              </a:cxn>
              <a:cxn ang="0">
                <a:pos x="5" y="7"/>
              </a:cxn>
              <a:cxn ang="0">
                <a:pos x="0" y="9"/>
              </a:cxn>
              <a:cxn ang="0">
                <a:pos x="5" y="9"/>
              </a:cxn>
              <a:cxn ang="0">
                <a:pos x="5" y="10"/>
              </a:cxn>
              <a:cxn ang="0">
                <a:pos x="5" y="11"/>
              </a:cxn>
              <a:cxn ang="0">
                <a:pos x="5" y="12"/>
              </a:cxn>
              <a:cxn ang="0">
                <a:pos x="9" y="11"/>
              </a:cxn>
              <a:cxn ang="0">
                <a:pos x="9" y="14"/>
              </a:cxn>
              <a:cxn ang="0">
                <a:pos x="7" y="14"/>
              </a:cxn>
              <a:cxn ang="0">
                <a:pos x="17" y="14"/>
              </a:cxn>
              <a:cxn ang="0">
                <a:pos x="25" y="17"/>
              </a:cxn>
              <a:cxn ang="0">
                <a:pos x="19" y="23"/>
              </a:cxn>
              <a:cxn ang="0">
                <a:pos x="9" y="23"/>
              </a:cxn>
              <a:cxn ang="0">
                <a:pos x="9" y="25"/>
              </a:cxn>
              <a:cxn ang="0">
                <a:pos x="5" y="28"/>
              </a:cxn>
              <a:cxn ang="0">
                <a:pos x="7" y="30"/>
              </a:cxn>
              <a:cxn ang="0">
                <a:pos x="9" y="30"/>
              </a:cxn>
              <a:cxn ang="0">
                <a:pos x="0" y="33"/>
              </a:cxn>
            </a:cxnLst>
            <a:rect l="0" t="0" r="r" b="b"/>
            <a:pathLst>
              <a:path w="60" h="33">
                <a:moveTo>
                  <a:pt x="0" y="33"/>
                </a:moveTo>
                <a:lnTo>
                  <a:pt x="14" y="33"/>
                </a:lnTo>
                <a:lnTo>
                  <a:pt x="19" y="32"/>
                </a:lnTo>
                <a:lnTo>
                  <a:pt x="25" y="33"/>
                </a:lnTo>
                <a:lnTo>
                  <a:pt x="49" y="32"/>
                </a:lnTo>
                <a:lnTo>
                  <a:pt x="54" y="30"/>
                </a:lnTo>
                <a:lnTo>
                  <a:pt x="49" y="30"/>
                </a:lnTo>
                <a:lnTo>
                  <a:pt x="60" y="25"/>
                </a:lnTo>
                <a:lnTo>
                  <a:pt x="54" y="23"/>
                </a:lnTo>
                <a:lnTo>
                  <a:pt x="49" y="23"/>
                </a:lnTo>
                <a:lnTo>
                  <a:pt x="44" y="17"/>
                </a:lnTo>
                <a:lnTo>
                  <a:pt x="30" y="10"/>
                </a:lnTo>
                <a:lnTo>
                  <a:pt x="19" y="10"/>
                </a:lnTo>
                <a:lnTo>
                  <a:pt x="30" y="4"/>
                </a:lnTo>
                <a:lnTo>
                  <a:pt x="17" y="4"/>
                </a:lnTo>
                <a:lnTo>
                  <a:pt x="25" y="2"/>
                </a:lnTo>
                <a:lnTo>
                  <a:pt x="25" y="0"/>
                </a:lnTo>
                <a:lnTo>
                  <a:pt x="9" y="0"/>
                </a:lnTo>
                <a:lnTo>
                  <a:pt x="5" y="4"/>
                </a:lnTo>
                <a:lnTo>
                  <a:pt x="5" y="7"/>
                </a:lnTo>
                <a:lnTo>
                  <a:pt x="0" y="9"/>
                </a:lnTo>
                <a:lnTo>
                  <a:pt x="5" y="9"/>
                </a:lnTo>
                <a:lnTo>
                  <a:pt x="5" y="10"/>
                </a:lnTo>
                <a:lnTo>
                  <a:pt x="5" y="11"/>
                </a:lnTo>
                <a:lnTo>
                  <a:pt x="5" y="12"/>
                </a:lnTo>
                <a:lnTo>
                  <a:pt x="9" y="11"/>
                </a:lnTo>
                <a:lnTo>
                  <a:pt x="9" y="14"/>
                </a:lnTo>
                <a:lnTo>
                  <a:pt x="7" y="14"/>
                </a:lnTo>
                <a:lnTo>
                  <a:pt x="17" y="14"/>
                </a:lnTo>
                <a:lnTo>
                  <a:pt x="25" y="17"/>
                </a:lnTo>
                <a:lnTo>
                  <a:pt x="19" y="23"/>
                </a:lnTo>
                <a:lnTo>
                  <a:pt x="9" y="23"/>
                </a:lnTo>
                <a:lnTo>
                  <a:pt x="9" y="25"/>
                </a:lnTo>
                <a:lnTo>
                  <a:pt x="5" y="28"/>
                </a:lnTo>
                <a:lnTo>
                  <a:pt x="7" y="30"/>
                </a:lnTo>
                <a:lnTo>
                  <a:pt x="9" y="30"/>
                </a:lnTo>
                <a:lnTo>
                  <a:pt x="0" y="3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74" name="Freeform 1816"/>
          <p:cNvSpPr>
            <a:spLocks/>
          </p:cNvSpPr>
          <p:nvPr/>
        </p:nvSpPr>
        <p:spPr bwMode="auto">
          <a:xfrm>
            <a:off x="4441822" y="3017840"/>
            <a:ext cx="4762" cy="14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"/>
              </a:cxn>
              <a:cxn ang="0">
                <a:pos x="3" y="9"/>
              </a:cxn>
              <a:cxn ang="0">
                <a:pos x="3" y="0"/>
              </a:cxn>
              <a:cxn ang="0">
                <a:pos x="0" y="0"/>
              </a:cxn>
            </a:cxnLst>
            <a:rect l="0" t="0" r="r" b="b"/>
            <a:pathLst>
              <a:path w="3" h="9">
                <a:moveTo>
                  <a:pt x="0" y="0"/>
                </a:moveTo>
                <a:lnTo>
                  <a:pt x="0" y="8"/>
                </a:lnTo>
                <a:lnTo>
                  <a:pt x="3" y="9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75" name="Freeform 1817"/>
          <p:cNvSpPr>
            <a:spLocks/>
          </p:cNvSpPr>
          <p:nvPr/>
        </p:nvSpPr>
        <p:spPr bwMode="auto">
          <a:xfrm>
            <a:off x="4441822" y="3017840"/>
            <a:ext cx="4762" cy="14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"/>
              </a:cxn>
              <a:cxn ang="0">
                <a:pos x="3" y="9"/>
              </a:cxn>
              <a:cxn ang="0">
                <a:pos x="3" y="0"/>
              </a:cxn>
              <a:cxn ang="0">
                <a:pos x="0" y="0"/>
              </a:cxn>
            </a:cxnLst>
            <a:rect l="0" t="0" r="r" b="b"/>
            <a:pathLst>
              <a:path w="3" h="9">
                <a:moveTo>
                  <a:pt x="0" y="0"/>
                </a:moveTo>
                <a:lnTo>
                  <a:pt x="0" y="8"/>
                </a:lnTo>
                <a:lnTo>
                  <a:pt x="3" y="9"/>
                </a:lnTo>
                <a:lnTo>
                  <a:pt x="3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76" name="Freeform 1818"/>
          <p:cNvSpPr>
            <a:spLocks/>
          </p:cNvSpPr>
          <p:nvPr/>
        </p:nvSpPr>
        <p:spPr bwMode="auto">
          <a:xfrm>
            <a:off x="4432297" y="3032128"/>
            <a:ext cx="20637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8"/>
              </a:cxn>
              <a:cxn ang="0">
                <a:pos x="13" y="8"/>
              </a:cxn>
              <a:cxn ang="0">
                <a:pos x="13" y="2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13" h="8">
                <a:moveTo>
                  <a:pt x="0" y="0"/>
                </a:moveTo>
                <a:lnTo>
                  <a:pt x="5" y="8"/>
                </a:lnTo>
                <a:lnTo>
                  <a:pt x="13" y="8"/>
                </a:lnTo>
                <a:lnTo>
                  <a:pt x="13" y="2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77" name="Freeform 1819"/>
          <p:cNvSpPr>
            <a:spLocks/>
          </p:cNvSpPr>
          <p:nvPr/>
        </p:nvSpPr>
        <p:spPr bwMode="auto">
          <a:xfrm>
            <a:off x="4432297" y="3032128"/>
            <a:ext cx="20637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8"/>
              </a:cxn>
              <a:cxn ang="0">
                <a:pos x="13" y="8"/>
              </a:cxn>
              <a:cxn ang="0">
                <a:pos x="13" y="2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13" h="8">
                <a:moveTo>
                  <a:pt x="0" y="0"/>
                </a:moveTo>
                <a:lnTo>
                  <a:pt x="5" y="8"/>
                </a:lnTo>
                <a:lnTo>
                  <a:pt x="13" y="8"/>
                </a:lnTo>
                <a:lnTo>
                  <a:pt x="13" y="2"/>
                </a:lnTo>
                <a:lnTo>
                  <a:pt x="8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78" name="Freeform 1820"/>
          <p:cNvSpPr>
            <a:spLocks/>
          </p:cNvSpPr>
          <p:nvPr/>
        </p:nvSpPr>
        <p:spPr bwMode="auto">
          <a:xfrm>
            <a:off x="4487860" y="3046415"/>
            <a:ext cx="46037" cy="174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8"/>
              </a:cxn>
              <a:cxn ang="0">
                <a:pos x="24" y="11"/>
              </a:cxn>
              <a:cxn ang="0">
                <a:pos x="29" y="0"/>
              </a:cxn>
              <a:cxn ang="0">
                <a:pos x="19" y="3"/>
              </a:cxn>
              <a:cxn ang="0">
                <a:pos x="0" y="3"/>
              </a:cxn>
            </a:cxnLst>
            <a:rect l="0" t="0" r="r" b="b"/>
            <a:pathLst>
              <a:path w="29" h="11">
                <a:moveTo>
                  <a:pt x="0" y="3"/>
                </a:moveTo>
                <a:lnTo>
                  <a:pt x="0" y="8"/>
                </a:lnTo>
                <a:lnTo>
                  <a:pt x="24" y="11"/>
                </a:lnTo>
                <a:lnTo>
                  <a:pt x="29" y="0"/>
                </a:lnTo>
                <a:lnTo>
                  <a:pt x="19" y="3"/>
                </a:lnTo>
                <a:lnTo>
                  <a:pt x="0" y="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79" name="Freeform 1821"/>
          <p:cNvSpPr>
            <a:spLocks/>
          </p:cNvSpPr>
          <p:nvPr/>
        </p:nvSpPr>
        <p:spPr bwMode="auto">
          <a:xfrm>
            <a:off x="4487860" y="3046415"/>
            <a:ext cx="46037" cy="174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8"/>
              </a:cxn>
              <a:cxn ang="0">
                <a:pos x="24" y="11"/>
              </a:cxn>
              <a:cxn ang="0">
                <a:pos x="29" y="0"/>
              </a:cxn>
              <a:cxn ang="0">
                <a:pos x="19" y="3"/>
              </a:cxn>
              <a:cxn ang="0">
                <a:pos x="0" y="3"/>
              </a:cxn>
            </a:cxnLst>
            <a:rect l="0" t="0" r="r" b="b"/>
            <a:pathLst>
              <a:path w="29" h="11">
                <a:moveTo>
                  <a:pt x="0" y="3"/>
                </a:moveTo>
                <a:lnTo>
                  <a:pt x="0" y="8"/>
                </a:lnTo>
                <a:lnTo>
                  <a:pt x="24" y="11"/>
                </a:lnTo>
                <a:lnTo>
                  <a:pt x="29" y="0"/>
                </a:lnTo>
                <a:lnTo>
                  <a:pt x="19" y="3"/>
                </a:lnTo>
                <a:lnTo>
                  <a:pt x="0" y="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80" name="Freeform 1822"/>
          <p:cNvSpPr>
            <a:spLocks/>
          </p:cNvSpPr>
          <p:nvPr/>
        </p:nvSpPr>
        <p:spPr bwMode="auto">
          <a:xfrm>
            <a:off x="4608510" y="3046415"/>
            <a:ext cx="23812" cy="20638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8"/>
              </a:cxn>
              <a:cxn ang="0">
                <a:pos x="10" y="13"/>
              </a:cxn>
              <a:cxn ang="0">
                <a:pos x="10" y="10"/>
              </a:cxn>
              <a:cxn ang="0">
                <a:pos x="15" y="13"/>
              </a:cxn>
              <a:cxn ang="0">
                <a:pos x="10" y="8"/>
              </a:cxn>
              <a:cxn ang="0">
                <a:pos x="15" y="8"/>
              </a:cxn>
              <a:cxn ang="0">
                <a:pos x="10" y="3"/>
              </a:cxn>
              <a:cxn ang="0">
                <a:pos x="5" y="0"/>
              </a:cxn>
              <a:cxn ang="0">
                <a:pos x="0" y="3"/>
              </a:cxn>
            </a:cxnLst>
            <a:rect l="0" t="0" r="r" b="b"/>
            <a:pathLst>
              <a:path w="15" h="13">
                <a:moveTo>
                  <a:pt x="0" y="3"/>
                </a:moveTo>
                <a:lnTo>
                  <a:pt x="2" y="8"/>
                </a:lnTo>
                <a:lnTo>
                  <a:pt x="10" y="13"/>
                </a:lnTo>
                <a:lnTo>
                  <a:pt x="10" y="10"/>
                </a:lnTo>
                <a:lnTo>
                  <a:pt x="15" y="13"/>
                </a:lnTo>
                <a:lnTo>
                  <a:pt x="10" y="8"/>
                </a:lnTo>
                <a:lnTo>
                  <a:pt x="15" y="8"/>
                </a:lnTo>
                <a:lnTo>
                  <a:pt x="10" y="3"/>
                </a:lnTo>
                <a:lnTo>
                  <a:pt x="5" y="0"/>
                </a:lnTo>
                <a:lnTo>
                  <a:pt x="0" y="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81" name="Freeform 1823"/>
          <p:cNvSpPr>
            <a:spLocks/>
          </p:cNvSpPr>
          <p:nvPr/>
        </p:nvSpPr>
        <p:spPr bwMode="auto">
          <a:xfrm>
            <a:off x="4608510" y="3046415"/>
            <a:ext cx="23812" cy="20638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8"/>
              </a:cxn>
              <a:cxn ang="0">
                <a:pos x="10" y="13"/>
              </a:cxn>
              <a:cxn ang="0">
                <a:pos x="10" y="10"/>
              </a:cxn>
              <a:cxn ang="0">
                <a:pos x="15" y="13"/>
              </a:cxn>
              <a:cxn ang="0">
                <a:pos x="10" y="8"/>
              </a:cxn>
              <a:cxn ang="0">
                <a:pos x="15" y="8"/>
              </a:cxn>
              <a:cxn ang="0">
                <a:pos x="10" y="3"/>
              </a:cxn>
              <a:cxn ang="0">
                <a:pos x="5" y="0"/>
              </a:cxn>
              <a:cxn ang="0">
                <a:pos x="0" y="3"/>
              </a:cxn>
            </a:cxnLst>
            <a:rect l="0" t="0" r="r" b="b"/>
            <a:pathLst>
              <a:path w="15" h="13">
                <a:moveTo>
                  <a:pt x="0" y="3"/>
                </a:moveTo>
                <a:lnTo>
                  <a:pt x="2" y="8"/>
                </a:lnTo>
                <a:lnTo>
                  <a:pt x="10" y="13"/>
                </a:lnTo>
                <a:lnTo>
                  <a:pt x="10" y="10"/>
                </a:lnTo>
                <a:lnTo>
                  <a:pt x="15" y="13"/>
                </a:lnTo>
                <a:lnTo>
                  <a:pt x="10" y="8"/>
                </a:lnTo>
                <a:lnTo>
                  <a:pt x="15" y="8"/>
                </a:lnTo>
                <a:lnTo>
                  <a:pt x="10" y="3"/>
                </a:lnTo>
                <a:lnTo>
                  <a:pt x="5" y="0"/>
                </a:lnTo>
                <a:lnTo>
                  <a:pt x="0" y="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82" name="Freeform 1824"/>
          <p:cNvSpPr>
            <a:spLocks/>
          </p:cNvSpPr>
          <p:nvPr/>
        </p:nvSpPr>
        <p:spPr bwMode="auto">
          <a:xfrm>
            <a:off x="4637085" y="3068640"/>
            <a:ext cx="41275" cy="9525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4" y="6"/>
              </a:cxn>
              <a:cxn ang="0">
                <a:pos x="26" y="6"/>
              </a:cxn>
              <a:cxn ang="0">
                <a:pos x="26" y="3"/>
              </a:cxn>
              <a:cxn ang="0">
                <a:pos x="16" y="2"/>
              </a:cxn>
              <a:cxn ang="0">
                <a:pos x="0" y="0"/>
              </a:cxn>
              <a:cxn ang="0">
                <a:pos x="0" y="3"/>
              </a:cxn>
            </a:cxnLst>
            <a:rect l="0" t="0" r="r" b="b"/>
            <a:pathLst>
              <a:path w="26" h="6">
                <a:moveTo>
                  <a:pt x="0" y="3"/>
                </a:moveTo>
                <a:lnTo>
                  <a:pt x="14" y="6"/>
                </a:lnTo>
                <a:lnTo>
                  <a:pt x="26" y="6"/>
                </a:lnTo>
                <a:lnTo>
                  <a:pt x="26" y="3"/>
                </a:lnTo>
                <a:lnTo>
                  <a:pt x="16" y="2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83" name="Freeform 1825"/>
          <p:cNvSpPr>
            <a:spLocks/>
          </p:cNvSpPr>
          <p:nvPr/>
        </p:nvSpPr>
        <p:spPr bwMode="auto">
          <a:xfrm>
            <a:off x="4637085" y="3068640"/>
            <a:ext cx="41275" cy="9525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4" y="6"/>
              </a:cxn>
              <a:cxn ang="0">
                <a:pos x="26" y="6"/>
              </a:cxn>
              <a:cxn ang="0">
                <a:pos x="26" y="3"/>
              </a:cxn>
              <a:cxn ang="0">
                <a:pos x="16" y="2"/>
              </a:cxn>
              <a:cxn ang="0">
                <a:pos x="0" y="0"/>
              </a:cxn>
              <a:cxn ang="0">
                <a:pos x="0" y="3"/>
              </a:cxn>
            </a:cxnLst>
            <a:rect l="0" t="0" r="r" b="b"/>
            <a:pathLst>
              <a:path w="26" h="6">
                <a:moveTo>
                  <a:pt x="0" y="3"/>
                </a:moveTo>
                <a:lnTo>
                  <a:pt x="14" y="6"/>
                </a:lnTo>
                <a:lnTo>
                  <a:pt x="26" y="6"/>
                </a:lnTo>
                <a:lnTo>
                  <a:pt x="26" y="3"/>
                </a:lnTo>
                <a:lnTo>
                  <a:pt x="16" y="2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84" name="Freeform 1826"/>
          <p:cNvSpPr>
            <a:spLocks/>
          </p:cNvSpPr>
          <p:nvPr/>
        </p:nvSpPr>
        <p:spPr bwMode="auto">
          <a:xfrm>
            <a:off x="4746622" y="3068640"/>
            <a:ext cx="41275" cy="95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1" y="6"/>
              </a:cxn>
              <a:cxn ang="0">
                <a:pos x="21" y="2"/>
              </a:cxn>
              <a:cxn ang="0">
                <a:pos x="26" y="0"/>
              </a:cxn>
              <a:cxn ang="0">
                <a:pos x="0" y="6"/>
              </a:cxn>
            </a:cxnLst>
            <a:rect l="0" t="0" r="r" b="b"/>
            <a:pathLst>
              <a:path w="26" h="6">
                <a:moveTo>
                  <a:pt x="0" y="6"/>
                </a:moveTo>
                <a:lnTo>
                  <a:pt x="21" y="6"/>
                </a:lnTo>
                <a:lnTo>
                  <a:pt x="21" y="2"/>
                </a:lnTo>
                <a:lnTo>
                  <a:pt x="26" y="0"/>
                </a:lnTo>
                <a:lnTo>
                  <a:pt x="0" y="6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85" name="Freeform 1827"/>
          <p:cNvSpPr>
            <a:spLocks/>
          </p:cNvSpPr>
          <p:nvPr/>
        </p:nvSpPr>
        <p:spPr bwMode="auto">
          <a:xfrm>
            <a:off x="4746622" y="3068640"/>
            <a:ext cx="41275" cy="95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1" y="6"/>
              </a:cxn>
              <a:cxn ang="0">
                <a:pos x="21" y="2"/>
              </a:cxn>
              <a:cxn ang="0">
                <a:pos x="26" y="0"/>
              </a:cxn>
              <a:cxn ang="0">
                <a:pos x="0" y="6"/>
              </a:cxn>
            </a:cxnLst>
            <a:rect l="0" t="0" r="r" b="b"/>
            <a:pathLst>
              <a:path w="26" h="6">
                <a:moveTo>
                  <a:pt x="0" y="6"/>
                </a:moveTo>
                <a:lnTo>
                  <a:pt x="21" y="6"/>
                </a:lnTo>
                <a:lnTo>
                  <a:pt x="21" y="2"/>
                </a:lnTo>
                <a:lnTo>
                  <a:pt x="26" y="0"/>
                </a:lnTo>
                <a:lnTo>
                  <a:pt x="0" y="6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86" name="Freeform 1828"/>
          <p:cNvSpPr>
            <a:spLocks/>
          </p:cNvSpPr>
          <p:nvPr/>
        </p:nvSpPr>
        <p:spPr bwMode="auto">
          <a:xfrm>
            <a:off x="4351335" y="3040065"/>
            <a:ext cx="17462" cy="47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11" y="3"/>
              </a:cxn>
              <a:cxn ang="0">
                <a:pos x="11" y="1"/>
              </a:cxn>
              <a:cxn ang="0">
                <a:pos x="6" y="0"/>
              </a:cxn>
              <a:cxn ang="0">
                <a:pos x="0" y="1"/>
              </a:cxn>
            </a:cxnLst>
            <a:rect l="0" t="0" r="r" b="b"/>
            <a:pathLst>
              <a:path w="11" h="3">
                <a:moveTo>
                  <a:pt x="0" y="1"/>
                </a:moveTo>
                <a:lnTo>
                  <a:pt x="11" y="3"/>
                </a:lnTo>
                <a:lnTo>
                  <a:pt x="11" y="1"/>
                </a:lnTo>
                <a:lnTo>
                  <a:pt x="6" y="0"/>
                </a:lnTo>
                <a:lnTo>
                  <a:pt x="0" y="1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87" name="Freeform 1829"/>
          <p:cNvSpPr>
            <a:spLocks/>
          </p:cNvSpPr>
          <p:nvPr/>
        </p:nvSpPr>
        <p:spPr bwMode="auto">
          <a:xfrm>
            <a:off x="4351335" y="3040065"/>
            <a:ext cx="17462" cy="47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11" y="3"/>
              </a:cxn>
              <a:cxn ang="0">
                <a:pos x="11" y="1"/>
              </a:cxn>
              <a:cxn ang="0">
                <a:pos x="6" y="0"/>
              </a:cxn>
              <a:cxn ang="0">
                <a:pos x="0" y="1"/>
              </a:cxn>
            </a:cxnLst>
            <a:rect l="0" t="0" r="r" b="b"/>
            <a:pathLst>
              <a:path w="11" h="3">
                <a:moveTo>
                  <a:pt x="0" y="1"/>
                </a:moveTo>
                <a:lnTo>
                  <a:pt x="11" y="3"/>
                </a:lnTo>
                <a:lnTo>
                  <a:pt x="11" y="1"/>
                </a:lnTo>
                <a:lnTo>
                  <a:pt x="6" y="0"/>
                </a:lnTo>
                <a:lnTo>
                  <a:pt x="0" y="1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88" name="Freeform 1830"/>
          <p:cNvSpPr>
            <a:spLocks/>
          </p:cNvSpPr>
          <p:nvPr/>
        </p:nvSpPr>
        <p:spPr bwMode="auto">
          <a:xfrm>
            <a:off x="4090985" y="3122615"/>
            <a:ext cx="63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"/>
              </a:cxn>
              <a:cxn ang="0">
                <a:pos x="4" y="0"/>
              </a:cxn>
              <a:cxn ang="0">
                <a:pos x="0" y="0"/>
              </a:cxn>
            </a:cxnLst>
            <a:rect l="0" t="0" r="r" b="b"/>
            <a:pathLst>
              <a:path w="4" h="1">
                <a:moveTo>
                  <a:pt x="0" y="0"/>
                </a:moveTo>
                <a:lnTo>
                  <a:pt x="0" y="1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89" name="Freeform 1831"/>
          <p:cNvSpPr>
            <a:spLocks/>
          </p:cNvSpPr>
          <p:nvPr/>
        </p:nvSpPr>
        <p:spPr bwMode="auto">
          <a:xfrm>
            <a:off x="4090985" y="3122615"/>
            <a:ext cx="635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"/>
              </a:cxn>
              <a:cxn ang="0">
                <a:pos x="4" y="0"/>
              </a:cxn>
              <a:cxn ang="0">
                <a:pos x="0" y="0"/>
              </a:cxn>
            </a:cxnLst>
            <a:rect l="0" t="0" r="r" b="b"/>
            <a:pathLst>
              <a:path w="4" h="1">
                <a:moveTo>
                  <a:pt x="0" y="0"/>
                </a:moveTo>
                <a:lnTo>
                  <a:pt x="0" y="1"/>
                </a:lnTo>
                <a:lnTo>
                  <a:pt x="4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90" name="Freeform 1832"/>
          <p:cNvSpPr>
            <a:spLocks/>
          </p:cNvSpPr>
          <p:nvPr/>
        </p:nvSpPr>
        <p:spPr bwMode="auto">
          <a:xfrm>
            <a:off x="4121147" y="3117853"/>
            <a:ext cx="22225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6" y="1"/>
              </a:cxn>
              <a:cxn ang="0">
                <a:pos x="6" y="0"/>
              </a:cxn>
              <a:cxn ang="0">
                <a:pos x="14" y="0"/>
              </a:cxn>
              <a:cxn ang="0">
                <a:pos x="0" y="4"/>
              </a:cxn>
            </a:cxnLst>
            <a:rect l="0" t="0" r="r" b="b"/>
            <a:pathLst>
              <a:path w="14" h="4">
                <a:moveTo>
                  <a:pt x="0" y="4"/>
                </a:moveTo>
                <a:lnTo>
                  <a:pt x="6" y="1"/>
                </a:lnTo>
                <a:lnTo>
                  <a:pt x="6" y="0"/>
                </a:lnTo>
                <a:lnTo>
                  <a:pt x="14" y="0"/>
                </a:lnTo>
                <a:lnTo>
                  <a:pt x="0" y="4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91" name="Freeform 1833"/>
          <p:cNvSpPr>
            <a:spLocks/>
          </p:cNvSpPr>
          <p:nvPr/>
        </p:nvSpPr>
        <p:spPr bwMode="auto">
          <a:xfrm>
            <a:off x="4121147" y="3117853"/>
            <a:ext cx="22225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6" y="1"/>
              </a:cxn>
              <a:cxn ang="0">
                <a:pos x="6" y="0"/>
              </a:cxn>
              <a:cxn ang="0">
                <a:pos x="14" y="0"/>
              </a:cxn>
              <a:cxn ang="0">
                <a:pos x="0" y="4"/>
              </a:cxn>
            </a:cxnLst>
            <a:rect l="0" t="0" r="r" b="b"/>
            <a:pathLst>
              <a:path w="14" h="4">
                <a:moveTo>
                  <a:pt x="0" y="4"/>
                </a:moveTo>
                <a:lnTo>
                  <a:pt x="6" y="1"/>
                </a:lnTo>
                <a:lnTo>
                  <a:pt x="6" y="0"/>
                </a:lnTo>
                <a:lnTo>
                  <a:pt x="14" y="0"/>
                </a:lnTo>
                <a:lnTo>
                  <a:pt x="0" y="4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92" name="Freeform 1834"/>
          <p:cNvSpPr>
            <a:spLocks/>
          </p:cNvSpPr>
          <p:nvPr/>
        </p:nvSpPr>
        <p:spPr bwMode="auto">
          <a:xfrm>
            <a:off x="5872159" y="3398841"/>
            <a:ext cx="552450" cy="200025"/>
          </a:xfrm>
          <a:custGeom>
            <a:avLst/>
            <a:gdLst/>
            <a:ahLst/>
            <a:cxnLst>
              <a:cxn ang="0">
                <a:pos x="6" y="107"/>
              </a:cxn>
              <a:cxn ang="0">
                <a:pos x="40" y="104"/>
              </a:cxn>
              <a:cxn ang="0">
                <a:pos x="74" y="99"/>
              </a:cxn>
              <a:cxn ang="0">
                <a:pos x="143" y="93"/>
              </a:cxn>
              <a:cxn ang="0">
                <a:pos x="164" y="107"/>
              </a:cxn>
              <a:cxn ang="0">
                <a:pos x="178" y="109"/>
              </a:cxn>
              <a:cxn ang="0">
                <a:pos x="190" y="107"/>
              </a:cxn>
              <a:cxn ang="0">
                <a:pos x="190" y="109"/>
              </a:cxn>
              <a:cxn ang="0">
                <a:pos x="195" y="114"/>
              </a:cxn>
              <a:cxn ang="0">
                <a:pos x="198" y="122"/>
              </a:cxn>
              <a:cxn ang="0">
                <a:pos x="229" y="119"/>
              </a:cxn>
              <a:cxn ang="0">
                <a:pos x="235" y="122"/>
              </a:cxn>
              <a:cxn ang="0">
                <a:pos x="271" y="117"/>
              </a:cxn>
              <a:cxn ang="0">
                <a:pos x="348" y="80"/>
              </a:cxn>
              <a:cxn ang="0">
                <a:pos x="338" y="58"/>
              </a:cxn>
              <a:cxn ang="0">
                <a:pos x="328" y="51"/>
              </a:cxn>
              <a:cxn ang="0">
                <a:pos x="314" y="40"/>
              </a:cxn>
              <a:cxn ang="0">
                <a:pos x="309" y="29"/>
              </a:cxn>
              <a:cxn ang="0">
                <a:pos x="303" y="19"/>
              </a:cxn>
              <a:cxn ang="0">
                <a:pos x="293" y="17"/>
              </a:cxn>
              <a:cxn ang="0">
                <a:pos x="285" y="0"/>
              </a:cxn>
              <a:cxn ang="0">
                <a:pos x="269" y="24"/>
              </a:cxn>
              <a:cxn ang="0">
                <a:pos x="253" y="30"/>
              </a:cxn>
              <a:cxn ang="0">
                <a:pos x="245" y="27"/>
              </a:cxn>
              <a:cxn ang="0">
                <a:pos x="224" y="24"/>
              </a:cxn>
              <a:cxn ang="0">
                <a:pos x="216" y="19"/>
              </a:cxn>
              <a:cxn ang="0">
                <a:pos x="224" y="12"/>
              </a:cxn>
              <a:cxn ang="0">
                <a:pos x="235" y="6"/>
              </a:cxn>
              <a:cxn ang="0">
                <a:pos x="224" y="8"/>
              </a:cxn>
              <a:cxn ang="0">
                <a:pos x="216" y="6"/>
              </a:cxn>
              <a:cxn ang="0">
                <a:pos x="195" y="4"/>
              </a:cxn>
              <a:cxn ang="0">
                <a:pos x="181" y="7"/>
              </a:cxn>
              <a:cxn ang="0">
                <a:pos x="176" y="14"/>
              </a:cxn>
              <a:cxn ang="0">
                <a:pos x="164" y="17"/>
              </a:cxn>
              <a:cxn ang="0">
                <a:pos x="164" y="21"/>
              </a:cxn>
              <a:cxn ang="0">
                <a:pos x="150" y="21"/>
              </a:cxn>
              <a:cxn ang="0">
                <a:pos x="149" y="14"/>
              </a:cxn>
              <a:cxn ang="0">
                <a:pos x="131" y="19"/>
              </a:cxn>
              <a:cxn ang="0">
                <a:pos x="116" y="25"/>
              </a:cxn>
              <a:cxn ang="0">
                <a:pos x="114" y="28"/>
              </a:cxn>
              <a:cxn ang="0">
                <a:pos x="104" y="25"/>
              </a:cxn>
              <a:cxn ang="0">
                <a:pos x="95" y="32"/>
              </a:cxn>
              <a:cxn ang="0">
                <a:pos x="35" y="44"/>
              </a:cxn>
              <a:cxn ang="0">
                <a:pos x="21" y="49"/>
              </a:cxn>
              <a:cxn ang="0">
                <a:pos x="16" y="58"/>
              </a:cxn>
              <a:cxn ang="0">
                <a:pos x="11" y="70"/>
              </a:cxn>
              <a:cxn ang="0">
                <a:pos x="6" y="70"/>
              </a:cxn>
              <a:cxn ang="0">
                <a:pos x="11" y="93"/>
              </a:cxn>
              <a:cxn ang="0">
                <a:pos x="0" y="99"/>
              </a:cxn>
            </a:cxnLst>
            <a:rect l="0" t="0" r="r" b="b"/>
            <a:pathLst>
              <a:path w="348" h="126">
                <a:moveTo>
                  <a:pt x="0" y="106"/>
                </a:moveTo>
                <a:lnTo>
                  <a:pt x="6" y="107"/>
                </a:lnTo>
                <a:lnTo>
                  <a:pt x="21" y="107"/>
                </a:lnTo>
                <a:lnTo>
                  <a:pt x="40" y="104"/>
                </a:lnTo>
                <a:lnTo>
                  <a:pt x="69" y="103"/>
                </a:lnTo>
                <a:lnTo>
                  <a:pt x="74" y="99"/>
                </a:lnTo>
                <a:lnTo>
                  <a:pt x="99" y="96"/>
                </a:lnTo>
                <a:lnTo>
                  <a:pt x="143" y="93"/>
                </a:lnTo>
                <a:lnTo>
                  <a:pt x="164" y="99"/>
                </a:lnTo>
                <a:lnTo>
                  <a:pt x="164" y="107"/>
                </a:lnTo>
                <a:lnTo>
                  <a:pt x="190" y="99"/>
                </a:lnTo>
                <a:lnTo>
                  <a:pt x="178" y="109"/>
                </a:lnTo>
                <a:lnTo>
                  <a:pt x="190" y="106"/>
                </a:lnTo>
                <a:lnTo>
                  <a:pt x="190" y="107"/>
                </a:lnTo>
                <a:lnTo>
                  <a:pt x="188" y="109"/>
                </a:lnTo>
                <a:lnTo>
                  <a:pt x="190" y="109"/>
                </a:lnTo>
                <a:lnTo>
                  <a:pt x="190" y="112"/>
                </a:lnTo>
                <a:lnTo>
                  <a:pt x="195" y="114"/>
                </a:lnTo>
                <a:lnTo>
                  <a:pt x="190" y="116"/>
                </a:lnTo>
                <a:lnTo>
                  <a:pt x="198" y="122"/>
                </a:lnTo>
                <a:lnTo>
                  <a:pt x="210" y="122"/>
                </a:lnTo>
                <a:lnTo>
                  <a:pt x="229" y="119"/>
                </a:lnTo>
                <a:lnTo>
                  <a:pt x="229" y="122"/>
                </a:lnTo>
                <a:lnTo>
                  <a:pt x="235" y="122"/>
                </a:lnTo>
                <a:lnTo>
                  <a:pt x="235" y="126"/>
                </a:lnTo>
                <a:lnTo>
                  <a:pt x="271" y="117"/>
                </a:lnTo>
                <a:lnTo>
                  <a:pt x="288" y="112"/>
                </a:lnTo>
                <a:lnTo>
                  <a:pt x="348" y="80"/>
                </a:lnTo>
                <a:lnTo>
                  <a:pt x="348" y="68"/>
                </a:lnTo>
                <a:lnTo>
                  <a:pt x="338" y="58"/>
                </a:lnTo>
                <a:lnTo>
                  <a:pt x="338" y="52"/>
                </a:lnTo>
                <a:lnTo>
                  <a:pt x="328" y="51"/>
                </a:lnTo>
                <a:lnTo>
                  <a:pt x="322" y="42"/>
                </a:lnTo>
                <a:lnTo>
                  <a:pt x="314" y="40"/>
                </a:lnTo>
                <a:lnTo>
                  <a:pt x="309" y="37"/>
                </a:lnTo>
                <a:lnTo>
                  <a:pt x="309" y="29"/>
                </a:lnTo>
                <a:lnTo>
                  <a:pt x="303" y="25"/>
                </a:lnTo>
                <a:lnTo>
                  <a:pt x="303" y="19"/>
                </a:lnTo>
                <a:lnTo>
                  <a:pt x="298" y="17"/>
                </a:lnTo>
                <a:lnTo>
                  <a:pt x="293" y="17"/>
                </a:lnTo>
                <a:lnTo>
                  <a:pt x="288" y="2"/>
                </a:lnTo>
                <a:lnTo>
                  <a:pt x="285" y="0"/>
                </a:lnTo>
                <a:lnTo>
                  <a:pt x="285" y="2"/>
                </a:lnTo>
                <a:lnTo>
                  <a:pt x="269" y="24"/>
                </a:lnTo>
                <a:lnTo>
                  <a:pt x="259" y="30"/>
                </a:lnTo>
                <a:lnTo>
                  <a:pt x="253" y="30"/>
                </a:lnTo>
                <a:lnTo>
                  <a:pt x="250" y="32"/>
                </a:lnTo>
                <a:lnTo>
                  <a:pt x="245" y="27"/>
                </a:lnTo>
                <a:lnTo>
                  <a:pt x="235" y="24"/>
                </a:lnTo>
                <a:lnTo>
                  <a:pt x="224" y="24"/>
                </a:lnTo>
                <a:lnTo>
                  <a:pt x="224" y="21"/>
                </a:lnTo>
                <a:lnTo>
                  <a:pt x="216" y="19"/>
                </a:lnTo>
                <a:lnTo>
                  <a:pt x="224" y="17"/>
                </a:lnTo>
                <a:lnTo>
                  <a:pt x="224" y="12"/>
                </a:lnTo>
                <a:lnTo>
                  <a:pt x="229" y="12"/>
                </a:lnTo>
                <a:lnTo>
                  <a:pt x="235" y="6"/>
                </a:lnTo>
                <a:lnTo>
                  <a:pt x="229" y="7"/>
                </a:lnTo>
                <a:lnTo>
                  <a:pt x="224" y="8"/>
                </a:lnTo>
                <a:lnTo>
                  <a:pt x="224" y="6"/>
                </a:lnTo>
                <a:lnTo>
                  <a:pt x="216" y="6"/>
                </a:lnTo>
                <a:lnTo>
                  <a:pt x="195" y="2"/>
                </a:lnTo>
                <a:lnTo>
                  <a:pt x="195" y="4"/>
                </a:lnTo>
                <a:lnTo>
                  <a:pt x="190" y="6"/>
                </a:lnTo>
                <a:lnTo>
                  <a:pt x="181" y="7"/>
                </a:lnTo>
                <a:lnTo>
                  <a:pt x="176" y="9"/>
                </a:lnTo>
                <a:lnTo>
                  <a:pt x="176" y="14"/>
                </a:lnTo>
                <a:lnTo>
                  <a:pt x="171" y="14"/>
                </a:lnTo>
                <a:lnTo>
                  <a:pt x="164" y="17"/>
                </a:lnTo>
                <a:lnTo>
                  <a:pt x="171" y="19"/>
                </a:lnTo>
                <a:lnTo>
                  <a:pt x="164" y="21"/>
                </a:lnTo>
                <a:lnTo>
                  <a:pt x="155" y="19"/>
                </a:lnTo>
                <a:lnTo>
                  <a:pt x="150" y="21"/>
                </a:lnTo>
                <a:lnTo>
                  <a:pt x="149" y="17"/>
                </a:lnTo>
                <a:lnTo>
                  <a:pt x="149" y="14"/>
                </a:lnTo>
                <a:lnTo>
                  <a:pt x="142" y="14"/>
                </a:lnTo>
                <a:lnTo>
                  <a:pt x="131" y="19"/>
                </a:lnTo>
                <a:lnTo>
                  <a:pt x="130" y="19"/>
                </a:lnTo>
                <a:lnTo>
                  <a:pt x="116" y="25"/>
                </a:lnTo>
                <a:lnTo>
                  <a:pt x="114" y="24"/>
                </a:lnTo>
                <a:lnTo>
                  <a:pt x="114" y="28"/>
                </a:lnTo>
                <a:lnTo>
                  <a:pt x="104" y="29"/>
                </a:lnTo>
                <a:lnTo>
                  <a:pt x="104" y="25"/>
                </a:lnTo>
                <a:lnTo>
                  <a:pt x="95" y="30"/>
                </a:lnTo>
                <a:lnTo>
                  <a:pt x="95" y="32"/>
                </a:lnTo>
                <a:lnTo>
                  <a:pt x="80" y="40"/>
                </a:lnTo>
                <a:lnTo>
                  <a:pt x="35" y="44"/>
                </a:lnTo>
                <a:lnTo>
                  <a:pt x="21" y="51"/>
                </a:lnTo>
                <a:lnTo>
                  <a:pt x="21" y="49"/>
                </a:lnTo>
                <a:lnTo>
                  <a:pt x="16" y="53"/>
                </a:lnTo>
                <a:lnTo>
                  <a:pt x="16" y="58"/>
                </a:lnTo>
                <a:lnTo>
                  <a:pt x="11" y="58"/>
                </a:lnTo>
                <a:lnTo>
                  <a:pt x="11" y="70"/>
                </a:lnTo>
                <a:lnTo>
                  <a:pt x="6" y="65"/>
                </a:lnTo>
                <a:lnTo>
                  <a:pt x="6" y="70"/>
                </a:lnTo>
                <a:lnTo>
                  <a:pt x="11" y="83"/>
                </a:lnTo>
                <a:lnTo>
                  <a:pt x="11" y="93"/>
                </a:lnTo>
                <a:lnTo>
                  <a:pt x="6" y="99"/>
                </a:lnTo>
                <a:lnTo>
                  <a:pt x="0" y="99"/>
                </a:lnTo>
                <a:lnTo>
                  <a:pt x="0" y="106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93" name="Freeform 1835"/>
          <p:cNvSpPr>
            <a:spLocks/>
          </p:cNvSpPr>
          <p:nvPr/>
        </p:nvSpPr>
        <p:spPr bwMode="auto">
          <a:xfrm>
            <a:off x="5872159" y="3398841"/>
            <a:ext cx="552450" cy="200025"/>
          </a:xfrm>
          <a:custGeom>
            <a:avLst/>
            <a:gdLst/>
            <a:ahLst/>
            <a:cxnLst>
              <a:cxn ang="0">
                <a:pos x="6" y="107"/>
              </a:cxn>
              <a:cxn ang="0">
                <a:pos x="40" y="104"/>
              </a:cxn>
              <a:cxn ang="0">
                <a:pos x="74" y="99"/>
              </a:cxn>
              <a:cxn ang="0">
                <a:pos x="143" y="93"/>
              </a:cxn>
              <a:cxn ang="0">
                <a:pos x="164" y="107"/>
              </a:cxn>
              <a:cxn ang="0">
                <a:pos x="178" y="109"/>
              </a:cxn>
              <a:cxn ang="0">
                <a:pos x="190" y="107"/>
              </a:cxn>
              <a:cxn ang="0">
                <a:pos x="190" y="109"/>
              </a:cxn>
              <a:cxn ang="0">
                <a:pos x="195" y="114"/>
              </a:cxn>
              <a:cxn ang="0">
                <a:pos x="198" y="122"/>
              </a:cxn>
              <a:cxn ang="0">
                <a:pos x="229" y="119"/>
              </a:cxn>
              <a:cxn ang="0">
                <a:pos x="235" y="122"/>
              </a:cxn>
              <a:cxn ang="0">
                <a:pos x="271" y="117"/>
              </a:cxn>
              <a:cxn ang="0">
                <a:pos x="348" y="80"/>
              </a:cxn>
              <a:cxn ang="0">
                <a:pos x="338" y="58"/>
              </a:cxn>
              <a:cxn ang="0">
                <a:pos x="328" y="51"/>
              </a:cxn>
              <a:cxn ang="0">
                <a:pos x="314" y="40"/>
              </a:cxn>
              <a:cxn ang="0">
                <a:pos x="309" y="29"/>
              </a:cxn>
              <a:cxn ang="0">
                <a:pos x="303" y="19"/>
              </a:cxn>
              <a:cxn ang="0">
                <a:pos x="293" y="17"/>
              </a:cxn>
              <a:cxn ang="0">
                <a:pos x="285" y="0"/>
              </a:cxn>
              <a:cxn ang="0">
                <a:pos x="269" y="24"/>
              </a:cxn>
              <a:cxn ang="0">
                <a:pos x="253" y="30"/>
              </a:cxn>
              <a:cxn ang="0">
                <a:pos x="245" y="27"/>
              </a:cxn>
              <a:cxn ang="0">
                <a:pos x="224" y="24"/>
              </a:cxn>
              <a:cxn ang="0">
                <a:pos x="216" y="19"/>
              </a:cxn>
              <a:cxn ang="0">
                <a:pos x="224" y="12"/>
              </a:cxn>
              <a:cxn ang="0">
                <a:pos x="235" y="6"/>
              </a:cxn>
              <a:cxn ang="0">
                <a:pos x="224" y="8"/>
              </a:cxn>
              <a:cxn ang="0">
                <a:pos x="216" y="6"/>
              </a:cxn>
              <a:cxn ang="0">
                <a:pos x="195" y="4"/>
              </a:cxn>
              <a:cxn ang="0">
                <a:pos x="181" y="7"/>
              </a:cxn>
              <a:cxn ang="0">
                <a:pos x="176" y="14"/>
              </a:cxn>
              <a:cxn ang="0">
                <a:pos x="164" y="17"/>
              </a:cxn>
              <a:cxn ang="0">
                <a:pos x="164" y="21"/>
              </a:cxn>
              <a:cxn ang="0">
                <a:pos x="150" y="21"/>
              </a:cxn>
              <a:cxn ang="0">
                <a:pos x="149" y="14"/>
              </a:cxn>
              <a:cxn ang="0">
                <a:pos x="131" y="19"/>
              </a:cxn>
              <a:cxn ang="0">
                <a:pos x="116" y="25"/>
              </a:cxn>
              <a:cxn ang="0">
                <a:pos x="114" y="28"/>
              </a:cxn>
              <a:cxn ang="0">
                <a:pos x="104" y="25"/>
              </a:cxn>
              <a:cxn ang="0">
                <a:pos x="95" y="32"/>
              </a:cxn>
              <a:cxn ang="0">
                <a:pos x="35" y="44"/>
              </a:cxn>
              <a:cxn ang="0">
                <a:pos x="21" y="49"/>
              </a:cxn>
              <a:cxn ang="0">
                <a:pos x="16" y="58"/>
              </a:cxn>
              <a:cxn ang="0">
                <a:pos x="11" y="70"/>
              </a:cxn>
              <a:cxn ang="0">
                <a:pos x="6" y="70"/>
              </a:cxn>
              <a:cxn ang="0">
                <a:pos x="11" y="93"/>
              </a:cxn>
              <a:cxn ang="0">
                <a:pos x="0" y="99"/>
              </a:cxn>
            </a:cxnLst>
            <a:rect l="0" t="0" r="r" b="b"/>
            <a:pathLst>
              <a:path w="348" h="126">
                <a:moveTo>
                  <a:pt x="0" y="106"/>
                </a:moveTo>
                <a:lnTo>
                  <a:pt x="6" y="107"/>
                </a:lnTo>
                <a:lnTo>
                  <a:pt x="21" y="107"/>
                </a:lnTo>
                <a:lnTo>
                  <a:pt x="40" y="104"/>
                </a:lnTo>
                <a:lnTo>
                  <a:pt x="69" y="103"/>
                </a:lnTo>
                <a:lnTo>
                  <a:pt x="74" y="99"/>
                </a:lnTo>
                <a:lnTo>
                  <a:pt x="99" y="96"/>
                </a:lnTo>
                <a:lnTo>
                  <a:pt x="143" y="93"/>
                </a:lnTo>
                <a:lnTo>
                  <a:pt x="164" y="99"/>
                </a:lnTo>
                <a:lnTo>
                  <a:pt x="164" y="107"/>
                </a:lnTo>
                <a:lnTo>
                  <a:pt x="190" y="99"/>
                </a:lnTo>
                <a:lnTo>
                  <a:pt x="178" y="109"/>
                </a:lnTo>
                <a:lnTo>
                  <a:pt x="190" y="106"/>
                </a:lnTo>
                <a:lnTo>
                  <a:pt x="190" y="107"/>
                </a:lnTo>
                <a:lnTo>
                  <a:pt x="188" y="109"/>
                </a:lnTo>
                <a:lnTo>
                  <a:pt x="190" y="109"/>
                </a:lnTo>
                <a:lnTo>
                  <a:pt x="190" y="112"/>
                </a:lnTo>
                <a:lnTo>
                  <a:pt x="195" y="114"/>
                </a:lnTo>
                <a:lnTo>
                  <a:pt x="190" y="116"/>
                </a:lnTo>
                <a:lnTo>
                  <a:pt x="198" y="122"/>
                </a:lnTo>
                <a:lnTo>
                  <a:pt x="210" y="122"/>
                </a:lnTo>
                <a:lnTo>
                  <a:pt x="229" y="119"/>
                </a:lnTo>
                <a:lnTo>
                  <a:pt x="229" y="122"/>
                </a:lnTo>
                <a:lnTo>
                  <a:pt x="235" y="122"/>
                </a:lnTo>
                <a:lnTo>
                  <a:pt x="235" y="126"/>
                </a:lnTo>
                <a:lnTo>
                  <a:pt x="271" y="117"/>
                </a:lnTo>
                <a:lnTo>
                  <a:pt x="288" y="112"/>
                </a:lnTo>
                <a:lnTo>
                  <a:pt x="348" y="80"/>
                </a:lnTo>
                <a:lnTo>
                  <a:pt x="348" y="68"/>
                </a:lnTo>
                <a:lnTo>
                  <a:pt x="338" y="58"/>
                </a:lnTo>
                <a:lnTo>
                  <a:pt x="338" y="52"/>
                </a:lnTo>
                <a:lnTo>
                  <a:pt x="328" y="51"/>
                </a:lnTo>
                <a:lnTo>
                  <a:pt x="322" y="42"/>
                </a:lnTo>
                <a:lnTo>
                  <a:pt x="314" y="40"/>
                </a:lnTo>
                <a:lnTo>
                  <a:pt x="309" y="37"/>
                </a:lnTo>
                <a:lnTo>
                  <a:pt x="309" y="29"/>
                </a:lnTo>
                <a:lnTo>
                  <a:pt x="303" y="25"/>
                </a:lnTo>
                <a:lnTo>
                  <a:pt x="303" y="19"/>
                </a:lnTo>
                <a:lnTo>
                  <a:pt x="298" y="17"/>
                </a:lnTo>
                <a:lnTo>
                  <a:pt x="293" y="17"/>
                </a:lnTo>
                <a:lnTo>
                  <a:pt x="288" y="2"/>
                </a:lnTo>
                <a:lnTo>
                  <a:pt x="285" y="0"/>
                </a:lnTo>
                <a:lnTo>
                  <a:pt x="285" y="2"/>
                </a:lnTo>
                <a:lnTo>
                  <a:pt x="269" y="24"/>
                </a:lnTo>
                <a:lnTo>
                  <a:pt x="259" y="30"/>
                </a:lnTo>
                <a:lnTo>
                  <a:pt x="253" y="30"/>
                </a:lnTo>
                <a:lnTo>
                  <a:pt x="250" y="32"/>
                </a:lnTo>
                <a:lnTo>
                  <a:pt x="245" y="27"/>
                </a:lnTo>
                <a:lnTo>
                  <a:pt x="235" y="24"/>
                </a:lnTo>
                <a:lnTo>
                  <a:pt x="224" y="24"/>
                </a:lnTo>
                <a:lnTo>
                  <a:pt x="224" y="21"/>
                </a:lnTo>
                <a:lnTo>
                  <a:pt x="216" y="19"/>
                </a:lnTo>
                <a:lnTo>
                  <a:pt x="224" y="17"/>
                </a:lnTo>
                <a:lnTo>
                  <a:pt x="224" y="12"/>
                </a:lnTo>
                <a:lnTo>
                  <a:pt x="229" y="12"/>
                </a:lnTo>
                <a:lnTo>
                  <a:pt x="235" y="6"/>
                </a:lnTo>
                <a:lnTo>
                  <a:pt x="229" y="7"/>
                </a:lnTo>
                <a:lnTo>
                  <a:pt x="224" y="8"/>
                </a:lnTo>
                <a:lnTo>
                  <a:pt x="224" y="6"/>
                </a:lnTo>
                <a:lnTo>
                  <a:pt x="216" y="6"/>
                </a:lnTo>
                <a:lnTo>
                  <a:pt x="195" y="2"/>
                </a:lnTo>
                <a:lnTo>
                  <a:pt x="195" y="4"/>
                </a:lnTo>
                <a:lnTo>
                  <a:pt x="190" y="6"/>
                </a:lnTo>
                <a:lnTo>
                  <a:pt x="181" y="7"/>
                </a:lnTo>
                <a:lnTo>
                  <a:pt x="176" y="9"/>
                </a:lnTo>
                <a:lnTo>
                  <a:pt x="176" y="14"/>
                </a:lnTo>
                <a:lnTo>
                  <a:pt x="171" y="14"/>
                </a:lnTo>
                <a:lnTo>
                  <a:pt x="164" y="17"/>
                </a:lnTo>
                <a:lnTo>
                  <a:pt x="171" y="19"/>
                </a:lnTo>
                <a:lnTo>
                  <a:pt x="164" y="21"/>
                </a:lnTo>
                <a:lnTo>
                  <a:pt x="155" y="19"/>
                </a:lnTo>
                <a:lnTo>
                  <a:pt x="150" y="21"/>
                </a:lnTo>
                <a:lnTo>
                  <a:pt x="149" y="17"/>
                </a:lnTo>
                <a:lnTo>
                  <a:pt x="149" y="14"/>
                </a:lnTo>
                <a:lnTo>
                  <a:pt x="142" y="14"/>
                </a:lnTo>
                <a:lnTo>
                  <a:pt x="131" y="19"/>
                </a:lnTo>
                <a:lnTo>
                  <a:pt x="130" y="19"/>
                </a:lnTo>
                <a:lnTo>
                  <a:pt x="116" y="25"/>
                </a:lnTo>
                <a:lnTo>
                  <a:pt x="114" y="24"/>
                </a:lnTo>
                <a:lnTo>
                  <a:pt x="114" y="28"/>
                </a:lnTo>
                <a:lnTo>
                  <a:pt x="104" y="29"/>
                </a:lnTo>
                <a:lnTo>
                  <a:pt x="104" y="25"/>
                </a:lnTo>
                <a:lnTo>
                  <a:pt x="95" y="30"/>
                </a:lnTo>
                <a:lnTo>
                  <a:pt x="95" y="32"/>
                </a:lnTo>
                <a:lnTo>
                  <a:pt x="80" y="40"/>
                </a:lnTo>
                <a:lnTo>
                  <a:pt x="35" y="44"/>
                </a:lnTo>
                <a:lnTo>
                  <a:pt x="21" y="51"/>
                </a:lnTo>
                <a:lnTo>
                  <a:pt x="21" y="49"/>
                </a:lnTo>
                <a:lnTo>
                  <a:pt x="16" y="53"/>
                </a:lnTo>
                <a:lnTo>
                  <a:pt x="16" y="58"/>
                </a:lnTo>
                <a:lnTo>
                  <a:pt x="11" y="58"/>
                </a:lnTo>
                <a:lnTo>
                  <a:pt x="11" y="70"/>
                </a:lnTo>
                <a:lnTo>
                  <a:pt x="6" y="65"/>
                </a:lnTo>
                <a:lnTo>
                  <a:pt x="6" y="70"/>
                </a:lnTo>
                <a:lnTo>
                  <a:pt x="11" y="83"/>
                </a:lnTo>
                <a:lnTo>
                  <a:pt x="11" y="93"/>
                </a:lnTo>
                <a:lnTo>
                  <a:pt x="6" y="99"/>
                </a:lnTo>
                <a:lnTo>
                  <a:pt x="0" y="99"/>
                </a:lnTo>
                <a:lnTo>
                  <a:pt x="0" y="106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94" name="Freeform 1836"/>
          <p:cNvSpPr>
            <a:spLocks/>
          </p:cNvSpPr>
          <p:nvPr/>
        </p:nvSpPr>
        <p:spPr bwMode="auto">
          <a:xfrm>
            <a:off x="6146796" y="3573466"/>
            <a:ext cx="11112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7" y="3"/>
              </a:cxn>
              <a:cxn ang="0">
                <a:pos x="7" y="0"/>
              </a:cxn>
              <a:cxn ang="0">
                <a:pos x="0" y="3"/>
              </a:cxn>
            </a:cxnLst>
            <a:rect l="0" t="0" r="r" b="b"/>
            <a:pathLst>
              <a:path w="7" h="3">
                <a:moveTo>
                  <a:pt x="0" y="3"/>
                </a:moveTo>
                <a:lnTo>
                  <a:pt x="7" y="3"/>
                </a:lnTo>
                <a:lnTo>
                  <a:pt x="7" y="0"/>
                </a:lnTo>
                <a:lnTo>
                  <a:pt x="0" y="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95" name="Freeform 1837"/>
          <p:cNvSpPr>
            <a:spLocks/>
          </p:cNvSpPr>
          <p:nvPr/>
        </p:nvSpPr>
        <p:spPr bwMode="auto">
          <a:xfrm>
            <a:off x="6146796" y="3573466"/>
            <a:ext cx="11112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7" y="3"/>
              </a:cxn>
              <a:cxn ang="0">
                <a:pos x="7" y="0"/>
              </a:cxn>
              <a:cxn ang="0">
                <a:pos x="0" y="3"/>
              </a:cxn>
            </a:cxnLst>
            <a:rect l="0" t="0" r="r" b="b"/>
            <a:pathLst>
              <a:path w="7" h="3">
                <a:moveTo>
                  <a:pt x="0" y="3"/>
                </a:moveTo>
                <a:lnTo>
                  <a:pt x="7" y="3"/>
                </a:lnTo>
                <a:lnTo>
                  <a:pt x="7" y="0"/>
                </a:lnTo>
                <a:lnTo>
                  <a:pt x="0" y="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96" name="Freeform 1838"/>
          <p:cNvSpPr>
            <a:spLocks/>
          </p:cNvSpPr>
          <p:nvPr/>
        </p:nvSpPr>
        <p:spPr bwMode="auto">
          <a:xfrm>
            <a:off x="6197596" y="3608391"/>
            <a:ext cx="55562" cy="25400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13"/>
              </a:cxn>
              <a:cxn ang="0">
                <a:pos x="2" y="16"/>
              </a:cxn>
              <a:cxn ang="0">
                <a:pos x="5" y="16"/>
              </a:cxn>
              <a:cxn ang="0">
                <a:pos x="19" y="11"/>
              </a:cxn>
              <a:cxn ang="0">
                <a:pos x="35" y="0"/>
              </a:cxn>
              <a:cxn ang="0">
                <a:pos x="19" y="3"/>
              </a:cxn>
              <a:cxn ang="0">
                <a:pos x="5" y="0"/>
              </a:cxn>
            </a:cxnLst>
            <a:rect l="0" t="0" r="r" b="b"/>
            <a:pathLst>
              <a:path w="35" h="16">
                <a:moveTo>
                  <a:pt x="5" y="0"/>
                </a:moveTo>
                <a:lnTo>
                  <a:pt x="0" y="13"/>
                </a:lnTo>
                <a:lnTo>
                  <a:pt x="2" y="16"/>
                </a:lnTo>
                <a:lnTo>
                  <a:pt x="5" y="16"/>
                </a:lnTo>
                <a:lnTo>
                  <a:pt x="19" y="11"/>
                </a:lnTo>
                <a:lnTo>
                  <a:pt x="35" y="0"/>
                </a:lnTo>
                <a:lnTo>
                  <a:pt x="19" y="3"/>
                </a:lnTo>
                <a:lnTo>
                  <a:pt x="5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97" name="Freeform 1839"/>
          <p:cNvSpPr>
            <a:spLocks/>
          </p:cNvSpPr>
          <p:nvPr/>
        </p:nvSpPr>
        <p:spPr bwMode="auto">
          <a:xfrm>
            <a:off x="6197596" y="3608391"/>
            <a:ext cx="55562" cy="25400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0" y="13"/>
              </a:cxn>
              <a:cxn ang="0">
                <a:pos x="2" y="16"/>
              </a:cxn>
              <a:cxn ang="0">
                <a:pos x="5" y="16"/>
              </a:cxn>
              <a:cxn ang="0">
                <a:pos x="19" y="11"/>
              </a:cxn>
              <a:cxn ang="0">
                <a:pos x="35" y="0"/>
              </a:cxn>
              <a:cxn ang="0">
                <a:pos x="19" y="3"/>
              </a:cxn>
              <a:cxn ang="0">
                <a:pos x="5" y="0"/>
              </a:cxn>
            </a:cxnLst>
            <a:rect l="0" t="0" r="r" b="b"/>
            <a:pathLst>
              <a:path w="35" h="16">
                <a:moveTo>
                  <a:pt x="5" y="0"/>
                </a:moveTo>
                <a:lnTo>
                  <a:pt x="0" y="13"/>
                </a:lnTo>
                <a:lnTo>
                  <a:pt x="2" y="16"/>
                </a:lnTo>
                <a:lnTo>
                  <a:pt x="5" y="16"/>
                </a:lnTo>
                <a:lnTo>
                  <a:pt x="19" y="11"/>
                </a:lnTo>
                <a:lnTo>
                  <a:pt x="35" y="0"/>
                </a:lnTo>
                <a:lnTo>
                  <a:pt x="19" y="3"/>
                </a:lnTo>
                <a:lnTo>
                  <a:pt x="5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98" name="Freeform 1840"/>
          <p:cNvSpPr>
            <a:spLocks/>
          </p:cNvSpPr>
          <p:nvPr/>
        </p:nvSpPr>
        <p:spPr bwMode="auto">
          <a:xfrm>
            <a:off x="6602408" y="3565529"/>
            <a:ext cx="84137" cy="47625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10" y="27"/>
              </a:cxn>
              <a:cxn ang="0">
                <a:pos x="0" y="30"/>
              </a:cxn>
              <a:cxn ang="0">
                <a:pos x="5" y="30"/>
              </a:cxn>
              <a:cxn ang="0">
                <a:pos x="32" y="22"/>
              </a:cxn>
              <a:cxn ang="0">
                <a:pos x="41" y="17"/>
              </a:cxn>
              <a:cxn ang="0">
                <a:pos x="53" y="14"/>
              </a:cxn>
              <a:cxn ang="0">
                <a:pos x="50" y="14"/>
              </a:cxn>
              <a:cxn ang="0">
                <a:pos x="34" y="17"/>
              </a:cxn>
              <a:cxn ang="0">
                <a:pos x="29" y="14"/>
              </a:cxn>
              <a:cxn ang="0">
                <a:pos x="34" y="9"/>
              </a:cxn>
              <a:cxn ang="0">
                <a:pos x="29" y="9"/>
              </a:cxn>
              <a:cxn ang="0">
                <a:pos x="29" y="11"/>
              </a:cxn>
              <a:cxn ang="0">
                <a:pos x="24" y="11"/>
              </a:cxn>
              <a:cxn ang="0">
                <a:pos x="29" y="4"/>
              </a:cxn>
              <a:cxn ang="0">
                <a:pos x="29" y="2"/>
              </a:cxn>
              <a:cxn ang="0">
                <a:pos x="24" y="2"/>
              </a:cxn>
              <a:cxn ang="0">
                <a:pos x="19" y="0"/>
              </a:cxn>
              <a:cxn ang="0">
                <a:pos x="19" y="11"/>
              </a:cxn>
              <a:cxn ang="0">
                <a:pos x="24" y="11"/>
              </a:cxn>
              <a:cxn ang="0">
                <a:pos x="0" y="22"/>
              </a:cxn>
            </a:cxnLst>
            <a:rect l="0" t="0" r="r" b="b"/>
            <a:pathLst>
              <a:path w="53" h="30">
                <a:moveTo>
                  <a:pt x="0" y="22"/>
                </a:moveTo>
                <a:lnTo>
                  <a:pt x="10" y="27"/>
                </a:lnTo>
                <a:lnTo>
                  <a:pt x="0" y="30"/>
                </a:lnTo>
                <a:lnTo>
                  <a:pt x="5" y="30"/>
                </a:lnTo>
                <a:lnTo>
                  <a:pt x="32" y="22"/>
                </a:lnTo>
                <a:lnTo>
                  <a:pt x="41" y="17"/>
                </a:lnTo>
                <a:lnTo>
                  <a:pt x="53" y="14"/>
                </a:lnTo>
                <a:lnTo>
                  <a:pt x="50" y="14"/>
                </a:lnTo>
                <a:lnTo>
                  <a:pt x="34" y="17"/>
                </a:lnTo>
                <a:lnTo>
                  <a:pt x="29" y="14"/>
                </a:lnTo>
                <a:lnTo>
                  <a:pt x="34" y="9"/>
                </a:lnTo>
                <a:lnTo>
                  <a:pt x="29" y="9"/>
                </a:lnTo>
                <a:lnTo>
                  <a:pt x="29" y="11"/>
                </a:lnTo>
                <a:lnTo>
                  <a:pt x="24" y="11"/>
                </a:lnTo>
                <a:lnTo>
                  <a:pt x="29" y="4"/>
                </a:lnTo>
                <a:lnTo>
                  <a:pt x="29" y="2"/>
                </a:lnTo>
                <a:lnTo>
                  <a:pt x="24" y="2"/>
                </a:lnTo>
                <a:lnTo>
                  <a:pt x="19" y="0"/>
                </a:lnTo>
                <a:lnTo>
                  <a:pt x="19" y="11"/>
                </a:lnTo>
                <a:lnTo>
                  <a:pt x="24" y="11"/>
                </a:lnTo>
                <a:lnTo>
                  <a:pt x="0" y="2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99" name="Freeform 1841"/>
          <p:cNvSpPr>
            <a:spLocks/>
          </p:cNvSpPr>
          <p:nvPr/>
        </p:nvSpPr>
        <p:spPr bwMode="auto">
          <a:xfrm>
            <a:off x="6602408" y="3565529"/>
            <a:ext cx="84137" cy="47625"/>
          </a:xfrm>
          <a:custGeom>
            <a:avLst/>
            <a:gdLst/>
            <a:ahLst/>
            <a:cxnLst>
              <a:cxn ang="0">
                <a:pos x="0" y="22"/>
              </a:cxn>
              <a:cxn ang="0">
                <a:pos x="10" y="27"/>
              </a:cxn>
              <a:cxn ang="0">
                <a:pos x="0" y="30"/>
              </a:cxn>
              <a:cxn ang="0">
                <a:pos x="5" y="30"/>
              </a:cxn>
              <a:cxn ang="0">
                <a:pos x="32" y="22"/>
              </a:cxn>
              <a:cxn ang="0">
                <a:pos x="41" y="17"/>
              </a:cxn>
              <a:cxn ang="0">
                <a:pos x="53" y="14"/>
              </a:cxn>
              <a:cxn ang="0">
                <a:pos x="50" y="14"/>
              </a:cxn>
              <a:cxn ang="0">
                <a:pos x="34" y="17"/>
              </a:cxn>
              <a:cxn ang="0">
                <a:pos x="29" y="14"/>
              </a:cxn>
              <a:cxn ang="0">
                <a:pos x="34" y="9"/>
              </a:cxn>
              <a:cxn ang="0">
                <a:pos x="29" y="9"/>
              </a:cxn>
              <a:cxn ang="0">
                <a:pos x="29" y="11"/>
              </a:cxn>
              <a:cxn ang="0">
                <a:pos x="24" y="11"/>
              </a:cxn>
              <a:cxn ang="0">
                <a:pos x="29" y="4"/>
              </a:cxn>
              <a:cxn ang="0">
                <a:pos x="29" y="2"/>
              </a:cxn>
              <a:cxn ang="0">
                <a:pos x="24" y="2"/>
              </a:cxn>
              <a:cxn ang="0">
                <a:pos x="19" y="0"/>
              </a:cxn>
              <a:cxn ang="0">
                <a:pos x="19" y="11"/>
              </a:cxn>
              <a:cxn ang="0">
                <a:pos x="24" y="11"/>
              </a:cxn>
              <a:cxn ang="0">
                <a:pos x="0" y="22"/>
              </a:cxn>
            </a:cxnLst>
            <a:rect l="0" t="0" r="r" b="b"/>
            <a:pathLst>
              <a:path w="53" h="30">
                <a:moveTo>
                  <a:pt x="0" y="22"/>
                </a:moveTo>
                <a:lnTo>
                  <a:pt x="10" y="27"/>
                </a:lnTo>
                <a:lnTo>
                  <a:pt x="0" y="30"/>
                </a:lnTo>
                <a:lnTo>
                  <a:pt x="5" y="30"/>
                </a:lnTo>
                <a:lnTo>
                  <a:pt x="32" y="22"/>
                </a:lnTo>
                <a:lnTo>
                  <a:pt x="41" y="17"/>
                </a:lnTo>
                <a:lnTo>
                  <a:pt x="53" y="14"/>
                </a:lnTo>
                <a:lnTo>
                  <a:pt x="50" y="14"/>
                </a:lnTo>
                <a:lnTo>
                  <a:pt x="34" y="17"/>
                </a:lnTo>
                <a:lnTo>
                  <a:pt x="29" y="14"/>
                </a:lnTo>
                <a:lnTo>
                  <a:pt x="34" y="9"/>
                </a:lnTo>
                <a:lnTo>
                  <a:pt x="29" y="9"/>
                </a:lnTo>
                <a:lnTo>
                  <a:pt x="29" y="11"/>
                </a:lnTo>
                <a:lnTo>
                  <a:pt x="24" y="11"/>
                </a:lnTo>
                <a:lnTo>
                  <a:pt x="29" y="4"/>
                </a:lnTo>
                <a:lnTo>
                  <a:pt x="29" y="2"/>
                </a:lnTo>
                <a:lnTo>
                  <a:pt x="24" y="2"/>
                </a:lnTo>
                <a:lnTo>
                  <a:pt x="19" y="0"/>
                </a:lnTo>
                <a:lnTo>
                  <a:pt x="19" y="11"/>
                </a:lnTo>
                <a:lnTo>
                  <a:pt x="24" y="11"/>
                </a:lnTo>
                <a:lnTo>
                  <a:pt x="0" y="2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00" name="Freeform 1842"/>
          <p:cNvSpPr>
            <a:spLocks/>
          </p:cNvSpPr>
          <p:nvPr/>
        </p:nvSpPr>
        <p:spPr bwMode="auto">
          <a:xfrm>
            <a:off x="6438896" y="3608391"/>
            <a:ext cx="146050" cy="41275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6" y="24"/>
              </a:cxn>
              <a:cxn ang="0">
                <a:pos x="6" y="26"/>
              </a:cxn>
              <a:cxn ang="0">
                <a:pos x="11" y="26"/>
              </a:cxn>
              <a:cxn ang="0">
                <a:pos x="26" y="24"/>
              </a:cxn>
              <a:cxn ang="0">
                <a:pos x="50" y="18"/>
              </a:cxn>
              <a:cxn ang="0">
                <a:pos x="68" y="15"/>
              </a:cxn>
              <a:cxn ang="0">
                <a:pos x="68" y="11"/>
              </a:cxn>
              <a:cxn ang="0">
                <a:pos x="90" y="4"/>
              </a:cxn>
              <a:cxn ang="0">
                <a:pos x="92" y="3"/>
              </a:cxn>
              <a:cxn ang="0">
                <a:pos x="90" y="3"/>
              </a:cxn>
              <a:cxn ang="0">
                <a:pos x="87" y="3"/>
              </a:cxn>
              <a:cxn ang="0">
                <a:pos x="87" y="0"/>
              </a:cxn>
              <a:cxn ang="0">
                <a:pos x="78" y="0"/>
              </a:cxn>
              <a:cxn ang="0">
                <a:pos x="57" y="12"/>
              </a:cxn>
              <a:cxn ang="0">
                <a:pos x="23" y="16"/>
              </a:cxn>
              <a:cxn ang="0">
                <a:pos x="0" y="24"/>
              </a:cxn>
            </a:cxnLst>
            <a:rect l="0" t="0" r="r" b="b"/>
            <a:pathLst>
              <a:path w="92" h="26">
                <a:moveTo>
                  <a:pt x="0" y="24"/>
                </a:moveTo>
                <a:lnTo>
                  <a:pt x="6" y="24"/>
                </a:lnTo>
                <a:lnTo>
                  <a:pt x="6" y="26"/>
                </a:lnTo>
                <a:lnTo>
                  <a:pt x="11" y="26"/>
                </a:lnTo>
                <a:lnTo>
                  <a:pt x="26" y="24"/>
                </a:lnTo>
                <a:lnTo>
                  <a:pt x="50" y="18"/>
                </a:lnTo>
                <a:lnTo>
                  <a:pt x="68" y="15"/>
                </a:lnTo>
                <a:lnTo>
                  <a:pt x="68" y="11"/>
                </a:lnTo>
                <a:lnTo>
                  <a:pt x="90" y="4"/>
                </a:lnTo>
                <a:lnTo>
                  <a:pt x="92" y="3"/>
                </a:lnTo>
                <a:lnTo>
                  <a:pt x="90" y="3"/>
                </a:lnTo>
                <a:lnTo>
                  <a:pt x="87" y="3"/>
                </a:lnTo>
                <a:lnTo>
                  <a:pt x="87" y="0"/>
                </a:lnTo>
                <a:lnTo>
                  <a:pt x="78" y="0"/>
                </a:lnTo>
                <a:lnTo>
                  <a:pt x="57" y="12"/>
                </a:lnTo>
                <a:lnTo>
                  <a:pt x="23" y="16"/>
                </a:lnTo>
                <a:lnTo>
                  <a:pt x="0" y="24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01" name="Freeform 1843"/>
          <p:cNvSpPr>
            <a:spLocks/>
          </p:cNvSpPr>
          <p:nvPr/>
        </p:nvSpPr>
        <p:spPr bwMode="auto">
          <a:xfrm>
            <a:off x="6438896" y="3608391"/>
            <a:ext cx="146050" cy="41275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6" y="24"/>
              </a:cxn>
              <a:cxn ang="0">
                <a:pos x="6" y="26"/>
              </a:cxn>
              <a:cxn ang="0">
                <a:pos x="11" y="26"/>
              </a:cxn>
              <a:cxn ang="0">
                <a:pos x="26" y="24"/>
              </a:cxn>
              <a:cxn ang="0">
                <a:pos x="50" y="18"/>
              </a:cxn>
              <a:cxn ang="0">
                <a:pos x="68" y="15"/>
              </a:cxn>
              <a:cxn ang="0">
                <a:pos x="68" y="11"/>
              </a:cxn>
              <a:cxn ang="0">
                <a:pos x="90" y="4"/>
              </a:cxn>
              <a:cxn ang="0">
                <a:pos x="92" y="3"/>
              </a:cxn>
              <a:cxn ang="0">
                <a:pos x="90" y="3"/>
              </a:cxn>
              <a:cxn ang="0">
                <a:pos x="87" y="3"/>
              </a:cxn>
              <a:cxn ang="0">
                <a:pos x="87" y="0"/>
              </a:cxn>
              <a:cxn ang="0">
                <a:pos x="78" y="0"/>
              </a:cxn>
              <a:cxn ang="0">
                <a:pos x="57" y="12"/>
              </a:cxn>
              <a:cxn ang="0">
                <a:pos x="23" y="16"/>
              </a:cxn>
              <a:cxn ang="0">
                <a:pos x="0" y="24"/>
              </a:cxn>
            </a:cxnLst>
            <a:rect l="0" t="0" r="r" b="b"/>
            <a:pathLst>
              <a:path w="92" h="26">
                <a:moveTo>
                  <a:pt x="0" y="24"/>
                </a:moveTo>
                <a:lnTo>
                  <a:pt x="6" y="24"/>
                </a:lnTo>
                <a:lnTo>
                  <a:pt x="6" y="26"/>
                </a:lnTo>
                <a:lnTo>
                  <a:pt x="11" y="26"/>
                </a:lnTo>
                <a:lnTo>
                  <a:pt x="26" y="24"/>
                </a:lnTo>
                <a:lnTo>
                  <a:pt x="50" y="18"/>
                </a:lnTo>
                <a:lnTo>
                  <a:pt x="68" y="15"/>
                </a:lnTo>
                <a:lnTo>
                  <a:pt x="68" y="11"/>
                </a:lnTo>
                <a:lnTo>
                  <a:pt x="90" y="4"/>
                </a:lnTo>
                <a:lnTo>
                  <a:pt x="92" y="3"/>
                </a:lnTo>
                <a:lnTo>
                  <a:pt x="90" y="3"/>
                </a:lnTo>
                <a:lnTo>
                  <a:pt x="87" y="3"/>
                </a:lnTo>
                <a:lnTo>
                  <a:pt x="87" y="0"/>
                </a:lnTo>
                <a:lnTo>
                  <a:pt x="78" y="0"/>
                </a:lnTo>
                <a:lnTo>
                  <a:pt x="57" y="12"/>
                </a:lnTo>
                <a:lnTo>
                  <a:pt x="23" y="16"/>
                </a:lnTo>
                <a:lnTo>
                  <a:pt x="0" y="24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02" name="Freeform 1844"/>
          <p:cNvSpPr>
            <a:spLocks/>
          </p:cNvSpPr>
          <p:nvPr/>
        </p:nvSpPr>
        <p:spPr bwMode="auto">
          <a:xfrm>
            <a:off x="6434133" y="3649666"/>
            <a:ext cx="12700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8" y="3"/>
              </a:cxn>
              <a:cxn ang="0">
                <a:pos x="8" y="0"/>
              </a:cxn>
              <a:cxn ang="0">
                <a:pos x="0" y="3"/>
              </a:cxn>
            </a:cxnLst>
            <a:rect l="0" t="0" r="r" b="b"/>
            <a:pathLst>
              <a:path w="8" h="3">
                <a:moveTo>
                  <a:pt x="0" y="3"/>
                </a:moveTo>
                <a:lnTo>
                  <a:pt x="8" y="3"/>
                </a:lnTo>
                <a:lnTo>
                  <a:pt x="8" y="0"/>
                </a:lnTo>
                <a:lnTo>
                  <a:pt x="0" y="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03" name="Freeform 1845"/>
          <p:cNvSpPr>
            <a:spLocks/>
          </p:cNvSpPr>
          <p:nvPr/>
        </p:nvSpPr>
        <p:spPr bwMode="auto">
          <a:xfrm>
            <a:off x="6434133" y="3649666"/>
            <a:ext cx="12700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8" y="3"/>
              </a:cxn>
              <a:cxn ang="0">
                <a:pos x="8" y="0"/>
              </a:cxn>
              <a:cxn ang="0">
                <a:pos x="0" y="3"/>
              </a:cxn>
            </a:cxnLst>
            <a:rect l="0" t="0" r="r" b="b"/>
            <a:pathLst>
              <a:path w="8" h="3">
                <a:moveTo>
                  <a:pt x="0" y="3"/>
                </a:moveTo>
                <a:lnTo>
                  <a:pt x="8" y="3"/>
                </a:lnTo>
                <a:lnTo>
                  <a:pt x="8" y="0"/>
                </a:lnTo>
                <a:lnTo>
                  <a:pt x="0" y="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04" name="Freeform 1846"/>
          <p:cNvSpPr>
            <a:spLocks/>
          </p:cNvSpPr>
          <p:nvPr/>
        </p:nvSpPr>
        <p:spPr bwMode="auto">
          <a:xfrm>
            <a:off x="5667371" y="3282953"/>
            <a:ext cx="149225" cy="79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"/>
              </a:cxn>
              <a:cxn ang="0">
                <a:pos x="14" y="9"/>
              </a:cxn>
              <a:cxn ang="0">
                <a:pos x="34" y="16"/>
              </a:cxn>
              <a:cxn ang="0">
                <a:pos x="34" y="22"/>
              </a:cxn>
              <a:cxn ang="0">
                <a:pos x="43" y="27"/>
              </a:cxn>
              <a:cxn ang="0">
                <a:pos x="53" y="39"/>
              </a:cxn>
              <a:cxn ang="0">
                <a:pos x="81" y="47"/>
              </a:cxn>
              <a:cxn ang="0">
                <a:pos x="81" y="50"/>
              </a:cxn>
              <a:cxn ang="0">
                <a:pos x="86" y="47"/>
              </a:cxn>
              <a:cxn ang="0">
                <a:pos x="89" y="50"/>
              </a:cxn>
              <a:cxn ang="0">
                <a:pos x="94" y="39"/>
              </a:cxn>
              <a:cxn ang="0">
                <a:pos x="89" y="34"/>
              </a:cxn>
              <a:cxn ang="0">
                <a:pos x="86" y="32"/>
              </a:cxn>
              <a:cxn ang="0">
                <a:pos x="81" y="29"/>
              </a:cxn>
              <a:cxn ang="0">
                <a:pos x="75" y="29"/>
              </a:cxn>
              <a:cxn ang="0">
                <a:pos x="70" y="27"/>
              </a:cxn>
              <a:cxn ang="0">
                <a:pos x="75" y="25"/>
              </a:cxn>
              <a:cxn ang="0">
                <a:pos x="70" y="22"/>
              </a:cxn>
              <a:cxn ang="0">
                <a:pos x="70" y="21"/>
              </a:cxn>
              <a:cxn ang="0">
                <a:pos x="51" y="16"/>
              </a:cxn>
              <a:cxn ang="0">
                <a:pos x="46" y="16"/>
              </a:cxn>
              <a:cxn ang="0">
                <a:pos x="17" y="2"/>
              </a:cxn>
              <a:cxn ang="0">
                <a:pos x="0" y="0"/>
              </a:cxn>
            </a:cxnLst>
            <a:rect l="0" t="0" r="r" b="b"/>
            <a:pathLst>
              <a:path w="94" h="50">
                <a:moveTo>
                  <a:pt x="0" y="0"/>
                </a:moveTo>
                <a:lnTo>
                  <a:pt x="0" y="4"/>
                </a:lnTo>
                <a:lnTo>
                  <a:pt x="14" y="9"/>
                </a:lnTo>
                <a:lnTo>
                  <a:pt x="34" y="16"/>
                </a:lnTo>
                <a:lnTo>
                  <a:pt x="34" y="22"/>
                </a:lnTo>
                <a:lnTo>
                  <a:pt x="43" y="27"/>
                </a:lnTo>
                <a:lnTo>
                  <a:pt x="53" y="39"/>
                </a:lnTo>
                <a:lnTo>
                  <a:pt x="81" y="47"/>
                </a:lnTo>
                <a:lnTo>
                  <a:pt x="81" y="50"/>
                </a:lnTo>
                <a:lnTo>
                  <a:pt x="86" y="47"/>
                </a:lnTo>
                <a:lnTo>
                  <a:pt x="89" y="50"/>
                </a:lnTo>
                <a:lnTo>
                  <a:pt x="94" y="39"/>
                </a:lnTo>
                <a:lnTo>
                  <a:pt x="89" y="34"/>
                </a:lnTo>
                <a:lnTo>
                  <a:pt x="86" y="32"/>
                </a:lnTo>
                <a:lnTo>
                  <a:pt x="81" y="29"/>
                </a:lnTo>
                <a:lnTo>
                  <a:pt x="75" y="29"/>
                </a:lnTo>
                <a:lnTo>
                  <a:pt x="70" y="27"/>
                </a:lnTo>
                <a:lnTo>
                  <a:pt x="75" y="25"/>
                </a:lnTo>
                <a:lnTo>
                  <a:pt x="70" y="22"/>
                </a:lnTo>
                <a:lnTo>
                  <a:pt x="70" y="21"/>
                </a:lnTo>
                <a:lnTo>
                  <a:pt x="51" y="16"/>
                </a:lnTo>
                <a:lnTo>
                  <a:pt x="46" y="16"/>
                </a:lnTo>
                <a:lnTo>
                  <a:pt x="17" y="2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05" name="Freeform 1847"/>
          <p:cNvSpPr>
            <a:spLocks/>
          </p:cNvSpPr>
          <p:nvPr/>
        </p:nvSpPr>
        <p:spPr bwMode="auto">
          <a:xfrm>
            <a:off x="5667371" y="3282953"/>
            <a:ext cx="149225" cy="79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"/>
              </a:cxn>
              <a:cxn ang="0">
                <a:pos x="14" y="9"/>
              </a:cxn>
              <a:cxn ang="0">
                <a:pos x="34" y="16"/>
              </a:cxn>
              <a:cxn ang="0">
                <a:pos x="34" y="22"/>
              </a:cxn>
              <a:cxn ang="0">
                <a:pos x="43" y="27"/>
              </a:cxn>
              <a:cxn ang="0">
                <a:pos x="53" y="39"/>
              </a:cxn>
              <a:cxn ang="0">
                <a:pos x="81" y="47"/>
              </a:cxn>
              <a:cxn ang="0">
                <a:pos x="81" y="50"/>
              </a:cxn>
              <a:cxn ang="0">
                <a:pos x="86" y="47"/>
              </a:cxn>
              <a:cxn ang="0">
                <a:pos x="89" y="50"/>
              </a:cxn>
              <a:cxn ang="0">
                <a:pos x="94" y="39"/>
              </a:cxn>
              <a:cxn ang="0">
                <a:pos x="89" y="34"/>
              </a:cxn>
              <a:cxn ang="0">
                <a:pos x="86" y="32"/>
              </a:cxn>
              <a:cxn ang="0">
                <a:pos x="81" y="29"/>
              </a:cxn>
              <a:cxn ang="0">
                <a:pos x="75" y="29"/>
              </a:cxn>
              <a:cxn ang="0">
                <a:pos x="70" y="27"/>
              </a:cxn>
              <a:cxn ang="0">
                <a:pos x="75" y="25"/>
              </a:cxn>
              <a:cxn ang="0">
                <a:pos x="70" y="22"/>
              </a:cxn>
              <a:cxn ang="0">
                <a:pos x="70" y="21"/>
              </a:cxn>
              <a:cxn ang="0">
                <a:pos x="51" y="16"/>
              </a:cxn>
              <a:cxn ang="0">
                <a:pos x="46" y="16"/>
              </a:cxn>
              <a:cxn ang="0">
                <a:pos x="17" y="2"/>
              </a:cxn>
              <a:cxn ang="0">
                <a:pos x="0" y="0"/>
              </a:cxn>
            </a:cxnLst>
            <a:rect l="0" t="0" r="r" b="b"/>
            <a:pathLst>
              <a:path w="94" h="50">
                <a:moveTo>
                  <a:pt x="0" y="0"/>
                </a:moveTo>
                <a:lnTo>
                  <a:pt x="0" y="4"/>
                </a:lnTo>
                <a:lnTo>
                  <a:pt x="14" y="9"/>
                </a:lnTo>
                <a:lnTo>
                  <a:pt x="34" y="16"/>
                </a:lnTo>
                <a:lnTo>
                  <a:pt x="34" y="22"/>
                </a:lnTo>
                <a:lnTo>
                  <a:pt x="43" y="27"/>
                </a:lnTo>
                <a:lnTo>
                  <a:pt x="53" y="39"/>
                </a:lnTo>
                <a:lnTo>
                  <a:pt x="81" y="47"/>
                </a:lnTo>
                <a:lnTo>
                  <a:pt x="81" y="50"/>
                </a:lnTo>
                <a:lnTo>
                  <a:pt x="86" y="47"/>
                </a:lnTo>
                <a:lnTo>
                  <a:pt x="89" y="50"/>
                </a:lnTo>
                <a:lnTo>
                  <a:pt x="94" y="39"/>
                </a:lnTo>
                <a:lnTo>
                  <a:pt x="89" y="34"/>
                </a:lnTo>
                <a:lnTo>
                  <a:pt x="86" y="32"/>
                </a:lnTo>
                <a:lnTo>
                  <a:pt x="81" y="29"/>
                </a:lnTo>
                <a:lnTo>
                  <a:pt x="75" y="29"/>
                </a:lnTo>
                <a:lnTo>
                  <a:pt x="70" y="27"/>
                </a:lnTo>
                <a:lnTo>
                  <a:pt x="75" y="25"/>
                </a:lnTo>
                <a:lnTo>
                  <a:pt x="70" y="22"/>
                </a:lnTo>
                <a:lnTo>
                  <a:pt x="70" y="21"/>
                </a:lnTo>
                <a:lnTo>
                  <a:pt x="51" y="16"/>
                </a:lnTo>
                <a:lnTo>
                  <a:pt x="46" y="16"/>
                </a:lnTo>
                <a:lnTo>
                  <a:pt x="17" y="2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06" name="Freeform 1848"/>
          <p:cNvSpPr>
            <a:spLocks/>
          </p:cNvSpPr>
          <p:nvPr/>
        </p:nvSpPr>
        <p:spPr bwMode="auto">
          <a:xfrm>
            <a:off x="5802309" y="3362328"/>
            <a:ext cx="123825" cy="2222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6" y="8"/>
              </a:cxn>
              <a:cxn ang="0">
                <a:pos x="35" y="8"/>
              </a:cxn>
              <a:cxn ang="0">
                <a:pos x="64" y="14"/>
              </a:cxn>
              <a:cxn ang="0">
                <a:pos x="69" y="11"/>
              </a:cxn>
              <a:cxn ang="0">
                <a:pos x="78" y="14"/>
              </a:cxn>
              <a:cxn ang="0">
                <a:pos x="78" y="8"/>
              </a:cxn>
              <a:cxn ang="0">
                <a:pos x="69" y="6"/>
              </a:cxn>
              <a:cxn ang="0">
                <a:pos x="64" y="4"/>
              </a:cxn>
              <a:cxn ang="0">
                <a:pos x="49" y="2"/>
              </a:cxn>
              <a:cxn ang="0">
                <a:pos x="49" y="4"/>
              </a:cxn>
              <a:cxn ang="0">
                <a:pos x="30" y="4"/>
              </a:cxn>
              <a:cxn ang="0">
                <a:pos x="19" y="0"/>
              </a:cxn>
              <a:cxn ang="0">
                <a:pos x="9" y="0"/>
              </a:cxn>
              <a:cxn ang="0">
                <a:pos x="0" y="2"/>
              </a:cxn>
            </a:cxnLst>
            <a:rect l="0" t="0" r="r" b="b"/>
            <a:pathLst>
              <a:path w="78" h="14">
                <a:moveTo>
                  <a:pt x="0" y="2"/>
                </a:moveTo>
                <a:lnTo>
                  <a:pt x="26" y="8"/>
                </a:lnTo>
                <a:lnTo>
                  <a:pt x="35" y="8"/>
                </a:lnTo>
                <a:lnTo>
                  <a:pt x="64" y="14"/>
                </a:lnTo>
                <a:lnTo>
                  <a:pt x="69" y="11"/>
                </a:lnTo>
                <a:lnTo>
                  <a:pt x="78" y="14"/>
                </a:lnTo>
                <a:lnTo>
                  <a:pt x="78" y="8"/>
                </a:lnTo>
                <a:lnTo>
                  <a:pt x="69" y="6"/>
                </a:lnTo>
                <a:lnTo>
                  <a:pt x="64" y="4"/>
                </a:lnTo>
                <a:lnTo>
                  <a:pt x="49" y="2"/>
                </a:lnTo>
                <a:lnTo>
                  <a:pt x="49" y="4"/>
                </a:lnTo>
                <a:lnTo>
                  <a:pt x="30" y="4"/>
                </a:lnTo>
                <a:lnTo>
                  <a:pt x="19" y="0"/>
                </a:lnTo>
                <a:lnTo>
                  <a:pt x="9" y="0"/>
                </a:lnTo>
                <a:lnTo>
                  <a:pt x="0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07" name="Freeform 1849"/>
          <p:cNvSpPr>
            <a:spLocks/>
          </p:cNvSpPr>
          <p:nvPr/>
        </p:nvSpPr>
        <p:spPr bwMode="auto">
          <a:xfrm>
            <a:off x="5802309" y="3362328"/>
            <a:ext cx="123825" cy="2222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6" y="8"/>
              </a:cxn>
              <a:cxn ang="0">
                <a:pos x="35" y="8"/>
              </a:cxn>
              <a:cxn ang="0">
                <a:pos x="64" y="14"/>
              </a:cxn>
              <a:cxn ang="0">
                <a:pos x="69" y="11"/>
              </a:cxn>
              <a:cxn ang="0">
                <a:pos x="78" y="14"/>
              </a:cxn>
              <a:cxn ang="0">
                <a:pos x="78" y="8"/>
              </a:cxn>
              <a:cxn ang="0">
                <a:pos x="69" y="6"/>
              </a:cxn>
              <a:cxn ang="0">
                <a:pos x="64" y="4"/>
              </a:cxn>
              <a:cxn ang="0">
                <a:pos x="49" y="2"/>
              </a:cxn>
              <a:cxn ang="0">
                <a:pos x="49" y="4"/>
              </a:cxn>
              <a:cxn ang="0">
                <a:pos x="30" y="4"/>
              </a:cxn>
              <a:cxn ang="0">
                <a:pos x="19" y="0"/>
              </a:cxn>
              <a:cxn ang="0">
                <a:pos x="9" y="0"/>
              </a:cxn>
              <a:cxn ang="0">
                <a:pos x="0" y="2"/>
              </a:cxn>
            </a:cxnLst>
            <a:rect l="0" t="0" r="r" b="b"/>
            <a:pathLst>
              <a:path w="78" h="14">
                <a:moveTo>
                  <a:pt x="0" y="2"/>
                </a:moveTo>
                <a:lnTo>
                  <a:pt x="26" y="8"/>
                </a:lnTo>
                <a:lnTo>
                  <a:pt x="35" y="8"/>
                </a:lnTo>
                <a:lnTo>
                  <a:pt x="64" y="14"/>
                </a:lnTo>
                <a:lnTo>
                  <a:pt x="69" y="11"/>
                </a:lnTo>
                <a:lnTo>
                  <a:pt x="78" y="14"/>
                </a:lnTo>
                <a:lnTo>
                  <a:pt x="78" y="8"/>
                </a:lnTo>
                <a:lnTo>
                  <a:pt x="69" y="6"/>
                </a:lnTo>
                <a:lnTo>
                  <a:pt x="64" y="4"/>
                </a:lnTo>
                <a:lnTo>
                  <a:pt x="49" y="2"/>
                </a:lnTo>
                <a:lnTo>
                  <a:pt x="49" y="4"/>
                </a:lnTo>
                <a:lnTo>
                  <a:pt x="30" y="4"/>
                </a:lnTo>
                <a:lnTo>
                  <a:pt x="19" y="0"/>
                </a:lnTo>
                <a:lnTo>
                  <a:pt x="9" y="0"/>
                </a:lnTo>
                <a:lnTo>
                  <a:pt x="0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08" name="Freeform 1850"/>
          <p:cNvSpPr>
            <a:spLocks/>
          </p:cNvSpPr>
          <p:nvPr/>
        </p:nvSpPr>
        <p:spPr bwMode="auto">
          <a:xfrm>
            <a:off x="5926134" y="3381378"/>
            <a:ext cx="23812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2"/>
              </a:cxn>
              <a:cxn ang="0">
                <a:pos x="15" y="0"/>
              </a:cxn>
              <a:cxn ang="0">
                <a:pos x="0" y="0"/>
              </a:cxn>
            </a:cxnLst>
            <a:rect l="0" t="0" r="r" b="b"/>
            <a:pathLst>
              <a:path w="15" h="2">
                <a:moveTo>
                  <a:pt x="0" y="0"/>
                </a:moveTo>
                <a:lnTo>
                  <a:pt x="5" y="2"/>
                </a:lnTo>
                <a:lnTo>
                  <a:pt x="15" y="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09" name="Freeform 1851"/>
          <p:cNvSpPr>
            <a:spLocks/>
          </p:cNvSpPr>
          <p:nvPr/>
        </p:nvSpPr>
        <p:spPr bwMode="auto">
          <a:xfrm>
            <a:off x="5926134" y="3381378"/>
            <a:ext cx="23812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2"/>
              </a:cxn>
              <a:cxn ang="0">
                <a:pos x="15" y="0"/>
              </a:cxn>
              <a:cxn ang="0">
                <a:pos x="0" y="0"/>
              </a:cxn>
            </a:cxnLst>
            <a:rect l="0" t="0" r="r" b="b"/>
            <a:pathLst>
              <a:path w="15" h="2">
                <a:moveTo>
                  <a:pt x="0" y="0"/>
                </a:moveTo>
                <a:lnTo>
                  <a:pt x="5" y="2"/>
                </a:lnTo>
                <a:lnTo>
                  <a:pt x="15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10" name="Freeform 1852"/>
          <p:cNvSpPr>
            <a:spLocks/>
          </p:cNvSpPr>
          <p:nvPr/>
        </p:nvSpPr>
        <p:spPr bwMode="auto">
          <a:xfrm>
            <a:off x="5949946" y="3381378"/>
            <a:ext cx="119062" cy="79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4" y="5"/>
              </a:cxn>
              <a:cxn ang="0">
                <a:pos x="35" y="2"/>
              </a:cxn>
              <a:cxn ang="0">
                <a:pos x="54" y="5"/>
              </a:cxn>
              <a:cxn ang="0">
                <a:pos x="75" y="2"/>
              </a:cxn>
              <a:cxn ang="0">
                <a:pos x="65" y="0"/>
              </a:cxn>
              <a:cxn ang="0">
                <a:pos x="54" y="2"/>
              </a:cxn>
              <a:cxn ang="0">
                <a:pos x="40" y="0"/>
              </a:cxn>
              <a:cxn ang="0">
                <a:pos x="35" y="2"/>
              </a:cxn>
              <a:cxn ang="0">
                <a:pos x="19" y="0"/>
              </a:cxn>
              <a:cxn ang="0">
                <a:pos x="19" y="2"/>
              </a:cxn>
              <a:cxn ang="0">
                <a:pos x="11" y="0"/>
              </a:cxn>
              <a:cxn ang="0">
                <a:pos x="0" y="2"/>
              </a:cxn>
              <a:cxn ang="0">
                <a:pos x="0" y="5"/>
              </a:cxn>
            </a:cxnLst>
            <a:rect l="0" t="0" r="r" b="b"/>
            <a:pathLst>
              <a:path w="75" h="5">
                <a:moveTo>
                  <a:pt x="0" y="5"/>
                </a:moveTo>
                <a:lnTo>
                  <a:pt x="14" y="5"/>
                </a:lnTo>
                <a:lnTo>
                  <a:pt x="35" y="2"/>
                </a:lnTo>
                <a:lnTo>
                  <a:pt x="54" y="5"/>
                </a:lnTo>
                <a:lnTo>
                  <a:pt x="75" y="2"/>
                </a:lnTo>
                <a:lnTo>
                  <a:pt x="65" y="0"/>
                </a:lnTo>
                <a:lnTo>
                  <a:pt x="54" y="2"/>
                </a:lnTo>
                <a:lnTo>
                  <a:pt x="40" y="0"/>
                </a:lnTo>
                <a:lnTo>
                  <a:pt x="35" y="2"/>
                </a:lnTo>
                <a:lnTo>
                  <a:pt x="19" y="0"/>
                </a:lnTo>
                <a:lnTo>
                  <a:pt x="19" y="2"/>
                </a:lnTo>
                <a:lnTo>
                  <a:pt x="11" y="0"/>
                </a:lnTo>
                <a:lnTo>
                  <a:pt x="0" y="2"/>
                </a:lnTo>
                <a:lnTo>
                  <a:pt x="0" y="5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11" name="Freeform 1853"/>
          <p:cNvSpPr>
            <a:spLocks/>
          </p:cNvSpPr>
          <p:nvPr/>
        </p:nvSpPr>
        <p:spPr bwMode="auto">
          <a:xfrm>
            <a:off x="5949946" y="3381378"/>
            <a:ext cx="119062" cy="79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4" y="5"/>
              </a:cxn>
              <a:cxn ang="0">
                <a:pos x="35" y="2"/>
              </a:cxn>
              <a:cxn ang="0">
                <a:pos x="54" y="5"/>
              </a:cxn>
              <a:cxn ang="0">
                <a:pos x="75" y="2"/>
              </a:cxn>
              <a:cxn ang="0">
                <a:pos x="65" y="0"/>
              </a:cxn>
              <a:cxn ang="0">
                <a:pos x="54" y="2"/>
              </a:cxn>
              <a:cxn ang="0">
                <a:pos x="40" y="0"/>
              </a:cxn>
              <a:cxn ang="0">
                <a:pos x="35" y="2"/>
              </a:cxn>
              <a:cxn ang="0">
                <a:pos x="19" y="0"/>
              </a:cxn>
              <a:cxn ang="0">
                <a:pos x="19" y="2"/>
              </a:cxn>
              <a:cxn ang="0">
                <a:pos x="11" y="0"/>
              </a:cxn>
              <a:cxn ang="0">
                <a:pos x="0" y="2"/>
              </a:cxn>
              <a:cxn ang="0">
                <a:pos x="0" y="5"/>
              </a:cxn>
            </a:cxnLst>
            <a:rect l="0" t="0" r="r" b="b"/>
            <a:pathLst>
              <a:path w="75" h="5">
                <a:moveTo>
                  <a:pt x="0" y="5"/>
                </a:moveTo>
                <a:lnTo>
                  <a:pt x="14" y="5"/>
                </a:lnTo>
                <a:lnTo>
                  <a:pt x="35" y="2"/>
                </a:lnTo>
                <a:lnTo>
                  <a:pt x="54" y="5"/>
                </a:lnTo>
                <a:lnTo>
                  <a:pt x="75" y="2"/>
                </a:lnTo>
                <a:lnTo>
                  <a:pt x="65" y="0"/>
                </a:lnTo>
                <a:lnTo>
                  <a:pt x="54" y="2"/>
                </a:lnTo>
                <a:lnTo>
                  <a:pt x="40" y="0"/>
                </a:lnTo>
                <a:lnTo>
                  <a:pt x="35" y="2"/>
                </a:lnTo>
                <a:lnTo>
                  <a:pt x="19" y="0"/>
                </a:lnTo>
                <a:lnTo>
                  <a:pt x="19" y="2"/>
                </a:lnTo>
                <a:lnTo>
                  <a:pt x="11" y="0"/>
                </a:lnTo>
                <a:lnTo>
                  <a:pt x="0" y="2"/>
                </a:lnTo>
                <a:lnTo>
                  <a:pt x="0" y="5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12" name="Freeform 1854"/>
          <p:cNvSpPr>
            <a:spLocks/>
          </p:cNvSpPr>
          <p:nvPr/>
        </p:nvSpPr>
        <p:spPr bwMode="auto">
          <a:xfrm>
            <a:off x="6078534" y="338137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13" name="Freeform 1855"/>
          <p:cNvSpPr>
            <a:spLocks/>
          </p:cNvSpPr>
          <p:nvPr/>
        </p:nvSpPr>
        <p:spPr bwMode="auto">
          <a:xfrm>
            <a:off x="6078534" y="338137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14" name="Freeform 1856"/>
          <p:cNvSpPr>
            <a:spLocks/>
          </p:cNvSpPr>
          <p:nvPr/>
        </p:nvSpPr>
        <p:spPr bwMode="auto">
          <a:xfrm>
            <a:off x="6091234" y="3373441"/>
            <a:ext cx="14287" cy="79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5" y="5"/>
              </a:cxn>
              <a:cxn ang="0">
                <a:pos x="9" y="0"/>
              </a:cxn>
              <a:cxn ang="0">
                <a:pos x="3" y="0"/>
              </a:cxn>
              <a:cxn ang="0">
                <a:pos x="0" y="5"/>
              </a:cxn>
            </a:cxnLst>
            <a:rect l="0" t="0" r="r" b="b"/>
            <a:pathLst>
              <a:path w="9" h="5">
                <a:moveTo>
                  <a:pt x="0" y="5"/>
                </a:moveTo>
                <a:lnTo>
                  <a:pt x="5" y="5"/>
                </a:lnTo>
                <a:lnTo>
                  <a:pt x="9" y="0"/>
                </a:lnTo>
                <a:lnTo>
                  <a:pt x="3" y="0"/>
                </a:lnTo>
                <a:lnTo>
                  <a:pt x="0" y="5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15" name="Freeform 1857"/>
          <p:cNvSpPr>
            <a:spLocks/>
          </p:cNvSpPr>
          <p:nvPr/>
        </p:nvSpPr>
        <p:spPr bwMode="auto">
          <a:xfrm>
            <a:off x="6091234" y="3373441"/>
            <a:ext cx="14287" cy="7938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5" y="5"/>
              </a:cxn>
              <a:cxn ang="0">
                <a:pos x="9" y="0"/>
              </a:cxn>
              <a:cxn ang="0">
                <a:pos x="3" y="0"/>
              </a:cxn>
              <a:cxn ang="0">
                <a:pos x="0" y="5"/>
              </a:cxn>
            </a:cxnLst>
            <a:rect l="0" t="0" r="r" b="b"/>
            <a:pathLst>
              <a:path w="9" h="5">
                <a:moveTo>
                  <a:pt x="0" y="5"/>
                </a:moveTo>
                <a:lnTo>
                  <a:pt x="5" y="5"/>
                </a:lnTo>
                <a:lnTo>
                  <a:pt x="9" y="0"/>
                </a:lnTo>
                <a:lnTo>
                  <a:pt x="3" y="0"/>
                </a:lnTo>
                <a:lnTo>
                  <a:pt x="0" y="5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16" name="Freeform 1858"/>
          <p:cNvSpPr>
            <a:spLocks/>
          </p:cNvSpPr>
          <p:nvPr/>
        </p:nvSpPr>
        <p:spPr bwMode="auto">
          <a:xfrm>
            <a:off x="5999159" y="3390903"/>
            <a:ext cx="19050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3"/>
              </a:cxn>
              <a:cxn ang="0">
                <a:pos x="12" y="3"/>
              </a:cxn>
              <a:cxn ang="0">
                <a:pos x="2" y="0"/>
              </a:cxn>
              <a:cxn ang="0">
                <a:pos x="0" y="0"/>
              </a:cxn>
            </a:cxnLst>
            <a:rect l="0" t="0" r="r" b="b"/>
            <a:pathLst>
              <a:path w="12" h="3">
                <a:moveTo>
                  <a:pt x="0" y="0"/>
                </a:moveTo>
                <a:lnTo>
                  <a:pt x="10" y="3"/>
                </a:lnTo>
                <a:lnTo>
                  <a:pt x="12" y="3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17" name="Freeform 1859"/>
          <p:cNvSpPr>
            <a:spLocks/>
          </p:cNvSpPr>
          <p:nvPr/>
        </p:nvSpPr>
        <p:spPr bwMode="auto">
          <a:xfrm>
            <a:off x="5999159" y="3390903"/>
            <a:ext cx="19050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3"/>
              </a:cxn>
              <a:cxn ang="0">
                <a:pos x="12" y="3"/>
              </a:cxn>
              <a:cxn ang="0">
                <a:pos x="2" y="0"/>
              </a:cxn>
              <a:cxn ang="0">
                <a:pos x="0" y="0"/>
              </a:cxn>
            </a:cxnLst>
            <a:rect l="0" t="0" r="r" b="b"/>
            <a:pathLst>
              <a:path w="12" h="3">
                <a:moveTo>
                  <a:pt x="0" y="0"/>
                </a:moveTo>
                <a:lnTo>
                  <a:pt x="10" y="3"/>
                </a:lnTo>
                <a:lnTo>
                  <a:pt x="12" y="3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18" name="Freeform 1860"/>
          <p:cNvSpPr>
            <a:spLocks/>
          </p:cNvSpPr>
          <p:nvPr/>
        </p:nvSpPr>
        <p:spPr bwMode="auto">
          <a:xfrm>
            <a:off x="6170609" y="3371853"/>
            <a:ext cx="3175" cy="95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" y="1"/>
              </a:cxn>
              <a:cxn ang="0">
                <a:pos x="2" y="0"/>
              </a:cxn>
              <a:cxn ang="0">
                <a:pos x="0" y="6"/>
              </a:cxn>
            </a:cxnLst>
            <a:rect l="0" t="0" r="r" b="b"/>
            <a:pathLst>
              <a:path w="2" h="6">
                <a:moveTo>
                  <a:pt x="0" y="6"/>
                </a:moveTo>
                <a:lnTo>
                  <a:pt x="2" y="1"/>
                </a:lnTo>
                <a:lnTo>
                  <a:pt x="2" y="0"/>
                </a:lnTo>
                <a:lnTo>
                  <a:pt x="0" y="6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19" name="Freeform 1861"/>
          <p:cNvSpPr>
            <a:spLocks/>
          </p:cNvSpPr>
          <p:nvPr/>
        </p:nvSpPr>
        <p:spPr bwMode="auto">
          <a:xfrm>
            <a:off x="6170609" y="3371853"/>
            <a:ext cx="3175" cy="95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" y="1"/>
              </a:cxn>
              <a:cxn ang="0">
                <a:pos x="2" y="0"/>
              </a:cxn>
              <a:cxn ang="0">
                <a:pos x="0" y="6"/>
              </a:cxn>
            </a:cxnLst>
            <a:rect l="0" t="0" r="r" b="b"/>
            <a:pathLst>
              <a:path w="2" h="6">
                <a:moveTo>
                  <a:pt x="0" y="6"/>
                </a:moveTo>
                <a:lnTo>
                  <a:pt x="2" y="1"/>
                </a:lnTo>
                <a:lnTo>
                  <a:pt x="2" y="0"/>
                </a:lnTo>
                <a:lnTo>
                  <a:pt x="0" y="6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20" name="Freeform 1862"/>
          <p:cNvSpPr>
            <a:spLocks/>
          </p:cNvSpPr>
          <p:nvPr/>
        </p:nvSpPr>
        <p:spPr bwMode="auto">
          <a:xfrm>
            <a:off x="6207121" y="3359153"/>
            <a:ext cx="7937" cy="95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5" y="3"/>
              </a:cxn>
              <a:cxn ang="0">
                <a:pos x="5" y="0"/>
              </a:cxn>
              <a:cxn ang="0">
                <a:pos x="0" y="6"/>
              </a:cxn>
            </a:cxnLst>
            <a:rect l="0" t="0" r="r" b="b"/>
            <a:pathLst>
              <a:path w="5" h="6">
                <a:moveTo>
                  <a:pt x="0" y="6"/>
                </a:moveTo>
                <a:lnTo>
                  <a:pt x="5" y="3"/>
                </a:lnTo>
                <a:lnTo>
                  <a:pt x="5" y="0"/>
                </a:lnTo>
                <a:lnTo>
                  <a:pt x="0" y="6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21" name="Freeform 1863"/>
          <p:cNvSpPr>
            <a:spLocks/>
          </p:cNvSpPr>
          <p:nvPr/>
        </p:nvSpPr>
        <p:spPr bwMode="auto">
          <a:xfrm>
            <a:off x="6207121" y="3359153"/>
            <a:ext cx="7937" cy="95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5" y="3"/>
              </a:cxn>
              <a:cxn ang="0">
                <a:pos x="5" y="0"/>
              </a:cxn>
              <a:cxn ang="0">
                <a:pos x="0" y="6"/>
              </a:cxn>
            </a:cxnLst>
            <a:rect l="0" t="0" r="r" b="b"/>
            <a:pathLst>
              <a:path w="5" h="6">
                <a:moveTo>
                  <a:pt x="0" y="6"/>
                </a:moveTo>
                <a:lnTo>
                  <a:pt x="5" y="3"/>
                </a:lnTo>
                <a:lnTo>
                  <a:pt x="5" y="0"/>
                </a:lnTo>
                <a:lnTo>
                  <a:pt x="0" y="6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22" name="Freeform 1864"/>
          <p:cNvSpPr>
            <a:spLocks/>
          </p:cNvSpPr>
          <p:nvPr/>
        </p:nvSpPr>
        <p:spPr bwMode="auto">
          <a:xfrm>
            <a:off x="5802309" y="3333753"/>
            <a:ext cx="22225" cy="14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2"/>
              </a:cxn>
              <a:cxn ang="0">
                <a:pos x="7" y="6"/>
              </a:cxn>
              <a:cxn ang="0">
                <a:pos x="14" y="9"/>
              </a:cxn>
              <a:cxn ang="0">
                <a:pos x="14" y="6"/>
              </a:cxn>
              <a:cxn ang="0">
                <a:pos x="9" y="0"/>
              </a:cxn>
              <a:cxn ang="0">
                <a:pos x="9" y="0"/>
              </a:cxn>
              <a:cxn ang="0">
                <a:pos x="0" y="0"/>
              </a:cxn>
            </a:cxnLst>
            <a:rect l="0" t="0" r="r" b="b"/>
            <a:pathLst>
              <a:path w="14" h="9">
                <a:moveTo>
                  <a:pt x="0" y="0"/>
                </a:moveTo>
                <a:lnTo>
                  <a:pt x="4" y="2"/>
                </a:lnTo>
                <a:lnTo>
                  <a:pt x="7" y="6"/>
                </a:lnTo>
                <a:lnTo>
                  <a:pt x="14" y="9"/>
                </a:lnTo>
                <a:lnTo>
                  <a:pt x="14" y="6"/>
                </a:lnTo>
                <a:lnTo>
                  <a:pt x="9" y="0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23" name="Freeform 1865"/>
          <p:cNvSpPr>
            <a:spLocks/>
          </p:cNvSpPr>
          <p:nvPr/>
        </p:nvSpPr>
        <p:spPr bwMode="auto">
          <a:xfrm>
            <a:off x="5802309" y="3333753"/>
            <a:ext cx="22225" cy="142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2"/>
              </a:cxn>
              <a:cxn ang="0">
                <a:pos x="7" y="6"/>
              </a:cxn>
              <a:cxn ang="0">
                <a:pos x="14" y="9"/>
              </a:cxn>
              <a:cxn ang="0">
                <a:pos x="14" y="6"/>
              </a:cxn>
              <a:cxn ang="0">
                <a:pos x="9" y="0"/>
              </a:cxn>
              <a:cxn ang="0">
                <a:pos x="9" y="0"/>
              </a:cxn>
              <a:cxn ang="0">
                <a:pos x="0" y="0"/>
              </a:cxn>
            </a:cxnLst>
            <a:rect l="0" t="0" r="r" b="b"/>
            <a:pathLst>
              <a:path w="14" h="9">
                <a:moveTo>
                  <a:pt x="0" y="0"/>
                </a:moveTo>
                <a:lnTo>
                  <a:pt x="4" y="2"/>
                </a:lnTo>
                <a:lnTo>
                  <a:pt x="7" y="6"/>
                </a:lnTo>
                <a:lnTo>
                  <a:pt x="14" y="9"/>
                </a:lnTo>
                <a:lnTo>
                  <a:pt x="14" y="6"/>
                </a:lnTo>
                <a:lnTo>
                  <a:pt x="9" y="0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24" name="Freeform 1866"/>
          <p:cNvSpPr>
            <a:spLocks/>
          </p:cNvSpPr>
          <p:nvPr/>
        </p:nvSpPr>
        <p:spPr bwMode="auto">
          <a:xfrm>
            <a:off x="5999159" y="3313116"/>
            <a:ext cx="92075" cy="49213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0" y="20"/>
              </a:cxn>
              <a:cxn ang="0">
                <a:pos x="5" y="20"/>
              </a:cxn>
              <a:cxn ang="0">
                <a:pos x="5" y="29"/>
              </a:cxn>
              <a:cxn ang="0">
                <a:pos x="10" y="29"/>
              </a:cxn>
              <a:cxn ang="0">
                <a:pos x="10" y="20"/>
              </a:cxn>
              <a:cxn ang="0">
                <a:pos x="15" y="18"/>
              </a:cxn>
              <a:cxn ang="0">
                <a:pos x="19" y="18"/>
              </a:cxn>
              <a:cxn ang="0">
                <a:pos x="15" y="20"/>
              </a:cxn>
              <a:cxn ang="0">
                <a:pos x="24" y="25"/>
              </a:cxn>
              <a:cxn ang="0">
                <a:pos x="24" y="27"/>
              </a:cxn>
              <a:cxn ang="0">
                <a:pos x="34" y="27"/>
              </a:cxn>
              <a:cxn ang="0">
                <a:pos x="34" y="31"/>
              </a:cxn>
              <a:cxn ang="0">
                <a:pos x="39" y="29"/>
              </a:cxn>
              <a:cxn ang="0">
                <a:pos x="36" y="27"/>
              </a:cxn>
              <a:cxn ang="0">
                <a:pos x="24" y="20"/>
              </a:cxn>
              <a:cxn ang="0">
                <a:pos x="34" y="20"/>
              </a:cxn>
              <a:cxn ang="0">
                <a:pos x="24" y="13"/>
              </a:cxn>
              <a:cxn ang="0">
                <a:pos x="39" y="11"/>
              </a:cxn>
              <a:cxn ang="0">
                <a:pos x="44" y="11"/>
              </a:cxn>
              <a:cxn ang="0">
                <a:pos x="36" y="9"/>
              </a:cxn>
              <a:cxn ang="0">
                <a:pos x="15" y="11"/>
              </a:cxn>
              <a:cxn ang="0">
                <a:pos x="10" y="9"/>
              </a:cxn>
              <a:cxn ang="0">
                <a:pos x="10" y="6"/>
              </a:cxn>
              <a:cxn ang="0">
                <a:pos x="15" y="4"/>
              </a:cxn>
              <a:cxn ang="0">
                <a:pos x="53" y="4"/>
              </a:cxn>
              <a:cxn ang="0">
                <a:pos x="58" y="0"/>
              </a:cxn>
              <a:cxn ang="0">
                <a:pos x="51" y="0"/>
              </a:cxn>
              <a:cxn ang="0">
                <a:pos x="49" y="2"/>
              </a:cxn>
              <a:cxn ang="0">
                <a:pos x="36" y="2"/>
              </a:cxn>
              <a:cxn ang="0">
                <a:pos x="19" y="0"/>
              </a:cxn>
              <a:cxn ang="0">
                <a:pos x="12" y="2"/>
              </a:cxn>
              <a:cxn ang="0">
                <a:pos x="10" y="2"/>
              </a:cxn>
              <a:cxn ang="0">
                <a:pos x="10" y="9"/>
              </a:cxn>
              <a:cxn ang="0">
                <a:pos x="0" y="18"/>
              </a:cxn>
            </a:cxnLst>
            <a:rect l="0" t="0" r="r" b="b"/>
            <a:pathLst>
              <a:path w="58" h="31">
                <a:moveTo>
                  <a:pt x="0" y="18"/>
                </a:moveTo>
                <a:lnTo>
                  <a:pt x="0" y="20"/>
                </a:lnTo>
                <a:lnTo>
                  <a:pt x="5" y="20"/>
                </a:lnTo>
                <a:lnTo>
                  <a:pt x="5" y="29"/>
                </a:lnTo>
                <a:lnTo>
                  <a:pt x="10" y="29"/>
                </a:lnTo>
                <a:lnTo>
                  <a:pt x="10" y="20"/>
                </a:lnTo>
                <a:lnTo>
                  <a:pt x="15" y="18"/>
                </a:lnTo>
                <a:lnTo>
                  <a:pt x="19" y="18"/>
                </a:lnTo>
                <a:lnTo>
                  <a:pt x="15" y="20"/>
                </a:lnTo>
                <a:lnTo>
                  <a:pt x="24" y="25"/>
                </a:lnTo>
                <a:lnTo>
                  <a:pt x="24" y="27"/>
                </a:lnTo>
                <a:lnTo>
                  <a:pt x="34" y="27"/>
                </a:lnTo>
                <a:lnTo>
                  <a:pt x="34" y="31"/>
                </a:lnTo>
                <a:lnTo>
                  <a:pt x="39" y="29"/>
                </a:lnTo>
                <a:lnTo>
                  <a:pt x="36" y="27"/>
                </a:lnTo>
                <a:lnTo>
                  <a:pt x="24" y="20"/>
                </a:lnTo>
                <a:lnTo>
                  <a:pt x="34" y="20"/>
                </a:lnTo>
                <a:lnTo>
                  <a:pt x="24" y="13"/>
                </a:lnTo>
                <a:lnTo>
                  <a:pt x="39" y="11"/>
                </a:lnTo>
                <a:lnTo>
                  <a:pt x="44" y="11"/>
                </a:lnTo>
                <a:lnTo>
                  <a:pt x="36" y="9"/>
                </a:lnTo>
                <a:lnTo>
                  <a:pt x="15" y="11"/>
                </a:lnTo>
                <a:lnTo>
                  <a:pt x="10" y="9"/>
                </a:lnTo>
                <a:lnTo>
                  <a:pt x="10" y="6"/>
                </a:lnTo>
                <a:lnTo>
                  <a:pt x="15" y="4"/>
                </a:lnTo>
                <a:lnTo>
                  <a:pt x="53" y="4"/>
                </a:lnTo>
                <a:lnTo>
                  <a:pt x="58" y="0"/>
                </a:lnTo>
                <a:lnTo>
                  <a:pt x="51" y="0"/>
                </a:lnTo>
                <a:lnTo>
                  <a:pt x="49" y="2"/>
                </a:lnTo>
                <a:lnTo>
                  <a:pt x="36" y="2"/>
                </a:lnTo>
                <a:lnTo>
                  <a:pt x="19" y="0"/>
                </a:lnTo>
                <a:lnTo>
                  <a:pt x="12" y="2"/>
                </a:lnTo>
                <a:lnTo>
                  <a:pt x="10" y="2"/>
                </a:lnTo>
                <a:lnTo>
                  <a:pt x="10" y="9"/>
                </a:lnTo>
                <a:lnTo>
                  <a:pt x="0" y="18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25" name="Freeform 1867"/>
          <p:cNvSpPr>
            <a:spLocks/>
          </p:cNvSpPr>
          <p:nvPr/>
        </p:nvSpPr>
        <p:spPr bwMode="auto">
          <a:xfrm>
            <a:off x="5999159" y="3313116"/>
            <a:ext cx="92075" cy="49213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0" y="20"/>
              </a:cxn>
              <a:cxn ang="0">
                <a:pos x="5" y="20"/>
              </a:cxn>
              <a:cxn ang="0">
                <a:pos x="5" y="29"/>
              </a:cxn>
              <a:cxn ang="0">
                <a:pos x="10" y="29"/>
              </a:cxn>
              <a:cxn ang="0">
                <a:pos x="10" y="20"/>
              </a:cxn>
              <a:cxn ang="0">
                <a:pos x="15" y="18"/>
              </a:cxn>
              <a:cxn ang="0">
                <a:pos x="19" y="18"/>
              </a:cxn>
              <a:cxn ang="0">
                <a:pos x="15" y="20"/>
              </a:cxn>
              <a:cxn ang="0">
                <a:pos x="24" y="25"/>
              </a:cxn>
              <a:cxn ang="0">
                <a:pos x="24" y="27"/>
              </a:cxn>
              <a:cxn ang="0">
                <a:pos x="34" y="27"/>
              </a:cxn>
              <a:cxn ang="0">
                <a:pos x="34" y="31"/>
              </a:cxn>
              <a:cxn ang="0">
                <a:pos x="39" y="29"/>
              </a:cxn>
              <a:cxn ang="0">
                <a:pos x="36" y="27"/>
              </a:cxn>
              <a:cxn ang="0">
                <a:pos x="24" y="20"/>
              </a:cxn>
              <a:cxn ang="0">
                <a:pos x="34" y="20"/>
              </a:cxn>
              <a:cxn ang="0">
                <a:pos x="24" y="13"/>
              </a:cxn>
              <a:cxn ang="0">
                <a:pos x="39" y="11"/>
              </a:cxn>
              <a:cxn ang="0">
                <a:pos x="44" y="11"/>
              </a:cxn>
              <a:cxn ang="0">
                <a:pos x="36" y="9"/>
              </a:cxn>
              <a:cxn ang="0">
                <a:pos x="15" y="11"/>
              </a:cxn>
              <a:cxn ang="0">
                <a:pos x="10" y="9"/>
              </a:cxn>
              <a:cxn ang="0">
                <a:pos x="10" y="6"/>
              </a:cxn>
              <a:cxn ang="0">
                <a:pos x="15" y="4"/>
              </a:cxn>
              <a:cxn ang="0">
                <a:pos x="53" y="4"/>
              </a:cxn>
              <a:cxn ang="0">
                <a:pos x="58" y="0"/>
              </a:cxn>
              <a:cxn ang="0">
                <a:pos x="51" y="0"/>
              </a:cxn>
              <a:cxn ang="0">
                <a:pos x="49" y="2"/>
              </a:cxn>
              <a:cxn ang="0">
                <a:pos x="36" y="2"/>
              </a:cxn>
              <a:cxn ang="0">
                <a:pos x="19" y="0"/>
              </a:cxn>
              <a:cxn ang="0">
                <a:pos x="12" y="2"/>
              </a:cxn>
              <a:cxn ang="0">
                <a:pos x="10" y="2"/>
              </a:cxn>
              <a:cxn ang="0">
                <a:pos x="10" y="9"/>
              </a:cxn>
              <a:cxn ang="0">
                <a:pos x="0" y="18"/>
              </a:cxn>
            </a:cxnLst>
            <a:rect l="0" t="0" r="r" b="b"/>
            <a:pathLst>
              <a:path w="58" h="31">
                <a:moveTo>
                  <a:pt x="0" y="18"/>
                </a:moveTo>
                <a:lnTo>
                  <a:pt x="0" y="20"/>
                </a:lnTo>
                <a:lnTo>
                  <a:pt x="5" y="20"/>
                </a:lnTo>
                <a:lnTo>
                  <a:pt x="5" y="29"/>
                </a:lnTo>
                <a:lnTo>
                  <a:pt x="10" y="29"/>
                </a:lnTo>
                <a:lnTo>
                  <a:pt x="10" y="20"/>
                </a:lnTo>
                <a:lnTo>
                  <a:pt x="15" y="18"/>
                </a:lnTo>
                <a:lnTo>
                  <a:pt x="19" y="18"/>
                </a:lnTo>
                <a:lnTo>
                  <a:pt x="15" y="20"/>
                </a:lnTo>
                <a:lnTo>
                  <a:pt x="24" y="25"/>
                </a:lnTo>
                <a:lnTo>
                  <a:pt x="24" y="27"/>
                </a:lnTo>
                <a:lnTo>
                  <a:pt x="34" y="27"/>
                </a:lnTo>
                <a:lnTo>
                  <a:pt x="34" y="31"/>
                </a:lnTo>
                <a:lnTo>
                  <a:pt x="39" y="29"/>
                </a:lnTo>
                <a:lnTo>
                  <a:pt x="36" y="27"/>
                </a:lnTo>
                <a:lnTo>
                  <a:pt x="24" y="20"/>
                </a:lnTo>
                <a:lnTo>
                  <a:pt x="34" y="20"/>
                </a:lnTo>
                <a:lnTo>
                  <a:pt x="24" y="13"/>
                </a:lnTo>
                <a:lnTo>
                  <a:pt x="39" y="11"/>
                </a:lnTo>
                <a:lnTo>
                  <a:pt x="44" y="11"/>
                </a:lnTo>
                <a:lnTo>
                  <a:pt x="36" y="9"/>
                </a:lnTo>
                <a:lnTo>
                  <a:pt x="15" y="11"/>
                </a:lnTo>
                <a:lnTo>
                  <a:pt x="10" y="9"/>
                </a:lnTo>
                <a:lnTo>
                  <a:pt x="10" y="6"/>
                </a:lnTo>
                <a:lnTo>
                  <a:pt x="15" y="4"/>
                </a:lnTo>
                <a:lnTo>
                  <a:pt x="53" y="4"/>
                </a:lnTo>
                <a:lnTo>
                  <a:pt x="58" y="0"/>
                </a:lnTo>
                <a:lnTo>
                  <a:pt x="51" y="0"/>
                </a:lnTo>
                <a:lnTo>
                  <a:pt x="49" y="2"/>
                </a:lnTo>
                <a:lnTo>
                  <a:pt x="36" y="2"/>
                </a:lnTo>
                <a:lnTo>
                  <a:pt x="19" y="0"/>
                </a:lnTo>
                <a:lnTo>
                  <a:pt x="12" y="2"/>
                </a:lnTo>
                <a:lnTo>
                  <a:pt x="10" y="2"/>
                </a:lnTo>
                <a:lnTo>
                  <a:pt x="10" y="9"/>
                </a:lnTo>
                <a:lnTo>
                  <a:pt x="0" y="18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26" name="Freeform 1868"/>
          <p:cNvSpPr>
            <a:spLocks/>
          </p:cNvSpPr>
          <p:nvPr/>
        </p:nvSpPr>
        <p:spPr bwMode="auto">
          <a:xfrm>
            <a:off x="6110284" y="3311528"/>
            <a:ext cx="36512" cy="1111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9" y="7"/>
              </a:cxn>
              <a:cxn ang="0">
                <a:pos x="9" y="5"/>
              </a:cxn>
              <a:cxn ang="0">
                <a:pos x="14" y="5"/>
              </a:cxn>
              <a:cxn ang="0">
                <a:pos x="14" y="4"/>
              </a:cxn>
              <a:cxn ang="0">
                <a:pos x="23" y="4"/>
              </a:cxn>
              <a:cxn ang="0">
                <a:pos x="21" y="2"/>
              </a:cxn>
              <a:cxn ang="0">
                <a:pos x="14" y="2"/>
              </a:cxn>
              <a:cxn ang="0">
                <a:pos x="5" y="0"/>
              </a:cxn>
              <a:cxn ang="0">
                <a:pos x="0" y="4"/>
              </a:cxn>
            </a:cxnLst>
            <a:rect l="0" t="0" r="r" b="b"/>
            <a:pathLst>
              <a:path w="23" h="7">
                <a:moveTo>
                  <a:pt x="0" y="4"/>
                </a:moveTo>
                <a:lnTo>
                  <a:pt x="9" y="7"/>
                </a:lnTo>
                <a:lnTo>
                  <a:pt x="9" y="5"/>
                </a:lnTo>
                <a:lnTo>
                  <a:pt x="14" y="5"/>
                </a:lnTo>
                <a:lnTo>
                  <a:pt x="14" y="4"/>
                </a:lnTo>
                <a:lnTo>
                  <a:pt x="23" y="4"/>
                </a:lnTo>
                <a:lnTo>
                  <a:pt x="21" y="2"/>
                </a:lnTo>
                <a:lnTo>
                  <a:pt x="14" y="2"/>
                </a:lnTo>
                <a:lnTo>
                  <a:pt x="5" y="0"/>
                </a:lnTo>
                <a:lnTo>
                  <a:pt x="0" y="4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27" name="Freeform 1869"/>
          <p:cNvSpPr>
            <a:spLocks/>
          </p:cNvSpPr>
          <p:nvPr/>
        </p:nvSpPr>
        <p:spPr bwMode="auto">
          <a:xfrm>
            <a:off x="6110284" y="3311528"/>
            <a:ext cx="36512" cy="11113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9" y="7"/>
              </a:cxn>
              <a:cxn ang="0">
                <a:pos x="9" y="5"/>
              </a:cxn>
              <a:cxn ang="0">
                <a:pos x="14" y="5"/>
              </a:cxn>
              <a:cxn ang="0">
                <a:pos x="14" y="4"/>
              </a:cxn>
              <a:cxn ang="0">
                <a:pos x="23" y="4"/>
              </a:cxn>
              <a:cxn ang="0">
                <a:pos x="21" y="2"/>
              </a:cxn>
              <a:cxn ang="0">
                <a:pos x="14" y="2"/>
              </a:cxn>
              <a:cxn ang="0">
                <a:pos x="5" y="0"/>
              </a:cxn>
              <a:cxn ang="0">
                <a:pos x="0" y="4"/>
              </a:cxn>
            </a:cxnLst>
            <a:rect l="0" t="0" r="r" b="b"/>
            <a:pathLst>
              <a:path w="23" h="7">
                <a:moveTo>
                  <a:pt x="0" y="4"/>
                </a:moveTo>
                <a:lnTo>
                  <a:pt x="9" y="7"/>
                </a:lnTo>
                <a:lnTo>
                  <a:pt x="9" y="5"/>
                </a:lnTo>
                <a:lnTo>
                  <a:pt x="14" y="5"/>
                </a:lnTo>
                <a:lnTo>
                  <a:pt x="14" y="4"/>
                </a:lnTo>
                <a:lnTo>
                  <a:pt x="23" y="4"/>
                </a:lnTo>
                <a:lnTo>
                  <a:pt x="21" y="2"/>
                </a:lnTo>
                <a:lnTo>
                  <a:pt x="14" y="2"/>
                </a:lnTo>
                <a:lnTo>
                  <a:pt x="5" y="0"/>
                </a:lnTo>
                <a:lnTo>
                  <a:pt x="0" y="4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28" name="Freeform 1870"/>
          <p:cNvSpPr>
            <a:spLocks/>
          </p:cNvSpPr>
          <p:nvPr/>
        </p:nvSpPr>
        <p:spPr bwMode="auto">
          <a:xfrm>
            <a:off x="6095996" y="3348041"/>
            <a:ext cx="14287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1"/>
              </a:cxn>
              <a:cxn ang="0">
                <a:pos x="9" y="1"/>
              </a:cxn>
              <a:cxn ang="0">
                <a:pos x="9" y="0"/>
              </a:cxn>
              <a:cxn ang="0">
                <a:pos x="0" y="0"/>
              </a:cxn>
            </a:cxnLst>
            <a:rect l="0" t="0" r="r" b="b"/>
            <a:pathLst>
              <a:path w="9" h="1">
                <a:moveTo>
                  <a:pt x="0" y="0"/>
                </a:moveTo>
                <a:lnTo>
                  <a:pt x="7" y="1"/>
                </a:lnTo>
                <a:lnTo>
                  <a:pt x="9" y="1"/>
                </a:ln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29" name="Freeform 1871"/>
          <p:cNvSpPr>
            <a:spLocks/>
          </p:cNvSpPr>
          <p:nvPr/>
        </p:nvSpPr>
        <p:spPr bwMode="auto">
          <a:xfrm>
            <a:off x="6095996" y="3348041"/>
            <a:ext cx="14287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1"/>
              </a:cxn>
              <a:cxn ang="0">
                <a:pos x="9" y="1"/>
              </a:cxn>
              <a:cxn ang="0">
                <a:pos x="9" y="0"/>
              </a:cxn>
              <a:cxn ang="0">
                <a:pos x="0" y="0"/>
              </a:cxn>
            </a:cxnLst>
            <a:rect l="0" t="0" r="r" b="b"/>
            <a:pathLst>
              <a:path w="9" h="1">
                <a:moveTo>
                  <a:pt x="0" y="0"/>
                </a:moveTo>
                <a:lnTo>
                  <a:pt x="7" y="1"/>
                </a:lnTo>
                <a:lnTo>
                  <a:pt x="9" y="1"/>
                </a:lnTo>
                <a:lnTo>
                  <a:pt x="9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30" name="Freeform 1872"/>
          <p:cNvSpPr>
            <a:spLocks/>
          </p:cNvSpPr>
          <p:nvPr/>
        </p:nvSpPr>
        <p:spPr bwMode="auto">
          <a:xfrm>
            <a:off x="6124571" y="3343278"/>
            <a:ext cx="41275" cy="635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6" y="4"/>
              </a:cxn>
              <a:cxn ang="0">
                <a:pos x="17" y="0"/>
              </a:cxn>
              <a:cxn ang="0">
                <a:pos x="5" y="0"/>
              </a:cxn>
              <a:cxn ang="0">
                <a:pos x="0" y="2"/>
              </a:cxn>
            </a:cxnLst>
            <a:rect l="0" t="0" r="r" b="b"/>
            <a:pathLst>
              <a:path w="26" h="4">
                <a:moveTo>
                  <a:pt x="0" y="2"/>
                </a:moveTo>
                <a:lnTo>
                  <a:pt x="26" y="4"/>
                </a:lnTo>
                <a:lnTo>
                  <a:pt x="17" y="0"/>
                </a:lnTo>
                <a:lnTo>
                  <a:pt x="5" y="0"/>
                </a:lnTo>
                <a:lnTo>
                  <a:pt x="0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31" name="Freeform 1873"/>
          <p:cNvSpPr>
            <a:spLocks/>
          </p:cNvSpPr>
          <p:nvPr/>
        </p:nvSpPr>
        <p:spPr bwMode="auto">
          <a:xfrm>
            <a:off x="6124571" y="3343278"/>
            <a:ext cx="41275" cy="6350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6" y="4"/>
              </a:cxn>
              <a:cxn ang="0">
                <a:pos x="17" y="0"/>
              </a:cxn>
              <a:cxn ang="0">
                <a:pos x="5" y="0"/>
              </a:cxn>
              <a:cxn ang="0">
                <a:pos x="0" y="2"/>
              </a:cxn>
            </a:cxnLst>
            <a:rect l="0" t="0" r="r" b="b"/>
            <a:pathLst>
              <a:path w="26" h="4">
                <a:moveTo>
                  <a:pt x="0" y="2"/>
                </a:moveTo>
                <a:lnTo>
                  <a:pt x="26" y="4"/>
                </a:lnTo>
                <a:lnTo>
                  <a:pt x="17" y="0"/>
                </a:lnTo>
                <a:lnTo>
                  <a:pt x="5" y="0"/>
                </a:lnTo>
                <a:lnTo>
                  <a:pt x="0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32" name="Freeform 1874"/>
          <p:cNvSpPr>
            <a:spLocks/>
          </p:cNvSpPr>
          <p:nvPr/>
        </p:nvSpPr>
        <p:spPr bwMode="auto">
          <a:xfrm>
            <a:off x="6110284" y="3330578"/>
            <a:ext cx="17462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1" y="2"/>
              </a:cxn>
              <a:cxn ang="0">
                <a:pos x="5" y="0"/>
              </a:cxn>
              <a:cxn ang="0">
                <a:pos x="0" y="2"/>
              </a:cxn>
            </a:cxnLst>
            <a:rect l="0" t="0" r="r" b="b"/>
            <a:pathLst>
              <a:path w="11" h="2">
                <a:moveTo>
                  <a:pt x="0" y="2"/>
                </a:moveTo>
                <a:lnTo>
                  <a:pt x="11" y="2"/>
                </a:lnTo>
                <a:lnTo>
                  <a:pt x="5" y="0"/>
                </a:lnTo>
                <a:lnTo>
                  <a:pt x="0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33" name="Freeform 1875"/>
          <p:cNvSpPr>
            <a:spLocks/>
          </p:cNvSpPr>
          <p:nvPr/>
        </p:nvSpPr>
        <p:spPr bwMode="auto">
          <a:xfrm>
            <a:off x="6110284" y="3330578"/>
            <a:ext cx="17462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1" y="2"/>
              </a:cxn>
              <a:cxn ang="0">
                <a:pos x="5" y="0"/>
              </a:cxn>
              <a:cxn ang="0">
                <a:pos x="0" y="2"/>
              </a:cxn>
            </a:cxnLst>
            <a:rect l="0" t="0" r="r" b="b"/>
            <a:pathLst>
              <a:path w="11" h="2">
                <a:moveTo>
                  <a:pt x="0" y="2"/>
                </a:moveTo>
                <a:lnTo>
                  <a:pt x="11" y="2"/>
                </a:lnTo>
                <a:lnTo>
                  <a:pt x="5" y="0"/>
                </a:lnTo>
                <a:lnTo>
                  <a:pt x="0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34" name="Freeform 1876"/>
          <p:cNvSpPr>
            <a:spLocks/>
          </p:cNvSpPr>
          <p:nvPr/>
        </p:nvSpPr>
        <p:spPr bwMode="auto">
          <a:xfrm>
            <a:off x="6157909" y="3322641"/>
            <a:ext cx="158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2"/>
              </a:cxn>
              <a:cxn ang="0">
                <a:pos x="10" y="0"/>
              </a:cxn>
              <a:cxn ang="0">
                <a:pos x="0" y="0"/>
              </a:cxn>
            </a:cxnLst>
            <a:rect l="0" t="0" r="r" b="b"/>
            <a:pathLst>
              <a:path w="10" h="2">
                <a:moveTo>
                  <a:pt x="0" y="0"/>
                </a:moveTo>
                <a:lnTo>
                  <a:pt x="8" y="2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35" name="Freeform 1877"/>
          <p:cNvSpPr>
            <a:spLocks/>
          </p:cNvSpPr>
          <p:nvPr/>
        </p:nvSpPr>
        <p:spPr bwMode="auto">
          <a:xfrm>
            <a:off x="6157909" y="3322641"/>
            <a:ext cx="158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2"/>
              </a:cxn>
              <a:cxn ang="0">
                <a:pos x="10" y="0"/>
              </a:cxn>
              <a:cxn ang="0">
                <a:pos x="0" y="0"/>
              </a:cxn>
            </a:cxnLst>
            <a:rect l="0" t="0" r="r" b="b"/>
            <a:pathLst>
              <a:path w="10" h="2">
                <a:moveTo>
                  <a:pt x="0" y="0"/>
                </a:moveTo>
                <a:lnTo>
                  <a:pt x="8" y="2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36" name="Freeform 1878"/>
          <p:cNvSpPr>
            <a:spLocks/>
          </p:cNvSpPr>
          <p:nvPr/>
        </p:nvSpPr>
        <p:spPr bwMode="auto">
          <a:xfrm>
            <a:off x="6235696" y="3325816"/>
            <a:ext cx="95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1"/>
              </a:cxn>
              <a:cxn ang="0">
                <a:pos x="6" y="0"/>
              </a:cxn>
              <a:cxn ang="0">
                <a:pos x="0" y="0"/>
              </a:cxn>
            </a:cxnLst>
            <a:rect l="0" t="0" r="r" b="b"/>
            <a:pathLst>
              <a:path w="6" h="1">
                <a:moveTo>
                  <a:pt x="0" y="0"/>
                </a:moveTo>
                <a:lnTo>
                  <a:pt x="6" y="1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37" name="Freeform 1879"/>
          <p:cNvSpPr>
            <a:spLocks/>
          </p:cNvSpPr>
          <p:nvPr/>
        </p:nvSpPr>
        <p:spPr bwMode="auto">
          <a:xfrm>
            <a:off x="6235696" y="3325816"/>
            <a:ext cx="952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1"/>
              </a:cxn>
              <a:cxn ang="0">
                <a:pos x="6" y="0"/>
              </a:cxn>
              <a:cxn ang="0">
                <a:pos x="0" y="0"/>
              </a:cxn>
            </a:cxnLst>
            <a:rect l="0" t="0" r="r" b="b"/>
            <a:pathLst>
              <a:path w="6" h="1">
                <a:moveTo>
                  <a:pt x="0" y="0"/>
                </a:moveTo>
                <a:lnTo>
                  <a:pt x="6" y="1"/>
                </a:lnTo>
                <a:lnTo>
                  <a:pt x="6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38" name="Freeform 1880"/>
          <p:cNvSpPr>
            <a:spLocks/>
          </p:cNvSpPr>
          <p:nvPr/>
        </p:nvSpPr>
        <p:spPr bwMode="auto">
          <a:xfrm>
            <a:off x="5999159" y="3192466"/>
            <a:ext cx="69850" cy="36513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0" y="17"/>
              </a:cxn>
              <a:cxn ang="0">
                <a:pos x="10" y="17"/>
              </a:cxn>
              <a:cxn ang="0">
                <a:pos x="10" y="21"/>
              </a:cxn>
              <a:cxn ang="0">
                <a:pos x="15" y="22"/>
              </a:cxn>
              <a:cxn ang="0">
                <a:pos x="24" y="23"/>
              </a:cxn>
              <a:cxn ang="0">
                <a:pos x="24" y="22"/>
              </a:cxn>
              <a:cxn ang="0">
                <a:pos x="34" y="23"/>
              </a:cxn>
              <a:cxn ang="0">
                <a:pos x="44" y="23"/>
              </a:cxn>
              <a:cxn ang="0">
                <a:pos x="35" y="21"/>
              </a:cxn>
              <a:cxn ang="0">
                <a:pos x="24" y="20"/>
              </a:cxn>
              <a:cxn ang="0">
                <a:pos x="18" y="21"/>
              </a:cxn>
              <a:cxn ang="0">
                <a:pos x="18" y="18"/>
              </a:cxn>
              <a:cxn ang="0">
                <a:pos x="15" y="15"/>
              </a:cxn>
              <a:cxn ang="0">
                <a:pos x="18" y="8"/>
              </a:cxn>
              <a:cxn ang="0">
                <a:pos x="15" y="6"/>
              </a:cxn>
              <a:cxn ang="0">
                <a:pos x="15" y="0"/>
              </a:cxn>
              <a:cxn ang="0">
                <a:pos x="0" y="0"/>
              </a:cxn>
              <a:cxn ang="0">
                <a:pos x="5" y="10"/>
              </a:cxn>
              <a:cxn ang="0">
                <a:pos x="0" y="10"/>
              </a:cxn>
            </a:cxnLst>
            <a:rect l="0" t="0" r="r" b="b"/>
            <a:pathLst>
              <a:path w="44" h="23">
                <a:moveTo>
                  <a:pt x="0" y="10"/>
                </a:moveTo>
                <a:lnTo>
                  <a:pt x="0" y="17"/>
                </a:lnTo>
                <a:lnTo>
                  <a:pt x="10" y="17"/>
                </a:lnTo>
                <a:lnTo>
                  <a:pt x="10" y="21"/>
                </a:lnTo>
                <a:lnTo>
                  <a:pt x="15" y="22"/>
                </a:lnTo>
                <a:lnTo>
                  <a:pt x="24" y="23"/>
                </a:lnTo>
                <a:lnTo>
                  <a:pt x="24" y="22"/>
                </a:lnTo>
                <a:lnTo>
                  <a:pt x="34" y="23"/>
                </a:lnTo>
                <a:lnTo>
                  <a:pt x="44" y="23"/>
                </a:lnTo>
                <a:lnTo>
                  <a:pt x="35" y="21"/>
                </a:lnTo>
                <a:lnTo>
                  <a:pt x="24" y="20"/>
                </a:lnTo>
                <a:lnTo>
                  <a:pt x="18" y="21"/>
                </a:lnTo>
                <a:lnTo>
                  <a:pt x="18" y="18"/>
                </a:lnTo>
                <a:lnTo>
                  <a:pt x="15" y="15"/>
                </a:lnTo>
                <a:lnTo>
                  <a:pt x="18" y="8"/>
                </a:lnTo>
                <a:lnTo>
                  <a:pt x="15" y="6"/>
                </a:lnTo>
                <a:lnTo>
                  <a:pt x="15" y="0"/>
                </a:lnTo>
                <a:lnTo>
                  <a:pt x="0" y="0"/>
                </a:lnTo>
                <a:lnTo>
                  <a:pt x="5" y="10"/>
                </a:lnTo>
                <a:lnTo>
                  <a:pt x="0" y="1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39" name="Freeform 1881"/>
          <p:cNvSpPr>
            <a:spLocks/>
          </p:cNvSpPr>
          <p:nvPr/>
        </p:nvSpPr>
        <p:spPr bwMode="auto">
          <a:xfrm>
            <a:off x="5999159" y="3192466"/>
            <a:ext cx="69850" cy="36513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0" y="17"/>
              </a:cxn>
              <a:cxn ang="0">
                <a:pos x="10" y="17"/>
              </a:cxn>
              <a:cxn ang="0">
                <a:pos x="10" y="21"/>
              </a:cxn>
              <a:cxn ang="0">
                <a:pos x="15" y="22"/>
              </a:cxn>
              <a:cxn ang="0">
                <a:pos x="24" y="23"/>
              </a:cxn>
              <a:cxn ang="0">
                <a:pos x="24" y="22"/>
              </a:cxn>
              <a:cxn ang="0">
                <a:pos x="34" y="23"/>
              </a:cxn>
              <a:cxn ang="0">
                <a:pos x="44" y="23"/>
              </a:cxn>
              <a:cxn ang="0">
                <a:pos x="35" y="21"/>
              </a:cxn>
              <a:cxn ang="0">
                <a:pos x="24" y="20"/>
              </a:cxn>
              <a:cxn ang="0">
                <a:pos x="18" y="21"/>
              </a:cxn>
              <a:cxn ang="0">
                <a:pos x="18" y="18"/>
              </a:cxn>
              <a:cxn ang="0">
                <a:pos x="15" y="15"/>
              </a:cxn>
              <a:cxn ang="0">
                <a:pos x="18" y="8"/>
              </a:cxn>
              <a:cxn ang="0">
                <a:pos x="15" y="6"/>
              </a:cxn>
              <a:cxn ang="0">
                <a:pos x="15" y="0"/>
              </a:cxn>
              <a:cxn ang="0">
                <a:pos x="0" y="0"/>
              </a:cxn>
              <a:cxn ang="0">
                <a:pos x="5" y="10"/>
              </a:cxn>
              <a:cxn ang="0">
                <a:pos x="0" y="10"/>
              </a:cxn>
            </a:cxnLst>
            <a:rect l="0" t="0" r="r" b="b"/>
            <a:pathLst>
              <a:path w="44" h="23">
                <a:moveTo>
                  <a:pt x="0" y="10"/>
                </a:moveTo>
                <a:lnTo>
                  <a:pt x="0" y="17"/>
                </a:lnTo>
                <a:lnTo>
                  <a:pt x="10" y="17"/>
                </a:lnTo>
                <a:lnTo>
                  <a:pt x="10" y="21"/>
                </a:lnTo>
                <a:lnTo>
                  <a:pt x="15" y="22"/>
                </a:lnTo>
                <a:lnTo>
                  <a:pt x="24" y="23"/>
                </a:lnTo>
                <a:lnTo>
                  <a:pt x="24" y="22"/>
                </a:lnTo>
                <a:lnTo>
                  <a:pt x="34" y="23"/>
                </a:lnTo>
                <a:lnTo>
                  <a:pt x="44" y="23"/>
                </a:lnTo>
                <a:lnTo>
                  <a:pt x="35" y="21"/>
                </a:lnTo>
                <a:lnTo>
                  <a:pt x="24" y="20"/>
                </a:lnTo>
                <a:lnTo>
                  <a:pt x="18" y="21"/>
                </a:lnTo>
                <a:lnTo>
                  <a:pt x="18" y="18"/>
                </a:lnTo>
                <a:lnTo>
                  <a:pt x="15" y="15"/>
                </a:lnTo>
                <a:lnTo>
                  <a:pt x="18" y="8"/>
                </a:lnTo>
                <a:lnTo>
                  <a:pt x="15" y="6"/>
                </a:lnTo>
                <a:lnTo>
                  <a:pt x="15" y="0"/>
                </a:lnTo>
                <a:lnTo>
                  <a:pt x="0" y="0"/>
                </a:lnTo>
                <a:lnTo>
                  <a:pt x="5" y="10"/>
                </a:lnTo>
                <a:lnTo>
                  <a:pt x="0" y="1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40" name="Freeform 1882"/>
          <p:cNvSpPr>
            <a:spLocks/>
          </p:cNvSpPr>
          <p:nvPr/>
        </p:nvSpPr>
        <p:spPr bwMode="auto">
          <a:xfrm>
            <a:off x="5972171" y="3243266"/>
            <a:ext cx="33337" cy="1905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1" y="3"/>
              </a:cxn>
              <a:cxn ang="0">
                <a:pos x="16" y="0"/>
              </a:cxn>
              <a:cxn ang="0">
                <a:pos x="16" y="3"/>
              </a:cxn>
              <a:cxn ang="0">
                <a:pos x="0" y="12"/>
              </a:cxn>
            </a:cxnLst>
            <a:rect l="0" t="0" r="r" b="b"/>
            <a:pathLst>
              <a:path w="21" h="12">
                <a:moveTo>
                  <a:pt x="0" y="12"/>
                </a:moveTo>
                <a:lnTo>
                  <a:pt x="21" y="3"/>
                </a:lnTo>
                <a:lnTo>
                  <a:pt x="16" y="0"/>
                </a:lnTo>
                <a:lnTo>
                  <a:pt x="16" y="3"/>
                </a:lnTo>
                <a:lnTo>
                  <a:pt x="0" y="1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41" name="Freeform 1883"/>
          <p:cNvSpPr>
            <a:spLocks/>
          </p:cNvSpPr>
          <p:nvPr/>
        </p:nvSpPr>
        <p:spPr bwMode="auto">
          <a:xfrm>
            <a:off x="5972171" y="3243266"/>
            <a:ext cx="33337" cy="19050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21" y="3"/>
              </a:cxn>
              <a:cxn ang="0">
                <a:pos x="16" y="0"/>
              </a:cxn>
              <a:cxn ang="0">
                <a:pos x="16" y="3"/>
              </a:cxn>
              <a:cxn ang="0">
                <a:pos x="0" y="12"/>
              </a:cxn>
            </a:cxnLst>
            <a:rect l="0" t="0" r="r" b="b"/>
            <a:pathLst>
              <a:path w="21" h="12">
                <a:moveTo>
                  <a:pt x="0" y="12"/>
                </a:moveTo>
                <a:lnTo>
                  <a:pt x="21" y="3"/>
                </a:lnTo>
                <a:lnTo>
                  <a:pt x="16" y="0"/>
                </a:lnTo>
                <a:lnTo>
                  <a:pt x="16" y="3"/>
                </a:lnTo>
                <a:lnTo>
                  <a:pt x="0" y="1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42" name="Freeform 1884"/>
          <p:cNvSpPr>
            <a:spLocks/>
          </p:cNvSpPr>
          <p:nvPr/>
        </p:nvSpPr>
        <p:spPr bwMode="auto">
          <a:xfrm>
            <a:off x="6005509" y="3224216"/>
            <a:ext cx="17462" cy="17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" y="11"/>
              </a:cxn>
              <a:cxn ang="0">
                <a:pos x="11" y="2"/>
              </a:cxn>
              <a:cxn ang="0">
                <a:pos x="0" y="0"/>
              </a:cxn>
            </a:cxnLst>
            <a:rect l="0" t="0" r="r" b="b"/>
            <a:pathLst>
              <a:path w="11" h="11">
                <a:moveTo>
                  <a:pt x="0" y="0"/>
                </a:moveTo>
                <a:lnTo>
                  <a:pt x="11" y="11"/>
                </a:lnTo>
                <a:lnTo>
                  <a:pt x="11" y="2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43" name="Freeform 1885"/>
          <p:cNvSpPr>
            <a:spLocks/>
          </p:cNvSpPr>
          <p:nvPr/>
        </p:nvSpPr>
        <p:spPr bwMode="auto">
          <a:xfrm>
            <a:off x="6005509" y="3224216"/>
            <a:ext cx="17462" cy="17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" y="11"/>
              </a:cxn>
              <a:cxn ang="0">
                <a:pos x="11" y="2"/>
              </a:cxn>
              <a:cxn ang="0">
                <a:pos x="0" y="0"/>
              </a:cxn>
            </a:cxnLst>
            <a:rect l="0" t="0" r="r" b="b"/>
            <a:pathLst>
              <a:path w="11" h="11">
                <a:moveTo>
                  <a:pt x="0" y="0"/>
                </a:moveTo>
                <a:lnTo>
                  <a:pt x="11" y="11"/>
                </a:lnTo>
                <a:lnTo>
                  <a:pt x="11" y="2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44" name="Freeform 1886"/>
          <p:cNvSpPr>
            <a:spLocks/>
          </p:cNvSpPr>
          <p:nvPr/>
        </p:nvSpPr>
        <p:spPr bwMode="auto">
          <a:xfrm>
            <a:off x="6069009" y="3235328"/>
            <a:ext cx="14287" cy="17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4"/>
              </a:cxn>
              <a:cxn ang="0">
                <a:pos x="0" y="4"/>
              </a:cxn>
              <a:cxn ang="0">
                <a:pos x="0" y="7"/>
              </a:cxn>
              <a:cxn ang="0">
                <a:pos x="6" y="7"/>
              </a:cxn>
              <a:cxn ang="0">
                <a:pos x="6" y="11"/>
              </a:cxn>
              <a:cxn ang="0">
                <a:pos x="7" y="9"/>
              </a:cxn>
              <a:cxn ang="0">
                <a:pos x="6" y="7"/>
              </a:cxn>
              <a:cxn ang="0">
                <a:pos x="9" y="7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9" h="11">
                <a:moveTo>
                  <a:pt x="0" y="0"/>
                </a:moveTo>
                <a:lnTo>
                  <a:pt x="6" y="4"/>
                </a:lnTo>
                <a:lnTo>
                  <a:pt x="0" y="4"/>
                </a:lnTo>
                <a:lnTo>
                  <a:pt x="0" y="7"/>
                </a:lnTo>
                <a:lnTo>
                  <a:pt x="6" y="7"/>
                </a:lnTo>
                <a:lnTo>
                  <a:pt x="6" y="11"/>
                </a:lnTo>
                <a:lnTo>
                  <a:pt x="7" y="9"/>
                </a:lnTo>
                <a:lnTo>
                  <a:pt x="6" y="7"/>
                </a:lnTo>
                <a:lnTo>
                  <a:pt x="9" y="7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45" name="Freeform 1887"/>
          <p:cNvSpPr>
            <a:spLocks/>
          </p:cNvSpPr>
          <p:nvPr/>
        </p:nvSpPr>
        <p:spPr bwMode="auto">
          <a:xfrm>
            <a:off x="6069009" y="3235328"/>
            <a:ext cx="14287" cy="174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4"/>
              </a:cxn>
              <a:cxn ang="0">
                <a:pos x="0" y="4"/>
              </a:cxn>
              <a:cxn ang="0">
                <a:pos x="0" y="7"/>
              </a:cxn>
              <a:cxn ang="0">
                <a:pos x="6" y="7"/>
              </a:cxn>
              <a:cxn ang="0">
                <a:pos x="6" y="11"/>
              </a:cxn>
              <a:cxn ang="0">
                <a:pos x="7" y="9"/>
              </a:cxn>
              <a:cxn ang="0">
                <a:pos x="6" y="7"/>
              </a:cxn>
              <a:cxn ang="0">
                <a:pos x="9" y="7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9" h="11">
                <a:moveTo>
                  <a:pt x="0" y="0"/>
                </a:moveTo>
                <a:lnTo>
                  <a:pt x="6" y="4"/>
                </a:lnTo>
                <a:lnTo>
                  <a:pt x="0" y="4"/>
                </a:lnTo>
                <a:lnTo>
                  <a:pt x="0" y="7"/>
                </a:lnTo>
                <a:lnTo>
                  <a:pt x="6" y="7"/>
                </a:lnTo>
                <a:lnTo>
                  <a:pt x="6" y="11"/>
                </a:lnTo>
                <a:lnTo>
                  <a:pt x="7" y="9"/>
                </a:lnTo>
                <a:lnTo>
                  <a:pt x="6" y="7"/>
                </a:lnTo>
                <a:lnTo>
                  <a:pt x="9" y="7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46" name="Freeform 1888"/>
          <p:cNvSpPr>
            <a:spLocks/>
          </p:cNvSpPr>
          <p:nvPr/>
        </p:nvSpPr>
        <p:spPr bwMode="auto">
          <a:xfrm>
            <a:off x="6027734" y="3241678"/>
            <a:ext cx="50800" cy="19050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6" y="5"/>
              </a:cxn>
              <a:cxn ang="0">
                <a:pos x="16" y="7"/>
              </a:cxn>
              <a:cxn ang="0">
                <a:pos x="5" y="7"/>
              </a:cxn>
              <a:cxn ang="0">
                <a:pos x="16" y="12"/>
              </a:cxn>
              <a:cxn ang="0">
                <a:pos x="21" y="8"/>
              </a:cxn>
              <a:cxn ang="0">
                <a:pos x="27" y="7"/>
              </a:cxn>
              <a:cxn ang="0">
                <a:pos x="27" y="10"/>
              </a:cxn>
              <a:cxn ang="0">
                <a:pos x="32" y="8"/>
              </a:cxn>
              <a:cxn ang="0">
                <a:pos x="32" y="7"/>
              </a:cxn>
              <a:cxn ang="0">
                <a:pos x="27" y="7"/>
              </a:cxn>
              <a:cxn ang="0">
                <a:pos x="27" y="3"/>
              </a:cxn>
              <a:cxn ang="0">
                <a:pos x="18" y="5"/>
              </a:cxn>
              <a:cxn ang="0">
                <a:pos x="16" y="1"/>
              </a:cxn>
              <a:cxn ang="0">
                <a:pos x="5" y="1"/>
              </a:cxn>
              <a:cxn ang="0">
                <a:pos x="0" y="0"/>
              </a:cxn>
              <a:cxn ang="0">
                <a:pos x="0" y="5"/>
              </a:cxn>
            </a:cxnLst>
            <a:rect l="0" t="0" r="r" b="b"/>
            <a:pathLst>
              <a:path w="32" h="12">
                <a:moveTo>
                  <a:pt x="0" y="5"/>
                </a:moveTo>
                <a:lnTo>
                  <a:pt x="16" y="5"/>
                </a:lnTo>
                <a:lnTo>
                  <a:pt x="16" y="7"/>
                </a:lnTo>
                <a:lnTo>
                  <a:pt x="5" y="7"/>
                </a:lnTo>
                <a:lnTo>
                  <a:pt x="16" y="12"/>
                </a:lnTo>
                <a:lnTo>
                  <a:pt x="21" y="8"/>
                </a:lnTo>
                <a:lnTo>
                  <a:pt x="27" y="7"/>
                </a:lnTo>
                <a:lnTo>
                  <a:pt x="27" y="10"/>
                </a:lnTo>
                <a:lnTo>
                  <a:pt x="32" y="8"/>
                </a:lnTo>
                <a:lnTo>
                  <a:pt x="32" y="7"/>
                </a:lnTo>
                <a:lnTo>
                  <a:pt x="27" y="7"/>
                </a:lnTo>
                <a:lnTo>
                  <a:pt x="27" y="3"/>
                </a:lnTo>
                <a:lnTo>
                  <a:pt x="18" y="5"/>
                </a:lnTo>
                <a:lnTo>
                  <a:pt x="16" y="1"/>
                </a:lnTo>
                <a:lnTo>
                  <a:pt x="5" y="1"/>
                </a:lnTo>
                <a:lnTo>
                  <a:pt x="0" y="0"/>
                </a:lnTo>
                <a:lnTo>
                  <a:pt x="0" y="5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47" name="Freeform 1889"/>
          <p:cNvSpPr>
            <a:spLocks/>
          </p:cNvSpPr>
          <p:nvPr/>
        </p:nvSpPr>
        <p:spPr bwMode="auto">
          <a:xfrm>
            <a:off x="6027734" y="3241678"/>
            <a:ext cx="50800" cy="19050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16" y="5"/>
              </a:cxn>
              <a:cxn ang="0">
                <a:pos x="16" y="7"/>
              </a:cxn>
              <a:cxn ang="0">
                <a:pos x="5" y="7"/>
              </a:cxn>
              <a:cxn ang="0">
                <a:pos x="16" y="12"/>
              </a:cxn>
              <a:cxn ang="0">
                <a:pos x="21" y="8"/>
              </a:cxn>
              <a:cxn ang="0">
                <a:pos x="27" y="7"/>
              </a:cxn>
              <a:cxn ang="0">
                <a:pos x="27" y="10"/>
              </a:cxn>
              <a:cxn ang="0">
                <a:pos x="32" y="8"/>
              </a:cxn>
              <a:cxn ang="0">
                <a:pos x="32" y="7"/>
              </a:cxn>
              <a:cxn ang="0">
                <a:pos x="27" y="7"/>
              </a:cxn>
              <a:cxn ang="0">
                <a:pos x="27" y="3"/>
              </a:cxn>
              <a:cxn ang="0">
                <a:pos x="18" y="5"/>
              </a:cxn>
              <a:cxn ang="0">
                <a:pos x="16" y="1"/>
              </a:cxn>
              <a:cxn ang="0">
                <a:pos x="5" y="1"/>
              </a:cxn>
              <a:cxn ang="0">
                <a:pos x="0" y="0"/>
              </a:cxn>
              <a:cxn ang="0">
                <a:pos x="0" y="5"/>
              </a:cxn>
            </a:cxnLst>
            <a:rect l="0" t="0" r="r" b="b"/>
            <a:pathLst>
              <a:path w="32" h="12">
                <a:moveTo>
                  <a:pt x="0" y="5"/>
                </a:moveTo>
                <a:lnTo>
                  <a:pt x="16" y="5"/>
                </a:lnTo>
                <a:lnTo>
                  <a:pt x="16" y="7"/>
                </a:lnTo>
                <a:lnTo>
                  <a:pt x="5" y="7"/>
                </a:lnTo>
                <a:lnTo>
                  <a:pt x="16" y="12"/>
                </a:lnTo>
                <a:lnTo>
                  <a:pt x="21" y="8"/>
                </a:lnTo>
                <a:lnTo>
                  <a:pt x="27" y="7"/>
                </a:lnTo>
                <a:lnTo>
                  <a:pt x="27" y="10"/>
                </a:lnTo>
                <a:lnTo>
                  <a:pt x="32" y="8"/>
                </a:lnTo>
                <a:lnTo>
                  <a:pt x="32" y="7"/>
                </a:lnTo>
                <a:lnTo>
                  <a:pt x="27" y="7"/>
                </a:lnTo>
                <a:lnTo>
                  <a:pt x="27" y="3"/>
                </a:lnTo>
                <a:lnTo>
                  <a:pt x="18" y="5"/>
                </a:lnTo>
                <a:lnTo>
                  <a:pt x="16" y="1"/>
                </a:lnTo>
                <a:lnTo>
                  <a:pt x="5" y="1"/>
                </a:lnTo>
                <a:lnTo>
                  <a:pt x="0" y="0"/>
                </a:lnTo>
                <a:lnTo>
                  <a:pt x="0" y="5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48" name="Freeform 1890"/>
          <p:cNvSpPr>
            <a:spLocks/>
          </p:cNvSpPr>
          <p:nvPr/>
        </p:nvSpPr>
        <p:spPr bwMode="auto">
          <a:xfrm>
            <a:off x="6037259" y="3252791"/>
            <a:ext cx="69850" cy="30163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0" y="15"/>
              </a:cxn>
              <a:cxn ang="0">
                <a:pos x="10" y="11"/>
              </a:cxn>
              <a:cxn ang="0">
                <a:pos x="10" y="12"/>
              </a:cxn>
              <a:cxn ang="0">
                <a:pos x="21" y="11"/>
              </a:cxn>
              <a:cxn ang="0">
                <a:pos x="26" y="12"/>
              </a:cxn>
              <a:cxn ang="0">
                <a:pos x="21" y="17"/>
              </a:cxn>
              <a:cxn ang="0">
                <a:pos x="34" y="19"/>
              </a:cxn>
              <a:cxn ang="0">
                <a:pos x="34" y="12"/>
              </a:cxn>
              <a:cxn ang="0">
                <a:pos x="39" y="17"/>
              </a:cxn>
              <a:cxn ang="0">
                <a:pos x="44" y="12"/>
              </a:cxn>
              <a:cxn ang="0">
                <a:pos x="38" y="5"/>
              </a:cxn>
              <a:cxn ang="0">
                <a:pos x="29" y="0"/>
              </a:cxn>
              <a:cxn ang="0">
                <a:pos x="34" y="5"/>
              </a:cxn>
              <a:cxn ang="0">
                <a:pos x="26" y="5"/>
              </a:cxn>
              <a:cxn ang="0">
                <a:pos x="26" y="7"/>
              </a:cxn>
              <a:cxn ang="0">
                <a:pos x="21" y="10"/>
              </a:cxn>
              <a:cxn ang="0">
                <a:pos x="21" y="7"/>
              </a:cxn>
              <a:cxn ang="0">
                <a:pos x="12" y="7"/>
              </a:cxn>
              <a:cxn ang="0">
                <a:pos x="0" y="11"/>
              </a:cxn>
              <a:cxn ang="0">
                <a:pos x="0" y="12"/>
              </a:cxn>
            </a:cxnLst>
            <a:rect l="0" t="0" r="r" b="b"/>
            <a:pathLst>
              <a:path w="44" h="19">
                <a:moveTo>
                  <a:pt x="0" y="12"/>
                </a:moveTo>
                <a:lnTo>
                  <a:pt x="0" y="15"/>
                </a:lnTo>
                <a:lnTo>
                  <a:pt x="10" y="11"/>
                </a:lnTo>
                <a:lnTo>
                  <a:pt x="10" y="12"/>
                </a:lnTo>
                <a:lnTo>
                  <a:pt x="21" y="11"/>
                </a:lnTo>
                <a:lnTo>
                  <a:pt x="26" y="12"/>
                </a:lnTo>
                <a:lnTo>
                  <a:pt x="21" y="17"/>
                </a:lnTo>
                <a:lnTo>
                  <a:pt x="34" y="19"/>
                </a:lnTo>
                <a:lnTo>
                  <a:pt x="34" y="12"/>
                </a:lnTo>
                <a:lnTo>
                  <a:pt x="39" y="17"/>
                </a:lnTo>
                <a:lnTo>
                  <a:pt x="44" y="12"/>
                </a:lnTo>
                <a:lnTo>
                  <a:pt x="38" y="5"/>
                </a:lnTo>
                <a:lnTo>
                  <a:pt x="29" y="0"/>
                </a:lnTo>
                <a:lnTo>
                  <a:pt x="34" y="5"/>
                </a:lnTo>
                <a:lnTo>
                  <a:pt x="26" y="5"/>
                </a:lnTo>
                <a:lnTo>
                  <a:pt x="26" y="7"/>
                </a:lnTo>
                <a:lnTo>
                  <a:pt x="21" y="10"/>
                </a:lnTo>
                <a:lnTo>
                  <a:pt x="21" y="7"/>
                </a:lnTo>
                <a:lnTo>
                  <a:pt x="12" y="7"/>
                </a:lnTo>
                <a:lnTo>
                  <a:pt x="0" y="11"/>
                </a:lnTo>
                <a:lnTo>
                  <a:pt x="0" y="1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49" name="Freeform 1891"/>
          <p:cNvSpPr>
            <a:spLocks/>
          </p:cNvSpPr>
          <p:nvPr/>
        </p:nvSpPr>
        <p:spPr bwMode="auto">
          <a:xfrm>
            <a:off x="6037259" y="3252791"/>
            <a:ext cx="69850" cy="30163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0" y="15"/>
              </a:cxn>
              <a:cxn ang="0">
                <a:pos x="10" y="11"/>
              </a:cxn>
              <a:cxn ang="0">
                <a:pos x="10" y="12"/>
              </a:cxn>
              <a:cxn ang="0">
                <a:pos x="21" y="11"/>
              </a:cxn>
              <a:cxn ang="0">
                <a:pos x="26" y="12"/>
              </a:cxn>
              <a:cxn ang="0">
                <a:pos x="21" y="17"/>
              </a:cxn>
              <a:cxn ang="0">
                <a:pos x="34" y="19"/>
              </a:cxn>
              <a:cxn ang="0">
                <a:pos x="34" y="12"/>
              </a:cxn>
              <a:cxn ang="0">
                <a:pos x="39" y="17"/>
              </a:cxn>
              <a:cxn ang="0">
                <a:pos x="44" y="12"/>
              </a:cxn>
              <a:cxn ang="0">
                <a:pos x="38" y="5"/>
              </a:cxn>
              <a:cxn ang="0">
                <a:pos x="29" y="0"/>
              </a:cxn>
              <a:cxn ang="0">
                <a:pos x="34" y="5"/>
              </a:cxn>
              <a:cxn ang="0">
                <a:pos x="26" y="5"/>
              </a:cxn>
              <a:cxn ang="0">
                <a:pos x="26" y="7"/>
              </a:cxn>
              <a:cxn ang="0">
                <a:pos x="21" y="10"/>
              </a:cxn>
              <a:cxn ang="0">
                <a:pos x="21" y="7"/>
              </a:cxn>
              <a:cxn ang="0">
                <a:pos x="12" y="7"/>
              </a:cxn>
              <a:cxn ang="0">
                <a:pos x="0" y="11"/>
              </a:cxn>
              <a:cxn ang="0">
                <a:pos x="0" y="12"/>
              </a:cxn>
            </a:cxnLst>
            <a:rect l="0" t="0" r="r" b="b"/>
            <a:pathLst>
              <a:path w="44" h="19">
                <a:moveTo>
                  <a:pt x="0" y="12"/>
                </a:moveTo>
                <a:lnTo>
                  <a:pt x="0" y="15"/>
                </a:lnTo>
                <a:lnTo>
                  <a:pt x="10" y="11"/>
                </a:lnTo>
                <a:lnTo>
                  <a:pt x="10" y="12"/>
                </a:lnTo>
                <a:lnTo>
                  <a:pt x="21" y="11"/>
                </a:lnTo>
                <a:lnTo>
                  <a:pt x="26" y="12"/>
                </a:lnTo>
                <a:lnTo>
                  <a:pt x="21" y="17"/>
                </a:lnTo>
                <a:lnTo>
                  <a:pt x="34" y="19"/>
                </a:lnTo>
                <a:lnTo>
                  <a:pt x="34" y="12"/>
                </a:lnTo>
                <a:lnTo>
                  <a:pt x="39" y="17"/>
                </a:lnTo>
                <a:lnTo>
                  <a:pt x="44" y="12"/>
                </a:lnTo>
                <a:lnTo>
                  <a:pt x="38" y="5"/>
                </a:lnTo>
                <a:lnTo>
                  <a:pt x="29" y="0"/>
                </a:lnTo>
                <a:lnTo>
                  <a:pt x="34" y="5"/>
                </a:lnTo>
                <a:lnTo>
                  <a:pt x="26" y="5"/>
                </a:lnTo>
                <a:lnTo>
                  <a:pt x="26" y="7"/>
                </a:lnTo>
                <a:lnTo>
                  <a:pt x="21" y="10"/>
                </a:lnTo>
                <a:lnTo>
                  <a:pt x="21" y="7"/>
                </a:lnTo>
                <a:lnTo>
                  <a:pt x="12" y="7"/>
                </a:lnTo>
                <a:lnTo>
                  <a:pt x="0" y="11"/>
                </a:lnTo>
                <a:lnTo>
                  <a:pt x="0" y="1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50" name="Freeform 1892"/>
          <p:cNvSpPr>
            <a:spLocks/>
          </p:cNvSpPr>
          <p:nvPr/>
        </p:nvSpPr>
        <p:spPr bwMode="auto">
          <a:xfrm>
            <a:off x="6410321" y="3354391"/>
            <a:ext cx="63500" cy="1270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0" y="8"/>
              </a:cxn>
              <a:cxn ang="0">
                <a:pos x="24" y="8"/>
              </a:cxn>
              <a:cxn ang="0">
                <a:pos x="40" y="2"/>
              </a:cxn>
              <a:cxn ang="0">
                <a:pos x="36" y="0"/>
              </a:cxn>
              <a:cxn ang="0">
                <a:pos x="35" y="0"/>
              </a:cxn>
              <a:cxn ang="0">
                <a:pos x="35" y="2"/>
              </a:cxn>
              <a:cxn ang="0">
                <a:pos x="28" y="2"/>
              </a:cxn>
              <a:cxn ang="0">
                <a:pos x="24" y="4"/>
              </a:cxn>
              <a:cxn ang="0">
                <a:pos x="0" y="4"/>
              </a:cxn>
            </a:cxnLst>
            <a:rect l="0" t="0" r="r" b="b"/>
            <a:pathLst>
              <a:path w="40" h="8">
                <a:moveTo>
                  <a:pt x="0" y="4"/>
                </a:moveTo>
                <a:lnTo>
                  <a:pt x="10" y="8"/>
                </a:lnTo>
                <a:lnTo>
                  <a:pt x="24" y="8"/>
                </a:lnTo>
                <a:lnTo>
                  <a:pt x="40" y="2"/>
                </a:lnTo>
                <a:lnTo>
                  <a:pt x="36" y="0"/>
                </a:lnTo>
                <a:lnTo>
                  <a:pt x="35" y="0"/>
                </a:lnTo>
                <a:lnTo>
                  <a:pt x="35" y="2"/>
                </a:lnTo>
                <a:lnTo>
                  <a:pt x="28" y="2"/>
                </a:lnTo>
                <a:lnTo>
                  <a:pt x="24" y="4"/>
                </a:lnTo>
                <a:lnTo>
                  <a:pt x="0" y="4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51" name="Freeform 1893"/>
          <p:cNvSpPr>
            <a:spLocks/>
          </p:cNvSpPr>
          <p:nvPr/>
        </p:nvSpPr>
        <p:spPr bwMode="auto">
          <a:xfrm>
            <a:off x="6410321" y="3354391"/>
            <a:ext cx="63500" cy="1270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10" y="8"/>
              </a:cxn>
              <a:cxn ang="0">
                <a:pos x="24" y="8"/>
              </a:cxn>
              <a:cxn ang="0">
                <a:pos x="40" y="2"/>
              </a:cxn>
              <a:cxn ang="0">
                <a:pos x="36" y="0"/>
              </a:cxn>
              <a:cxn ang="0">
                <a:pos x="35" y="0"/>
              </a:cxn>
              <a:cxn ang="0">
                <a:pos x="35" y="2"/>
              </a:cxn>
              <a:cxn ang="0">
                <a:pos x="28" y="2"/>
              </a:cxn>
              <a:cxn ang="0">
                <a:pos x="24" y="4"/>
              </a:cxn>
              <a:cxn ang="0">
                <a:pos x="0" y="4"/>
              </a:cxn>
            </a:cxnLst>
            <a:rect l="0" t="0" r="r" b="b"/>
            <a:pathLst>
              <a:path w="40" h="8">
                <a:moveTo>
                  <a:pt x="0" y="4"/>
                </a:moveTo>
                <a:lnTo>
                  <a:pt x="10" y="8"/>
                </a:lnTo>
                <a:lnTo>
                  <a:pt x="24" y="8"/>
                </a:lnTo>
                <a:lnTo>
                  <a:pt x="40" y="2"/>
                </a:lnTo>
                <a:lnTo>
                  <a:pt x="36" y="0"/>
                </a:lnTo>
                <a:lnTo>
                  <a:pt x="35" y="0"/>
                </a:lnTo>
                <a:lnTo>
                  <a:pt x="35" y="2"/>
                </a:lnTo>
                <a:lnTo>
                  <a:pt x="28" y="2"/>
                </a:lnTo>
                <a:lnTo>
                  <a:pt x="24" y="4"/>
                </a:lnTo>
                <a:lnTo>
                  <a:pt x="0" y="4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52" name="Freeform 1894"/>
          <p:cNvSpPr>
            <a:spLocks/>
          </p:cNvSpPr>
          <p:nvPr/>
        </p:nvSpPr>
        <p:spPr bwMode="auto">
          <a:xfrm>
            <a:off x="6456358" y="3343278"/>
            <a:ext cx="23812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5"/>
              </a:cxn>
              <a:cxn ang="0">
                <a:pos x="15" y="10"/>
              </a:cxn>
              <a:cxn ang="0">
                <a:pos x="15" y="5"/>
              </a:cxn>
              <a:cxn ang="0">
                <a:pos x="5" y="0"/>
              </a:cxn>
              <a:cxn ang="0">
                <a:pos x="0" y="0"/>
              </a:cxn>
            </a:cxnLst>
            <a:rect l="0" t="0" r="r" b="b"/>
            <a:pathLst>
              <a:path w="15" h="10">
                <a:moveTo>
                  <a:pt x="0" y="0"/>
                </a:moveTo>
                <a:lnTo>
                  <a:pt x="10" y="5"/>
                </a:lnTo>
                <a:lnTo>
                  <a:pt x="15" y="10"/>
                </a:lnTo>
                <a:lnTo>
                  <a:pt x="15" y="5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53" name="Freeform 1895"/>
          <p:cNvSpPr>
            <a:spLocks/>
          </p:cNvSpPr>
          <p:nvPr/>
        </p:nvSpPr>
        <p:spPr bwMode="auto">
          <a:xfrm>
            <a:off x="6456358" y="3343278"/>
            <a:ext cx="23812" cy="15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5"/>
              </a:cxn>
              <a:cxn ang="0">
                <a:pos x="15" y="10"/>
              </a:cxn>
              <a:cxn ang="0">
                <a:pos x="15" y="5"/>
              </a:cxn>
              <a:cxn ang="0">
                <a:pos x="5" y="0"/>
              </a:cxn>
              <a:cxn ang="0">
                <a:pos x="0" y="0"/>
              </a:cxn>
            </a:cxnLst>
            <a:rect l="0" t="0" r="r" b="b"/>
            <a:pathLst>
              <a:path w="15" h="10">
                <a:moveTo>
                  <a:pt x="0" y="0"/>
                </a:moveTo>
                <a:lnTo>
                  <a:pt x="10" y="5"/>
                </a:lnTo>
                <a:lnTo>
                  <a:pt x="15" y="10"/>
                </a:lnTo>
                <a:lnTo>
                  <a:pt x="15" y="5"/>
                </a:lnTo>
                <a:lnTo>
                  <a:pt x="5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54" name="Freeform 1896"/>
          <p:cNvSpPr>
            <a:spLocks/>
          </p:cNvSpPr>
          <p:nvPr/>
        </p:nvSpPr>
        <p:spPr bwMode="auto">
          <a:xfrm>
            <a:off x="6507158" y="3359153"/>
            <a:ext cx="14287" cy="9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6"/>
              </a:cxn>
              <a:cxn ang="0">
                <a:pos x="9" y="5"/>
              </a:cxn>
              <a:cxn ang="0">
                <a:pos x="0" y="0"/>
              </a:cxn>
            </a:cxnLst>
            <a:rect l="0" t="0" r="r" b="b"/>
            <a:pathLst>
              <a:path w="9" h="6">
                <a:moveTo>
                  <a:pt x="0" y="0"/>
                </a:moveTo>
                <a:lnTo>
                  <a:pt x="7" y="6"/>
                </a:lnTo>
                <a:lnTo>
                  <a:pt x="9" y="5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55" name="Freeform 1897"/>
          <p:cNvSpPr>
            <a:spLocks/>
          </p:cNvSpPr>
          <p:nvPr/>
        </p:nvSpPr>
        <p:spPr bwMode="auto">
          <a:xfrm>
            <a:off x="6507158" y="3359153"/>
            <a:ext cx="14287" cy="9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6"/>
              </a:cxn>
              <a:cxn ang="0">
                <a:pos x="9" y="5"/>
              </a:cxn>
              <a:cxn ang="0">
                <a:pos x="0" y="0"/>
              </a:cxn>
            </a:cxnLst>
            <a:rect l="0" t="0" r="r" b="b"/>
            <a:pathLst>
              <a:path w="9" h="6">
                <a:moveTo>
                  <a:pt x="0" y="0"/>
                </a:moveTo>
                <a:lnTo>
                  <a:pt x="7" y="6"/>
                </a:lnTo>
                <a:lnTo>
                  <a:pt x="9" y="5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56" name="Line 1898"/>
          <p:cNvSpPr>
            <a:spLocks noChangeShapeType="1"/>
          </p:cNvSpPr>
          <p:nvPr/>
        </p:nvSpPr>
        <p:spPr bwMode="auto">
          <a:xfrm>
            <a:off x="6521446" y="3367091"/>
            <a:ext cx="22225" cy="6350"/>
          </a:xfrm>
          <a:prstGeom prst="line">
            <a:avLst/>
          </a:prstGeom>
          <a:noFill/>
          <a:ln w="9525" cap="rnd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57" name="Freeform 1899"/>
          <p:cNvSpPr>
            <a:spLocks/>
          </p:cNvSpPr>
          <p:nvPr/>
        </p:nvSpPr>
        <p:spPr bwMode="auto">
          <a:xfrm>
            <a:off x="6562721" y="3389316"/>
            <a:ext cx="14287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9" y="4"/>
              </a:cxn>
              <a:cxn ang="0">
                <a:pos x="9" y="2"/>
              </a:cxn>
              <a:cxn ang="0">
                <a:pos x="0" y="0"/>
              </a:cxn>
            </a:cxnLst>
            <a:rect l="0" t="0" r="r" b="b"/>
            <a:pathLst>
              <a:path w="9" h="4">
                <a:moveTo>
                  <a:pt x="0" y="0"/>
                </a:moveTo>
                <a:lnTo>
                  <a:pt x="0" y="2"/>
                </a:lnTo>
                <a:lnTo>
                  <a:pt x="9" y="4"/>
                </a:lnTo>
                <a:lnTo>
                  <a:pt x="9" y="2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58" name="Freeform 1900"/>
          <p:cNvSpPr>
            <a:spLocks/>
          </p:cNvSpPr>
          <p:nvPr/>
        </p:nvSpPr>
        <p:spPr bwMode="auto">
          <a:xfrm>
            <a:off x="6562721" y="3389316"/>
            <a:ext cx="14287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9" y="4"/>
              </a:cxn>
              <a:cxn ang="0">
                <a:pos x="9" y="2"/>
              </a:cxn>
              <a:cxn ang="0">
                <a:pos x="0" y="0"/>
              </a:cxn>
            </a:cxnLst>
            <a:rect l="0" t="0" r="r" b="b"/>
            <a:pathLst>
              <a:path w="9" h="4">
                <a:moveTo>
                  <a:pt x="0" y="0"/>
                </a:moveTo>
                <a:lnTo>
                  <a:pt x="0" y="2"/>
                </a:lnTo>
                <a:lnTo>
                  <a:pt x="9" y="4"/>
                </a:lnTo>
                <a:lnTo>
                  <a:pt x="9" y="2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59" name="Freeform 1901"/>
          <p:cNvSpPr>
            <a:spLocks/>
          </p:cNvSpPr>
          <p:nvPr/>
        </p:nvSpPr>
        <p:spPr bwMode="auto">
          <a:xfrm>
            <a:off x="6584946" y="3395666"/>
            <a:ext cx="23812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2"/>
              </a:cxn>
              <a:cxn ang="0">
                <a:pos x="15" y="2"/>
              </a:cxn>
              <a:cxn ang="0">
                <a:pos x="10" y="0"/>
              </a:cxn>
              <a:cxn ang="0">
                <a:pos x="0" y="0"/>
              </a:cxn>
            </a:cxnLst>
            <a:rect l="0" t="0" r="r" b="b"/>
            <a:pathLst>
              <a:path w="15" h="2">
                <a:moveTo>
                  <a:pt x="0" y="0"/>
                </a:moveTo>
                <a:lnTo>
                  <a:pt x="10" y="2"/>
                </a:lnTo>
                <a:lnTo>
                  <a:pt x="15" y="2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60" name="Freeform 1902"/>
          <p:cNvSpPr>
            <a:spLocks/>
          </p:cNvSpPr>
          <p:nvPr/>
        </p:nvSpPr>
        <p:spPr bwMode="auto">
          <a:xfrm>
            <a:off x="6584946" y="3395666"/>
            <a:ext cx="23812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2"/>
              </a:cxn>
              <a:cxn ang="0">
                <a:pos x="15" y="2"/>
              </a:cxn>
              <a:cxn ang="0">
                <a:pos x="10" y="0"/>
              </a:cxn>
              <a:cxn ang="0">
                <a:pos x="0" y="0"/>
              </a:cxn>
            </a:cxnLst>
            <a:rect l="0" t="0" r="r" b="b"/>
            <a:pathLst>
              <a:path w="15" h="2">
                <a:moveTo>
                  <a:pt x="0" y="0"/>
                </a:moveTo>
                <a:lnTo>
                  <a:pt x="10" y="2"/>
                </a:lnTo>
                <a:lnTo>
                  <a:pt x="15" y="2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61" name="Freeform 1903"/>
          <p:cNvSpPr>
            <a:spLocks/>
          </p:cNvSpPr>
          <p:nvPr/>
        </p:nvSpPr>
        <p:spPr bwMode="auto">
          <a:xfrm>
            <a:off x="6654796" y="3436941"/>
            <a:ext cx="952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6" y="2"/>
              </a:cxn>
              <a:cxn ang="0">
                <a:pos x="0" y="0"/>
              </a:cxn>
            </a:cxnLst>
            <a:rect l="0" t="0" r="r" b="b"/>
            <a:pathLst>
              <a:path w="6" h="2">
                <a:moveTo>
                  <a:pt x="0" y="0"/>
                </a:moveTo>
                <a:lnTo>
                  <a:pt x="0" y="2"/>
                </a:lnTo>
                <a:lnTo>
                  <a:pt x="6" y="2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62" name="Freeform 1904"/>
          <p:cNvSpPr>
            <a:spLocks/>
          </p:cNvSpPr>
          <p:nvPr/>
        </p:nvSpPr>
        <p:spPr bwMode="auto">
          <a:xfrm>
            <a:off x="6654796" y="3436941"/>
            <a:ext cx="952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6" y="2"/>
              </a:cxn>
              <a:cxn ang="0">
                <a:pos x="0" y="0"/>
              </a:cxn>
            </a:cxnLst>
            <a:rect l="0" t="0" r="r" b="b"/>
            <a:pathLst>
              <a:path w="6" h="2">
                <a:moveTo>
                  <a:pt x="0" y="0"/>
                </a:moveTo>
                <a:lnTo>
                  <a:pt x="0" y="2"/>
                </a:lnTo>
                <a:lnTo>
                  <a:pt x="6" y="2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63" name="Freeform 1905"/>
          <p:cNvSpPr>
            <a:spLocks/>
          </p:cNvSpPr>
          <p:nvPr/>
        </p:nvSpPr>
        <p:spPr bwMode="auto">
          <a:xfrm>
            <a:off x="6602408" y="3465516"/>
            <a:ext cx="28575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5"/>
              </a:cxn>
              <a:cxn ang="0">
                <a:pos x="15" y="8"/>
              </a:cxn>
              <a:cxn ang="0">
                <a:pos x="18" y="8"/>
              </a:cxn>
              <a:cxn ang="0">
                <a:pos x="10" y="2"/>
              </a:cxn>
              <a:cxn ang="0">
                <a:pos x="0" y="0"/>
              </a:cxn>
            </a:cxnLst>
            <a:rect l="0" t="0" r="r" b="b"/>
            <a:pathLst>
              <a:path w="18" h="8">
                <a:moveTo>
                  <a:pt x="0" y="0"/>
                </a:moveTo>
                <a:lnTo>
                  <a:pt x="6" y="5"/>
                </a:lnTo>
                <a:lnTo>
                  <a:pt x="15" y="8"/>
                </a:lnTo>
                <a:lnTo>
                  <a:pt x="18" y="8"/>
                </a:lnTo>
                <a:lnTo>
                  <a:pt x="10" y="2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64" name="Freeform 1906"/>
          <p:cNvSpPr>
            <a:spLocks/>
          </p:cNvSpPr>
          <p:nvPr/>
        </p:nvSpPr>
        <p:spPr bwMode="auto">
          <a:xfrm>
            <a:off x="6602408" y="3465516"/>
            <a:ext cx="28575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5"/>
              </a:cxn>
              <a:cxn ang="0">
                <a:pos x="15" y="8"/>
              </a:cxn>
              <a:cxn ang="0">
                <a:pos x="18" y="8"/>
              </a:cxn>
              <a:cxn ang="0">
                <a:pos x="10" y="2"/>
              </a:cxn>
              <a:cxn ang="0">
                <a:pos x="0" y="0"/>
              </a:cxn>
            </a:cxnLst>
            <a:rect l="0" t="0" r="r" b="b"/>
            <a:pathLst>
              <a:path w="18" h="8">
                <a:moveTo>
                  <a:pt x="0" y="0"/>
                </a:moveTo>
                <a:lnTo>
                  <a:pt x="6" y="5"/>
                </a:lnTo>
                <a:lnTo>
                  <a:pt x="15" y="8"/>
                </a:lnTo>
                <a:lnTo>
                  <a:pt x="18" y="8"/>
                </a:lnTo>
                <a:lnTo>
                  <a:pt x="10" y="2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65" name="Freeform 1907"/>
          <p:cNvSpPr>
            <a:spLocks/>
          </p:cNvSpPr>
          <p:nvPr/>
        </p:nvSpPr>
        <p:spPr bwMode="auto">
          <a:xfrm>
            <a:off x="6796083" y="3444878"/>
            <a:ext cx="158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0" y="2"/>
              </a:cxn>
              <a:cxn ang="0">
                <a:pos x="10" y="0"/>
              </a:cxn>
              <a:cxn ang="0">
                <a:pos x="5" y="0"/>
              </a:cxn>
              <a:cxn ang="0">
                <a:pos x="0" y="3"/>
              </a:cxn>
            </a:cxnLst>
            <a:rect l="0" t="0" r="r" b="b"/>
            <a:pathLst>
              <a:path w="10" h="3">
                <a:moveTo>
                  <a:pt x="0" y="3"/>
                </a:moveTo>
                <a:lnTo>
                  <a:pt x="10" y="2"/>
                </a:lnTo>
                <a:lnTo>
                  <a:pt x="10" y="0"/>
                </a:lnTo>
                <a:lnTo>
                  <a:pt x="5" y="0"/>
                </a:lnTo>
                <a:lnTo>
                  <a:pt x="0" y="3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66" name="Freeform 1908"/>
          <p:cNvSpPr>
            <a:spLocks/>
          </p:cNvSpPr>
          <p:nvPr/>
        </p:nvSpPr>
        <p:spPr bwMode="auto">
          <a:xfrm>
            <a:off x="6796083" y="3444878"/>
            <a:ext cx="158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10" y="2"/>
              </a:cxn>
              <a:cxn ang="0">
                <a:pos x="10" y="0"/>
              </a:cxn>
              <a:cxn ang="0">
                <a:pos x="5" y="0"/>
              </a:cxn>
              <a:cxn ang="0">
                <a:pos x="0" y="3"/>
              </a:cxn>
            </a:cxnLst>
            <a:rect l="0" t="0" r="r" b="b"/>
            <a:pathLst>
              <a:path w="10" h="3">
                <a:moveTo>
                  <a:pt x="0" y="3"/>
                </a:moveTo>
                <a:lnTo>
                  <a:pt x="10" y="2"/>
                </a:lnTo>
                <a:lnTo>
                  <a:pt x="10" y="0"/>
                </a:lnTo>
                <a:lnTo>
                  <a:pt x="5" y="0"/>
                </a:lnTo>
                <a:lnTo>
                  <a:pt x="0" y="3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67" name="Freeform 1909"/>
          <p:cNvSpPr>
            <a:spLocks/>
          </p:cNvSpPr>
          <p:nvPr/>
        </p:nvSpPr>
        <p:spPr bwMode="auto">
          <a:xfrm>
            <a:off x="6819896" y="3436941"/>
            <a:ext cx="12700" cy="47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0" y="3"/>
              </a:cxn>
              <a:cxn ang="0">
                <a:pos x="8" y="1"/>
              </a:cxn>
              <a:cxn ang="0">
                <a:pos x="6" y="1"/>
              </a:cxn>
              <a:cxn ang="0">
                <a:pos x="8" y="0"/>
              </a:cxn>
              <a:cxn ang="0">
                <a:pos x="0" y="1"/>
              </a:cxn>
            </a:cxnLst>
            <a:rect l="0" t="0" r="r" b="b"/>
            <a:pathLst>
              <a:path w="8" h="3">
                <a:moveTo>
                  <a:pt x="0" y="1"/>
                </a:moveTo>
                <a:lnTo>
                  <a:pt x="0" y="3"/>
                </a:lnTo>
                <a:lnTo>
                  <a:pt x="8" y="1"/>
                </a:lnTo>
                <a:lnTo>
                  <a:pt x="6" y="1"/>
                </a:lnTo>
                <a:lnTo>
                  <a:pt x="8" y="0"/>
                </a:lnTo>
                <a:lnTo>
                  <a:pt x="0" y="1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68" name="Freeform 1910"/>
          <p:cNvSpPr>
            <a:spLocks/>
          </p:cNvSpPr>
          <p:nvPr/>
        </p:nvSpPr>
        <p:spPr bwMode="auto">
          <a:xfrm>
            <a:off x="6819896" y="3436941"/>
            <a:ext cx="12700" cy="47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0" y="3"/>
              </a:cxn>
              <a:cxn ang="0">
                <a:pos x="8" y="1"/>
              </a:cxn>
              <a:cxn ang="0">
                <a:pos x="6" y="1"/>
              </a:cxn>
              <a:cxn ang="0">
                <a:pos x="8" y="0"/>
              </a:cxn>
              <a:cxn ang="0">
                <a:pos x="0" y="1"/>
              </a:cxn>
            </a:cxnLst>
            <a:rect l="0" t="0" r="r" b="b"/>
            <a:pathLst>
              <a:path w="8" h="3">
                <a:moveTo>
                  <a:pt x="0" y="1"/>
                </a:moveTo>
                <a:lnTo>
                  <a:pt x="0" y="3"/>
                </a:lnTo>
                <a:lnTo>
                  <a:pt x="8" y="1"/>
                </a:lnTo>
                <a:lnTo>
                  <a:pt x="6" y="1"/>
                </a:lnTo>
                <a:lnTo>
                  <a:pt x="8" y="0"/>
                </a:lnTo>
                <a:lnTo>
                  <a:pt x="0" y="1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69" name="Freeform 1911"/>
          <p:cNvSpPr>
            <a:spLocks/>
          </p:cNvSpPr>
          <p:nvPr/>
        </p:nvSpPr>
        <p:spPr bwMode="auto">
          <a:xfrm>
            <a:off x="6940546" y="3417891"/>
            <a:ext cx="23812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"/>
              </a:cxn>
              <a:cxn ang="0">
                <a:pos x="15" y="1"/>
              </a:cxn>
              <a:cxn ang="0">
                <a:pos x="0" y="0"/>
              </a:cxn>
            </a:cxnLst>
            <a:rect l="0" t="0" r="r" b="b"/>
            <a:pathLst>
              <a:path w="15" h="1">
                <a:moveTo>
                  <a:pt x="0" y="0"/>
                </a:moveTo>
                <a:lnTo>
                  <a:pt x="4" y="1"/>
                </a:lnTo>
                <a:lnTo>
                  <a:pt x="15" y="1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70" name="Freeform 1912"/>
          <p:cNvSpPr>
            <a:spLocks/>
          </p:cNvSpPr>
          <p:nvPr/>
        </p:nvSpPr>
        <p:spPr bwMode="auto">
          <a:xfrm>
            <a:off x="6940546" y="3417891"/>
            <a:ext cx="74612" cy="714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" y="1"/>
              </a:cxn>
              <a:cxn ang="0">
                <a:pos x="15" y="1"/>
              </a:cxn>
              <a:cxn ang="0">
                <a:pos x="0" y="0"/>
              </a:cxn>
            </a:cxnLst>
            <a:rect l="0" t="0" r="r" b="b"/>
            <a:pathLst>
              <a:path w="15" h="1">
                <a:moveTo>
                  <a:pt x="0" y="0"/>
                </a:moveTo>
                <a:lnTo>
                  <a:pt x="4" y="1"/>
                </a:lnTo>
                <a:lnTo>
                  <a:pt x="15" y="1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71" name="Freeform 1913"/>
          <p:cNvSpPr>
            <a:spLocks/>
          </p:cNvSpPr>
          <p:nvPr/>
        </p:nvSpPr>
        <p:spPr bwMode="auto">
          <a:xfrm>
            <a:off x="6027734" y="2940053"/>
            <a:ext cx="115887" cy="58738"/>
          </a:xfrm>
          <a:custGeom>
            <a:avLst/>
            <a:gdLst/>
            <a:ahLst/>
            <a:cxnLst>
              <a:cxn ang="0">
                <a:pos x="5" y="7"/>
              </a:cxn>
              <a:cxn ang="0">
                <a:pos x="51" y="27"/>
              </a:cxn>
              <a:cxn ang="0">
                <a:pos x="56" y="35"/>
              </a:cxn>
              <a:cxn ang="0">
                <a:pos x="61" y="37"/>
              </a:cxn>
              <a:cxn ang="0">
                <a:pos x="61" y="35"/>
              </a:cxn>
              <a:cxn ang="0">
                <a:pos x="73" y="35"/>
              </a:cxn>
              <a:cxn ang="0">
                <a:pos x="51" y="27"/>
              </a:cxn>
              <a:cxn ang="0">
                <a:pos x="51" y="22"/>
              </a:cxn>
              <a:cxn ang="0">
                <a:pos x="58" y="22"/>
              </a:cxn>
              <a:cxn ang="0">
                <a:pos x="16" y="0"/>
              </a:cxn>
              <a:cxn ang="0">
                <a:pos x="0" y="0"/>
              </a:cxn>
              <a:cxn ang="0">
                <a:pos x="5" y="3"/>
              </a:cxn>
              <a:cxn ang="0">
                <a:pos x="5" y="7"/>
              </a:cxn>
            </a:cxnLst>
            <a:rect l="0" t="0" r="r" b="b"/>
            <a:pathLst>
              <a:path w="73" h="37">
                <a:moveTo>
                  <a:pt x="5" y="7"/>
                </a:moveTo>
                <a:lnTo>
                  <a:pt x="51" y="27"/>
                </a:lnTo>
                <a:lnTo>
                  <a:pt x="56" y="35"/>
                </a:lnTo>
                <a:lnTo>
                  <a:pt x="61" y="37"/>
                </a:lnTo>
                <a:lnTo>
                  <a:pt x="61" y="35"/>
                </a:lnTo>
                <a:lnTo>
                  <a:pt x="73" y="35"/>
                </a:lnTo>
                <a:lnTo>
                  <a:pt x="51" y="27"/>
                </a:lnTo>
                <a:lnTo>
                  <a:pt x="51" y="22"/>
                </a:lnTo>
                <a:lnTo>
                  <a:pt x="58" y="22"/>
                </a:lnTo>
                <a:lnTo>
                  <a:pt x="16" y="0"/>
                </a:lnTo>
                <a:lnTo>
                  <a:pt x="0" y="0"/>
                </a:lnTo>
                <a:lnTo>
                  <a:pt x="5" y="3"/>
                </a:lnTo>
                <a:lnTo>
                  <a:pt x="5" y="7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72" name="Freeform 1914"/>
          <p:cNvSpPr>
            <a:spLocks/>
          </p:cNvSpPr>
          <p:nvPr/>
        </p:nvSpPr>
        <p:spPr bwMode="auto">
          <a:xfrm>
            <a:off x="6027734" y="2940053"/>
            <a:ext cx="115887" cy="58738"/>
          </a:xfrm>
          <a:custGeom>
            <a:avLst/>
            <a:gdLst/>
            <a:ahLst/>
            <a:cxnLst>
              <a:cxn ang="0">
                <a:pos x="5" y="7"/>
              </a:cxn>
              <a:cxn ang="0">
                <a:pos x="51" y="27"/>
              </a:cxn>
              <a:cxn ang="0">
                <a:pos x="56" y="35"/>
              </a:cxn>
              <a:cxn ang="0">
                <a:pos x="61" y="37"/>
              </a:cxn>
              <a:cxn ang="0">
                <a:pos x="61" y="35"/>
              </a:cxn>
              <a:cxn ang="0">
                <a:pos x="73" y="35"/>
              </a:cxn>
              <a:cxn ang="0">
                <a:pos x="51" y="27"/>
              </a:cxn>
              <a:cxn ang="0">
                <a:pos x="51" y="22"/>
              </a:cxn>
              <a:cxn ang="0">
                <a:pos x="58" y="22"/>
              </a:cxn>
              <a:cxn ang="0">
                <a:pos x="16" y="0"/>
              </a:cxn>
              <a:cxn ang="0">
                <a:pos x="0" y="0"/>
              </a:cxn>
              <a:cxn ang="0">
                <a:pos x="5" y="3"/>
              </a:cxn>
              <a:cxn ang="0">
                <a:pos x="5" y="7"/>
              </a:cxn>
            </a:cxnLst>
            <a:rect l="0" t="0" r="r" b="b"/>
            <a:pathLst>
              <a:path w="73" h="37">
                <a:moveTo>
                  <a:pt x="5" y="7"/>
                </a:moveTo>
                <a:lnTo>
                  <a:pt x="51" y="27"/>
                </a:lnTo>
                <a:lnTo>
                  <a:pt x="56" y="35"/>
                </a:lnTo>
                <a:lnTo>
                  <a:pt x="61" y="37"/>
                </a:lnTo>
                <a:lnTo>
                  <a:pt x="61" y="35"/>
                </a:lnTo>
                <a:lnTo>
                  <a:pt x="73" y="35"/>
                </a:lnTo>
                <a:lnTo>
                  <a:pt x="51" y="27"/>
                </a:lnTo>
                <a:lnTo>
                  <a:pt x="51" y="22"/>
                </a:lnTo>
                <a:lnTo>
                  <a:pt x="58" y="22"/>
                </a:lnTo>
                <a:lnTo>
                  <a:pt x="16" y="0"/>
                </a:lnTo>
                <a:lnTo>
                  <a:pt x="0" y="0"/>
                </a:lnTo>
                <a:lnTo>
                  <a:pt x="5" y="3"/>
                </a:lnTo>
                <a:lnTo>
                  <a:pt x="5" y="7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73" name="Freeform 1915"/>
          <p:cNvSpPr>
            <a:spLocks/>
          </p:cNvSpPr>
          <p:nvPr/>
        </p:nvSpPr>
        <p:spPr bwMode="auto">
          <a:xfrm>
            <a:off x="6151559" y="3400428"/>
            <a:ext cx="19050" cy="4763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7" y="3"/>
              </a:cxn>
              <a:cxn ang="0">
                <a:pos x="12" y="2"/>
              </a:cxn>
              <a:cxn ang="0">
                <a:pos x="9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12" h="3">
                <a:moveTo>
                  <a:pt x="0" y="2"/>
                </a:moveTo>
                <a:lnTo>
                  <a:pt x="7" y="3"/>
                </a:lnTo>
                <a:lnTo>
                  <a:pt x="12" y="2"/>
                </a:lnTo>
                <a:lnTo>
                  <a:pt x="9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74" name="Freeform 1916"/>
          <p:cNvSpPr>
            <a:spLocks/>
          </p:cNvSpPr>
          <p:nvPr/>
        </p:nvSpPr>
        <p:spPr bwMode="auto">
          <a:xfrm>
            <a:off x="6151559" y="3400428"/>
            <a:ext cx="19050" cy="4763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7" y="3"/>
              </a:cxn>
              <a:cxn ang="0">
                <a:pos x="12" y="2"/>
              </a:cxn>
              <a:cxn ang="0">
                <a:pos x="9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12" h="3">
                <a:moveTo>
                  <a:pt x="0" y="2"/>
                </a:moveTo>
                <a:lnTo>
                  <a:pt x="7" y="3"/>
                </a:lnTo>
                <a:lnTo>
                  <a:pt x="12" y="2"/>
                </a:lnTo>
                <a:lnTo>
                  <a:pt x="9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75" name="Freeform 1917"/>
          <p:cNvSpPr>
            <a:spLocks/>
          </p:cNvSpPr>
          <p:nvPr/>
        </p:nvSpPr>
        <p:spPr bwMode="auto">
          <a:xfrm>
            <a:off x="6061071" y="3384553"/>
            <a:ext cx="49212" cy="11113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1" y="7"/>
              </a:cxn>
              <a:cxn ang="0">
                <a:pos x="14" y="2"/>
              </a:cxn>
              <a:cxn ang="0">
                <a:pos x="31" y="0"/>
              </a:cxn>
              <a:cxn ang="0">
                <a:pos x="12" y="0"/>
              </a:cxn>
              <a:cxn ang="0">
                <a:pos x="0" y="7"/>
              </a:cxn>
            </a:cxnLst>
            <a:rect l="0" t="0" r="r" b="b"/>
            <a:pathLst>
              <a:path w="31" h="7">
                <a:moveTo>
                  <a:pt x="0" y="7"/>
                </a:moveTo>
                <a:lnTo>
                  <a:pt x="11" y="7"/>
                </a:lnTo>
                <a:lnTo>
                  <a:pt x="14" y="2"/>
                </a:lnTo>
                <a:lnTo>
                  <a:pt x="31" y="0"/>
                </a:lnTo>
                <a:lnTo>
                  <a:pt x="12" y="0"/>
                </a:lnTo>
                <a:lnTo>
                  <a:pt x="0" y="7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76" name="Freeform 1918"/>
          <p:cNvSpPr>
            <a:spLocks/>
          </p:cNvSpPr>
          <p:nvPr/>
        </p:nvSpPr>
        <p:spPr bwMode="auto">
          <a:xfrm>
            <a:off x="6061071" y="3384553"/>
            <a:ext cx="49212" cy="11113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1" y="7"/>
              </a:cxn>
              <a:cxn ang="0">
                <a:pos x="14" y="2"/>
              </a:cxn>
              <a:cxn ang="0">
                <a:pos x="31" y="0"/>
              </a:cxn>
              <a:cxn ang="0">
                <a:pos x="12" y="0"/>
              </a:cxn>
              <a:cxn ang="0">
                <a:pos x="0" y="7"/>
              </a:cxn>
            </a:cxnLst>
            <a:rect l="0" t="0" r="r" b="b"/>
            <a:pathLst>
              <a:path w="31" h="7">
                <a:moveTo>
                  <a:pt x="0" y="7"/>
                </a:moveTo>
                <a:lnTo>
                  <a:pt x="11" y="7"/>
                </a:lnTo>
                <a:lnTo>
                  <a:pt x="14" y="2"/>
                </a:lnTo>
                <a:lnTo>
                  <a:pt x="31" y="0"/>
                </a:lnTo>
                <a:lnTo>
                  <a:pt x="12" y="0"/>
                </a:lnTo>
                <a:lnTo>
                  <a:pt x="0" y="7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77" name="Freeform 1919"/>
          <p:cNvSpPr>
            <a:spLocks/>
          </p:cNvSpPr>
          <p:nvPr/>
        </p:nvSpPr>
        <p:spPr bwMode="auto">
          <a:xfrm>
            <a:off x="3284536" y="2998790"/>
            <a:ext cx="15875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3"/>
              </a:cxn>
              <a:cxn ang="0">
                <a:pos x="10" y="0"/>
              </a:cxn>
              <a:cxn ang="0">
                <a:pos x="0" y="0"/>
              </a:cxn>
            </a:cxnLst>
            <a:rect l="0" t="0" r="r" b="b"/>
            <a:pathLst>
              <a:path w="10" h="3">
                <a:moveTo>
                  <a:pt x="0" y="0"/>
                </a:moveTo>
                <a:lnTo>
                  <a:pt x="5" y="3"/>
                </a:lnTo>
                <a:lnTo>
                  <a:pt x="10" y="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78" name="Freeform 1920"/>
          <p:cNvSpPr>
            <a:spLocks/>
          </p:cNvSpPr>
          <p:nvPr/>
        </p:nvSpPr>
        <p:spPr bwMode="auto">
          <a:xfrm>
            <a:off x="3284536" y="2998790"/>
            <a:ext cx="15875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3"/>
              </a:cxn>
              <a:cxn ang="0">
                <a:pos x="10" y="0"/>
              </a:cxn>
              <a:cxn ang="0">
                <a:pos x="0" y="0"/>
              </a:cxn>
            </a:cxnLst>
            <a:rect l="0" t="0" r="r" b="b"/>
            <a:pathLst>
              <a:path w="10" h="3">
                <a:moveTo>
                  <a:pt x="0" y="0"/>
                </a:moveTo>
                <a:lnTo>
                  <a:pt x="5" y="3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79" name="Freeform 1921"/>
          <p:cNvSpPr>
            <a:spLocks/>
          </p:cNvSpPr>
          <p:nvPr/>
        </p:nvSpPr>
        <p:spPr bwMode="auto">
          <a:xfrm>
            <a:off x="4470397" y="2928940"/>
            <a:ext cx="17462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"/>
              </a:cxn>
              <a:cxn ang="0">
                <a:pos x="5" y="2"/>
              </a:cxn>
              <a:cxn ang="0">
                <a:pos x="11" y="0"/>
              </a:cxn>
              <a:cxn ang="0">
                <a:pos x="0" y="0"/>
              </a:cxn>
            </a:cxnLst>
            <a:rect l="0" t="0" r="r" b="b"/>
            <a:pathLst>
              <a:path w="11" h="4">
                <a:moveTo>
                  <a:pt x="0" y="0"/>
                </a:moveTo>
                <a:lnTo>
                  <a:pt x="0" y="4"/>
                </a:lnTo>
                <a:lnTo>
                  <a:pt x="5" y="2"/>
                </a:lnTo>
                <a:lnTo>
                  <a:pt x="11" y="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80" name="Freeform 1922"/>
          <p:cNvSpPr>
            <a:spLocks/>
          </p:cNvSpPr>
          <p:nvPr/>
        </p:nvSpPr>
        <p:spPr bwMode="auto">
          <a:xfrm>
            <a:off x="4470397" y="2928940"/>
            <a:ext cx="17462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"/>
              </a:cxn>
              <a:cxn ang="0">
                <a:pos x="5" y="2"/>
              </a:cxn>
              <a:cxn ang="0">
                <a:pos x="11" y="0"/>
              </a:cxn>
              <a:cxn ang="0">
                <a:pos x="0" y="0"/>
              </a:cxn>
            </a:cxnLst>
            <a:rect l="0" t="0" r="r" b="b"/>
            <a:pathLst>
              <a:path w="11" h="4">
                <a:moveTo>
                  <a:pt x="0" y="0"/>
                </a:moveTo>
                <a:lnTo>
                  <a:pt x="0" y="4"/>
                </a:lnTo>
                <a:lnTo>
                  <a:pt x="5" y="2"/>
                </a:lnTo>
                <a:lnTo>
                  <a:pt x="11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81" name="Freeform 1923"/>
          <p:cNvSpPr>
            <a:spLocks/>
          </p:cNvSpPr>
          <p:nvPr/>
        </p:nvSpPr>
        <p:spPr bwMode="auto">
          <a:xfrm>
            <a:off x="4692647" y="3524254"/>
            <a:ext cx="25400" cy="14288"/>
          </a:xfrm>
          <a:custGeom>
            <a:avLst/>
            <a:gdLst/>
            <a:ahLst/>
            <a:cxnLst>
              <a:cxn ang="0">
                <a:pos x="16" y="2"/>
              </a:cxn>
              <a:cxn ang="0">
                <a:pos x="16" y="4"/>
              </a:cxn>
              <a:cxn ang="0">
                <a:pos x="6" y="9"/>
              </a:cxn>
              <a:cxn ang="0">
                <a:pos x="0" y="4"/>
              </a:cxn>
              <a:cxn ang="0">
                <a:pos x="11" y="0"/>
              </a:cxn>
              <a:cxn ang="0">
                <a:pos x="16" y="1"/>
              </a:cxn>
              <a:cxn ang="0">
                <a:pos x="16" y="2"/>
              </a:cxn>
            </a:cxnLst>
            <a:rect l="0" t="0" r="r" b="b"/>
            <a:pathLst>
              <a:path w="16" h="9">
                <a:moveTo>
                  <a:pt x="16" y="2"/>
                </a:moveTo>
                <a:lnTo>
                  <a:pt x="16" y="4"/>
                </a:lnTo>
                <a:lnTo>
                  <a:pt x="6" y="9"/>
                </a:lnTo>
                <a:lnTo>
                  <a:pt x="0" y="4"/>
                </a:lnTo>
                <a:lnTo>
                  <a:pt x="11" y="0"/>
                </a:lnTo>
                <a:lnTo>
                  <a:pt x="16" y="1"/>
                </a:lnTo>
                <a:lnTo>
                  <a:pt x="16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82" name="Freeform 1924"/>
          <p:cNvSpPr>
            <a:spLocks/>
          </p:cNvSpPr>
          <p:nvPr/>
        </p:nvSpPr>
        <p:spPr bwMode="auto">
          <a:xfrm>
            <a:off x="4692647" y="3524254"/>
            <a:ext cx="25400" cy="14288"/>
          </a:xfrm>
          <a:custGeom>
            <a:avLst/>
            <a:gdLst/>
            <a:ahLst/>
            <a:cxnLst>
              <a:cxn ang="0">
                <a:pos x="16" y="2"/>
              </a:cxn>
              <a:cxn ang="0">
                <a:pos x="16" y="4"/>
              </a:cxn>
              <a:cxn ang="0">
                <a:pos x="6" y="9"/>
              </a:cxn>
              <a:cxn ang="0">
                <a:pos x="0" y="4"/>
              </a:cxn>
              <a:cxn ang="0">
                <a:pos x="11" y="0"/>
              </a:cxn>
              <a:cxn ang="0">
                <a:pos x="16" y="1"/>
              </a:cxn>
              <a:cxn ang="0">
                <a:pos x="16" y="2"/>
              </a:cxn>
            </a:cxnLst>
            <a:rect l="0" t="0" r="r" b="b"/>
            <a:pathLst>
              <a:path w="16" h="9">
                <a:moveTo>
                  <a:pt x="16" y="2"/>
                </a:moveTo>
                <a:lnTo>
                  <a:pt x="16" y="4"/>
                </a:lnTo>
                <a:lnTo>
                  <a:pt x="6" y="9"/>
                </a:lnTo>
                <a:lnTo>
                  <a:pt x="0" y="4"/>
                </a:lnTo>
                <a:lnTo>
                  <a:pt x="11" y="0"/>
                </a:lnTo>
                <a:lnTo>
                  <a:pt x="16" y="1"/>
                </a:lnTo>
                <a:lnTo>
                  <a:pt x="16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83" name="Line 1925"/>
          <p:cNvSpPr>
            <a:spLocks noChangeShapeType="1"/>
          </p:cNvSpPr>
          <p:nvPr/>
        </p:nvSpPr>
        <p:spPr bwMode="auto">
          <a:xfrm>
            <a:off x="5897559" y="3163891"/>
            <a:ext cx="1587" cy="1588"/>
          </a:xfrm>
          <a:prstGeom prst="line">
            <a:avLst/>
          </a:prstGeom>
          <a:noFill/>
          <a:ln w="9525" cap="rnd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84" name="Line 1926"/>
          <p:cNvSpPr>
            <a:spLocks noChangeShapeType="1"/>
          </p:cNvSpPr>
          <p:nvPr/>
        </p:nvSpPr>
        <p:spPr bwMode="auto">
          <a:xfrm>
            <a:off x="5897559" y="3163891"/>
            <a:ext cx="1587" cy="1588"/>
          </a:xfrm>
          <a:prstGeom prst="line">
            <a:avLst/>
          </a:prstGeom>
          <a:noFill/>
          <a:ln w="9525" cap="rnd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85" name="Line 1927"/>
          <p:cNvSpPr>
            <a:spLocks noChangeShapeType="1"/>
          </p:cNvSpPr>
          <p:nvPr/>
        </p:nvSpPr>
        <p:spPr bwMode="auto">
          <a:xfrm>
            <a:off x="5897559" y="3163891"/>
            <a:ext cx="6350" cy="1588"/>
          </a:xfrm>
          <a:prstGeom prst="line">
            <a:avLst/>
          </a:prstGeom>
          <a:noFill/>
          <a:ln w="9525" cap="rnd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86" name="Line 1928"/>
          <p:cNvSpPr>
            <a:spLocks noChangeShapeType="1"/>
          </p:cNvSpPr>
          <p:nvPr/>
        </p:nvSpPr>
        <p:spPr bwMode="auto">
          <a:xfrm flipH="1">
            <a:off x="5897559" y="3163891"/>
            <a:ext cx="6350" cy="1588"/>
          </a:xfrm>
          <a:prstGeom prst="line">
            <a:avLst/>
          </a:prstGeom>
          <a:noFill/>
          <a:ln w="9525" cap="rnd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87" name="Freeform 1929"/>
          <p:cNvSpPr>
            <a:spLocks/>
          </p:cNvSpPr>
          <p:nvPr/>
        </p:nvSpPr>
        <p:spPr bwMode="auto">
          <a:xfrm>
            <a:off x="2903536" y="3762379"/>
            <a:ext cx="3165473" cy="127000"/>
          </a:xfrm>
          <a:custGeom>
            <a:avLst/>
            <a:gdLst/>
            <a:ahLst/>
            <a:cxnLst>
              <a:cxn ang="0">
                <a:pos x="1885" y="70"/>
              </a:cxn>
              <a:cxn ang="0">
                <a:pos x="1799" y="61"/>
              </a:cxn>
              <a:cxn ang="0">
                <a:pos x="1870" y="52"/>
              </a:cxn>
              <a:cxn ang="0">
                <a:pos x="1994" y="32"/>
              </a:cxn>
              <a:cxn ang="0">
                <a:pos x="1973" y="25"/>
              </a:cxn>
              <a:cxn ang="0">
                <a:pos x="1954" y="23"/>
              </a:cxn>
              <a:cxn ang="0">
                <a:pos x="1920" y="18"/>
              </a:cxn>
              <a:cxn ang="0">
                <a:pos x="1870" y="16"/>
              </a:cxn>
              <a:cxn ang="0">
                <a:pos x="1787" y="11"/>
              </a:cxn>
              <a:cxn ang="0">
                <a:pos x="1726" y="13"/>
              </a:cxn>
              <a:cxn ang="0">
                <a:pos x="1655" y="11"/>
              </a:cxn>
              <a:cxn ang="0">
                <a:pos x="1571" y="13"/>
              </a:cxn>
              <a:cxn ang="0">
                <a:pos x="1396" y="23"/>
              </a:cxn>
              <a:cxn ang="0">
                <a:pos x="1362" y="25"/>
              </a:cxn>
              <a:cxn ang="0">
                <a:pos x="1372" y="16"/>
              </a:cxn>
              <a:cxn ang="0">
                <a:pos x="1273" y="9"/>
              </a:cxn>
              <a:cxn ang="0">
                <a:pos x="1244" y="16"/>
              </a:cxn>
              <a:cxn ang="0">
                <a:pos x="1172" y="21"/>
              </a:cxn>
              <a:cxn ang="0">
                <a:pos x="1137" y="18"/>
              </a:cxn>
              <a:cxn ang="0">
                <a:pos x="1057" y="29"/>
              </a:cxn>
              <a:cxn ang="0">
                <a:pos x="918" y="32"/>
              </a:cxn>
              <a:cxn ang="0">
                <a:pos x="899" y="32"/>
              </a:cxn>
              <a:cxn ang="0">
                <a:pos x="867" y="29"/>
              </a:cxn>
              <a:cxn ang="0">
                <a:pos x="843" y="35"/>
              </a:cxn>
              <a:cxn ang="0">
                <a:pos x="781" y="44"/>
              </a:cxn>
              <a:cxn ang="0">
                <a:pos x="527" y="49"/>
              </a:cxn>
              <a:cxn ang="0">
                <a:pos x="537" y="37"/>
              </a:cxn>
              <a:cxn ang="0">
                <a:pos x="532" y="33"/>
              </a:cxn>
              <a:cxn ang="0">
                <a:pos x="484" y="18"/>
              </a:cxn>
              <a:cxn ang="0">
                <a:pos x="498" y="11"/>
              </a:cxn>
              <a:cxn ang="0">
                <a:pos x="508" y="1"/>
              </a:cxn>
              <a:cxn ang="0">
                <a:pos x="524" y="0"/>
              </a:cxn>
              <a:cxn ang="0">
                <a:pos x="473" y="13"/>
              </a:cxn>
              <a:cxn ang="0">
                <a:pos x="454" y="14"/>
              </a:cxn>
              <a:cxn ang="0">
                <a:pos x="473" y="21"/>
              </a:cxn>
              <a:cxn ang="0">
                <a:pos x="473" y="23"/>
              </a:cxn>
              <a:cxn ang="0">
                <a:pos x="463" y="37"/>
              </a:cxn>
              <a:cxn ang="0">
                <a:pos x="434" y="35"/>
              </a:cxn>
              <a:cxn ang="0">
                <a:pos x="290" y="32"/>
              </a:cxn>
              <a:cxn ang="0">
                <a:pos x="299" y="37"/>
              </a:cxn>
              <a:cxn ang="0">
                <a:pos x="276" y="42"/>
              </a:cxn>
              <a:cxn ang="0">
                <a:pos x="233" y="37"/>
              </a:cxn>
              <a:cxn ang="0">
                <a:pos x="239" y="44"/>
              </a:cxn>
              <a:cxn ang="0">
                <a:pos x="209" y="40"/>
              </a:cxn>
              <a:cxn ang="0">
                <a:pos x="185" y="40"/>
              </a:cxn>
              <a:cxn ang="0">
                <a:pos x="169" y="47"/>
              </a:cxn>
              <a:cxn ang="0">
                <a:pos x="54" y="47"/>
              </a:cxn>
              <a:cxn ang="0">
                <a:pos x="0" y="49"/>
              </a:cxn>
              <a:cxn ang="0">
                <a:pos x="40" y="58"/>
              </a:cxn>
              <a:cxn ang="0">
                <a:pos x="100" y="76"/>
              </a:cxn>
            </a:cxnLst>
            <a:rect l="0" t="0" r="r" b="b"/>
            <a:pathLst>
              <a:path w="1994" h="80">
                <a:moveTo>
                  <a:pt x="1840" y="80"/>
                </a:moveTo>
                <a:lnTo>
                  <a:pt x="1904" y="75"/>
                </a:lnTo>
                <a:lnTo>
                  <a:pt x="1885" y="70"/>
                </a:lnTo>
                <a:lnTo>
                  <a:pt x="1816" y="68"/>
                </a:lnTo>
                <a:lnTo>
                  <a:pt x="1806" y="66"/>
                </a:lnTo>
                <a:lnTo>
                  <a:pt x="1799" y="61"/>
                </a:lnTo>
                <a:lnTo>
                  <a:pt x="1828" y="57"/>
                </a:lnTo>
                <a:lnTo>
                  <a:pt x="1870" y="55"/>
                </a:lnTo>
                <a:lnTo>
                  <a:pt x="1870" y="52"/>
                </a:lnTo>
                <a:lnTo>
                  <a:pt x="1890" y="44"/>
                </a:lnTo>
                <a:lnTo>
                  <a:pt x="1984" y="33"/>
                </a:lnTo>
                <a:lnTo>
                  <a:pt x="1994" y="32"/>
                </a:lnTo>
                <a:lnTo>
                  <a:pt x="1994" y="29"/>
                </a:lnTo>
                <a:lnTo>
                  <a:pt x="1985" y="32"/>
                </a:lnTo>
                <a:lnTo>
                  <a:pt x="1973" y="25"/>
                </a:lnTo>
                <a:lnTo>
                  <a:pt x="1951" y="29"/>
                </a:lnTo>
                <a:lnTo>
                  <a:pt x="1944" y="29"/>
                </a:lnTo>
                <a:lnTo>
                  <a:pt x="1954" y="23"/>
                </a:lnTo>
                <a:lnTo>
                  <a:pt x="1933" y="21"/>
                </a:lnTo>
                <a:lnTo>
                  <a:pt x="1920" y="23"/>
                </a:lnTo>
                <a:lnTo>
                  <a:pt x="1920" y="18"/>
                </a:lnTo>
                <a:lnTo>
                  <a:pt x="1880" y="18"/>
                </a:lnTo>
                <a:lnTo>
                  <a:pt x="1880" y="16"/>
                </a:lnTo>
                <a:lnTo>
                  <a:pt x="1870" y="16"/>
                </a:lnTo>
                <a:lnTo>
                  <a:pt x="1875" y="14"/>
                </a:lnTo>
                <a:lnTo>
                  <a:pt x="1821" y="9"/>
                </a:lnTo>
                <a:lnTo>
                  <a:pt x="1787" y="11"/>
                </a:lnTo>
                <a:lnTo>
                  <a:pt x="1775" y="14"/>
                </a:lnTo>
                <a:lnTo>
                  <a:pt x="1761" y="13"/>
                </a:lnTo>
                <a:lnTo>
                  <a:pt x="1726" y="13"/>
                </a:lnTo>
                <a:lnTo>
                  <a:pt x="1706" y="14"/>
                </a:lnTo>
                <a:lnTo>
                  <a:pt x="1674" y="9"/>
                </a:lnTo>
                <a:lnTo>
                  <a:pt x="1655" y="11"/>
                </a:lnTo>
                <a:lnTo>
                  <a:pt x="1636" y="14"/>
                </a:lnTo>
                <a:lnTo>
                  <a:pt x="1602" y="9"/>
                </a:lnTo>
                <a:lnTo>
                  <a:pt x="1571" y="13"/>
                </a:lnTo>
                <a:lnTo>
                  <a:pt x="1498" y="13"/>
                </a:lnTo>
                <a:lnTo>
                  <a:pt x="1429" y="19"/>
                </a:lnTo>
                <a:lnTo>
                  <a:pt x="1396" y="23"/>
                </a:lnTo>
                <a:lnTo>
                  <a:pt x="1386" y="23"/>
                </a:lnTo>
                <a:lnTo>
                  <a:pt x="1372" y="25"/>
                </a:lnTo>
                <a:lnTo>
                  <a:pt x="1362" y="25"/>
                </a:lnTo>
                <a:lnTo>
                  <a:pt x="1367" y="21"/>
                </a:lnTo>
                <a:lnTo>
                  <a:pt x="1372" y="21"/>
                </a:lnTo>
                <a:lnTo>
                  <a:pt x="1372" y="16"/>
                </a:lnTo>
                <a:lnTo>
                  <a:pt x="1308" y="16"/>
                </a:lnTo>
                <a:lnTo>
                  <a:pt x="1298" y="11"/>
                </a:lnTo>
                <a:lnTo>
                  <a:pt x="1273" y="9"/>
                </a:lnTo>
                <a:lnTo>
                  <a:pt x="1251" y="13"/>
                </a:lnTo>
                <a:lnTo>
                  <a:pt x="1251" y="16"/>
                </a:lnTo>
                <a:lnTo>
                  <a:pt x="1244" y="16"/>
                </a:lnTo>
                <a:lnTo>
                  <a:pt x="1235" y="14"/>
                </a:lnTo>
                <a:lnTo>
                  <a:pt x="1178" y="19"/>
                </a:lnTo>
                <a:lnTo>
                  <a:pt x="1172" y="21"/>
                </a:lnTo>
                <a:lnTo>
                  <a:pt x="1161" y="23"/>
                </a:lnTo>
                <a:lnTo>
                  <a:pt x="1147" y="23"/>
                </a:lnTo>
                <a:lnTo>
                  <a:pt x="1137" y="18"/>
                </a:lnTo>
                <a:lnTo>
                  <a:pt x="1132" y="18"/>
                </a:lnTo>
                <a:lnTo>
                  <a:pt x="1132" y="23"/>
                </a:lnTo>
                <a:lnTo>
                  <a:pt x="1057" y="29"/>
                </a:lnTo>
                <a:lnTo>
                  <a:pt x="1033" y="25"/>
                </a:lnTo>
                <a:lnTo>
                  <a:pt x="947" y="25"/>
                </a:lnTo>
                <a:lnTo>
                  <a:pt x="918" y="32"/>
                </a:lnTo>
                <a:lnTo>
                  <a:pt x="912" y="29"/>
                </a:lnTo>
                <a:lnTo>
                  <a:pt x="899" y="25"/>
                </a:lnTo>
                <a:lnTo>
                  <a:pt x="899" y="32"/>
                </a:lnTo>
                <a:lnTo>
                  <a:pt x="878" y="32"/>
                </a:lnTo>
                <a:lnTo>
                  <a:pt x="878" y="29"/>
                </a:lnTo>
                <a:lnTo>
                  <a:pt x="867" y="29"/>
                </a:lnTo>
                <a:lnTo>
                  <a:pt x="864" y="32"/>
                </a:lnTo>
                <a:lnTo>
                  <a:pt x="854" y="29"/>
                </a:lnTo>
                <a:lnTo>
                  <a:pt x="843" y="35"/>
                </a:lnTo>
                <a:lnTo>
                  <a:pt x="814" y="35"/>
                </a:lnTo>
                <a:lnTo>
                  <a:pt x="785" y="40"/>
                </a:lnTo>
                <a:lnTo>
                  <a:pt x="781" y="44"/>
                </a:lnTo>
                <a:lnTo>
                  <a:pt x="700" y="57"/>
                </a:lnTo>
                <a:lnTo>
                  <a:pt x="657" y="57"/>
                </a:lnTo>
                <a:lnTo>
                  <a:pt x="527" y="49"/>
                </a:lnTo>
                <a:lnTo>
                  <a:pt x="548" y="47"/>
                </a:lnTo>
                <a:lnTo>
                  <a:pt x="549" y="40"/>
                </a:lnTo>
                <a:lnTo>
                  <a:pt x="537" y="37"/>
                </a:lnTo>
                <a:lnTo>
                  <a:pt x="549" y="37"/>
                </a:lnTo>
                <a:lnTo>
                  <a:pt x="549" y="35"/>
                </a:lnTo>
                <a:lnTo>
                  <a:pt x="532" y="33"/>
                </a:lnTo>
                <a:lnTo>
                  <a:pt x="532" y="31"/>
                </a:lnTo>
                <a:lnTo>
                  <a:pt x="506" y="21"/>
                </a:lnTo>
                <a:lnTo>
                  <a:pt x="484" y="18"/>
                </a:lnTo>
                <a:lnTo>
                  <a:pt x="484" y="14"/>
                </a:lnTo>
                <a:lnTo>
                  <a:pt x="489" y="14"/>
                </a:lnTo>
                <a:lnTo>
                  <a:pt x="498" y="11"/>
                </a:lnTo>
                <a:lnTo>
                  <a:pt x="498" y="8"/>
                </a:lnTo>
                <a:lnTo>
                  <a:pt x="508" y="6"/>
                </a:lnTo>
                <a:lnTo>
                  <a:pt x="508" y="1"/>
                </a:lnTo>
                <a:lnTo>
                  <a:pt x="524" y="6"/>
                </a:lnTo>
                <a:lnTo>
                  <a:pt x="519" y="1"/>
                </a:lnTo>
                <a:lnTo>
                  <a:pt x="524" y="0"/>
                </a:lnTo>
                <a:lnTo>
                  <a:pt x="515" y="0"/>
                </a:lnTo>
                <a:lnTo>
                  <a:pt x="489" y="1"/>
                </a:lnTo>
                <a:lnTo>
                  <a:pt x="473" y="13"/>
                </a:lnTo>
                <a:lnTo>
                  <a:pt x="473" y="14"/>
                </a:lnTo>
                <a:lnTo>
                  <a:pt x="458" y="13"/>
                </a:lnTo>
                <a:lnTo>
                  <a:pt x="454" y="14"/>
                </a:lnTo>
                <a:lnTo>
                  <a:pt x="458" y="16"/>
                </a:lnTo>
                <a:lnTo>
                  <a:pt x="473" y="18"/>
                </a:lnTo>
                <a:lnTo>
                  <a:pt x="473" y="21"/>
                </a:lnTo>
                <a:lnTo>
                  <a:pt x="484" y="21"/>
                </a:lnTo>
                <a:lnTo>
                  <a:pt x="479" y="23"/>
                </a:lnTo>
                <a:lnTo>
                  <a:pt x="473" y="23"/>
                </a:lnTo>
                <a:lnTo>
                  <a:pt x="503" y="34"/>
                </a:lnTo>
                <a:lnTo>
                  <a:pt x="498" y="35"/>
                </a:lnTo>
                <a:lnTo>
                  <a:pt x="463" y="37"/>
                </a:lnTo>
                <a:lnTo>
                  <a:pt x="463" y="35"/>
                </a:lnTo>
                <a:lnTo>
                  <a:pt x="434" y="34"/>
                </a:lnTo>
                <a:lnTo>
                  <a:pt x="434" y="35"/>
                </a:lnTo>
                <a:lnTo>
                  <a:pt x="439" y="37"/>
                </a:lnTo>
                <a:lnTo>
                  <a:pt x="353" y="35"/>
                </a:lnTo>
                <a:lnTo>
                  <a:pt x="290" y="32"/>
                </a:lnTo>
                <a:lnTo>
                  <a:pt x="283" y="33"/>
                </a:lnTo>
                <a:lnTo>
                  <a:pt x="311" y="35"/>
                </a:lnTo>
                <a:lnTo>
                  <a:pt x="299" y="37"/>
                </a:lnTo>
                <a:lnTo>
                  <a:pt x="302" y="40"/>
                </a:lnTo>
                <a:lnTo>
                  <a:pt x="320" y="42"/>
                </a:lnTo>
                <a:lnTo>
                  <a:pt x="276" y="42"/>
                </a:lnTo>
                <a:lnTo>
                  <a:pt x="261" y="40"/>
                </a:lnTo>
                <a:lnTo>
                  <a:pt x="247" y="40"/>
                </a:lnTo>
                <a:lnTo>
                  <a:pt x="233" y="37"/>
                </a:lnTo>
                <a:lnTo>
                  <a:pt x="233" y="40"/>
                </a:lnTo>
                <a:lnTo>
                  <a:pt x="244" y="42"/>
                </a:lnTo>
                <a:lnTo>
                  <a:pt x="239" y="44"/>
                </a:lnTo>
                <a:lnTo>
                  <a:pt x="209" y="42"/>
                </a:lnTo>
                <a:lnTo>
                  <a:pt x="199" y="40"/>
                </a:lnTo>
                <a:lnTo>
                  <a:pt x="209" y="40"/>
                </a:lnTo>
                <a:lnTo>
                  <a:pt x="199" y="37"/>
                </a:lnTo>
                <a:lnTo>
                  <a:pt x="180" y="37"/>
                </a:lnTo>
                <a:lnTo>
                  <a:pt x="185" y="40"/>
                </a:lnTo>
                <a:lnTo>
                  <a:pt x="161" y="37"/>
                </a:lnTo>
                <a:lnTo>
                  <a:pt x="161" y="42"/>
                </a:lnTo>
                <a:lnTo>
                  <a:pt x="169" y="47"/>
                </a:lnTo>
                <a:lnTo>
                  <a:pt x="116" y="42"/>
                </a:lnTo>
                <a:lnTo>
                  <a:pt x="100" y="42"/>
                </a:lnTo>
                <a:lnTo>
                  <a:pt x="54" y="47"/>
                </a:lnTo>
                <a:lnTo>
                  <a:pt x="71" y="49"/>
                </a:lnTo>
                <a:lnTo>
                  <a:pt x="66" y="53"/>
                </a:lnTo>
                <a:lnTo>
                  <a:pt x="0" y="49"/>
                </a:lnTo>
                <a:lnTo>
                  <a:pt x="17" y="53"/>
                </a:lnTo>
                <a:lnTo>
                  <a:pt x="26" y="55"/>
                </a:lnTo>
                <a:lnTo>
                  <a:pt x="40" y="58"/>
                </a:lnTo>
                <a:lnTo>
                  <a:pt x="86" y="61"/>
                </a:lnTo>
                <a:lnTo>
                  <a:pt x="54" y="70"/>
                </a:lnTo>
                <a:lnTo>
                  <a:pt x="100" y="76"/>
                </a:lnTo>
                <a:lnTo>
                  <a:pt x="133" y="80"/>
                </a:lnTo>
                <a:lnTo>
                  <a:pt x="1840" y="8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88" name="Freeform 1930"/>
          <p:cNvSpPr>
            <a:spLocks/>
          </p:cNvSpPr>
          <p:nvPr/>
        </p:nvSpPr>
        <p:spPr bwMode="auto">
          <a:xfrm>
            <a:off x="2903536" y="3762379"/>
            <a:ext cx="3165473" cy="127000"/>
          </a:xfrm>
          <a:custGeom>
            <a:avLst/>
            <a:gdLst/>
            <a:ahLst/>
            <a:cxnLst>
              <a:cxn ang="0">
                <a:pos x="1885" y="70"/>
              </a:cxn>
              <a:cxn ang="0">
                <a:pos x="1799" y="61"/>
              </a:cxn>
              <a:cxn ang="0">
                <a:pos x="1870" y="52"/>
              </a:cxn>
              <a:cxn ang="0">
                <a:pos x="1994" y="32"/>
              </a:cxn>
              <a:cxn ang="0">
                <a:pos x="1973" y="25"/>
              </a:cxn>
              <a:cxn ang="0">
                <a:pos x="1954" y="23"/>
              </a:cxn>
              <a:cxn ang="0">
                <a:pos x="1920" y="18"/>
              </a:cxn>
              <a:cxn ang="0">
                <a:pos x="1870" y="16"/>
              </a:cxn>
              <a:cxn ang="0">
                <a:pos x="1787" y="11"/>
              </a:cxn>
              <a:cxn ang="0">
                <a:pos x="1726" y="13"/>
              </a:cxn>
              <a:cxn ang="0">
                <a:pos x="1655" y="11"/>
              </a:cxn>
              <a:cxn ang="0">
                <a:pos x="1571" y="13"/>
              </a:cxn>
              <a:cxn ang="0">
                <a:pos x="1396" y="23"/>
              </a:cxn>
              <a:cxn ang="0">
                <a:pos x="1362" y="25"/>
              </a:cxn>
              <a:cxn ang="0">
                <a:pos x="1372" y="16"/>
              </a:cxn>
              <a:cxn ang="0">
                <a:pos x="1273" y="9"/>
              </a:cxn>
              <a:cxn ang="0">
                <a:pos x="1244" y="16"/>
              </a:cxn>
              <a:cxn ang="0">
                <a:pos x="1172" y="21"/>
              </a:cxn>
              <a:cxn ang="0">
                <a:pos x="1137" y="18"/>
              </a:cxn>
              <a:cxn ang="0">
                <a:pos x="1057" y="29"/>
              </a:cxn>
              <a:cxn ang="0">
                <a:pos x="918" y="32"/>
              </a:cxn>
              <a:cxn ang="0">
                <a:pos x="899" y="32"/>
              </a:cxn>
              <a:cxn ang="0">
                <a:pos x="867" y="29"/>
              </a:cxn>
              <a:cxn ang="0">
                <a:pos x="843" y="35"/>
              </a:cxn>
              <a:cxn ang="0">
                <a:pos x="781" y="44"/>
              </a:cxn>
              <a:cxn ang="0">
                <a:pos x="527" y="49"/>
              </a:cxn>
              <a:cxn ang="0">
                <a:pos x="537" y="37"/>
              </a:cxn>
              <a:cxn ang="0">
                <a:pos x="532" y="33"/>
              </a:cxn>
              <a:cxn ang="0">
                <a:pos x="484" y="18"/>
              </a:cxn>
              <a:cxn ang="0">
                <a:pos x="498" y="11"/>
              </a:cxn>
              <a:cxn ang="0">
                <a:pos x="508" y="1"/>
              </a:cxn>
              <a:cxn ang="0">
                <a:pos x="524" y="0"/>
              </a:cxn>
              <a:cxn ang="0">
                <a:pos x="473" y="13"/>
              </a:cxn>
              <a:cxn ang="0">
                <a:pos x="454" y="14"/>
              </a:cxn>
              <a:cxn ang="0">
                <a:pos x="473" y="21"/>
              </a:cxn>
              <a:cxn ang="0">
                <a:pos x="473" y="23"/>
              </a:cxn>
              <a:cxn ang="0">
                <a:pos x="463" y="37"/>
              </a:cxn>
              <a:cxn ang="0">
                <a:pos x="434" y="35"/>
              </a:cxn>
              <a:cxn ang="0">
                <a:pos x="290" y="32"/>
              </a:cxn>
              <a:cxn ang="0">
                <a:pos x="299" y="37"/>
              </a:cxn>
              <a:cxn ang="0">
                <a:pos x="276" y="42"/>
              </a:cxn>
              <a:cxn ang="0">
                <a:pos x="233" y="37"/>
              </a:cxn>
              <a:cxn ang="0">
                <a:pos x="239" y="44"/>
              </a:cxn>
              <a:cxn ang="0">
                <a:pos x="209" y="40"/>
              </a:cxn>
              <a:cxn ang="0">
                <a:pos x="185" y="40"/>
              </a:cxn>
              <a:cxn ang="0">
                <a:pos x="169" y="47"/>
              </a:cxn>
              <a:cxn ang="0">
                <a:pos x="54" y="47"/>
              </a:cxn>
              <a:cxn ang="0">
                <a:pos x="0" y="49"/>
              </a:cxn>
              <a:cxn ang="0">
                <a:pos x="40" y="58"/>
              </a:cxn>
              <a:cxn ang="0">
                <a:pos x="100" y="76"/>
              </a:cxn>
            </a:cxnLst>
            <a:rect l="0" t="0" r="r" b="b"/>
            <a:pathLst>
              <a:path w="1994" h="80">
                <a:moveTo>
                  <a:pt x="1840" y="80"/>
                </a:moveTo>
                <a:lnTo>
                  <a:pt x="1904" y="75"/>
                </a:lnTo>
                <a:lnTo>
                  <a:pt x="1885" y="70"/>
                </a:lnTo>
                <a:lnTo>
                  <a:pt x="1816" y="68"/>
                </a:lnTo>
                <a:lnTo>
                  <a:pt x="1806" y="66"/>
                </a:lnTo>
                <a:lnTo>
                  <a:pt x="1799" y="61"/>
                </a:lnTo>
                <a:lnTo>
                  <a:pt x="1828" y="57"/>
                </a:lnTo>
                <a:lnTo>
                  <a:pt x="1870" y="55"/>
                </a:lnTo>
                <a:lnTo>
                  <a:pt x="1870" y="52"/>
                </a:lnTo>
                <a:lnTo>
                  <a:pt x="1890" y="44"/>
                </a:lnTo>
                <a:lnTo>
                  <a:pt x="1984" y="33"/>
                </a:lnTo>
                <a:lnTo>
                  <a:pt x="1994" y="32"/>
                </a:lnTo>
                <a:lnTo>
                  <a:pt x="1994" y="29"/>
                </a:lnTo>
                <a:lnTo>
                  <a:pt x="1985" y="32"/>
                </a:lnTo>
                <a:lnTo>
                  <a:pt x="1973" y="25"/>
                </a:lnTo>
                <a:lnTo>
                  <a:pt x="1951" y="29"/>
                </a:lnTo>
                <a:lnTo>
                  <a:pt x="1944" y="29"/>
                </a:lnTo>
                <a:lnTo>
                  <a:pt x="1954" y="23"/>
                </a:lnTo>
                <a:lnTo>
                  <a:pt x="1933" y="21"/>
                </a:lnTo>
                <a:lnTo>
                  <a:pt x="1920" y="23"/>
                </a:lnTo>
                <a:lnTo>
                  <a:pt x="1920" y="18"/>
                </a:lnTo>
                <a:lnTo>
                  <a:pt x="1880" y="18"/>
                </a:lnTo>
                <a:lnTo>
                  <a:pt x="1880" y="16"/>
                </a:lnTo>
                <a:lnTo>
                  <a:pt x="1870" y="16"/>
                </a:lnTo>
                <a:lnTo>
                  <a:pt x="1875" y="14"/>
                </a:lnTo>
                <a:lnTo>
                  <a:pt x="1821" y="9"/>
                </a:lnTo>
                <a:lnTo>
                  <a:pt x="1787" y="11"/>
                </a:lnTo>
                <a:lnTo>
                  <a:pt x="1775" y="14"/>
                </a:lnTo>
                <a:lnTo>
                  <a:pt x="1761" y="13"/>
                </a:lnTo>
                <a:lnTo>
                  <a:pt x="1726" y="13"/>
                </a:lnTo>
                <a:lnTo>
                  <a:pt x="1706" y="14"/>
                </a:lnTo>
                <a:lnTo>
                  <a:pt x="1674" y="9"/>
                </a:lnTo>
                <a:lnTo>
                  <a:pt x="1655" y="11"/>
                </a:lnTo>
                <a:lnTo>
                  <a:pt x="1636" y="14"/>
                </a:lnTo>
                <a:lnTo>
                  <a:pt x="1602" y="9"/>
                </a:lnTo>
                <a:lnTo>
                  <a:pt x="1571" y="13"/>
                </a:lnTo>
                <a:lnTo>
                  <a:pt x="1498" y="13"/>
                </a:lnTo>
                <a:lnTo>
                  <a:pt x="1429" y="19"/>
                </a:lnTo>
                <a:lnTo>
                  <a:pt x="1396" y="23"/>
                </a:lnTo>
                <a:lnTo>
                  <a:pt x="1386" y="23"/>
                </a:lnTo>
                <a:lnTo>
                  <a:pt x="1372" y="25"/>
                </a:lnTo>
                <a:lnTo>
                  <a:pt x="1362" y="25"/>
                </a:lnTo>
                <a:lnTo>
                  <a:pt x="1367" y="21"/>
                </a:lnTo>
                <a:lnTo>
                  <a:pt x="1372" y="21"/>
                </a:lnTo>
                <a:lnTo>
                  <a:pt x="1372" y="16"/>
                </a:lnTo>
                <a:lnTo>
                  <a:pt x="1308" y="16"/>
                </a:lnTo>
                <a:lnTo>
                  <a:pt x="1298" y="11"/>
                </a:lnTo>
                <a:lnTo>
                  <a:pt x="1273" y="9"/>
                </a:lnTo>
                <a:lnTo>
                  <a:pt x="1251" y="13"/>
                </a:lnTo>
                <a:lnTo>
                  <a:pt x="1251" y="16"/>
                </a:lnTo>
                <a:lnTo>
                  <a:pt x="1244" y="16"/>
                </a:lnTo>
                <a:lnTo>
                  <a:pt x="1235" y="14"/>
                </a:lnTo>
                <a:lnTo>
                  <a:pt x="1178" y="19"/>
                </a:lnTo>
                <a:lnTo>
                  <a:pt x="1172" y="21"/>
                </a:lnTo>
                <a:lnTo>
                  <a:pt x="1161" y="23"/>
                </a:lnTo>
                <a:lnTo>
                  <a:pt x="1147" y="23"/>
                </a:lnTo>
                <a:lnTo>
                  <a:pt x="1137" y="18"/>
                </a:lnTo>
                <a:lnTo>
                  <a:pt x="1132" y="18"/>
                </a:lnTo>
                <a:lnTo>
                  <a:pt x="1132" y="23"/>
                </a:lnTo>
                <a:lnTo>
                  <a:pt x="1057" y="29"/>
                </a:lnTo>
                <a:lnTo>
                  <a:pt x="1033" y="25"/>
                </a:lnTo>
                <a:lnTo>
                  <a:pt x="947" y="25"/>
                </a:lnTo>
                <a:lnTo>
                  <a:pt x="918" y="32"/>
                </a:lnTo>
                <a:lnTo>
                  <a:pt x="912" y="29"/>
                </a:lnTo>
                <a:lnTo>
                  <a:pt x="899" y="25"/>
                </a:lnTo>
                <a:lnTo>
                  <a:pt x="899" y="32"/>
                </a:lnTo>
                <a:lnTo>
                  <a:pt x="878" y="32"/>
                </a:lnTo>
                <a:lnTo>
                  <a:pt x="878" y="29"/>
                </a:lnTo>
                <a:lnTo>
                  <a:pt x="867" y="29"/>
                </a:lnTo>
                <a:lnTo>
                  <a:pt x="864" y="32"/>
                </a:lnTo>
                <a:lnTo>
                  <a:pt x="854" y="29"/>
                </a:lnTo>
                <a:lnTo>
                  <a:pt x="843" y="35"/>
                </a:lnTo>
                <a:lnTo>
                  <a:pt x="814" y="35"/>
                </a:lnTo>
                <a:lnTo>
                  <a:pt x="785" y="40"/>
                </a:lnTo>
                <a:lnTo>
                  <a:pt x="781" y="44"/>
                </a:lnTo>
                <a:lnTo>
                  <a:pt x="700" y="57"/>
                </a:lnTo>
                <a:lnTo>
                  <a:pt x="657" y="57"/>
                </a:lnTo>
                <a:lnTo>
                  <a:pt x="527" y="49"/>
                </a:lnTo>
                <a:lnTo>
                  <a:pt x="548" y="47"/>
                </a:lnTo>
                <a:lnTo>
                  <a:pt x="549" y="40"/>
                </a:lnTo>
                <a:lnTo>
                  <a:pt x="537" y="37"/>
                </a:lnTo>
                <a:lnTo>
                  <a:pt x="549" y="37"/>
                </a:lnTo>
                <a:lnTo>
                  <a:pt x="549" y="35"/>
                </a:lnTo>
                <a:lnTo>
                  <a:pt x="532" y="33"/>
                </a:lnTo>
                <a:lnTo>
                  <a:pt x="532" y="31"/>
                </a:lnTo>
                <a:lnTo>
                  <a:pt x="506" y="21"/>
                </a:lnTo>
                <a:lnTo>
                  <a:pt x="484" y="18"/>
                </a:lnTo>
                <a:lnTo>
                  <a:pt x="484" y="14"/>
                </a:lnTo>
                <a:lnTo>
                  <a:pt x="489" y="14"/>
                </a:lnTo>
                <a:lnTo>
                  <a:pt x="498" y="11"/>
                </a:lnTo>
                <a:lnTo>
                  <a:pt x="498" y="8"/>
                </a:lnTo>
                <a:lnTo>
                  <a:pt x="508" y="6"/>
                </a:lnTo>
                <a:lnTo>
                  <a:pt x="508" y="1"/>
                </a:lnTo>
                <a:lnTo>
                  <a:pt x="524" y="6"/>
                </a:lnTo>
                <a:lnTo>
                  <a:pt x="519" y="1"/>
                </a:lnTo>
                <a:lnTo>
                  <a:pt x="524" y="0"/>
                </a:lnTo>
                <a:lnTo>
                  <a:pt x="515" y="0"/>
                </a:lnTo>
                <a:lnTo>
                  <a:pt x="489" y="1"/>
                </a:lnTo>
                <a:lnTo>
                  <a:pt x="473" y="13"/>
                </a:lnTo>
                <a:lnTo>
                  <a:pt x="473" y="14"/>
                </a:lnTo>
                <a:lnTo>
                  <a:pt x="458" y="13"/>
                </a:lnTo>
                <a:lnTo>
                  <a:pt x="454" y="14"/>
                </a:lnTo>
                <a:lnTo>
                  <a:pt x="458" y="16"/>
                </a:lnTo>
                <a:lnTo>
                  <a:pt x="473" y="18"/>
                </a:lnTo>
                <a:lnTo>
                  <a:pt x="473" y="21"/>
                </a:lnTo>
                <a:lnTo>
                  <a:pt x="484" y="21"/>
                </a:lnTo>
                <a:lnTo>
                  <a:pt x="479" y="23"/>
                </a:lnTo>
                <a:lnTo>
                  <a:pt x="473" y="23"/>
                </a:lnTo>
                <a:lnTo>
                  <a:pt x="503" y="34"/>
                </a:lnTo>
                <a:lnTo>
                  <a:pt x="498" y="35"/>
                </a:lnTo>
                <a:lnTo>
                  <a:pt x="463" y="37"/>
                </a:lnTo>
                <a:lnTo>
                  <a:pt x="463" y="35"/>
                </a:lnTo>
                <a:lnTo>
                  <a:pt x="434" y="34"/>
                </a:lnTo>
                <a:lnTo>
                  <a:pt x="434" y="35"/>
                </a:lnTo>
                <a:lnTo>
                  <a:pt x="439" y="37"/>
                </a:lnTo>
                <a:lnTo>
                  <a:pt x="353" y="35"/>
                </a:lnTo>
                <a:lnTo>
                  <a:pt x="290" y="32"/>
                </a:lnTo>
                <a:lnTo>
                  <a:pt x="283" y="33"/>
                </a:lnTo>
                <a:lnTo>
                  <a:pt x="311" y="35"/>
                </a:lnTo>
                <a:lnTo>
                  <a:pt x="299" y="37"/>
                </a:lnTo>
                <a:lnTo>
                  <a:pt x="302" y="40"/>
                </a:lnTo>
                <a:lnTo>
                  <a:pt x="320" y="42"/>
                </a:lnTo>
                <a:lnTo>
                  <a:pt x="276" y="42"/>
                </a:lnTo>
                <a:lnTo>
                  <a:pt x="261" y="40"/>
                </a:lnTo>
                <a:lnTo>
                  <a:pt x="247" y="40"/>
                </a:lnTo>
                <a:lnTo>
                  <a:pt x="233" y="37"/>
                </a:lnTo>
                <a:lnTo>
                  <a:pt x="233" y="40"/>
                </a:lnTo>
                <a:lnTo>
                  <a:pt x="244" y="42"/>
                </a:lnTo>
                <a:lnTo>
                  <a:pt x="239" y="44"/>
                </a:lnTo>
                <a:lnTo>
                  <a:pt x="209" y="42"/>
                </a:lnTo>
                <a:lnTo>
                  <a:pt x="199" y="40"/>
                </a:lnTo>
                <a:lnTo>
                  <a:pt x="209" y="40"/>
                </a:lnTo>
                <a:lnTo>
                  <a:pt x="199" y="37"/>
                </a:lnTo>
                <a:lnTo>
                  <a:pt x="180" y="37"/>
                </a:lnTo>
                <a:lnTo>
                  <a:pt x="185" y="40"/>
                </a:lnTo>
                <a:lnTo>
                  <a:pt x="161" y="37"/>
                </a:lnTo>
                <a:lnTo>
                  <a:pt x="161" y="42"/>
                </a:lnTo>
                <a:lnTo>
                  <a:pt x="169" y="47"/>
                </a:lnTo>
                <a:lnTo>
                  <a:pt x="116" y="42"/>
                </a:lnTo>
                <a:lnTo>
                  <a:pt x="100" y="42"/>
                </a:lnTo>
                <a:lnTo>
                  <a:pt x="54" y="47"/>
                </a:lnTo>
                <a:lnTo>
                  <a:pt x="71" y="49"/>
                </a:lnTo>
                <a:lnTo>
                  <a:pt x="66" y="53"/>
                </a:lnTo>
                <a:lnTo>
                  <a:pt x="0" y="49"/>
                </a:lnTo>
                <a:lnTo>
                  <a:pt x="17" y="53"/>
                </a:lnTo>
                <a:lnTo>
                  <a:pt x="26" y="55"/>
                </a:lnTo>
                <a:lnTo>
                  <a:pt x="40" y="58"/>
                </a:lnTo>
                <a:lnTo>
                  <a:pt x="86" y="61"/>
                </a:lnTo>
                <a:lnTo>
                  <a:pt x="54" y="70"/>
                </a:lnTo>
                <a:lnTo>
                  <a:pt x="100" y="76"/>
                </a:lnTo>
                <a:lnTo>
                  <a:pt x="133" y="80"/>
                </a:lnTo>
                <a:lnTo>
                  <a:pt x="1840" y="8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89" name="Freeform 1931"/>
          <p:cNvSpPr>
            <a:spLocks/>
          </p:cNvSpPr>
          <p:nvPr/>
        </p:nvSpPr>
        <p:spPr bwMode="auto">
          <a:xfrm>
            <a:off x="4206872" y="2935290"/>
            <a:ext cx="60325" cy="26988"/>
          </a:xfrm>
          <a:custGeom>
            <a:avLst/>
            <a:gdLst/>
            <a:ahLst/>
            <a:cxnLst>
              <a:cxn ang="0">
                <a:pos x="22" y="1"/>
              </a:cxn>
              <a:cxn ang="0">
                <a:pos x="29" y="4"/>
              </a:cxn>
              <a:cxn ang="0">
                <a:pos x="38" y="4"/>
              </a:cxn>
              <a:cxn ang="0">
                <a:pos x="38" y="10"/>
              </a:cxn>
              <a:cxn ang="0">
                <a:pos x="33" y="15"/>
              </a:cxn>
              <a:cxn ang="0">
                <a:pos x="3" y="17"/>
              </a:cxn>
              <a:cxn ang="0">
                <a:pos x="0" y="15"/>
              </a:cxn>
              <a:cxn ang="0">
                <a:pos x="5" y="15"/>
              </a:cxn>
              <a:cxn ang="0">
                <a:pos x="17" y="10"/>
              </a:cxn>
              <a:cxn ang="0">
                <a:pos x="5" y="6"/>
              </a:cxn>
              <a:cxn ang="0">
                <a:pos x="12" y="6"/>
              </a:cxn>
              <a:cxn ang="0">
                <a:pos x="5" y="4"/>
              </a:cxn>
              <a:cxn ang="0">
                <a:pos x="21" y="4"/>
              </a:cxn>
              <a:cxn ang="0">
                <a:pos x="22" y="1"/>
              </a:cxn>
              <a:cxn ang="0">
                <a:pos x="21" y="1"/>
              </a:cxn>
              <a:cxn ang="0">
                <a:pos x="22" y="0"/>
              </a:cxn>
              <a:cxn ang="0">
                <a:pos x="28" y="0"/>
              </a:cxn>
              <a:cxn ang="0">
                <a:pos x="22" y="1"/>
              </a:cxn>
            </a:cxnLst>
            <a:rect l="0" t="0" r="r" b="b"/>
            <a:pathLst>
              <a:path w="38" h="17">
                <a:moveTo>
                  <a:pt x="22" y="1"/>
                </a:moveTo>
                <a:lnTo>
                  <a:pt x="29" y="4"/>
                </a:lnTo>
                <a:lnTo>
                  <a:pt x="38" y="4"/>
                </a:lnTo>
                <a:lnTo>
                  <a:pt x="38" y="10"/>
                </a:lnTo>
                <a:lnTo>
                  <a:pt x="33" y="15"/>
                </a:lnTo>
                <a:lnTo>
                  <a:pt x="3" y="17"/>
                </a:lnTo>
                <a:lnTo>
                  <a:pt x="0" y="15"/>
                </a:lnTo>
                <a:lnTo>
                  <a:pt x="5" y="15"/>
                </a:lnTo>
                <a:lnTo>
                  <a:pt x="17" y="10"/>
                </a:lnTo>
                <a:lnTo>
                  <a:pt x="5" y="6"/>
                </a:lnTo>
                <a:lnTo>
                  <a:pt x="12" y="6"/>
                </a:lnTo>
                <a:lnTo>
                  <a:pt x="5" y="4"/>
                </a:lnTo>
                <a:lnTo>
                  <a:pt x="21" y="4"/>
                </a:lnTo>
                <a:lnTo>
                  <a:pt x="22" y="1"/>
                </a:lnTo>
                <a:lnTo>
                  <a:pt x="21" y="1"/>
                </a:lnTo>
                <a:lnTo>
                  <a:pt x="22" y="0"/>
                </a:lnTo>
                <a:lnTo>
                  <a:pt x="28" y="0"/>
                </a:lnTo>
                <a:lnTo>
                  <a:pt x="22" y="1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0" name="Freeform 1932"/>
          <p:cNvSpPr>
            <a:spLocks/>
          </p:cNvSpPr>
          <p:nvPr/>
        </p:nvSpPr>
        <p:spPr bwMode="auto">
          <a:xfrm>
            <a:off x="4206872" y="2935290"/>
            <a:ext cx="60325" cy="26988"/>
          </a:xfrm>
          <a:custGeom>
            <a:avLst/>
            <a:gdLst/>
            <a:ahLst/>
            <a:cxnLst>
              <a:cxn ang="0">
                <a:pos x="22" y="1"/>
              </a:cxn>
              <a:cxn ang="0">
                <a:pos x="29" y="4"/>
              </a:cxn>
              <a:cxn ang="0">
                <a:pos x="38" y="4"/>
              </a:cxn>
              <a:cxn ang="0">
                <a:pos x="38" y="10"/>
              </a:cxn>
              <a:cxn ang="0">
                <a:pos x="33" y="15"/>
              </a:cxn>
              <a:cxn ang="0">
                <a:pos x="3" y="17"/>
              </a:cxn>
              <a:cxn ang="0">
                <a:pos x="0" y="15"/>
              </a:cxn>
              <a:cxn ang="0">
                <a:pos x="5" y="15"/>
              </a:cxn>
              <a:cxn ang="0">
                <a:pos x="17" y="10"/>
              </a:cxn>
              <a:cxn ang="0">
                <a:pos x="5" y="6"/>
              </a:cxn>
              <a:cxn ang="0">
                <a:pos x="12" y="6"/>
              </a:cxn>
              <a:cxn ang="0">
                <a:pos x="5" y="4"/>
              </a:cxn>
              <a:cxn ang="0">
                <a:pos x="21" y="4"/>
              </a:cxn>
              <a:cxn ang="0">
                <a:pos x="22" y="1"/>
              </a:cxn>
              <a:cxn ang="0">
                <a:pos x="21" y="1"/>
              </a:cxn>
              <a:cxn ang="0">
                <a:pos x="22" y="0"/>
              </a:cxn>
              <a:cxn ang="0">
                <a:pos x="28" y="0"/>
              </a:cxn>
              <a:cxn ang="0">
                <a:pos x="22" y="1"/>
              </a:cxn>
            </a:cxnLst>
            <a:rect l="0" t="0" r="r" b="b"/>
            <a:pathLst>
              <a:path w="38" h="17">
                <a:moveTo>
                  <a:pt x="22" y="1"/>
                </a:moveTo>
                <a:lnTo>
                  <a:pt x="29" y="4"/>
                </a:lnTo>
                <a:lnTo>
                  <a:pt x="38" y="4"/>
                </a:lnTo>
                <a:lnTo>
                  <a:pt x="38" y="10"/>
                </a:lnTo>
                <a:lnTo>
                  <a:pt x="33" y="15"/>
                </a:lnTo>
                <a:lnTo>
                  <a:pt x="3" y="17"/>
                </a:lnTo>
                <a:lnTo>
                  <a:pt x="0" y="15"/>
                </a:lnTo>
                <a:lnTo>
                  <a:pt x="5" y="15"/>
                </a:lnTo>
                <a:lnTo>
                  <a:pt x="17" y="10"/>
                </a:lnTo>
                <a:lnTo>
                  <a:pt x="5" y="6"/>
                </a:lnTo>
                <a:lnTo>
                  <a:pt x="12" y="6"/>
                </a:lnTo>
                <a:lnTo>
                  <a:pt x="5" y="4"/>
                </a:lnTo>
                <a:lnTo>
                  <a:pt x="21" y="4"/>
                </a:lnTo>
                <a:lnTo>
                  <a:pt x="22" y="1"/>
                </a:lnTo>
                <a:lnTo>
                  <a:pt x="21" y="1"/>
                </a:lnTo>
                <a:lnTo>
                  <a:pt x="22" y="0"/>
                </a:lnTo>
                <a:lnTo>
                  <a:pt x="28" y="0"/>
                </a:lnTo>
                <a:lnTo>
                  <a:pt x="22" y="1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1" name="Freeform 1933"/>
          <p:cNvSpPr>
            <a:spLocks/>
          </p:cNvSpPr>
          <p:nvPr/>
        </p:nvSpPr>
        <p:spPr bwMode="auto">
          <a:xfrm>
            <a:off x="4378322" y="2944815"/>
            <a:ext cx="53975" cy="22225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9" y="5"/>
              </a:cxn>
              <a:cxn ang="0">
                <a:pos x="9" y="7"/>
              </a:cxn>
              <a:cxn ang="0">
                <a:pos x="19" y="7"/>
              </a:cxn>
              <a:cxn ang="0">
                <a:pos x="19" y="5"/>
              </a:cxn>
              <a:cxn ang="0">
                <a:pos x="34" y="0"/>
              </a:cxn>
              <a:cxn ang="0">
                <a:pos x="29" y="7"/>
              </a:cxn>
              <a:cxn ang="0">
                <a:pos x="19" y="9"/>
              </a:cxn>
              <a:cxn ang="0">
                <a:pos x="19" y="14"/>
              </a:cxn>
              <a:cxn ang="0">
                <a:pos x="9" y="12"/>
              </a:cxn>
              <a:cxn ang="0">
                <a:pos x="0" y="12"/>
              </a:cxn>
            </a:cxnLst>
            <a:rect l="0" t="0" r="r" b="b"/>
            <a:pathLst>
              <a:path w="34" h="14">
                <a:moveTo>
                  <a:pt x="0" y="12"/>
                </a:moveTo>
                <a:lnTo>
                  <a:pt x="9" y="5"/>
                </a:lnTo>
                <a:lnTo>
                  <a:pt x="9" y="7"/>
                </a:lnTo>
                <a:lnTo>
                  <a:pt x="19" y="7"/>
                </a:lnTo>
                <a:lnTo>
                  <a:pt x="19" y="5"/>
                </a:lnTo>
                <a:lnTo>
                  <a:pt x="34" y="0"/>
                </a:lnTo>
                <a:lnTo>
                  <a:pt x="29" y="7"/>
                </a:lnTo>
                <a:lnTo>
                  <a:pt x="19" y="9"/>
                </a:lnTo>
                <a:lnTo>
                  <a:pt x="19" y="14"/>
                </a:lnTo>
                <a:lnTo>
                  <a:pt x="9" y="12"/>
                </a:lnTo>
                <a:lnTo>
                  <a:pt x="0" y="1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2" name="Freeform 1934"/>
          <p:cNvSpPr>
            <a:spLocks/>
          </p:cNvSpPr>
          <p:nvPr/>
        </p:nvSpPr>
        <p:spPr bwMode="auto">
          <a:xfrm>
            <a:off x="4378322" y="2944815"/>
            <a:ext cx="53975" cy="22225"/>
          </a:xfrm>
          <a:custGeom>
            <a:avLst/>
            <a:gdLst/>
            <a:ahLst/>
            <a:cxnLst>
              <a:cxn ang="0">
                <a:pos x="0" y="12"/>
              </a:cxn>
              <a:cxn ang="0">
                <a:pos x="9" y="5"/>
              </a:cxn>
              <a:cxn ang="0">
                <a:pos x="9" y="7"/>
              </a:cxn>
              <a:cxn ang="0">
                <a:pos x="19" y="7"/>
              </a:cxn>
              <a:cxn ang="0">
                <a:pos x="19" y="5"/>
              </a:cxn>
              <a:cxn ang="0">
                <a:pos x="34" y="0"/>
              </a:cxn>
              <a:cxn ang="0">
                <a:pos x="29" y="7"/>
              </a:cxn>
              <a:cxn ang="0">
                <a:pos x="19" y="9"/>
              </a:cxn>
              <a:cxn ang="0">
                <a:pos x="19" y="14"/>
              </a:cxn>
              <a:cxn ang="0">
                <a:pos x="9" y="12"/>
              </a:cxn>
              <a:cxn ang="0">
                <a:pos x="0" y="12"/>
              </a:cxn>
            </a:cxnLst>
            <a:rect l="0" t="0" r="r" b="b"/>
            <a:pathLst>
              <a:path w="34" h="14">
                <a:moveTo>
                  <a:pt x="0" y="12"/>
                </a:moveTo>
                <a:lnTo>
                  <a:pt x="9" y="5"/>
                </a:lnTo>
                <a:lnTo>
                  <a:pt x="9" y="7"/>
                </a:lnTo>
                <a:lnTo>
                  <a:pt x="19" y="7"/>
                </a:lnTo>
                <a:lnTo>
                  <a:pt x="19" y="5"/>
                </a:lnTo>
                <a:lnTo>
                  <a:pt x="34" y="0"/>
                </a:lnTo>
                <a:lnTo>
                  <a:pt x="29" y="7"/>
                </a:lnTo>
                <a:lnTo>
                  <a:pt x="19" y="9"/>
                </a:lnTo>
                <a:lnTo>
                  <a:pt x="19" y="14"/>
                </a:lnTo>
                <a:lnTo>
                  <a:pt x="9" y="12"/>
                </a:lnTo>
                <a:lnTo>
                  <a:pt x="0" y="1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3" name="Freeform 1935"/>
          <p:cNvSpPr>
            <a:spLocks/>
          </p:cNvSpPr>
          <p:nvPr/>
        </p:nvSpPr>
        <p:spPr bwMode="auto">
          <a:xfrm>
            <a:off x="4478335" y="2962278"/>
            <a:ext cx="82550" cy="14288"/>
          </a:xfrm>
          <a:custGeom>
            <a:avLst/>
            <a:gdLst/>
            <a:ahLst/>
            <a:cxnLst>
              <a:cxn ang="0">
                <a:pos x="24" y="2"/>
              </a:cxn>
              <a:cxn ang="0">
                <a:pos x="24" y="0"/>
              </a:cxn>
              <a:cxn ang="0">
                <a:pos x="0" y="4"/>
              </a:cxn>
              <a:cxn ang="0">
                <a:pos x="5" y="6"/>
              </a:cxn>
              <a:cxn ang="0">
                <a:pos x="19" y="9"/>
              </a:cxn>
              <a:cxn ang="0">
                <a:pos x="24" y="9"/>
              </a:cxn>
              <a:cxn ang="0">
                <a:pos x="29" y="7"/>
              </a:cxn>
              <a:cxn ang="0">
                <a:pos x="39" y="9"/>
              </a:cxn>
              <a:cxn ang="0">
                <a:pos x="52" y="5"/>
              </a:cxn>
              <a:cxn ang="0">
                <a:pos x="41" y="3"/>
              </a:cxn>
              <a:cxn ang="0">
                <a:pos x="39" y="3"/>
              </a:cxn>
              <a:cxn ang="0">
                <a:pos x="31" y="2"/>
              </a:cxn>
              <a:cxn ang="0">
                <a:pos x="24" y="2"/>
              </a:cxn>
            </a:cxnLst>
            <a:rect l="0" t="0" r="r" b="b"/>
            <a:pathLst>
              <a:path w="52" h="9">
                <a:moveTo>
                  <a:pt x="24" y="2"/>
                </a:moveTo>
                <a:lnTo>
                  <a:pt x="24" y="0"/>
                </a:lnTo>
                <a:lnTo>
                  <a:pt x="0" y="4"/>
                </a:lnTo>
                <a:lnTo>
                  <a:pt x="5" y="6"/>
                </a:lnTo>
                <a:lnTo>
                  <a:pt x="19" y="9"/>
                </a:lnTo>
                <a:lnTo>
                  <a:pt x="24" y="9"/>
                </a:lnTo>
                <a:lnTo>
                  <a:pt x="29" y="7"/>
                </a:lnTo>
                <a:lnTo>
                  <a:pt x="39" y="9"/>
                </a:lnTo>
                <a:lnTo>
                  <a:pt x="52" y="5"/>
                </a:lnTo>
                <a:lnTo>
                  <a:pt x="41" y="3"/>
                </a:lnTo>
                <a:lnTo>
                  <a:pt x="39" y="3"/>
                </a:lnTo>
                <a:lnTo>
                  <a:pt x="31" y="2"/>
                </a:lnTo>
                <a:lnTo>
                  <a:pt x="24" y="2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4" name="Freeform 1936"/>
          <p:cNvSpPr>
            <a:spLocks/>
          </p:cNvSpPr>
          <p:nvPr/>
        </p:nvSpPr>
        <p:spPr bwMode="auto">
          <a:xfrm>
            <a:off x="4478335" y="2962278"/>
            <a:ext cx="82550" cy="14288"/>
          </a:xfrm>
          <a:custGeom>
            <a:avLst/>
            <a:gdLst/>
            <a:ahLst/>
            <a:cxnLst>
              <a:cxn ang="0">
                <a:pos x="24" y="2"/>
              </a:cxn>
              <a:cxn ang="0">
                <a:pos x="24" y="0"/>
              </a:cxn>
              <a:cxn ang="0">
                <a:pos x="0" y="4"/>
              </a:cxn>
              <a:cxn ang="0">
                <a:pos x="5" y="6"/>
              </a:cxn>
              <a:cxn ang="0">
                <a:pos x="19" y="9"/>
              </a:cxn>
              <a:cxn ang="0">
                <a:pos x="24" y="9"/>
              </a:cxn>
              <a:cxn ang="0">
                <a:pos x="29" y="7"/>
              </a:cxn>
              <a:cxn ang="0">
                <a:pos x="39" y="9"/>
              </a:cxn>
              <a:cxn ang="0">
                <a:pos x="52" y="5"/>
              </a:cxn>
              <a:cxn ang="0">
                <a:pos x="41" y="3"/>
              </a:cxn>
              <a:cxn ang="0">
                <a:pos x="39" y="3"/>
              </a:cxn>
              <a:cxn ang="0">
                <a:pos x="31" y="2"/>
              </a:cxn>
              <a:cxn ang="0">
                <a:pos x="24" y="2"/>
              </a:cxn>
            </a:cxnLst>
            <a:rect l="0" t="0" r="r" b="b"/>
            <a:pathLst>
              <a:path w="52" h="9">
                <a:moveTo>
                  <a:pt x="24" y="2"/>
                </a:moveTo>
                <a:lnTo>
                  <a:pt x="24" y="0"/>
                </a:lnTo>
                <a:lnTo>
                  <a:pt x="0" y="4"/>
                </a:lnTo>
                <a:lnTo>
                  <a:pt x="5" y="6"/>
                </a:lnTo>
                <a:lnTo>
                  <a:pt x="19" y="9"/>
                </a:lnTo>
                <a:lnTo>
                  <a:pt x="24" y="9"/>
                </a:lnTo>
                <a:lnTo>
                  <a:pt x="29" y="7"/>
                </a:lnTo>
                <a:lnTo>
                  <a:pt x="39" y="9"/>
                </a:lnTo>
                <a:lnTo>
                  <a:pt x="52" y="5"/>
                </a:lnTo>
                <a:lnTo>
                  <a:pt x="41" y="3"/>
                </a:lnTo>
                <a:lnTo>
                  <a:pt x="39" y="3"/>
                </a:lnTo>
                <a:lnTo>
                  <a:pt x="31" y="2"/>
                </a:lnTo>
                <a:lnTo>
                  <a:pt x="24" y="2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3795" name="Group 1937"/>
          <p:cNvGrpSpPr>
            <a:grpSpLocks/>
          </p:cNvGrpSpPr>
          <p:nvPr/>
        </p:nvGrpSpPr>
        <p:grpSpPr bwMode="auto">
          <a:xfrm>
            <a:off x="5262559" y="3063878"/>
            <a:ext cx="387350" cy="203200"/>
            <a:chOff x="3459" y="2085"/>
            <a:chExt cx="244" cy="128"/>
          </a:xfrm>
        </p:grpSpPr>
        <p:sp>
          <p:nvSpPr>
            <p:cNvPr id="3865" name="Freeform 1938"/>
            <p:cNvSpPr>
              <a:spLocks/>
            </p:cNvSpPr>
            <p:nvPr/>
          </p:nvSpPr>
          <p:spPr bwMode="auto">
            <a:xfrm>
              <a:off x="3459" y="2085"/>
              <a:ext cx="180" cy="128"/>
            </a:xfrm>
            <a:custGeom>
              <a:avLst/>
              <a:gdLst/>
              <a:ahLst/>
              <a:cxnLst>
                <a:cxn ang="0">
                  <a:pos x="159" y="47"/>
                </a:cxn>
                <a:cxn ang="0">
                  <a:pos x="130" y="40"/>
                </a:cxn>
                <a:cxn ang="0">
                  <a:pos x="95" y="33"/>
                </a:cxn>
                <a:cxn ang="0">
                  <a:pos x="81" y="26"/>
                </a:cxn>
                <a:cxn ang="0">
                  <a:pos x="73" y="16"/>
                </a:cxn>
                <a:cxn ang="0">
                  <a:pos x="76" y="12"/>
                </a:cxn>
                <a:cxn ang="0">
                  <a:pos x="81" y="6"/>
                </a:cxn>
                <a:cxn ang="0">
                  <a:pos x="61" y="6"/>
                </a:cxn>
                <a:cxn ang="0">
                  <a:pos x="42" y="0"/>
                </a:cxn>
                <a:cxn ang="0">
                  <a:pos x="30" y="2"/>
                </a:cxn>
                <a:cxn ang="0">
                  <a:pos x="30" y="4"/>
                </a:cxn>
                <a:cxn ang="0">
                  <a:pos x="35" y="9"/>
                </a:cxn>
                <a:cxn ang="0">
                  <a:pos x="38" y="16"/>
                </a:cxn>
                <a:cxn ang="0">
                  <a:pos x="43" y="21"/>
                </a:cxn>
                <a:cxn ang="0">
                  <a:pos x="21" y="40"/>
                </a:cxn>
                <a:cxn ang="0">
                  <a:pos x="9" y="44"/>
                </a:cxn>
                <a:cxn ang="0">
                  <a:pos x="14" y="49"/>
                </a:cxn>
                <a:cxn ang="0">
                  <a:pos x="17" y="54"/>
                </a:cxn>
                <a:cxn ang="0">
                  <a:pos x="0" y="57"/>
                </a:cxn>
                <a:cxn ang="0">
                  <a:pos x="19" y="61"/>
                </a:cxn>
                <a:cxn ang="0">
                  <a:pos x="9" y="63"/>
                </a:cxn>
                <a:cxn ang="0">
                  <a:pos x="35" y="70"/>
                </a:cxn>
                <a:cxn ang="0">
                  <a:pos x="38" y="63"/>
                </a:cxn>
                <a:cxn ang="0">
                  <a:pos x="54" y="90"/>
                </a:cxn>
                <a:cxn ang="0">
                  <a:pos x="83" y="123"/>
                </a:cxn>
                <a:cxn ang="0">
                  <a:pos x="100" y="121"/>
                </a:cxn>
                <a:cxn ang="0">
                  <a:pos x="111" y="116"/>
                </a:cxn>
                <a:cxn ang="0">
                  <a:pos x="116" y="103"/>
                </a:cxn>
                <a:cxn ang="0">
                  <a:pos x="116" y="93"/>
                </a:cxn>
                <a:cxn ang="0">
                  <a:pos x="119" y="90"/>
                </a:cxn>
                <a:cxn ang="0">
                  <a:pos x="151" y="80"/>
                </a:cxn>
                <a:cxn ang="0">
                  <a:pos x="164" y="74"/>
                </a:cxn>
                <a:cxn ang="0">
                  <a:pos x="175" y="67"/>
                </a:cxn>
                <a:cxn ang="0">
                  <a:pos x="180" y="67"/>
                </a:cxn>
                <a:cxn ang="0">
                  <a:pos x="170" y="53"/>
                </a:cxn>
                <a:cxn ang="0">
                  <a:pos x="170" y="49"/>
                </a:cxn>
              </a:cxnLst>
              <a:rect l="0" t="0" r="r" b="b"/>
              <a:pathLst>
                <a:path w="180" h="128">
                  <a:moveTo>
                    <a:pt x="170" y="47"/>
                  </a:moveTo>
                  <a:lnTo>
                    <a:pt x="159" y="47"/>
                  </a:lnTo>
                  <a:lnTo>
                    <a:pt x="145" y="44"/>
                  </a:lnTo>
                  <a:lnTo>
                    <a:pt x="130" y="40"/>
                  </a:lnTo>
                  <a:lnTo>
                    <a:pt x="119" y="40"/>
                  </a:lnTo>
                  <a:lnTo>
                    <a:pt x="95" y="33"/>
                  </a:lnTo>
                  <a:lnTo>
                    <a:pt x="100" y="29"/>
                  </a:lnTo>
                  <a:lnTo>
                    <a:pt x="81" y="26"/>
                  </a:lnTo>
                  <a:lnTo>
                    <a:pt x="71" y="21"/>
                  </a:lnTo>
                  <a:lnTo>
                    <a:pt x="73" y="16"/>
                  </a:lnTo>
                  <a:lnTo>
                    <a:pt x="81" y="16"/>
                  </a:lnTo>
                  <a:lnTo>
                    <a:pt x="76" y="12"/>
                  </a:lnTo>
                  <a:lnTo>
                    <a:pt x="81" y="8"/>
                  </a:lnTo>
                  <a:lnTo>
                    <a:pt x="81" y="6"/>
                  </a:lnTo>
                  <a:lnTo>
                    <a:pt x="71" y="4"/>
                  </a:lnTo>
                  <a:lnTo>
                    <a:pt x="61" y="6"/>
                  </a:lnTo>
                  <a:lnTo>
                    <a:pt x="47" y="4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24" y="4"/>
                  </a:lnTo>
                  <a:lnTo>
                    <a:pt x="30" y="4"/>
                  </a:lnTo>
                  <a:lnTo>
                    <a:pt x="35" y="6"/>
                  </a:lnTo>
                  <a:lnTo>
                    <a:pt x="35" y="9"/>
                  </a:lnTo>
                  <a:lnTo>
                    <a:pt x="38" y="11"/>
                  </a:lnTo>
                  <a:lnTo>
                    <a:pt x="38" y="16"/>
                  </a:lnTo>
                  <a:lnTo>
                    <a:pt x="47" y="21"/>
                  </a:lnTo>
                  <a:lnTo>
                    <a:pt x="43" y="21"/>
                  </a:lnTo>
                  <a:lnTo>
                    <a:pt x="47" y="26"/>
                  </a:lnTo>
                  <a:lnTo>
                    <a:pt x="21" y="40"/>
                  </a:lnTo>
                  <a:lnTo>
                    <a:pt x="9" y="40"/>
                  </a:lnTo>
                  <a:lnTo>
                    <a:pt x="9" y="44"/>
                  </a:lnTo>
                  <a:lnTo>
                    <a:pt x="14" y="47"/>
                  </a:lnTo>
                  <a:lnTo>
                    <a:pt x="14" y="49"/>
                  </a:lnTo>
                  <a:lnTo>
                    <a:pt x="19" y="49"/>
                  </a:lnTo>
                  <a:lnTo>
                    <a:pt x="17" y="54"/>
                  </a:lnTo>
                  <a:lnTo>
                    <a:pt x="4" y="55"/>
                  </a:lnTo>
                  <a:lnTo>
                    <a:pt x="0" y="57"/>
                  </a:lnTo>
                  <a:lnTo>
                    <a:pt x="9" y="63"/>
                  </a:lnTo>
                  <a:lnTo>
                    <a:pt x="19" y="61"/>
                  </a:lnTo>
                  <a:lnTo>
                    <a:pt x="17" y="63"/>
                  </a:lnTo>
                  <a:lnTo>
                    <a:pt x="9" y="63"/>
                  </a:lnTo>
                  <a:lnTo>
                    <a:pt x="24" y="72"/>
                  </a:lnTo>
                  <a:lnTo>
                    <a:pt x="35" y="70"/>
                  </a:lnTo>
                  <a:lnTo>
                    <a:pt x="38" y="70"/>
                  </a:lnTo>
                  <a:lnTo>
                    <a:pt x="38" y="63"/>
                  </a:lnTo>
                  <a:lnTo>
                    <a:pt x="42" y="63"/>
                  </a:lnTo>
                  <a:lnTo>
                    <a:pt x="54" y="90"/>
                  </a:lnTo>
                  <a:lnTo>
                    <a:pt x="64" y="97"/>
                  </a:lnTo>
                  <a:lnTo>
                    <a:pt x="83" y="123"/>
                  </a:lnTo>
                  <a:lnTo>
                    <a:pt x="95" y="128"/>
                  </a:lnTo>
                  <a:lnTo>
                    <a:pt x="100" y="121"/>
                  </a:lnTo>
                  <a:lnTo>
                    <a:pt x="106" y="119"/>
                  </a:lnTo>
                  <a:lnTo>
                    <a:pt x="111" y="116"/>
                  </a:lnTo>
                  <a:lnTo>
                    <a:pt x="111" y="111"/>
                  </a:lnTo>
                  <a:lnTo>
                    <a:pt x="116" y="103"/>
                  </a:lnTo>
                  <a:lnTo>
                    <a:pt x="111" y="95"/>
                  </a:lnTo>
                  <a:lnTo>
                    <a:pt x="116" y="93"/>
                  </a:lnTo>
                  <a:lnTo>
                    <a:pt x="119" y="93"/>
                  </a:lnTo>
                  <a:lnTo>
                    <a:pt x="119" y="90"/>
                  </a:lnTo>
                  <a:lnTo>
                    <a:pt x="125" y="90"/>
                  </a:lnTo>
                  <a:lnTo>
                    <a:pt x="151" y="80"/>
                  </a:lnTo>
                  <a:lnTo>
                    <a:pt x="151" y="77"/>
                  </a:lnTo>
                  <a:lnTo>
                    <a:pt x="164" y="74"/>
                  </a:lnTo>
                  <a:lnTo>
                    <a:pt x="164" y="67"/>
                  </a:lnTo>
                  <a:lnTo>
                    <a:pt x="175" y="67"/>
                  </a:lnTo>
                  <a:lnTo>
                    <a:pt x="175" y="64"/>
                  </a:lnTo>
                  <a:lnTo>
                    <a:pt x="180" y="67"/>
                  </a:lnTo>
                  <a:lnTo>
                    <a:pt x="175" y="54"/>
                  </a:lnTo>
                  <a:lnTo>
                    <a:pt x="170" y="53"/>
                  </a:lnTo>
                  <a:lnTo>
                    <a:pt x="175" y="51"/>
                  </a:lnTo>
                  <a:lnTo>
                    <a:pt x="170" y="49"/>
                  </a:lnTo>
                  <a:lnTo>
                    <a:pt x="170" y="47"/>
                  </a:lnTo>
                  <a:close/>
                </a:path>
              </a:pathLst>
            </a:custGeom>
            <a:noFill/>
            <a:ln w="9525" cap="rnd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66" name="Freeform 1939"/>
            <p:cNvSpPr>
              <a:spLocks/>
            </p:cNvSpPr>
            <p:nvPr/>
          </p:nvSpPr>
          <p:spPr bwMode="auto">
            <a:xfrm>
              <a:off x="3623" y="2116"/>
              <a:ext cx="80" cy="32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16" y="16"/>
                </a:cxn>
                <a:cxn ang="0">
                  <a:pos x="21" y="20"/>
                </a:cxn>
                <a:cxn ang="0">
                  <a:pos x="45" y="20"/>
                </a:cxn>
                <a:cxn ang="0">
                  <a:pos x="30" y="24"/>
                </a:cxn>
                <a:cxn ang="0">
                  <a:pos x="30" y="26"/>
                </a:cxn>
                <a:cxn ang="0">
                  <a:pos x="45" y="30"/>
                </a:cxn>
                <a:cxn ang="0">
                  <a:pos x="45" y="26"/>
                </a:cxn>
                <a:cxn ang="0">
                  <a:pos x="51" y="32"/>
                </a:cxn>
                <a:cxn ang="0">
                  <a:pos x="56" y="32"/>
                </a:cxn>
                <a:cxn ang="0">
                  <a:pos x="56" y="26"/>
                </a:cxn>
                <a:cxn ang="0">
                  <a:pos x="59" y="26"/>
                </a:cxn>
                <a:cxn ang="0">
                  <a:pos x="65" y="16"/>
                </a:cxn>
                <a:cxn ang="0">
                  <a:pos x="75" y="9"/>
                </a:cxn>
                <a:cxn ang="0">
                  <a:pos x="80" y="9"/>
                </a:cxn>
                <a:cxn ang="0">
                  <a:pos x="65" y="0"/>
                </a:cxn>
                <a:cxn ang="0">
                  <a:pos x="56" y="1"/>
                </a:cxn>
                <a:cxn ang="0">
                  <a:pos x="42" y="5"/>
                </a:cxn>
                <a:cxn ang="0">
                  <a:pos x="30" y="9"/>
                </a:cxn>
                <a:cxn ang="0">
                  <a:pos x="35" y="9"/>
                </a:cxn>
                <a:cxn ang="0">
                  <a:pos x="35" y="13"/>
                </a:cxn>
                <a:cxn ang="0">
                  <a:pos x="11" y="13"/>
                </a:cxn>
                <a:cxn ang="0">
                  <a:pos x="11" y="9"/>
                </a:cxn>
                <a:cxn ang="0">
                  <a:pos x="0" y="9"/>
                </a:cxn>
                <a:cxn ang="0">
                  <a:pos x="0" y="13"/>
                </a:cxn>
                <a:cxn ang="0">
                  <a:pos x="6" y="16"/>
                </a:cxn>
              </a:cxnLst>
              <a:rect l="0" t="0" r="r" b="b"/>
              <a:pathLst>
                <a:path w="80" h="32">
                  <a:moveTo>
                    <a:pt x="6" y="16"/>
                  </a:moveTo>
                  <a:lnTo>
                    <a:pt x="16" y="16"/>
                  </a:lnTo>
                  <a:lnTo>
                    <a:pt x="21" y="20"/>
                  </a:lnTo>
                  <a:lnTo>
                    <a:pt x="45" y="20"/>
                  </a:lnTo>
                  <a:lnTo>
                    <a:pt x="30" y="24"/>
                  </a:lnTo>
                  <a:lnTo>
                    <a:pt x="30" y="26"/>
                  </a:lnTo>
                  <a:lnTo>
                    <a:pt x="45" y="30"/>
                  </a:lnTo>
                  <a:lnTo>
                    <a:pt x="45" y="26"/>
                  </a:lnTo>
                  <a:lnTo>
                    <a:pt x="51" y="32"/>
                  </a:lnTo>
                  <a:lnTo>
                    <a:pt x="56" y="32"/>
                  </a:lnTo>
                  <a:lnTo>
                    <a:pt x="56" y="26"/>
                  </a:lnTo>
                  <a:lnTo>
                    <a:pt x="59" y="26"/>
                  </a:lnTo>
                  <a:lnTo>
                    <a:pt x="65" y="16"/>
                  </a:lnTo>
                  <a:lnTo>
                    <a:pt x="75" y="9"/>
                  </a:lnTo>
                  <a:lnTo>
                    <a:pt x="80" y="9"/>
                  </a:lnTo>
                  <a:lnTo>
                    <a:pt x="65" y="0"/>
                  </a:lnTo>
                  <a:lnTo>
                    <a:pt x="56" y="1"/>
                  </a:lnTo>
                  <a:lnTo>
                    <a:pt x="42" y="5"/>
                  </a:lnTo>
                  <a:lnTo>
                    <a:pt x="30" y="9"/>
                  </a:lnTo>
                  <a:lnTo>
                    <a:pt x="35" y="9"/>
                  </a:lnTo>
                  <a:lnTo>
                    <a:pt x="35" y="13"/>
                  </a:lnTo>
                  <a:lnTo>
                    <a:pt x="11" y="13"/>
                  </a:lnTo>
                  <a:lnTo>
                    <a:pt x="11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6" y="16"/>
                  </a:lnTo>
                </a:path>
              </a:pathLst>
            </a:custGeom>
            <a:noFill/>
            <a:ln w="9525" cap="rnd">
              <a:solidFill>
                <a:srgbClr val="C0C0C0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3796" name="Freeform 1940"/>
          <p:cNvSpPr>
            <a:spLocks/>
          </p:cNvSpPr>
          <p:nvPr/>
        </p:nvSpPr>
        <p:spPr bwMode="auto">
          <a:xfrm>
            <a:off x="5153022" y="3063878"/>
            <a:ext cx="188912" cy="92075"/>
          </a:xfrm>
          <a:custGeom>
            <a:avLst/>
            <a:gdLst/>
            <a:ahLst/>
            <a:cxnLst>
              <a:cxn ang="0">
                <a:pos x="119" y="4"/>
              </a:cxn>
              <a:cxn ang="0">
                <a:pos x="116" y="4"/>
              </a:cxn>
              <a:cxn ang="0">
                <a:pos x="107" y="0"/>
              </a:cxn>
              <a:cxn ang="0">
                <a:pos x="87" y="0"/>
              </a:cxn>
              <a:cxn ang="0">
                <a:pos x="78" y="3"/>
              </a:cxn>
              <a:cxn ang="0">
                <a:pos x="76" y="10"/>
              </a:cxn>
              <a:cxn ang="0">
                <a:pos x="69" y="11"/>
              </a:cxn>
              <a:cxn ang="0">
                <a:pos x="73" y="12"/>
              </a:cxn>
              <a:cxn ang="0">
                <a:pos x="69" y="16"/>
              </a:cxn>
              <a:cxn ang="0">
                <a:pos x="69" y="24"/>
              </a:cxn>
              <a:cxn ang="0">
                <a:pos x="43" y="26"/>
              </a:cxn>
              <a:cxn ang="0">
                <a:pos x="43" y="30"/>
              </a:cxn>
              <a:cxn ang="0">
                <a:pos x="9" y="31"/>
              </a:cxn>
              <a:cxn ang="0">
                <a:pos x="0" y="30"/>
              </a:cxn>
              <a:cxn ang="0">
                <a:pos x="9" y="36"/>
              </a:cxn>
              <a:cxn ang="0">
                <a:pos x="14" y="36"/>
              </a:cxn>
              <a:cxn ang="0">
                <a:pos x="19" y="42"/>
              </a:cxn>
              <a:cxn ang="0">
                <a:pos x="19" y="45"/>
              </a:cxn>
              <a:cxn ang="0">
                <a:pos x="9" y="47"/>
              </a:cxn>
              <a:cxn ang="0">
                <a:pos x="9" y="52"/>
              </a:cxn>
              <a:cxn ang="0">
                <a:pos x="54" y="52"/>
              </a:cxn>
              <a:cxn ang="0">
                <a:pos x="64" y="58"/>
              </a:cxn>
              <a:cxn ang="0">
                <a:pos x="69" y="57"/>
              </a:cxn>
              <a:cxn ang="0">
                <a:pos x="73" y="55"/>
              </a:cxn>
              <a:cxn ang="0">
                <a:pos x="88" y="55"/>
              </a:cxn>
              <a:cxn ang="0">
                <a:pos x="87" y="49"/>
              </a:cxn>
              <a:cxn ang="0">
                <a:pos x="83" y="49"/>
              </a:cxn>
              <a:cxn ang="0">
                <a:pos x="83" y="47"/>
              </a:cxn>
              <a:cxn ang="0">
                <a:pos x="78" y="45"/>
              </a:cxn>
              <a:cxn ang="0">
                <a:pos x="78" y="40"/>
              </a:cxn>
              <a:cxn ang="0">
                <a:pos x="93" y="40"/>
              </a:cxn>
              <a:cxn ang="0">
                <a:pos x="116" y="26"/>
              </a:cxn>
              <a:cxn ang="0">
                <a:pos x="107" y="21"/>
              </a:cxn>
              <a:cxn ang="0">
                <a:pos x="116" y="21"/>
              </a:cxn>
              <a:cxn ang="0">
                <a:pos x="107" y="14"/>
              </a:cxn>
              <a:cxn ang="0">
                <a:pos x="107" y="10"/>
              </a:cxn>
              <a:cxn ang="0">
                <a:pos x="104" y="9"/>
              </a:cxn>
              <a:cxn ang="0">
                <a:pos x="100" y="6"/>
              </a:cxn>
              <a:cxn ang="0">
                <a:pos x="99" y="4"/>
              </a:cxn>
              <a:cxn ang="0">
                <a:pos x="93" y="4"/>
              </a:cxn>
              <a:cxn ang="0">
                <a:pos x="99" y="3"/>
              </a:cxn>
              <a:cxn ang="0">
                <a:pos x="99" y="0"/>
              </a:cxn>
              <a:cxn ang="0">
                <a:pos x="107" y="0"/>
              </a:cxn>
              <a:cxn ang="0">
                <a:pos x="118" y="4"/>
              </a:cxn>
              <a:cxn ang="0">
                <a:pos x="119" y="4"/>
              </a:cxn>
            </a:cxnLst>
            <a:rect l="0" t="0" r="r" b="b"/>
            <a:pathLst>
              <a:path w="119" h="58">
                <a:moveTo>
                  <a:pt x="119" y="4"/>
                </a:moveTo>
                <a:lnTo>
                  <a:pt x="116" y="4"/>
                </a:lnTo>
                <a:lnTo>
                  <a:pt x="107" y="0"/>
                </a:lnTo>
                <a:lnTo>
                  <a:pt x="87" y="0"/>
                </a:lnTo>
                <a:lnTo>
                  <a:pt x="78" y="3"/>
                </a:lnTo>
                <a:lnTo>
                  <a:pt x="76" y="10"/>
                </a:lnTo>
                <a:lnTo>
                  <a:pt x="69" y="11"/>
                </a:lnTo>
                <a:lnTo>
                  <a:pt x="73" y="12"/>
                </a:lnTo>
                <a:lnTo>
                  <a:pt x="69" y="16"/>
                </a:lnTo>
                <a:lnTo>
                  <a:pt x="69" y="24"/>
                </a:lnTo>
                <a:lnTo>
                  <a:pt x="43" y="26"/>
                </a:lnTo>
                <a:lnTo>
                  <a:pt x="43" y="30"/>
                </a:lnTo>
                <a:lnTo>
                  <a:pt x="9" y="31"/>
                </a:lnTo>
                <a:lnTo>
                  <a:pt x="0" y="30"/>
                </a:lnTo>
                <a:lnTo>
                  <a:pt x="9" y="36"/>
                </a:lnTo>
                <a:lnTo>
                  <a:pt x="14" y="36"/>
                </a:lnTo>
                <a:lnTo>
                  <a:pt x="19" y="42"/>
                </a:lnTo>
                <a:lnTo>
                  <a:pt x="19" y="45"/>
                </a:lnTo>
                <a:lnTo>
                  <a:pt x="9" y="47"/>
                </a:lnTo>
                <a:lnTo>
                  <a:pt x="9" y="52"/>
                </a:lnTo>
                <a:lnTo>
                  <a:pt x="54" y="52"/>
                </a:lnTo>
                <a:lnTo>
                  <a:pt x="64" y="58"/>
                </a:lnTo>
                <a:lnTo>
                  <a:pt x="69" y="57"/>
                </a:lnTo>
                <a:lnTo>
                  <a:pt x="73" y="55"/>
                </a:lnTo>
                <a:lnTo>
                  <a:pt x="88" y="55"/>
                </a:lnTo>
                <a:lnTo>
                  <a:pt x="87" y="49"/>
                </a:lnTo>
                <a:lnTo>
                  <a:pt x="83" y="49"/>
                </a:lnTo>
                <a:lnTo>
                  <a:pt x="83" y="47"/>
                </a:lnTo>
                <a:lnTo>
                  <a:pt x="78" y="45"/>
                </a:lnTo>
                <a:lnTo>
                  <a:pt x="78" y="40"/>
                </a:lnTo>
                <a:lnTo>
                  <a:pt x="93" y="40"/>
                </a:lnTo>
                <a:lnTo>
                  <a:pt x="116" y="26"/>
                </a:lnTo>
                <a:lnTo>
                  <a:pt x="107" y="21"/>
                </a:lnTo>
                <a:lnTo>
                  <a:pt x="116" y="21"/>
                </a:lnTo>
                <a:lnTo>
                  <a:pt x="107" y="14"/>
                </a:lnTo>
                <a:lnTo>
                  <a:pt x="107" y="10"/>
                </a:lnTo>
                <a:lnTo>
                  <a:pt x="104" y="9"/>
                </a:lnTo>
                <a:lnTo>
                  <a:pt x="100" y="6"/>
                </a:lnTo>
                <a:lnTo>
                  <a:pt x="99" y="4"/>
                </a:lnTo>
                <a:lnTo>
                  <a:pt x="93" y="4"/>
                </a:lnTo>
                <a:lnTo>
                  <a:pt x="99" y="3"/>
                </a:lnTo>
                <a:lnTo>
                  <a:pt x="99" y="0"/>
                </a:lnTo>
                <a:lnTo>
                  <a:pt x="107" y="0"/>
                </a:lnTo>
                <a:lnTo>
                  <a:pt x="118" y="4"/>
                </a:lnTo>
                <a:lnTo>
                  <a:pt x="119" y="4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7" name="Rectangle 1941"/>
          <p:cNvSpPr>
            <a:spLocks noChangeArrowheads="1"/>
          </p:cNvSpPr>
          <p:nvPr/>
        </p:nvSpPr>
        <p:spPr bwMode="auto">
          <a:xfrm>
            <a:off x="6035671" y="3684591"/>
            <a:ext cx="3619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de-DE" sz="600" b="1">
                <a:solidFill>
                  <a:srgbClr val="000000"/>
                </a:solidFill>
              </a:rPr>
              <a:t>7.31.10.25</a:t>
            </a:r>
            <a:endParaRPr lang="de-DE"/>
          </a:p>
        </p:txBody>
      </p:sp>
      <p:sp>
        <p:nvSpPr>
          <p:cNvPr id="3798" name="Rectangle 1942"/>
          <p:cNvSpPr>
            <a:spLocks noChangeArrowheads="1"/>
          </p:cNvSpPr>
          <p:nvPr/>
        </p:nvSpPr>
        <p:spPr bwMode="auto">
          <a:xfrm>
            <a:off x="4397372" y="3043240"/>
            <a:ext cx="1619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de-DE" sz="600" b="1">
                <a:solidFill>
                  <a:srgbClr val="000000"/>
                </a:solidFill>
              </a:rPr>
              <a:t>peer</a:t>
            </a:r>
            <a:endParaRPr lang="de-DE"/>
          </a:p>
        </p:txBody>
      </p:sp>
      <p:sp>
        <p:nvSpPr>
          <p:cNvPr id="3799" name="Rectangle 1943"/>
          <p:cNvSpPr>
            <a:spLocks noChangeArrowheads="1"/>
          </p:cNvSpPr>
          <p:nvPr/>
        </p:nvSpPr>
        <p:spPr bwMode="auto">
          <a:xfrm>
            <a:off x="4562472" y="3043240"/>
            <a:ext cx="254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de-DE" sz="600" b="1">
                <a:solidFill>
                  <a:srgbClr val="000000"/>
                </a:solidFill>
              </a:rPr>
              <a:t>-</a:t>
            </a:r>
            <a:endParaRPr lang="de-DE"/>
          </a:p>
        </p:txBody>
      </p:sp>
      <p:sp>
        <p:nvSpPr>
          <p:cNvPr id="3800" name="Rectangle 1944"/>
          <p:cNvSpPr>
            <a:spLocks noChangeArrowheads="1"/>
          </p:cNvSpPr>
          <p:nvPr/>
        </p:nvSpPr>
        <p:spPr bwMode="auto">
          <a:xfrm>
            <a:off x="4589460" y="3043240"/>
            <a:ext cx="714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de-DE" sz="600" b="1">
                <a:solidFill>
                  <a:srgbClr val="000000"/>
                </a:solidFill>
              </a:rPr>
              <a:t>to</a:t>
            </a:r>
            <a:endParaRPr lang="de-DE"/>
          </a:p>
        </p:txBody>
      </p:sp>
      <p:sp>
        <p:nvSpPr>
          <p:cNvPr id="3801" name="Rectangle 1945"/>
          <p:cNvSpPr>
            <a:spLocks noChangeArrowheads="1"/>
          </p:cNvSpPr>
          <p:nvPr/>
        </p:nvSpPr>
        <p:spPr bwMode="auto">
          <a:xfrm>
            <a:off x="4664072" y="3043240"/>
            <a:ext cx="254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de-DE" sz="600" b="1">
                <a:solidFill>
                  <a:srgbClr val="000000"/>
                </a:solidFill>
              </a:rPr>
              <a:t>-</a:t>
            </a:r>
            <a:endParaRPr lang="de-DE"/>
          </a:p>
        </p:txBody>
      </p:sp>
      <p:sp>
        <p:nvSpPr>
          <p:cNvPr id="3802" name="Rectangle 1946"/>
          <p:cNvSpPr>
            <a:spLocks noChangeArrowheads="1"/>
          </p:cNvSpPr>
          <p:nvPr/>
        </p:nvSpPr>
        <p:spPr bwMode="auto">
          <a:xfrm>
            <a:off x="4691060" y="3043240"/>
            <a:ext cx="3206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de-DE" sz="600" b="1">
                <a:solidFill>
                  <a:srgbClr val="000000"/>
                </a:solidFill>
              </a:rPr>
              <a:t>peer.info</a:t>
            </a:r>
            <a:endParaRPr lang="de-DE"/>
          </a:p>
        </p:txBody>
      </p:sp>
      <p:sp>
        <p:nvSpPr>
          <p:cNvPr id="3803" name="Rectangle 1947"/>
          <p:cNvSpPr>
            <a:spLocks noChangeArrowheads="1"/>
          </p:cNvSpPr>
          <p:nvPr/>
        </p:nvSpPr>
        <p:spPr bwMode="auto">
          <a:xfrm>
            <a:off x="4797422" y="2841628"/>
            <a:ext cx="3190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de-DE" sz="600" b="1">
                <a:solidFill>
                  <a:srgbClr val="000000"/>
                </a:solidFill>
              </a:rPr>
              <a:t>12.5.7.31</a:t>
            </a:r>
            <a:endParaRPr lang="de-DE"/>
          </a:p>
        </p:txBody>
      </p:sp>
      <p:sp>
        <p:nvSpPr>
          <p:cNvPr id="3804" name="Rectangle 1948"/>
          <p:cNvSpPr>
            <a:spLocks noChangeArrowheads="1"/>
          </p:cNvSpPr>
          <p:nvPr/>
        </p:nvSpPr>
        <p:spPr bwMode="auto">
          <a:xfrm>
            <a:off x="4100510" y="3349628"/>
            <a:ext cx="31908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de-DE" sz="600" b="1">
                <a:solidFill>
                  <a:srgbClr val="000000"/>
                </a:solidFill>
              </a:rPr>
              <a:t>95.7.6.10</a:t>
            </a:r>
            <a:endParaRPr lang="de-DE"/>
          </a:p>
        </p:txBody>
      </p:sp>
      <p:sp>
        <p:nvSpPr>
          <p:cNvPr id="3805" name="Rectangle 1949"/>
          <p:cNvSpPr>
            <a:spLocks noChangeArrowheads="1"/>
          </p:cNvSpPr>
          <p:nvPr/>
        </p:nvSpPr>
        <p:spPr bwMode="auto">
          <a:xfrm>
            <a:off x="3473448" y="3679829"/>
            <a:ext cx="3619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de-DE" sz="600" b="1">
                <a:solidFill>
                  <a:srgbClr val="000000"/>
                </a:solidFill>
              </a:rPr>
              <a:t>86.8.10.18</a:t>
            </a:r>
            <a:endParaRPr lang="de-DE"/>
          </a:p>
        </p:txBody>
      </p:sp>
      <p:sp>
        <p:nvSpPr>
          <p:cNvPr id="3806" name="Rectangle 1950"/>
          <p:cNvSpPr>
            <a:spLocks noChangeArrowheads="1"/>
          </p:cNvSpPr>
          <p:nvPr/>
        </p:nvSpPr>
        <p:spPr bwMode="auto">
          <a:xfrm>
            <a:off x="3246436" y="3103565"/>
            <a:ext cx="223837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de-DE" sz="600" b="1">
                <a:solidFill>
                  <a:srgbClr val="000000"/>
                </a:solidFill>
              </a:rPr>
              <a:t>planet</a:t>
            </a:r>
            <a:endParaRPr lang="de-DE"/>
          </a:p>
        </p:txBody>
      </p:sp>
      <p:sp>
        <p:nvSpPr>
          <p:cNvPr id="3807" name="Rectangle 1951"/>
          <p:cNvSpPr>
            <a:spLocks noChangeArrowheads="1"/>
          </p:cNvSpPr>
          <p:nvPr/>
        </p:nvSpPr>
        <p:spPr bwMode="auto">
          <a:xfrm>
            <a:off x="3478210" y="3103565"/>
            <a:ext cx="2540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de-DE" sz="600" b="1">
                <a:solidFill>
                  <a:srgbClr val="000000"/>
                </a:solidFill>
              </a:rPr>
              <a:t>-</a:t>
            </a:r>
            <a:endParaRPr lang="de-DE"/>
          </a:p>
        </p:txBody>
      </p:sp>
      <p:sp>
        <p:nvSpPr>
          <p:cNvPr id="3808" name="Rectangle 1952"/>
          <p:cNvSpPr>
            <a:spLocks noChangeArrowheads="1"/>
          </p:cNvSpPr>
          <p:nvPr/>
        </p:nvSpPr>
        <p:spPr bwMode="auto">
          <a:xfrm>
            <a:off x="3503610" y="3103565"/>
            <a:ext cx="2524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de-DE" sz="600" b="1">
                <a:solidFill>
                  <a:srgbClr val="000000"/>
                </a:solidFill>
              </a:rPr>
              <a:t>lab.org</a:t>
            </a:r>
            <a:endParaRPr lang="de-DE"/>
          </a:p>
        </p:txBody>
      </p:sp>
      <p:sp>
        <p:nvSpPr>
          <p:cNvPr id="3809" name="Rectangle 1953"/>
          <p:cNvSpPr>
            <a:spLocks noChangeArrowheads="1"/>
          </p:cNvSpPr>
          <p:nvPr/>
        </p:nvSpPr>
        <p:spPr bwMode="auto">
          <a:xfrm>
            <a:off x="2332036" y="3127378"/>
            <a:ext cx="4667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de-DE" sz="600" b="1">
                <a:solidFill>
                  <a:srgbClr val="000000"/>
                </a:solidFill>
              </a:rPr>
              <a:t>berkeley.edu</a:t>
            </a:r>
            <a:endParaRPr lang="de-DE"/>
          </a:p>
        </p:txBody>
      </p:sp>
      <p:sp>
        <p:nvSpPr>
          <p:cNvPr id="3810" name="Rectangle 1954"/>
          <p:cNvSpPr>
            <a:spLocks noChangeArrowheads="1"/>
          </p:cNvSpPr>
          <p:nvPr/>
        </p:nvSpPr>
        <p:spPr bwMode="auto">
          <a:xfrm>
            <a:off x="6122984" y="3140078"/>
            <a:ext cx="404812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de-DE" sz="600" b="1">
                <a:solidFill>
                  <a:srgbClr val="000000"/>
                </a:solidFill>
              </a:rPr>
              <a:t>89.11.20.15</a:t>
            </a:r>
            <a:endParaRPr lang="de-DE"/>
          </a:p>
        </p:txBody>
      </p:sp>
      <p:grpSp>
        <p:nvGrpSpPr>
          <p:cNvPr id="3811" name="Group 1955"/>
          <p:cNvGrpSpPr>
            <a:grpSpLocks/>
          </p:cNvGrpSpPr>
          <p:nvPr/>
        </p:nvGrpSpPr>
        <p:grpSpPr bwMode="auto">
          <a:xfrm>
            <a:off x="3263898" y="2971803"/>
            <a:ext cx="109537" cy="115888"/>
            <a:chOff x="2200" y="2027"/>
            <a:chExt cx="69" cy="73"/>
          </a:xfrm>
        </p:grpSpPr>
        <p:sp>
          <p:nvSpPr>
            <p:cNvPr id="3863" name="Oval 1956"/>
            <p:cNvSpPr>
              <a:spLocks noChangeArrowheads="1"/>
            </p:cNvSpPr>
            <p:nvPr/>
          </p:nvSpPr>
          <p:spPr bwMode="auto">
            <a:xfrm>
              <a:off x="2200" y="2027"/>
              <a:ext cx="69" cy="73"/>
            </a:xfrm>
            <a:prstGeom prst="ellipse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64" name="Oval 1957"/>
            <p:cNvSpPr>
              <a:spLocks noChangeArrowheads="1"/>
            </p:cNvSpPr>
            <p:nvPr/>
          </p:nvSpPr>
          <p:spPr bwMode="auto">
            <a:xfrm>
              <a:off x="2200" y="2027"/>
              <a:ext cx="69" cy="73"/>
            </a:xfrm>
            <a:prstGeom prst="ellipse">
              <a:avLst/>
            </a:prstGeom>
            <a:noFill/>
            <a:ln w="20638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3812" name="Group 1958"/>
          <p:cNvGrpSpPr>
            <a:grpSpLocks/>
          </p:cNvGrpSpPr>
          <p:nvPr/>
        </p:nvGrpSpPr>
        <p:grpSpPr bwMode="auto">
          <a:xfrm>
            <a:off x="3492498" y="3541716"/>
            <a:ext cx="103187" cy="115888"/>
            <a:chOff x="2344" y="2386"/>
            <a:chExt cx="65" cy="73"/>
          </a:xfrm>
        </p:grpSpPr>
        <p:sp>
          <p:nvSpPr>
            <p:cNvPr id="3861" name="Oval 1959"/>
            <p:cNvSpPr>
              <a:spLocks noChangeArrowheads="1"/>
            </p:cNvSpPr>
            <p:nvPr/>
          </p:nvSpPr>
          <p:spPr bwMode="auto">
            <a:xfrm>
              <a:off x="2344" y="2386"/>
              <a:ext cx="65" cy="73"/>
            </a:xfrm>
            <a:prstGeom prst="ellipse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62" name="Oval 1960"/>
            <p:cNvSpPr>
              <a:spLocks noChangeArrowheads="1"/>
            </p:cNvSpPr>
            <p:nvPr/>
          </p:nvSpPr>
          <p:spPr bwMode="auto">
            <a:xfrm>
              <a:off x="2344" y="2386"/>
              <a:ext cx="65" cy="73"/>
            </a:xfrm>
            <a:prstGeom prst="ellipse">
              <a:avLst/>
            </a:prstGeom>
            <a:noFill/>
            <a:ln w="20638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3813" name="Group 1961"/>
          <p:cNvGrpSpPr>
            <a:grpSpLocks/>
          </p:cNvGrpSpPr>
          <p:nvPr/>
        </p:nvGrpSpPr>
        <p:grpSpPr bwMode="auto">
          <a:xfrm>
            <a:off x="4400547" y="2908303"/>
            <a:ext cx="103187" cy="119063"/>
            <a:chOff x="2916" y="1987"/>
            <a:chExt cx="65" cy="75"/>
          </a:xfrm>
        </p:grpSpPr>
        <p:sp>
          <p:nvSpPr>
            <p:cNvPr id="3859" name="Oval 1962"/>
            <p:cNvSpPr>
              <a:spLocks noChangeArrowheads="1"/>
            </p:cNvSpPr>
            <p:nvPr/>
          </p:nvSpPr>
          <p:spPr bwMode="auto">
            <a:xfrm>
              <a:off x="2916" y="1987"/>
              <a:ext cx="65" cy="75"/>
            </a:xfrm>
            <a:prstGeom prst="ellipse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60" name="Oval 1963"/>
            <p:cNvSpPr>
              <a:spLocks noChangeArrowheads="1"/>
            </p:cNvSpPr>
            <p:nvPr/>
          </p:nvSpPr>
          <p:spPr bwMode="auto">
            <a:xfrm>
              <a:off x="2916" y="1987"/>
              <a:ext cx="65" cy="75"/>
            </a:xfrm>
            <a:prstGeom prst="ellipse">
              <a:avLst/>
            </a:prstGeom>
            <a:noFill/>
            <a:ln w="20638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3814" name="Group 1964"/>
          <p:cNvGrpSpPr>
            <a:grpSpLocks/>
          </p:cNvGrpSpPr>
          <p:nvPr/>
        </p:nvGrpSpPr>
        <p:grpSpPr bwMode="auto">
          <a:xfrm>
            <a:off x="2697161" y="2986090"/>
            <a:ext cx="106362" cy="119063"/>
            <a:chOff x="1843" y="2036"/>
            <a:chExt cx="67" cy="75"/>
          </a:xfrm>
        </p:grpSpPr>
        <p:sp>
          <p:nvSpPr>
            <p:cNvPr id="3857" name="Oval 1965"/>
            <p:cNvSpPr>
              <a:spLocks noChangeArrowheads="1"/>
            </p:cNvSpPr>
            <p:nvPr/>
          </p:nvSpPr>
          <p:spPr bwMode="auto">
            <a:xfrm>
              <a:off x="1843" y="2036"/>
              <a:ext cx="67" cy="75"/>
            </a:xfrm>
            <a:prstGeom prst="ellipse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58" name="Oval 1966"/>
            <p:cNvSpPr>
              <a:spLocks noChangeArrowheads="1"/>
            </p:cNvSpPr>
            <p:nvPr/>
          </p:nvSpPr>
          <p:spPr bwMode="auto">
            <a:xfrm>
              <a:off x="1843" y="2036"/>
              <a:ext cx="67" cy="75"/>
            </a:xfrm>
            <a:prstGeom prst="ellipse">
              <a:avLst/>
            </a:prstGeom>
            <a:noFill/>
            <a:ln w="20638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3815" name="Group 1967"/>
          <p:cNvGrpSpPr>
            <a:grpSpLocks/>
          </p:cNvGrpSpPr>
          <p:nvPr/>
        </p:nvGrpSpPr>
        <p:grpSpPr bwMode="auto">
          <a:xfrm>
            <a:off x="6084884" y="2989265"/>
            <a:ext cx="107950" cy="119063"/>
            <a:chOff x="4007" y="2038"/>
            <a:chExt cx="68" cy="75"/>
          </a:xfrm>
        </p:grpSpPr>
        <p:sp>
          <p:nvSpPr>
            <p:cNvPr id="3855" name="Oval 1968"/>
            <p:cNvSpPr>
              <a:spLocks noChangeArrowheads="1"/>
            </p:cNvSpPr>
            <p:nvPr/>
          </p:nvSpPr>
          <p:spPr bwMode="auto">
            <a:xfrm>
              <a:off x="4007" y="2038"/>
              <a:ext cx="68" cy="75"/>
            </a:xfrm>
            <a:prstGeom prst="ellipse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56" name="Oval 1969"/>
            <p:cNvSpPr>
              <a:spLocks noChangeArrowheads="1"/>
            </p:cNvSpPr>
            <p:nvPr/>
          </p:nvSpPr>
          <p:spPr bwMode="auto">
            <a:xfrm>
              <a:off x="4007" y="2038"/>
              <a:ext cx="68" cy="75"/>
            </a:xfrm>
            <a:prstGeom prst="ellipse">
              <a:avLst/>
            </a:prstGeom>
            <a:noFill/>
            <a:ln w="20638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3816" name="Group 1970"/>
          <p:cNvGrpSpPr>
            <a:grpSpLocks/>
          </p:cNvGrpSpPr>
          <p:nvPr/>
        </p:nvGrpSpPr>
        <p:grpSpPr bwMode="auto">
          <a:xfrm>
            <a:off x="6286496" y="3536954"/>
            <a:ext cx="106362" cy="117475"/>
            <a:chOff x="4104" y="2383"/>
            <a:chExt cx="67" cy="74"/>
          </a:xfrm>
        </p:grpSpPr>
        <p:sp>
          <p:nvSpPr>
            <p:cNvPr id="3853" name="Oval 1971"/>
            <p:cNvSpPr>
              <a:spLocks noChangeArrowheads="1"/>
            </p:cNvSpPr>
            <p:nvPr/>
          </p:nvSpPr>
          <p:spPr bwMode="auto">
            <a:xfrm>
              <a:off x="4104" y="2383"/>
              <a:ext cx="67" cy="74"/>
            </a:xfrm>
            <a:prstGeom prst="ellipse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54" name="Oval 1972"/>
            <p:cNvSpPr>
              <a:spLocks noChangeArrowheads="1"/>
            </p:cNvSpPr>
            <p:nvPr/>
          </p:nvSpPr>
          <p:spPr bwMode="auto">
            <a:xfrm>
              <a:off x="4104" y="2383"/>
              <a:ext cx="67" cy="74"/>
            </a:xfrm>
            <a:prstGeom prst="ellipse">
              <a:avLst/>
            </a:prstGeom>
            <a:noFill/>
            <a:ln w="20638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3817" name="Group 1973"/>
          <p:cNvGrpSpPr>
            <a:grpSpLocks/>
          </p:cNvGrpSpPr>
          <p:nvPr/>
        </p:nvGrpSpPr>
        <p:grpSpPr bwMode="auto">
          <a:xfrm>
            <a:off x="4662485" y="2862265"/>
            <a:ext cx="103187" cy="117475"/>
            <a:chOff x="3081" y="1958"/>
            <a:chExt cx="65" cy="74"/>
          </a:xfrm>
        </p:grpSpPr>
        <p:sp>
          <p:nvSpPr>
            <p:cNvPr id="3851" name="Oval 1974"/>
            <p:cNvSpPr>
              <a:spLocks noChangeArrowheads="1"/>
            </p:cNvSpPr>
            <p:nvPr/>
          </p:nvSpPr>
          <p:spPr bwMode="auto">
            <a:xfrm>
              <a:off x="3081" y="1958"/>
              <a:ext cx="65" cy="74"/>
            </a:xfrm>
            <a:prstGeom prst="ellipse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52" name="Oval 1975"/>
            <p:cNvSpPr>
              <a:spLocks noChangeArrowheads="1"/>
            </p:cNvSpPr>
            <p:nvPr/>
          </p:nvSpPr>
          <p:spPr bwMode="auto">
            <a:xfrm>
              <a:off x="3081" y="1958"/>
              <a:ext cx="65" cy="74"/>
            </a:xfrm>
            <a:prstGeom prst="ellipse">
              <a:avLst/>
            </a:prstGeom>
            <a:noFill/>
            <a:ln w="20638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3818" name="Group 1976"/>
          <p:cNvGrpSpPr>
            <a:grpSpLocks/>
          </p:cNvGrpSpPr>
          <p:nvPr/>
        </p:nvGrpSpPr>
        <p:grpSpPr bwMode="auto">
          <a:xfrm>
            <a:off x="4111622" y="3205166"/>
            <a:ext cx="104775" cy="115888"/>
            <a:chOff x="2734" y="2174"/>
            <a:chExt cx="66" cy="73"/>
          </a:xfrm>
        </p:grpSpPr>
        <p:sp>
          <p:nvSpPr>
            <p:cNvPr id="3849" name="Oval 1977"/>
            <p:cNvSpPr>
              <a:spLocks noChangeArrowheads="1"/>
            </p:cNvSpPr>
            <p:nvPr/>
          </p:nvSpPr>
          <p:spPr bwMode="auto">
            <a:xfrm>
              <a:off x="2734" y="2174"/>
              <a:ext cx="66" cy="73"/>
            </a:xfrm>
            <a:prstGeom prst="ellipse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50" name="Oval 1978"/>
            <p:cNvSpPr>
              <a:spLocks noChangeArrowheads="1"/>
            </p:cNvSpPr>
            <p:nvPr/>
          </p:nvSpPr>
          <p:spPr bwMode="auto">
            <a:xfrm>
              <a:off x="2734" y="2174"/>
              <a:ext cx="66" cy="73"/>
            </a:xfrm>
            <a:prstGeom prst="ellipse">
              <a:avLst/>
            </a:prstGeom>
            <a:noFill/>
            <a:ln w="20638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3819" name="Line 1979"/>
          <p:cNvSpPr>
            <a:spLocks noChangeShapeType="1"/>
          </p:cNvSpPr>
          <p:nvPr/>
        </p:nvSpPr>
        <p:spPr bwMode="auto">
          <a:xfrm flipV="1">
            <a:off x="2295524" y="2943228"/>
            <a:ext cx="33337" cy="6350"/>
          </a:xfrm>
          <a:prstGeom prst="line">
            <a:avLst/>
          </a:prstGeom>
          <a:noFill/>
          <a:ln w="9525" cap="rnd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20" name="Freeform 1980"/>
          <p:cNvSpPr>
            <a:spLocks/>
          </p:cNvSpPr>
          <p:nvPr/>
        </p:nvSpPr>
        <p:spPr bwMode="auto">
          <a:xfrm>
            <a:off x="2328861" y="2940053"/>
            <a:ext cx="22225" cy="95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4" y="0"/>
              </a:cxn>
              <a:cxn ang="0">
                <a:pos x="11" y="0"/>
              </a:cxn>
              <a:cxn ang="0">
                <a:pos x="0" y="6"/>
              </a:cxn>
            </a:cxnLst>
            <a:rect l="0" t="0" r="r" b="b"/>
            <a:pathLst>
              <a:path w="14" h="6">
                <a:moveTo>
                  <a:pt x="0" y="6"/>
                </a:moveTo>
                <a:lnTo>
                  <a:pt x="14" y="0"/>
                </a:lnTo>
                <a:lnTo>
                  <a:pt x="11" y="0"/>
                </a:lnTo>
                <a:lnTo>
                  <a:pt x="0" y="6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21" name="Freeform 1981"/>
          <p:cNvSpPr>
            <a:spLocks/>
          </p:cNvSpPr>
          <p:nvPr/>
        </p:nvSpPr>
        <p:spPr bwMode="auto">
          <a:xfrm>
            <a:off x="2328861" y="2940053"/>
            <a:ext cx="22225" cy="95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4" y="0"/>
              </a:cxn>
              <a:cxn ang="0">
                <a:pos x="11" y="0"/>
              </a:cxn>
              <a:cxn ang="0">
                <a:pos x="0" y="6"/>
              </a:cxn>
            </a:cxnLst>
            <a:rect l="0" t="0" r="r" b="b"/>
            <a:pathLst>
              <a:path w="14" h="6">
                <a:moveTo>
                  <a:pt x="0" y="6"/>
                </a:moveTo>
                <a:lnTo>
                  <a:pt x="14" y="0"/>
                </a:lnTo>
                <a:lnTo>
                  <a:pt x="11" y="0"/>
                </a:lnTo>
                <a:lnTo>
                  <a:pt x="0" y="6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22" name="Freeform 1982"/>
          <p:cNvSpPr>
            <a:spLocks/>
          </p:cNvSpPr>
          <p:nvPr/>
        </p:nvSpPr>
        <p:spPr bwMode="auto">
          <a:xfrm>
            <a:off x="2452686" y="2898778"/>
            <a:ext cx="23812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3"/>
              </a:cxn>
              <a:cxn ang="0">
                <a:pos x="15" y="0"/>
              </a:cxn>
              <a:cxn ang="0">
                <a:pos x="0" y="0"/>
              </a:cxn>
            </a:cxnLst>
            <a:rect l="0" t="0" r="r" b="b"/>
            <a:pathLst>
              <a:path w="15" h="3">
                <a:moveTo>
                  <a:pt x="0" y="0"/>
                </a:moveTo>
                <a:lnTo>
                  <a:pt x="5" y="3"/>
                </a:lnTo>
                <a:lnTo>
                  <a:pt x="15" y="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23" name="Freeform 1983"/>
          <p:cNvSpPr>
            <a:spLocks/>
          </p:cNvSpPr>
          <p:nvPr/>
        </p:nvSpPr>
        <p:spPr bwMode="auto">
          <a:xfrm>
            <a:off x="2452686" y="2898778"/>
            <a:ext cx="23812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3"/>
              </a:cxn>
              <a:cxn ang="0">
                <a:pos x="15" y="0"/>
              </a:cxn>
              <a:cxn ang="0">
                <a:pos x="0" y="0"/>
              </a:cxn>
            </a:cxnLst>
            <a:rect l="0" t="0" r="r" b="b"/>
            <a:pathLst>
              <a:path w="15" h="3">
                <a:moveTo>
                  <a:pt x="0" y="0"/>
                </a:moveTo>
                <a:lnTo>
                  <a:pt x="5" y="3"/>
                </a:lnTo>
                <a:lnTo>
                  <a:pt x="15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24" name="Freeform 1984"/>
          <p:cNvSpPr>
            <a:spLocks/>
          </p:cNvSpPr>
          <p:nvPr/>
        </p:nvSpPr>
        <p:spPr bwMode="auto">
          <a:xfrm>
            <a:off x="2547936" y="2914653"/>
            <a:ext cx="38100" cy="11113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9" y="5"/>
              </a:cxn>
              <a:cxn ang="0">
                <a:pos x="19" y="2"/>
              </a:cxn>
              <a:cxn ang="0">
                <a:pos x="24" y="2"/>
              </a:cxn>
              <a:cxn ang="0">
                <a:pos x="23" y="0"/>
              </a:cxn>
              <a:cxn ang="0">
                <a:pos x="0" y="7"/>
              </a:cxn>
            </a:cxnLst>
            <a:rect l="0" t="0" r="r" b="b"/>
            <a:pathLst>
              <a:path w="24" h="7">
                <a:moveTo>
                  <a:pt x="0" y="7"/>
                </a:moveTo>
                <a:lnTo>
                  <a:pt x="19" y="5"/>
                </a:lnTo>
                <a:lnTo>
                  <a:pt x="19" y="2"/>
                </a:lnTo>
                <a:lnTo>
                  <a:pt x="24" y="2"/>
                </a:lnTo>
                <a:lnTo>
                  <a:pt x="23" y="0"/>
                </a:lnTo>
                <a:lnTo>
                  <a:pt x="0" y="7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25" name="Freeform 1985"/>
          <p:cNvSpPr>
            <a:spLocks/>
          </p:cNvSpPr>
          <p:nvPr/>
        </p:nvSpPr>
        <p:spPr bwMode="auto">
          <a:xfrm>
            <a:off x="2547936" y="2914653"/>
            <a:ext cx="38100" cy="11113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9" y="5"/>
              </a:cxn>
              <a:cxn ang="0">
                <a:pos x="19" y="2"/>
              </a:cxn>
              <a:cxn ang="0">
                <a:pos x="24" y="2"/>
              </a:cxn>
              <a:cxn ang="0">
                <a:pos x="23" y="0"/>
              </a:cxn>
              <a:cxn ang="0">
                <a:pos x="0" y="7"/>
              </a:cxn>
            </a:cxnLst>
            <a:rect l="0" t="0" r="r" b="b"/>
            <a:pathLst>
              <a:path w="24" h="7">
                <a:moveTo>
                  <a:pt x="0" y="7"/>
                </a:moveTo>
                <a:lnTo>
                  <a:pt x="19" y="5"/>
                </a:lnTo>
                <a:lnTo>
                  <a:pt x="19" y="2"/>
                </a:lnTo>
                <a:lnTo>
                  <a:pt x="24" y="2"/>
                </a:lnTo>
                <a:lnTo>
                  <a:pt x="23" y="0"/>
                </a:lnTo>
                <a:lnTo>
                  <a:pt x="0" y="7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26" name="Line 1986"/>
          <p:cNvSpPr>
            <a:spLocks noChangeShapeType="1"/>
          </p:cNvSpPr>
          <p:nvPr/>
        </p:nvSpPr>
        <p:spPr bwMode="auto">
          <a:xfrm flipV="1">
            <a:off x="2100261" y="3163891"/>
            <a:ext cx="1587" cy="6350"/>
          </a:xfrm>
          <a:prstGeom prst="line">
            <a:avLst/>
          </a:prstGeom>
          <a:noFill/>
          <a:ln w="9525" cap="rnd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27" name="Line 1987"/>
          <p:cNvSpPr>
            <a:spLocks noChangeShapeType="1"/>
          </p:cNvSpPr>
          <p:nvPr/>
        </p:nvSpPr>
        <p:spPr bwMode="auto">
          <a:xfrm>
            <a:off x="2100261" y="3163891"/>
            <a:ext cx="4762" cy="1588"/>
          </a:xfrm>
          <a:prstGeom prst="line">
            <a:avLst/>
          </a:prstGeom>
          <a:noFill/>
          <a:ln w="9525" cap="rnd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28" name="Line 1988"/>
          <p:cNvSpPr>
            <a:spLocks noChangeShapeType="1"/>
          </p:cNvSpPr>
          <p:nvPr/>
        </p:nvSpPr>
        <p:spPr bwMode="auto">
          <a:xfrm>
            <a:off x="2120899" y="3170241"/>
            <a:ext cx="3175" cy="3175"/>
          </a:xfrm>
          <a:prstGeom prst="line">
            <a:avLst/>
          </a:prstGeom>
          <a:noFill/>
          <a:ln w="9525" cap="rnd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29" name="Line 1989"/>
          <p:cNvSpPr>
            <a:spLocks noChangeShapeType="1"/>
          </p:cNvSpPr>
          <p:nvPr/>
        </p:nvSpPr>
        <p:spPr bwMode="auto">
          <a:xfrm>
            <a:off x="2128836" y="3173416"/>
            <a:ext cx="6350" cy="1588"/>
          </a:xfrm>
          <a:prstGeom prst="line">
            <a:avLst/>
          </a:prstGeom>
          <a:noFill/>
          <a:ln w="9525" cap="rnd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30" name="Freeform 1990"/>
          <p:cNvSpPr>
            <a:spLocks/>
          </p:cNvSpPr>
          <p:nvPr/>
        </p:nvSpPr>
        <p:spPr bwMode="auto">
          <a:xfrm>
            <a:off x="2135186" y="3173416"/>
            <a:ext cx="12700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"/>
              </a:cxn>
              <a:cxn ang="0">
                <a:pos x="8" y="3"/>
              </a:cxn>
              <a:cxn ang="0">
                <a:pos x="0" y="0"/>
              </a:cxn>
            </a:cxnLst>
            <a:rect l="0" t="0" r="r" b="b"/>
            <a:pathLst>
              <a:path w="8" h="3">
                <a:moveTo>
                  <a:pt x="0" y="0"/>
                </a:moveTo>
                <a:lnTo>
                  <a:pt x="0" y="3"/>
                </a:lnTo>
                <a:lnTo>
                  <a:pt x="8" y="3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31" name="Freeform 1991"/>
          <p:cNvSpPr>
            <a:spLocks/>
          </p:cNvSpPr>
          <p:nvPr/>
        </p:nvSpPr>
        <p:spPr bwMode="auto">
          <a:xfrm>
            <a:off x="2135186" y="3173416"/>
            <a:ext cx="12700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"/>
              </a:cxn>
              <a:cxn ang="0">
                <a:pos x="8" y="3"/>
              </a:cxn>
              <a:cxn ang="0">
                <a:pos x="0" y="0"/>
              </a:cxn>
            </a:cxnLst>
            <a:rect l="0" t="0" r="r" b="b"/>
            <a:pathLst>
              <a:path w="8" h="3">
                <a:moveTo>
                  <a:pt x="0" y="0"/>
                </a:moveTo>
                <a:lnTo>
                  <a:pt x="0" y="3"/>
                </a:lnTo>
                <a:lnTo>
                  <a:pt x="8" y="3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32" name="Freeform 1992"/>
          <p:cNvSpPr>
            <a:spLocks/>
          </p:cNvSpPr>
          <p:nvPr/>
        </p:nvSpPr>
        <p:spPr bwMode="auto">
          <a:xfrm>
            <a:off x="2135186" y="3178178"/>
            <a:ext cx="25400" cy="9525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3"/>
              </a:cxn>
              <a:cxn ang="0">
                <a:pos x="12" y="6"/>
              </a:cxn>
              <a:cxn ang="0">
                <a:pos x="16" y="5"/>
              </a:cxn>
              <a:cxn ang="0">
                <a:pos x="12" y="0"/>
              </a:cxn>
            </a:cxnLst>
            <a:rect l="0" t="0" r="r" b="b"/>
            <a:pathLst>
              <a:path w="16" h="6">
                <a:moveTo>
                  <a:pt x="12" y="0"/>
                </a:moveTo>
                <a:lnTo>
                  <a:pt x="0" y="3"/>
                </a:lnTo>
                <a:lnTo>
                  <a:pt x="12" y="6"/>
                </a:lnTo>
                <a:lnTo>
                  <a:pt x="16" y="5"/>
                </a:lnTo>
                <a:lnTo>
                  <a:pt x="12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33" name="Freeform 1993"/>
          <p:cNvSpPr>
            <a:spLocks/>
          </p:cNvSpPr>
          <p:nvPr/>
        </p:nvSpPr>
        <p:spPr bwMode="auto">
          <a:xfrm>
            <a:off x="2135186" y="3178178"/>
            <a:ext cx="25400" cy="9525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3"/>
              </a:cxn>
              <a:cxn ang="0">
                <a:pos x="12" y="6"/>
              </a:cxn>
              <a:cxn ang="0">
                <a:pos x="16" y="5"/>
              </a:cxn>
              <a:cxn ang="0">
                <a:pos x="12" y="0"/>
              </a:cxn>
            </a:cxnLst>
            <a:rect l="0" t="0" r="r" b="b"/>
            <a:pathLst>
              <a:path w="16" h="6">
                <a:moveTo>
                  <a:pt x="12" y="0"/>
                </a:moveTo>
                <a:lnTo>
                  <a:pt x="0" y="3"/>
                </a:lnTo>
                <a:lnTo>
                  <a:pt x="12" y="6"/>
                </a:lnTo>
                <a:lnTo>
                  <a:pt x="16" y="5"/>
                </a:lnTo>
                <a:lnTo>
                  <a:pt x="12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34" name="Line 1994"/>
          <p:cNvSpPr>
            <a:spLocks noChangeShapeType="1"/>
          </p:cNvSpPr>
          <p:nvPr/>
        </p:nvSpPr>
        <p:spPr bwMode="auto">
          <a:xfrm flipV="1">
            <a:off x="2295524" y="2943228"/>
            <a:ext cx="33337" cy="6350"/>
          </a:xfrm>
          <a:prstGeom prst="line">
            <a:avLst/>
          </a:prstGeom>
          <a:noFill/>
          <a:ln w="9525" cap="rnd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35" name="Freeform 1995"/>
          <p:cNvSpPr>
            <a:spLocks/>
          </p:cNvSpPr>
          <p:nvPr/>
        </p:nvSpPr>
        <p:spPr bwMode="auto">
          <a:xfrm>
            <a:off x="2328861" y="2940053"/>
            <a:ext cx="22225" cy="95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4" y="0"/>
              </a:cxn>
              <a:cxn ang="0">
                <a:pos x="11" y="0"/>
              </a:cxn>
              <a:cxn ang="0">
                <a:pos x="0" y="6"/>
              </a:cxn>
            </a:cxnLst>
            <a:rect l="0" t="0" r="r" b="b"/>
            <a:pathLst>
              <a:path w="14" h="6">
                <a:moveTo>
                  <a:pt x="0" y="6"/>
                </a:moveTo>
                <a:lnTo>
                  <a:pt x="14" y="0"/>
                </a:lnTo>
                <a:lnTo>
                  <a:pt x="11" y="0"/>
                </a:lnTo>
                <a:lnTo>
                  <a:pt x="0" y="6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36" name="Freeform 1996"/>
          <p:cNvSpPr>
            <a:spLocks/>
          </p:cNvSpPr>
          <p:nvPr/>
        </p:nvSpPr>
        <p:spPr bwMode="auto">
          <a:xfrm>
            <a:off x="2328861" y="2940053"/>
            <a:ext cx="22225" cy="95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14" y="0"/>
              </a:cxn>
              <a:cxn ang="0">
                <a:pos x="11" y="0"/>
              </a:cxn>
              <a:cxn ang="0">
                <a:pos x="0" y="6"/>
              </a:cxn>
            </a:cxnLst>
            <a:rect l="0" t="0" r="r" b="b"/>
            <a:pathLst>
              <a:path w="14" h="6">
                <a:moveTo>
                  <a:pt x="0" y="6"/>
                </a:moveTo>
                <a:lnTo>
                  <a:pt x="14" y="0"/>
                </a:lnTo>
                <a:lnTo>
                  <a:pt x="11" y="0"/>
                </a:lnTo>
                <a:lnTo>
                  <a:pt x="0" y="6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37" name="Freeform 1997"/>
          <p:cNvSpPr>
            <a:spLocks/>
          </p:cNvSpPr>
          <p:nvPr/>
        </p:nvSpPr>
        <p:spPr bwMode="auto">
          <a:xfrm>
            <a:off x="2452686" y="2898778"/>
            <a:ext cx="23812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3"/>
              </a:cxn>
              <a:cxn ang="0">
                <a:pos x="15" y="0"/>
              </a:cxn>
              <a:cxn ang="0">
                <a:pos x="0" y="0"/>
              </a:cxn>
            </a:cxnLst>
            <a:rect l="0" t="0" r="r" b="b"/>
            <a:pathLst>
              <a:path w="15" h="3">
                <a:moveTo>
                  <a:pt x="0" y="0"/>
                </a:moveTo>
                <a:lnTo>
                  <a:pt x="5" y="3"/>
                </a:lnTo>
                <a:lnTo>
                  <a:pt x="15" y="0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38" name="Freeform 1998"/>
          <p:cNvSpPr>
            <a:spLocks/>
          </p:cNvSpPr>
          <p:nvPr/>
        </p:nvSpPr>
        <p:spPr bwMode="auto">
          <a:xfrm>
            <a:off x="2452686" y="2898778"/>
            <a:ext cx="23812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" y="3"/>
              </a:cxn>
              <a:cxn ang="0">
                <a:pos x="15" y="0"/>
              </a:cxn>
              <a:cxn ang="0">
                <a:pos x="0" y="0"/>
              </a:cxn>
            </a:cxnLst>
            <a:rect l="0" t="0" r="r" b="b"/>
            <a:pathLst>
              <a:path w="15" h="3">
                <a:moveTo>
                  <a:pt x="0" y="0"/>
                </a:moveTo>
                <a:lnTo>
                  <a:pt x="5" y="3"/>
                </a:lnTo>
                <a:lnTo>
                  <a:pt x="15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39" name="Freeform 1999"/>
          <p:cNvSpPr>
            <a:spLocks/>
          </p:cNvSpPr>
          <p:nvPr/>
        </p:nvSpPr>
        <p:spPr bwMode="auto">
          <a:xfrm>
            <a:off x="2547936" y="2914653"/>
            <a:ext cx="38100" cy="11113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9" y="5"/>
              </a:cxn>
              <a:cxn ang="0">
                <a:pos x="19" y="2"/>
              </a:cxn>
              <a:cxn ang="0">
                <a:pos x="24" y="2"/>
              </a:cxn>
              <a:cxn ang="0">
                <a:pos x="23" y="0"/>
              </a:cxn>
              <a:cxn ang="0">
                <a:pos x="0" y="7"/>
              </a:cxn>
            </a:cxnLst>
            <a:rect l="0" t="0" r="r" b="b"/>
            <a:pathLst>
              <a:path w="24" h="7">
                <a:moveTo>
                  <a:pt x="0" y="7"/>
                </a:moveTo>
                <a:lnTo>
                  <a:pt x="19" y="5"/>
                </a:lnTo>
                <a:lnTo>
                  <a:pt x="19" y="2"/>
                </a:lnTo>
                <a:lnTo>
                  <a:pt x="24" y="2"/>
                </a:lnTo>
                <a:lnTo>
                  <a:pt x="23" y="0"/>
                </a:lnTo>
                <a:lnTo>
                  <a:pt x="0" y="7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40" name="Freeform 2000"/>
          <p:cNvSpPr>
            <a:spLocks/>
          </p:cNvSpPr>
          <p:nvPr/>
        </p:nvSpPr>
        <p:spPr bwMode="auto">
          <a:xfrm>
            <a:off x="2547936" y="2914653"/>
            <a:ext cx="38100" cy="11113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19" y="5"/>
              </a:cxn>
              <a:cxn ang="0">
                <a:pos x="19" y="2"/>
              </a:cxn>
              <a:cxn ang="0">
                <a:pos x="24" y="2"/>
              </a:cxn>
              <a:cxn ang="0">
                <a:pos x="23" y="0"/>
              </a:cxn>
              <a:cxn ang="0">
                <a:pos x="0" y="7"/>
              </a:cxn>
            </a:cxnLst>
            <a:rect l="0" t="0" r="r" b="b"/>
            <a:pathLst>
              <a:path w="24" h="7">
                <a:moveTo>
                  <a:pt x="0" y="7"/>
                </a:moveTo>
                <a:lnTo>
                  <a:pt x="19" y="5"/>
                </a:lnTo>
                <a:lnTo>
                  <a:pt x="19" y="2"/>
                </a:lnTo>
                <a:lnTo>
                  <a:pt x="24" y="2"/>
                </a:lnTo>
                <a:lnTo>
                  <a:pt x="23" y="0"/>
                </a:lnTo>
                <a:lnTo>
                  <a:pt x="0" y="7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41" name="Line 2001"/>
          <p:cNvSpPr>
            <a:spLocks noChangeShapeType="1"/>
          </p:cNvSpPr>
          <p:nvPr/>
        </p:nvSpPr>
        <p:spPr bwMode="auto">
          <a:xfrm flipV="1">
            <a:off x="2100261" y="3163891"/>
            <a:ext cx="1587" cy="6350"/>
          </a:xfrm>
          <a:prstGeom prst="line">
            <a:avLst/>
          </a:prstGeom>
          <a:noFill/>
          <a:ln w="9525" cap="rnd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42" name="Line 2002"/>
          <p:cNvSpPr>
            <a:spLocks noChangeShapeType="1"/>
          </p:cNvSpPr>
          <p:nvPr/>
        </p:nvSpPr>
        <p:spPr bwMode="auto">
          <a:xfrm>
            <a:off x="2100261" y="3163891"/>
            <a:ext cx="4762" cy="1588"/>
          </a:xfrm>
          <a:prstGeom prst="line">
            <a:avLst/>
          </a:prstGeom>
          <a:noFill/>
          <a:ln w="9525" cap="rnd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43" name="Line 2003"/>
          <p:cNvSpPr>
            <a:spLocks noChangeShapeType="1"/>
          </p:cNvSpPr>
          <p:nvPr/>
        </p:nvSpPr>
        <p:spPr bwMode="auto">
          <a:xfrm>
            <a:off x="2120899" y="3170241"/>
            <a:ext cx="3175" cy="3175"/>
          </a:xfrm>
          <a:prstGeom prst="line">
            <a:avLst/>
          </a:prstGeom>
          <a:noFill/>
          <a:ln w="9525" cap="rnd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44" name="Line 2004"/>
          <p:cNvSpPr>
            <a:spLocks noChangeShapeType="1"/>
          </p:cNvSpPr>
          <p:nvPr/>
        </p:nvSpPr>
        <p:spPr bwMode="auto">
          <a:xfrm>
            <a:off x="2128836" y="3173416"/>
            <a:ext cx="6350" cy="1588"/>
          </a:xfrm>
          <a:prstGeom prst="line">
            <a:avLst/>
          </a:prstGeom>
          <a:noFill/>
          <a:ln w="9525" cap="rnd">
            <a:solidFill>
              <a:srgbClr val="C0C0C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45" name="Freeform 2005"/>
          <p:cNvSpPr>
            <a:spLocks/>
          </p:cNvSpPr>
          <p:nvPr/>
        </p:nvSpPr>
        <p:spPr bwMode="auto">
          <a:xfrm>
            <a:off x="2135186" y="3173416"/>
            <a:ext cx="12700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"/>
              </a:cxn>
              <a:cxn ang="0">
                <a:pos x="8" y="3"/>
              </a:cxn>
              <a:cxn ang="0">
                <a:pos x="0" y="0"/>
              </a:cxn>
            </a:cxnLst>
            <a:rect l="0" t="0" r="r" b="b"/>
            <a:pathLst>
              <a:path w="8" h="3">
                <a:moveTo>
                  <a:pt x="0" y="0"/>
                </a:moveTo>
                <a:lnTo>
                  <a:pt x="0" y="3"/>
                </a:lnTo>
                <a:lnTo>
                  <a:pt x="8" y="3"/>
                </a:lnTo>
                <a:lnTo>
                  <a:pt x="0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46" name="Freeform 2006"/>
          <p:cNvSpPr>
            <a:spLocks/>
          </p:cNvSpPr>
          <p:nvPr/>
        </p:nvSpPr>
        <p:spPr bwMode="auto">
          <a:xfrm>
            <a:off x="2135186" y="3173416"/>
            <a:ext cx="12700" cy="4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"/>
              </a:cxn>
              <a:cxn ang="0">
                <a:pos x="8" y="3"/>
              </a:cxn>
              <a:cxn ang="0">
                <a:pos x="0" y="0"/>
              </a:cxn>
            </a:cxnLst>
            <a:rect l="0" t="0" r="r" b="b"/>
            <a:pathLst>
              <a:path w="8" h="3">
                <a:moveTo>
                  <a:pt x="0" y="0"/>
                </a:moveTo>
                <a:lnTo>
                  <a:pt x="0" y="3"/>
                </a:lnTo>
                <a:lnTo>
                  <a:pt x="8" y="3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47" name="Freeform 2007"/>
          <p:cNvSpPr>
            <a:spLocks/>
          </p:cNvSpPr>
          <p:nvPr/>
        </p:nvSpPr>
        <p:spPr bwMode="auto">
          <a:xfrm>
            <a:off x="2135186" y="3178178"/>
            <a:ext cx="25400" cy="9525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3"/>
              </a:cxn>
              <a:cxn ang="0">
                <a:pos x="12" y="6"/>
              </a:cxn>
              <a:cxn ang="0">
                <a:pos x="16" y="5"/>
              </a:cxn>
              <a:cxn ang="0">
                <a:pos x="12" y="0"/>
              </a:cxn>
            </a:cxnLst>
            <a:rect l="0" t="0" r="r" b="b"/>
            <a:pathLst>
              <a:path w="16" h="6">
                <a:moveTo>
                  <a:pt x="12" y="0"/>
                </a:moveTo>
                <a:lnTo>
                  <a:pt x="0" y="3"/>
                </a:lnTo>
                <a:lnTo>
                  <a:pt x="12" y="6"/>
                </a:lnTo>
                <a:lnTo>
                  <a:pt x="16" y="5"/>
                </a:lnTo>
                <a:lnTo>
                  <a:pt x="12" y="0"/>
                </a:lnTo>
                <a:close/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848" name="Freeform 2008"/>
          <p:cNvSpPr>
            <a:spLocks/>
          </p:cNvSpPr>
          <p:nvPr/>
        </p:nvSpPr>
        <p:spPr bwMode="auto">
          <a:xfrm>
            <a:off x="2135186" y="3178178"/>
            <a:ext cx="25400" cy="9525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3"/>
              </a:cxn>
              <a:cxn ang="0">
                <a:pos x="12" y="6"/>
              </a:cxn>
              <a:cxn ang="0">
                <a:pos x="16" y="5"/>
              </a:cxn>
              <a:cxn ang="0">
                <a:pos x="12" y="0"/>
              </a:cxn>
            </a:cxnLst>
            <a:rect l="0" t="0" r="r" b="b"/>
            <a:pathLst>
              <a:path w="16" h="6">
                <a:moveTo>
                  <a:pt x="12" y="0"/>
                </a:moveTo>
                <a:lnTo>
                  <a:pt x="0" y="3"/>
                </a:lnTo>
                <a:lnTo>
                  <a:pt x="12" y="6"/>
                </a:lnTo>
                <a:lnTo>
                  <a:pt x="16" y="5"/>
                </a:lnTo>
                <a:lnTo>
                  <a:pt x="12" y="0"/>
                </a:lnTo>
              </a:path>
            </a:pathLst>
          </a:custGeom>
          <a:noFill/>
          <a:ln w="9525" cap="rnd">
            <a:solidFill>
              <a:srgbClr val="C0C0C0"/>
            </a:solidFill>
            <a:prstDash val="solid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73" name="Line 2009"/>
          <p:cNvSpPr>
            <a:spLocks noChangeShapeType="1"/>
          </p:cNvSpPr>
          <p:nvPr/>
        </p:nvSpPr>
        <p:spPr bwMode="auto">
          <a:xfrm flipV="1">
            <a:off x="2752724" y="2022477"/>
            <a:ext cx="228600" cy="10144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74" name="AutoShape 2010"/>
          <p:cNvSpPr>
            <a:spLocks noChangeArrowheads="1"/>
          </p:cNvSpPr>
          <p:nvPr/>
        </p:nvSpPr>
        <p:spPr bwMode="auto">
          <a:xfrm rot="300000">
            <a:off x="1516062" y="1071564"/>
            <a:ext cx="1671636" cy="581026"/>
          </a:xfrm>
          <a:prstGeom prst="cloudCallout">
            <a:avLst>
              <a:gd name="adj1" fmla="val -22731"/>
              <a:gd name="adj2" fmla="val 118824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99569" tIns="49785" rIns="99569" bIns="49785">
            <a:prstTxWarp prst="textNoShape">
              <a:avLst/>
            </a:prstTxWarp>
          </a:bodyPr>
          <a:lstStyle/>
          <a:p>
            <a:pPr algn="ctr" defTabSz="995363" eaLnBrk="1" hangingPunct="1"/>
            <a:endParaRPr lang="it-IT" sz="2000"/>
          </a:p>
        </p:txBody>
      </p:sp>
      <p:sp>
        <p:nvSpPr>
          <p:cNvPr id="2576" name="Rectangle 2018"/>
          <p:cNvSpPr>
            <a:spLocks noChangeArrowheads="1"/>
          </p:cNvSpPr>
          <p:nvPr/>
        </p:nvSpPr>
        <p:spPr bwMode="auto">
          <a:xfrm>
            <a:off x="1890712" y="2403478"/>
            <a:ext cx="161925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78" name="Text Box 2020"/>
          <p:cNvSpPr txBox="1">
            <a:spLocks noChangeArrowheads="1"/>
          </p:cNvSpPr>
          <p:nvPr/>
        </p:nvSpPr>
        <p:spPr bwMode="auto">
          <a:xfrm>
            <a:off x="1744662" y="1211264"/>
            <a:ext cx="1204911" cy="27956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de-DE" sz="1000" i="1" dirty="0" err="1" smtClean="0"/>
              <a:t>Can</a:t>
            </a:r>
            <a:r>
              <a:rPr lang="de-DE" sz="1000" i="1" dirty="0" smtClean="0"/>
              <a:t> I </a:t>
            </a:r>
            <a:r>
              <a:rPr lang="de-DE" sz="1000" i="1" dirty="0" err="1" smtClean="0"/>
              <a:t>trust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this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overlay</a:t>
            </a:r>
            <a:r>
              <a:rPr lang="de-DE" sz="1000" i="1" dirty="0" smtClean="0"/>
              <a:t>?</a:t>
            </a:r>
            <a:br>
              <a:rPr lang="de-DE" sz="1000" i="1" dirty="0" smtClean="0"/>
            </a:br>
            <a:r>
              <a:rPr lang="de-DE" sz="1000" i="1" dirty="0" smtClean="0"/>
              <a:t>Are </a:t>
            </a:r>
            <a:r>
              <a:rPr lang="de-DE" sz="1000" i="1" dirty="0" err="1" smtClean="0"/>
              <a:t>my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items</a:t>
            </a:r>
            <a:r>
              <a:rPr lang="de-DE" sz="1000" i="1" dirty="0" smtClean="0"/>
              <a:t> </a:t>
            </a:r>
            <a:r>
              <a:rPr lang="de-DE" sz="1000" i="1" dirty="0" err="1" smtClean="0"/>
              <a:t>safe</a:t>
            </a:r>
            <a:r>
              <a:rPr lang="de-DE" sz="1000" i="1" dirty="0" smtClean="0"/>
              <a:t>?</a:t>
            </a:r>
            <a:endParaRPr lang="de-DE" sz="1000" i="1" dirty="0"/>
          </a:p>
        </p:txBody>
      </p:sp>
      <p:sp>
        <p:nvSpPr>
          <p:cNvPr id="2580" name="Rectangle 2028"/>
          <p:cNvSpPr>
            <a:spLocks noChangeArrowheads="1"/>
          </p:cNvSpPr>
          <p:nvPr/>
        </p:nvSpPr>
        <p:spPr bwMode="auto">
          <a:xfrm flipH="1">
            <a:off x="6953245" y="2371728"/>
            <a:ext cx="161925" cy="16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3876" name="Group 1967"/>
          <p:cNvGrpSpPr>
            <a:grpSpLocks/>
          </p:cNvGrpSpPr>
          <p:nvPr/>
        </p:nvGrpSpPr>
        <p:grpSpPr bwMode="auto">
          <a:xfrm>
            <a:off x="5849934" y="1843883"/>
            <a:ext cx="107950" cy="119063"/>
            <a:chOff x="4007" y="2038"/>
            <a:chExt cx="68" cy="75"/>
          </a:xfrm>
        </p:grpSpPr>
        <p:sp>
          <p:nvSpPr>
            <p:cNvPr id="3877" name="Oval 1968"/>
            <p:cNvSpPr>
              <a:spLocks noChangeArrowheads="1"/>
            </p:cNvSpPr>
            <p:nvPr/>
          </p:nvSpPr>
          <p:spPr bwMode="auto">
            <a:xfrm>
              <a:off x="4007" y="2038"/>
              <a:ext cx="68" cy="75"/>
            </a:xfrm>
            <a:prstGeom prst="ellipse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78" name="Oval 1969"/>
            <p:cNvSpPr>
              <a:spLocks noChangeArrowheads="1"/>
            </p:cNvSpPr>
            <p:nvPr/>
          </p:nvSpPr>
          <p:spPr bwMode="auto">
            <a:xfrm>
              <a:off x="4007" y="2038"/>
              <a:ext cx="68" cy="75"/>
            </a:xfrm>
            <a:prstGeom prst="ellipse">
              <a:avLst/>
            </a:prstGeom>
            <a:noFill/>
            <a:ln w="20638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3879" name="Group 1967"/>
          <p:cNvGrpSpPr>
            <a:grpSpLocks/>
          </p:cNvGrpSpPr>
          <p:nvPr/>
        </p:nvGrpSpPr>
        <p:grpSpPr bwMode="auto">
          <a:xfrm>
            <a:off x="6002334" y="1784351"/>
            <a:ext cx="107950" cy="119063"/>
            <a:chOff x="4007" y="2038"/>
            <a:chExt cx="68" cy="75"/>
          </a:xfrm>
        </p:grpSpPr>
        <p:sp>
          <p:nvSpPr>
            <p:cNvPr id="3880" name="Oval 1968"/>
            <p:cNvSpPr>
              <a:spLocks noChangeArrowheads="1"/>
            </p:cNvSpPr>
            <p:nvPr/>
          </p:nvSpPr>
          <p:spPr bwMode="auto">
            <a:xfrm>
              <a:off x="4007" y="2038"/>
              <a:ext cx="68" cy="75"/>
            </a:xfrm>
            <a:prstGeom prst="ellipse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81" name="Oval 1969"/>
            <p:cNvSpPr>
              <a:spLocks noChangeArrowheads="1"/>
            </p:cNvSpPr>
            <p:nvPr/>
          </p:nvSpPr>
          <p:spPr bwMode="auto">
            <a:xfrm>
              <a:off x="4007" y="2038"/>
              <a:ext cx="68" cy="75"/>
            </a:xfrm>
            <a:prstGeom prst="ellipse">
              <a:avLst/>
            </a:prstGeom>
            <a:noFill/>
            <a:ln w="20638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3882" name="Group 1967"/>
          <p:cNvGrpSpPr>
            <a:grpSpLocks/>
          </p:cNvGrpSpPr>
          <p:nvPr/>
        </p:nvGrpSpPr>
        <p:grpSpPr bwMode="auto">
          <a:xfrm>
            <a:off x="4616447" y="1868490"/>
            <a:ext cx="107950" cy="119063"/>
            <a:chOff x="4007" y="2038"/>
            <a:chExt cx="68" cy="75"/>
          </a:xfrm>
        </p:grpSpPr>
        <p:sp>
          <p:nvSpPr>
            <p:cNvPr id="3883" name="Oval 1968"/>
            <p:cNvSpPr>
              <a:spLocks noChangeArrowheads="1"/>
            </p:cNvSpPr>
            <p:nvPr/>
          </p:nvSpPr>
          <p:spPr bwMode="auto">
            <a:xfrm>
              <a:off x="4007" y="2038"/>
              <a:ext cx="68" cy="75"/>
            </a:xfrm>
            <a:prstGeom prst="ellipse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84" name="Oval 1969"/>
            <p:cNvSpPr>
              <a:spLocks noChangeArrowheads="1"/>
            </p:cNvSpPr>
            <p:nvPr/>
          </p:nvSpPr>
          <p:spPr bwMode="auto">
            <a:xfrm>
              <a:off x="4007" y="2038"/>
              <a:ext cx="68" cy="75"/>
            </a:xfrm>
            <a:prstGeom prst="ellipse">
              <a:avLst/>
            </a:prstGeom>
            <a:noFill/>
            <a:ln w="20638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3885" name="Group 1967"/>
          <p:cNvGrpSpPr>
            <a:grpSpLocks/>
          </p:cNvGrpSpPr>
          <p:nvPr/>
        </p:nvGrpSpPr>
        <p:grpSpPr bwMode="auto">
          <a:xfrm>
            <a:off x="4410072" y="1877220"/>
            <a:ext cx="107950" cy="119063"/>
            <a:chOff x="4007" y="2038"/>
            <a:chExt cx="68" cy="75"/>
          </a:xfrm>
        </p:grpSpPr>
        <p:sp>
          <p:nvSpPr>
            <p:cNvPr id="3886" name="Oval 1968"/>
            <p:cNvSpPr>
              <a:spLocks noChangeArrowheads="1"/>
            </p:cNvSpPr>
            <p:nvPr/>
          </p:nvSpPr>
          <p:spPr bwMode="auto">
            <a:xfrm>
              <a:off x="4007" y="2038"/>
              <a:ext cx="68" cy="75"/>
            </a:xfrm>
            <a:prstGeom prst="ellipse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87" name="Oval 1969"/>
            <p:cNvSpPr>
              <a:spLocks noChangeArrowheads="1"/>
            </p:cNvSpPr>
            <p:nvPr/>
          </p:nvSpPr>
          <p:spPr bwMode="auto">
            <a:xfrm>
              <a:off x="4007" y="2038"/>
              <a:ext cx="68" cy="75"/>
            </a:xfrm>
            <a:prstGeom prst="ellipse">
              <a:avLst/>
            </a:prstGeom>
            <a:noFill/>
            <a:ln w="20638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3888" name="Group 1967"/>
          <p:cNvGrpSpPr>
            <a:grpSpLocks/>
          </p:cNvGrpSpPr>
          <p:nvPr/>
        </p:nvGrpSpPr>
        <p:grpSpPr bwMode="auto">
          <a:xfrm>
            <a:off x="4167184" y="1817688"/>
            <a:ext cx="107950" cy="119063"/>
            <a:chOff x="4007" y="2038"/>
            <a:chExt cx="68" cy="75"/>
          </a:xfrm>
        </p:grpSpPr>
        <p:sp>
          <p:nvSpPr>
            <p:cNvPr id="3889" name="Oval 1968"/>
            <p:cNvSpPr>
              <a:spLocks noChangeArrowheads="1"/>
            </p:cNvSpPr>
            <p:nvPr/>
          </p:nvSpPr>
          <p:spPr bwMode="auto">
            <a:xfrm>
              <a:off x="4007" y="2038"/>
              <a:ext cx="68" cy="75"/>
            </a:xfrm>
            <a:prstGeom prst="ellipse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90" name="Oval 1969"/>
            <p:cNvSpPr>
              <a:spLocks noChangeArrowheads="1"/>
            </p:cNvSpPr>
            <p:nvPr/>
          </p:nvSpPr>
          <p:spPr bwMode="auto">
            <a:xfrm>
              <a:off x="4007" y="2038"/>
              <a:ext cx="68" cy="75"/>
            </a:xfrm>
            <a:prstGeom prst="ellipse">
              <a:avLst/>
            </a:prstGeom>
            <a:noFill/>
            <a:ln w="20638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3891" name="Group 1967"/>
          <p:cNvGrpSpPr>
            <a:grpSpLocks/>
          </p:cNvGrpSpPr>
          <p:nvPr/>
        </p:nvGrpSpPr>
        <p:grpSpPr bwMode="auto">
          <a:xfrm>
            <a:off x="3692523" y="1947070"/>
            <a:ext cx="107950" cy="119063"/>
            <a:chOff x="4007" y="2038"/>
            <a:chExt cx="68" cy="75"/>
          </a:xfrm>
        </p:grpSpPr>
        <p:sp>
          <p:nvSpPr>
            <p:cNvPr id="3892" name="Oval 1968"/>
            <p:cNvSpPr>
              <a:spLocks noChangeArrowheads="1"/>
            </p:cNvSpPr>
            <p:nvPr/>
          </p:nvSpPr>
          <p:spPr bwMode="auto">
            <a:xfrm>
              <a:off x="4007" y="2038"/>
              <a:ext cx="68" cy="75"/>
            </a:xfrm>
            <a:prstGeom prst="ellipse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93" name="Oval 1969"/>
            <p:cNvSpPr>
              <a:spLocks noChangeArrowheads="1"/>
            </p:cNvSpPr>
            <p:nvPr/>
          </p:nvSpPr>
          <p:spPr bwMode="auto">
            <a:xfrm>
              <a:off x="4007" y="2038"/>
              <a:ext cx="68" cy="75"/>
            </a:xfrm>
            <a:prstGeom prst="ellipse">
              <a:avLst/>
            </a:prstGeom>
            <a:noFill/>
            <a:ln w="20638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3894" name="Group 1967"/>
          <p:cNvGrpSpPr>
            <a:grpSpLocks/>
          </p:cNvGrpSpPr>
          <p:nvPr/>
        </p:nvGrpSpPr>
        <p:grpSpPr bwMode="auto">
          <a:xfrm>
            <a:off x="3416298" y="1920877"/>
            <a:ext cx="107950" cy="119063"/>
            <a:chOff x="4007" y="2038"/>
            <a:chExt cx="68" cy="75"/>
          </a:xfrm>
        </p:grpSpPr>
        <p:sp>
          <p:nvSpPr>
            <p:cNvPr id="3895" name="Oval 1968"/>
            <p:cNvSpPr>
              <a:spLocks noChangeArrowheads="1"/>
            </p:cNvSpPr>
            <p:nvPr/>
          </p:nvSpPr>
          <p:spPr bwMode="auto">
            <a:xfrm>
              <a:off x="4007" y="2038"/>
              <a:ext cx="68" cy="75"/>
            </a:xfrm>
            <a:prstGeom prst="ellipse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96" name="Oval 1969"/>
            <p:cNvSpPr>
              <a:spLocks noChangeArrowheads="1"/>
            </p:cNvSpPr>
            <p:nvPr/>
          </p:nvSpPr>
          <p:spPr bwMode="auto">
            <a:xfrm>
              <a:off x="4007" y="2038"/>
              <a:ext cx="68" cy="75"/>
            </a:xfrm>
            <a:prstGeom prst="ellipse">
              <a:avLst/>
            </a:prstGeom>
            <a:noFill/>
            <a:ln w="20638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3897" name="Group 1967"/>
          <p:cNvGrpSpPr>
            <a:grpSpLocks/>
          </p:cNvGrpSpPr>
          <p:nvPr/>
        </p:nvGrpSpPr>
        <p:grpSpPr bwMode="auto">
          <a:xfrm>
            <a:off x="2974973" y="1954214"/>
            <a:ext cx="107950" cy="119063"/>
            <a:chOff x="4007" y="2038"/>
            <a:chExt cx="68" cy="75"/>
          </a:xfrm>
        </p:grpSpPr>
        <p:sp>
          <p:nvSpPr>
            <p:cNvPr id="3898" name="Oval 1968"/>
            <p:cNvSpPr>
              <a:spLocks noChangeArrowheads="1"/>
            </p:cNvSpPr>
            <p:nvPr/>
          </p:nvSpPr>
          <p:spPr bwMode="auto">
            <a:xfrm>
              <a:off x="4007" y="2038"/>
              <a:ext cx="68" cy="75"/>
            </a:xfrm>
            <a:prstGeom prst="ellipse">
              <a:avLst/>
            </a:prstGeom>
            <a:solidFill>
              <a:srgbClr val="C0C0C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899" name="Oval 1969"/>
            <p:cNvSpPr>
              <a:spLocks noChangeArrowheads="1"/>
            </p:cNvSpPr>
            <p:nvPr/>
          </p:nvSpPr>
          <p:spPr bwMode="auto">
            <a:xfrm>
              <a:off x="4007" y="2038"/>
              <a:ext cx="68" cy="75"/>
            </a:xfrm>
            <a:prstGeom prst="ellipse">
              <a:avLst/>
            </a:prstGeom>
            <a:noFill/>
            <a:ln w="20638" cap="rnd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pic>
        <p:nvPicPr>
          <p:cNvPr id="3900" name="Immagine 3899" descr="sh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635746" y="1247777"/>
            <a:ext cx="609600" cy="609600"/>
          </a:xfrm>
          <a:prstGeom prst="rect">
            <a:avLst/>
          </a:prstGeom>
        </p:spPr>
      </p:pic>
      <p:pic>
        <p:nvPicPr>
          <p:cNvPr id="3901" name="Immagine 3900" descr="sh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32596" y="1768477"/>
            <a:ext cx="609600" cy="609600"/>
          </a:xfrm>
          <a:prstGeom prst="rect">
            <a:avLst/>
          </a:prstGeom>
        </p:spPr>
      </p:pic>
      <p:pic>
        <p:nvPicPr>
          <p:cNvPr id="3902" name="Immagine 3901" descr="shar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653084" y="1055370"/>
            <a:ext cx="609600" cy="609600"/>
          </a:xfrm>
          <a:prstGeom prst="rect">
            <a:avLst/>
          </a:prstGeom>
        </p:spPr>
      </p:pic>
      <p:pic>
        <p:nvPicPr>
          <p:cNvPr id="3903" name="Immagine 3902" descr="small fi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2888" y="2066133"/>
            <a:ext cx="539749" cy="404812"/>
          </a:xfrm>
          <a:prstGeom prst="rect">
            <a:avLst/>
          </a:prstGeom>
        </p:spPr>
      </p:pic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Nodes interaction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133600"/>
          </a:xfrm>
        </p:spPr>
        <p:txBody>
          <a:bodyPr/>
          <a:lstStyle/>
          <a:p>
            <a:r>
              <a:rPr dirty="0" smtClean="0"/>
              <a:t>Nodes A and B initiates a </a:t>
            </a:r>
            <a:r>
              <a:rPr dirty="0" smtClean="0">
                <a:solidFill>
                  <a:srgbClr val="0000FF"/>
                </a:solidFill>
              </a:rPr>
              <a:t>four-way </a:t>
            </a:r>
            <a:r>
              <a:rPr dirty="0" smtClean="0"/>
              <a:t>session when A wants B to execute a RPC</a:t>
            </a:r>
          </a:p>
          <a:p>
            <a:endParaRPr lang="it-IT" dirty="0"/>
          </a:p>
        </p:txBody>
      </p:sp>
      <p:pic>
        <p:nvPicPr>
          <p:cNvPr id="5" name="Picture 4" descr="Sessio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t="4042" b="-124"/>
          <a:stretch>
            <a:fillRect/>
          </a:stretch>
        </p:blipFill>
        <p:spPr bwMode="auto">
          <a:xfrm>
            <a:off x="4648200" y="1371600"/>
            <a:ext cx="4038600" cy="2819400"/>
          </a:xfrm>
          <a:prstGeom prst="rect">
            <a:avLst/>
          </a:prstGeom>
          <a:noFill/>
        </p:spPr>
      </p:pic>
      <p:sp>
        <p:nvSpPr>
          <p:cNvPr id="6" name="Segnaposto contenuto 2"/>
          <p:cNvSpPr txBox="1">
            <a:spLocks/>
          </p:cNvSpPr>
          <p:nvPr/>
        </p:nvSpPr>
        <p:spPr>
          <a:xfrm>
            <a:off x="609600" y="4191000"/>
            <a:ext cx="80772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it-IT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Auth</a:t>
            </a:r>
            <a:r>
              <a:rPr kumimoji="0" lang="it-IT" sz="28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</a:t>
            </a:r>
            <a:r>
              <a:rPr kumimoji="0" lang="it-IT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it-IT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</a:t>
            </a:r>
            <a:r>
              <a:rPr kumimoji="0" lang="it-IT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it-IT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NodeId</a:t>
            </a:r>
            <a:r>
              <a:rPr kumimoji="0" lang="it-IT" sz="28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it-IT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|| N</a:t>
            </a:r>
            <a:r>
              <a:rPr kumimoji="0" lang="it-IT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it-IT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|| </a:t>
            </a:r>
            <a:r>
              <a:rPr kumimoji="0" lang="it-IT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it-IT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(RPC-REQ), K</a:t>
            </a:r>
            <a:r>
              <a:rPr kumimoji="0" lang="it-IT" sz="2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it-IT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it-IT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tabLst/>
              <a:defRPr/>
            </a:pPr>
            <a:r>
              <a:rPr kumimoji="0" lang="it-IT" sz="28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</a:pPr>
            <a:r>
              <a:rPr lang="it-IT" sz="2800" b="1" dirty="0" smtClean="0">
                <a:solidFill>
                  <a:srgbClr val="0000FF"/>
                </a:solidFill>
              </a:rPr>
              <a:t>	</a:t>
            </a:r>
            <a:r>
              <a:rPr lang="it-IT" sz="2800" b="1" dirty="0" err="1" smtClean="0">
                <a:solidFill>
                  <a:srgbClr val="0000FF"/>
                </a:solidFill>
              </a:rPr>
              <a:t>Auth</a:t>
            </a:r>
            <a:r>
              <a:rPr lang="it-IT" sz="2800" b="1" baseline="-25000" dirty="0" err="1" smtClean="0">
                <a:solidFill>
                  <a:srgbClr val="0000FF"/>
                </a:solidFill>
              </a:rPr>
              <a:t>BA</a:t>
            </a:r>
            <a:r>
              <a:rPr lang="it-IT" sz="2800" b="1" dirty="0" smtClean="0">
                <a:solidFill>
                  <a:srgbClr val="0000FF"/>
                </a:solidFill>
              </a:rPr>
              <a:t> = </a:t>
            </a:r>
            <a:r>
              <a:rPr lang="it-IT" sz="2800" b="1" dirty="0" err="1" smtClean="0">
                <a:solidFill>
                  <a:srgbClr val="0000FF"/>
                </a:solidFill>
              </a:rPr>
              <a:t>Sign</a:t>
            </a:r>
            <a:r>
              <a:rPr lang="it-IT" sz="2800" b="1" dirty="0" smtClean="0">
                <a:solidFill>
                  <a:srgbClr val="0000FF"/>
                </a:solidFill>
              </a:rPr>
              <a:t>(</a:t>
            </a:r>
            <a:r>
              <a:rPr lang="it-IT" sz="2800" b="1" dirty="0" err="1" smtClean="0">
                <a:solidFill>
                  <a:srgbClr val="0000FF"/>
                </a:solidFill>
              </a:rPr>
              <a:t>NodeId</a:t>
            </a:r>
            <a:r>
              <a:rPr lang="it-IT" sz="2800" b="1" baseline="-25000" dirty="0" err="1" smtClean="0">
                <a:solidFill>
                  <a:srgbClr val="0000FF"/>
                </a:solidFill>
              </a:rPr>
              <a:t>A</a:t>
            </a:r>
            <a:r>
              <a:rPr lang="it-IT" sz="2800" b="1" dirty="0" smtClean="0">
                <a:solidFill>
                  <a:srgbClr val="0000FF"/>
                </a:solidFill>
              </a:rPr>
              <a:t> || N</a:t>
            </a:r>
            <a:r>
              <a:rPr lang="it-IT" sz="2800" b="1" baseline="-25000" dirty="0" smtClean="0">
                <a:solidFill>
                  <a:srgbClr val="0000FF"/>
                </a:solidFill>
              </a:rPr>
              <a:t>1</a:t>
            </a:r>
            <a:r>
              <a:rPr lang="it-IT" sz="2800" b="1" dirty="0" smtClean="0">
                <a:solidFill>
                  <a:srgbClr val="0000FF"/>
                </a:solidFill>
              </a:rPr>
              <a:t> || </a:t>
            </a:r>
            <a:r>
              <a:rPr lang="it-IT" sz="2800" b="1" dirty="0" err="1" smtClean="0">
                <a:solidFill>
                  <a:srgbClr val="0000FF"/>
                </a:solidFill>
              </a:rPr>
              <a:t>H</a:t>
            </a:r>
            <a:r>
              <a:rPr lang="it-IT" sz="2800" b="1" dirty="0" smtClean="0">
                <a:solidFill>
                  <a:srgbClr val="0000FF"/>
                </a:solidFill>
              </a:rPr>
              <a:t> (RPC-RES), K</a:t>
            </a:r>
            <a:r>
              <a:rPr lang="it-IT" sz="2800" b="1" baseline="30000" dirty="0" smtClean="0">
                <a:solidFill>
                  <a:srgbClr val="0000FF"/>
                </a:solidFill>
              </a:rPr>
              <a:t>-</a:t>
            </a:r>
            <a:r>
              <a:rPr lang="it-IT" sz="2800" b="1" baseline="-25000" dirty="0" smtClean="0">
                <a:solidFill>
                  <a:srgbClr val="0000FF"/>
                </a:solidFill>
              </a:rPr>
              <a:t>B</a:t>
            </a:r>
            <a:r>
              <a:rPr lang="it-IT" sz="2800" b="1" dirty="0" smtClean="0">
                <a:solidFill>
                  <a:srgbClr val="0000FF"/>
                </a:solidFill>
              </a:rPr>
              <a:t>)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</a:pPr>
            <a:endParaRPr lang="it-IT" sz="2800" dirty="0" smtClean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</a:pPr>
            <a:endParaRPr lang="it-IT" sz="2800" dirty="0" smtClean="0"/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Content Storage System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sz="2400" dirty="0" smtClean="0"/>
              <a:t>All the RPCs as in Kademlia, except for </a:t>
            </a:r>
            <a:r>
              <a:rPr sz="2400" dirty="0" smtClean="0">
                <a:solidFill>
                  <a:srgbClr val="0000FF"/>
                </a:solidFill>
              </a:rPr>
              <a:t>STORE</a:t>
            </a:r>
          </a:p>
          <a:p>
            <a:r>
              <a:rPr sz="2400" dirty="0" smtClean="0"/>
              <a:t>Storing is subject to </a:t>
            </a:r>
            <a:r>
              <a:rPr sz="2400" dirty="0" smtClean="0">
                <a:solidFill>
                  <a:srgbClr val="0000FF"/>
                </a:solidFill>
              </a:rPr>
              <a:t>credentials</a:t>
            </a:r>
            <a:r>
              <a:rPr sz="2400" dirty="0" smtClean="0">
                <a:solidFill>
                  <a:srgbClr val="0000FF"/>
                </a:solidFill>
              </a:rPr>
              <a:t> </a:t>
            </a:r>
            <a:r>
              <a:rPr sz="2400" dirty="0" smtClean="0"/>
              <a:t>generation</a:t>
            </a:r>
          </a:p>
          <a:p>
            <a:endParaRPr lang="it-IT" sz="24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sz="2400" dirty="0" smtClean="0">
                <a:solidFill>
                  <a:srgbClr val="0000FF"/>
                </a:solidFill>
              </a:rPr>
              <a:t>Retrieval </a:t>
            </a:r>
            <a:r>
              <a:rPr sz="2400" dirty="0" smtClean="0"/>
              <a:t>(FIND_VALUE) is</a:t>
            </a:r>
            <a:r>
              <a:rPr sz="2400" dirty="0" smtClean="0"/>
              <a:t> subject </a:t>
            </a:r>
            <a:r>
              <a:rPr sz="2400" dirty="0" smtClean="0"/>
              <a:t>to</a:t>
            </a:r>
            <a:r>
              <a:rPr sz="2400" dirty="0" smtClean="0"/>
              <a:t> credentials verification.</a:t>
            </a:r>
          </a:p>
          <a:p>
            <a:r>
              <a:rPr sz="2400" dirty="0" smtClean="0"/>
              <a:t>If </a:t>
            </a:r>
            <a:r>
              <a:rPr sz="2400" dirty="0" smtClean="0"/>
              <a:t>the owner wants to keep his content secret, he can </a:t>
            </a:r>
            <a:r>
              <a:rPr sz="2400" dirty="0" smtClean="0">
                <a:solidFill>
                  <a:srgbClr val="0000FF"/>
                </a:solidFill>
              </a:rPr>
              <a:t>encrypt </a:t>
            </a:r>
            <a:r>
              <a:rPr sz="2400" dirty="0" smtClean="0"/>
              <a:t>it before storing</a:t>
            </a:r>
          </a:p>
          <a:p>
            <a:endParaRPr lang="it-IT" sz="2400" dirty="0"/>
          </a:p>
        </p:txBody>
      </p:sp>
      <p:pic>
        <p:nvPicPr>
          <p:cNvPr id="7" name="Immagine 6" descr="stor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4140200"/>
            <a:ext cx="7391400" cy="1651000"/>
          </a:xfrm>
          <a:prstGeom prst="rect">
            <a:avLst/>
          </a:prstGeom>
        </p:spPr>
      </p:pic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Identity Based Signature (IBS)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038600" cy="4525963"/>
          </a:xfrm>
        </p:spPr>
        <p:txBody>
          <a:bodyPr/>
          <a:lstStyle/>
          <a:p>
            <a:r>
              <a:rPr dirty="0" smtClean="0"/>
              <a:t>IBS is a cryptography technique that allows to compute a key pair whose </a:t>
            </a:r>
            <a:r>
              <a:rPr dirty="0" smtClean="0">
                <a:solidFill>
                  <a:srgbClr val="0000FF"/>
                </a:solidFill>
              </a:rPr>
              <a:t>public</a:t>
            </a:r>
            <a:r>
              <a:rPr dirty="0" smtClean="0"/>
              <a:t> counterpart could be easily obtained from </a:t>
            </a:r>
            <a:r>
              <a:rPr dirty="0" smtClean="0">
                <a:solidFill>
                  <a:srgbClr val="0000FF"/>
                </a:solidFill>
              </a:rPr>
              <a:t>an ASCII string</a:t>
            </a:r>
          </a:p>
          <a:p>
            <a:r>
              <a:rPr dirty="0" smtClean="0"/>
              <a:t> We can </a:t>
            </a:r>
            <a:r>
              <a:rPr dirty="0" smtClean="0">
                <a:solidFill>
                  <a:srgbClr val="0000FF"/>
                </a:solidFill>
              </a:rPr>
              <a:t>rid of</a:t>
            </a:r>
            <a:r>
              <a:rPr dirty="0" smtClean="0"/>
              <a:t> (RSA) public key in the protocol!</a:t>
            </a:r>
          </a:p>
          <a:p>
            <a:r>
              <a:rPr dirty="0" smtClean="0"/>
              <a:t>Does it worth the </a:t>
            </a:r>
            <a:r>
              <a:rPr dirty="0" smtClean="0">
                <a:solidFill>
                  <a:srgbClr val="0000FF"/>
                </a:solidFill>
              </a:rPr>
              <a:t>cost</a:t>
            </a:r>
            <a:r>
              <a:rPr dirty="0" smtClean="0"/>
              <a:t>?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sz="2400" dirty="0" smtClean="0"/>
              <a:t>A four step process:</a:t>
            </a:r>
          </a:p>
          <a:p>
            <a:pPr lvl="1"/>
            <a:r>
              <a:rPr sz="2000" b="1" dirty="0" smtClean="0">
                <a:solidFill>
                  <a:srgbClr val="008000"/>
                </a:solidFill>
              </a:rPr>
              <a:t>Setup</a:t>
            </a:r>
            <a:r>
              <a:rPr sz="2000" dirty="0" smtClean="0"/>
              <a:t>: the </a:t>
            </a:r>
            <a:r>
              <a:rPr sz="2000" dirty="0" smtClean="0">
                <a:solidFill>
                  <a:srgbClr val="0000FF"/>
                </a:solidFill>
              </a:rPr>
              <a:t>Private Key Generator</a:t>
            </a:r>
            <a:r>
              <a:rPr sz="2000" dirty="0" smtClean="0"/>
              <a:t> (PKG) creates a pair of </a:t>
            </a:r>
            <a:r>
              <a:rPr sz="2000" dirty="0" smtClean="0">
                <a:solidFill>
                  <a:srgbClr val="0000FF"/>
                </a:solidFill>
              </a:rPr>
              <a:t>master</a:t>
            </a:r>
            <a:r>
              <a:rPr sz="2000" dirty="0" smtClean="0"/>
              <a:t> keys: </a:t>
            </a:r>
            <a:r>
              <a:rPr sz="2000" i="1" dirty="0" smtClean="0"/>
              <a:t>MK</a:t>
            </a:r>
            <a:r>
              <a:rPr sz="2000" i="1" baseline="30000" dirty="0" smtClean="0"/>
              <a:t>+</a:t>
            </a:r>
            <a:r>
              <a:rPr sz="2000" dirty="0" smtClean="0"/>
              <a:t> and </a:t>
            </a:r>
            <a:r>
              <a:rPr sz="2000" i="1" dirty="0" smtClean="0"/>
              <a:t>MK</a:t>
            </a:r>
            <a:r>
              <a:rPr sz="2000" i="1" baseline="30000" dirty="0" smtClean="0"/>
              <a:t>-</a:t>
            </a:r>
            <a:r>
              <a:rPr sz="2000" dirty="0" smtClean="0"/>
              <a:t>. </a:t>
            </a:r>
          </a:p>
          <a:p>
            <a:pPr lvl="1"/>
            <a:r>
              <a:rPr sz="2000" b="1" dirty="0" smtClean="0">
                <a:solidFill>
                  <a:srgbClr val="008000"/>
                </a:solidFill>
              </a:rPr>
              <a:t>Private Key extraction</a:t>
            </a:r>
            <a:r>
              <a:rPr sz="2000" dirty="0" smtClean="0"/>
              <a:t>: PKG produces </a:t>
            </a:r>
            <a:r>
              <a:rPr sz="2000" i="1" dirty="0" smtClean="0"/>
              <a:t>K</a:t>
            </a:r>
            <a:r>
              <a:rPr sz="2000" i="1" baseline="30000" dirty="0" smtClean="0"/>
              <a:t>-</a:t>
            </a:r>
            <a:r>
              <a:rPr sz="2000" i="1" baseline="-25000" dirty="0" smtClean="0"/>
              <a:t>A</a:t>
            </a:r>
            <a:r>
              <a:rPr sz="2000" dirty="0" smtClean="0"/>
              <a:t> from </a:t>
            </a:r>
            <a:r>
              <a:rPr sz="2000" i="1" dirty="0" smtClean="0"/>
              <a:t>Id</a:t>
            </a:r>
            <a:r>
              <a:rPr sz="2000" i="1" baseline="-25000" dirty="0" smtClean="0"/>
              <a:t>A</a:t>
            </a:r>
            <a:r>
              <a:rPr sz="2000" dirty="0" smtClean="0"/>
              <a:t> and </a:t>
            </a:r>
            <a:r>
              <a:rPr sz="2000" i="1" dirty="0" smtClean="0"/>
              <a:t>MK</a:t>
            </a:r>
            <a:r>
              <a:rPr sz="2000" i="1" baseline="30000" dirty="0" smtClean="0"/>
              <a:t>-</a:t>
            </a:r>
            <a:r>
              <a:rPr sz="2000" dirty="0" smtClean="0"/>
              <a:t>. </a:t>
            </a:r>
          </a:p>
          <a:p>
            <a:pPr lvl="1"/>
            <a:r>
              <a:rPr sz="2000" b="1" dirty="0" smtClean="0">
                <a:solidFill>
                  <a:srgbClr val="008000"/>
                </a:solidFill>
              </a:rPr>
              <a:t>Signature generation</a:t>
            </a:r>
            <a:r>
              <a:rPr sz="2000" dirty="0" smtClean="0"/>
              <a:t>: A </a:t>
            </a:r>
            <a:r>
              <a:rPr sz="2000" dirty="0" smtClean="0">
                <a:solidFill>
                  <a:srgbClr val="0000FF"/>
                </a:solidFill>
              </a:rPr>
              <a:t>signs </a:t>
            </a:r>
            <a:r>
              <a:rPr sz="2000" dirty="0" smtClean="0"/>
              <a:t>a message m with </a:t>
            </a:r>
            <a:r>
              <a:rPr sz="2000" i="1" dirty="0" smtClean="0"/>
              <a:t>K</a:t>
            </a:r>
            <a:r>
              <a:rPr sz="2000" i="1" baseline="30000" dirty="0" smtClean="0"/>
              <a:t>-</a:t>
            </a:r>
            <a:r>
              <a:rPr sz="2000" i="1" baseline="-25000" dirty="0" smtClean="0"/>
              <a:t>A</a:t>
            </a:r>
            <a:r>
              <a:rPr sz="2000" dirty="0" smtClean="0"/>
              <a:t> </a:t>
            </a:r>
          </a:p>
          <a:p>
            <a:pPr lvl="1"/>
            <a:r>
              <a:rPr sz="2000" b="1" dirty="0" smtClean="0">
                <a:solidFill>
                  <a:srgbClr val="008000"/>
                </a:solidFill>
              </a:rPr>
              <a:t>Signature verification</a:t>
            </a:r>
            <a:r>
              <a:rPr sz="2000" dirty="0" smtClean="0"/>
              <a:t>: B </a:t>
            </a:r>
            <a:r>
              <a:rPr sz="2000" dirty="0" smtClean="0">
                <a:solidFill>
                  <a:srgbClr val="0000FF"/>
                </a:solidFill>
              </a:rPr>
              <a:t>checks </a:t>
            </a:r>
            <a:r>
              <a:rPr sz="2000" dirty="0" smtClean="0"/>
              <a:t>A's signature on </a:t>
            </a:r>
            <a:r>
              <a:rPr sz="2000" i="1" dirty="0" smtClean="0"/>
              <a:t>m</a:t>
            </a:r>
            <a:r>
              <a:rPr sz="2000" dirty="0" smtClean="0"/>
              <a:t> using </a:t>
            </a:r>
            <a:r>
              <a:rPr sz="2000" i="1" dirty="0" smtClean="0"/>
              <a:t>Id</a:t>
            </a:r>
            <a:r>
              <a:rPr sz="2000" i="1" baseline="-25000" dirty="0" smtClean="0"/>
              <a:t>A </a:t>
            </a:r>
            <a:r>
              <a:rPr sz="2000" dirty="0" smtClean="0"/>
              <a:t>and </a:t>
            </a:r>
            <a:r>
              <a:rPr sz="2000" i="1" dirty="0" smtClean="0"/>
              <a:t>MK</a:t>
            </a:r>
            <a:r>
              <a:rPr sz="2000" i="1" baseline="30000" dirty="0" smtClean="0"/>
              <a:t>+</a:t>
            </a:r>
            <a:r>
              <a:rPr sz="2000" dirty="0" smtClean="0"/>
              <a:t>. </a:t>
            </a:r>
            <a:endParaRPr lang="it-IT" sz="2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142818" y="6445250"/>
            <a:ext cx="496943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it-IT" dirty="0" smtClean="0"/>
              <a:t>[</a:t>
            </a:r>
            <a:r>
              <a:rPr lang="it-IT" dirty="0" err="1" smtClean="0"/>
              <a:t>Shamir</a:t>
            </a:r>
            <a:r>
              <a:rPr lang="it-IT" dirty="0" smtClean="0"/>
              <a:t>, A., 1985]; [</a:t>
            </a:r>
            <a:r>
              <a:rPr lang="it-IT" dirty="0" err="1" smtClean="0"/>
              <a:t>Boneh</a:t>
            </a:r>
            <a:r>
              <a:rPr lang="it-IT" dirty="0" smtClean="0"/>
              <a:t>, D., Franklin, M., 2003]</a:t>
            </a: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IBS consequences on Likir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The protocol is </a:t>
            </a:r>
            <a:r>
              <a:rPr dirty="0" smtClean="0">
                <a:solidFill>
                  <a:srgbClr val="0000FF"/>
                </a:solidFill>
              </a:rPr>
              <a:t>conceptually</a:t>
            </a:r>
            <a:r>
              <a:rPr dirty="0" smtClean="0"/>
              <a:t> and </a:t>
            </a:r>
            <a:r>
              <a:rPr dirty="0" smtClean="0">
                <a:solidFill>
                  <a:srgbClr val="0000FF"/>
                </a:solidFill>
              </a:rPr>
              <a:t>structurally semplified</a:t>
            </a:r>
          </a:p>
          <a:p>
            <a:pPr lvl="1"/>
            <a:r>
              <a:rPr lang="it-IT" dirty="0" err="1" smtClean="0"/>
              <a:t>W</a:t>
            </a:r>
            <a:r>
              <a:rPr dirty="0" smtClean="0"/>
              <a:t>e do not need PKs</a:t>
            </a:r>
          </a:p>
          <a:p>
            <a:pPr lvl="1"/>
            <a:r>
              <a:rPr dirty="0" smtClean="0"/>
              <a:t>UserId is the main source for identification at both the application and the middleware levels</a:t>
            </a:r>
          </a:p>
          <a:p>
            <a:pPr lvl="1"/>
            <a:r>
              <a:rPr dirty="0" smtClean="0"/>
              <a:t>We need to bind </a:t>
            </a:r>
            <a:r>
              <a:rPr dirty="0" smtClean="0">
                <a:solidFill>
                  <a:srgbClr val="0000FF"/>
                </a:solidFill>
              </a:rPr>
              <a:t>only two </a:t>
            </a:r>
            <a:r>
              <a:rPr dirty="0" smtClean="0"/>
              <a:t>identifiers (</a:t>
            </a:r>
            <a:r>
              <a:rPr dirty="0" smtClean="0">
                <a:solidFill>
                  <a:srgbClr val="0000FF"/>
                </a:solidFill>
              </a:rPr>
              <a:t>UserId </a:t>
            </a:r>
            <a:r>
              <a:rPr dirty="0" smtClean="0"/>
              <a:t>and </a:t>
            </a:r>
            <a:r>
              <a:rPr dirty="0" smtClean="0">
                <a:solidFill>
                  <a:srgbClr val="0000FF"/>
                </a:solidFill>
              </a:rPr>
              <a:t>NodeId</a:t>
            </a:r>
            <a:r>
              <a:rPr dirty="0" smtClean="0"/>
              <a:t>)</a:t>
            </a:r>
          </a:p>
          <a:p>
            <a:pPr lvl="1"/>
            <a:r>
              <a:rPr dirty="0" smtClean="0"/>
              <a:t>When you have an UserId, you can access related NodeId, and vice versa (and this information can be stored in the DHT)</a:t>
            </a:r>
          </a:p>
          <a:p>
            <a:r>
              <a:rPr dirty="0" smtClean="0"/>
              <a:t>PKG can be a part of the CS, or mounted on a different remote server</a:t>
            </a:r>
          </a:p>
          <a:p>
            <a:pPr lvl="0">
              <a:buNone/>
            </a:pPr>
            <a:r>
              <a:rPr b="1" i="1" dirty="0" smtClean="0">
                <a:solidFill>
                  <a:srgbClr val="0000FF"/>
                </a:solidFill>
              </a:rPr>
              <a:t>				NodeIdReq = UserId</a:t>
            </a:r>
            <a:r>
              <a:rPr b="1" i="1" baseline="-25000" dirty="0" smtClean="0">
                <a:solidFill>
                  <a:srgbClr val="0000FF"/>
                </a:solidFill>
              </a:rPr>
              <a:t>A</a:t>
            </a:r>
          </a:p>
          <a:p>
            <a:pPr lvl="0">
              <a:buNone/>
            </a:pPr>
            <a:r>
              <a:rPr b="1" i="1" dirty="0" smtClean="0">
                <a:solidFill>
                  <a:srgbClr val="0000FF"/>
                </a:solidFill>
              </a:rPr>
              <a:t>				AuthId</a:t>
            </a:r>
            <a:r>
              <a:rPr b="1" i="1" baseline="-25000" dirty="0" smtClean="0">
                <a:solidFill>
                  <a:srgbClr val="0000FF"/>
                </a:solidFill>
              </a:rPr>
              <a:t>A</a:t>
            </a:r>
            <a:r>
              <a:rPr b="1" i="1" dirty="0" smtClean="0">
                <a:solidFill>
                  <a:srgbClr val="0000FF"/>
                </a:solidFill>
              </a:rPr>
              <a:t> </a:t>
            </a:r>
            <a:r>
              <a:rPr b="1" i="1" dirty="0">
                <a:solidFill>
                  <a:srgbClr val="0000FF"/>
                </a:solidFill>
              </a:rPr>
              <a:t>= Sign</a:t>
            </a:r>
            <a:r>
              <a:rPr b="1" dirty="0">
                <a:solidFill>
                  <a:srgbClr val="0000FF"/>
                </a:solidFill>
              </a:rPr>
              <a:t>(</a:t>
            </a:r>
            <a:r>
              <a:rPr b="1" i="1" dirty="0">
                <a:solidFill>
                  <a:srgbClr val="0000FF"/>
                </a:solidFill>
              </a:rPr>
              <a:t>NodeId</a:t>
            </a:r>
            <a:r>
              <a:rPr b="1" i="1" baseline="-25000" dirty="0">
                <a:solidFill>
                  <a:srgbClr val="0000FF"/>
                </a:solidFill>
              </a:rPr>
              <a:t>A</a:t>
            </a:r>
            <a:r>
              <a:rPr b="1" i="1" dirty="0">
                <a:solidFill>
                  <a:srgbClr val="0000FF"/>
                </a:solidFill>
              </a:rPr>
              <a:t> </a:t>
            </a:r>
            <a:r>
              <a:rPr b="1" dirty="0">
                <a:solidFill>
                  <a:srgbClr val="0000FF"/>
                </a:solidFill>
              </a:rPr>
              <a:t>||</a:t>
            </a:r>
            <a:r>
              <a:rPr b="1" i="1" dirty="0">
                <a:solidFill>
                  <a:srgbClr val="0000FF"/>
                </a:solidFill>
              </a:rPr>
              <a:t> UserId</a:t>
            </a:r>
            <a:r>
              <a:rPr b="1" i="1" baseline="-25000" dirty="0">
                <a:solidFill>
                  <a:srgbClr val="0000FF"/>
                </a:solidFill>
              </a:rPr>
              <a:t>A</a:t>
            </a:r>
            <a:r>
              <a:rPr b="1" dirty="0">
                <a:solidFill>
                  <a:srgbClr val="0000FF"/>
                </a:solidFill>
              </a:rPr>
              <a:t>|</a:t>
            </a:r>
            <a:r>
              <a:rPr b="1" dirty="0" smtClean="0">
                <a:solidFill>
                  <a:srgbClr val="0000FF"/>
                </a:solidFill>
              </a:rPr>
              <a:t>| </a:t>
            </a:r>
            <a:r>
              <a:rPr b="1" i="1" dirty="0" smtClean="0">
                <a:solidFill>
                  <a:srgbClr val="0000FF"/>
                </a:solidFill>
              </a:rPr>
              <a:t>exp</a:t>
            </a:r>
            <a:r>
              <a:rPr b="1" i="1" baseline="-25000" dirty="0" smtClean="0">
                <a:solidFill>
                  <a:srgbClr val="0000FF"/>
                </a:solidFill>
              </a:rPr>
              <a:t>A </a:t>
            </a:r>
            <a:r>
              <a:rPr b="1" dirty="0">
                <a:solidFill>
                  <a:srgbClr val="0000FF"/>
                </a:solidFill>
              </a:rPr>
              <a:t>,</a:t>
            </a:r>
            <a:r>
              <a:rPr b="1" i="1" dirty="0">
                <a:solidFill>
                  <a:srgbClr val="0000FF"/>
                </a:solidFill>
              </a:rPr>
              <a:t> K</a:t>
            </a:r>
            <a:r>
              <a:rPr b="1" i="1" baseline="30000" dirty="0">
                <a:solidFill>
                  <a:srgbClr val="0000FF"/>
                </a:solidFill>
              </a:rPr>
              <a:t>-</a:t>
            </a:r>
            <a:r>
              <a:rPr b="1" i="1" baseline="-25000" dirty="0">
                <a:solidFill>
                  <a:srgbClr val="0000FF"/>
                </a:solidFill>
              </a:rPr>
              <a:t>CS</a:t>
            </a:r>
            <a:r>
              <a:rPr b="1" dirty="0">
                <a:solidFill>
                  <a:srgbClr val="0000FF"/>
                </a:solidFill>
              </a:rPr>
              <a:t>)</a:t>
            </a:r>
            <a:endParaRPr sz="2000" b="1" dirty="0">
              <a:solidFill>
                <a:srgbClr val="0000FF"/>
              </a:solidFill>
            </a:endParaRPr>
          </a:p>
          <a:p>
            <a:endParaRPr dirty="0" smtClean="0"/>
          </a:p>
          <a:p>
            <a:endParaRPr dirty="0" smtClean="0"/>
          </a:p>
          <a:p>
            <a:pPr>
              <a:buNone/>
            </a:pPr>
            <a:endParaRPr dirty="0" smtClean="0"/>
          </a:p>
          <a:p>
            <a:pPr>
              <a:buNone/>
            </a:pPr>
            <a:endParaRPr dirty="0" smtClean="0"/>
          </a:p>
          <a:p>
            <a:endParaRPr lang="it-IT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Security Discussion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sz="2000" dirty="0" smtClean="0"/>
              <a:t>Attacks on routing</a:t>
            </a:r>
          </a:p>
          <a:p>
            <a:pPr lvl="1"/>
            <a:r>
              <a:rPr lang="it-IT" sz="1800" dirty="0" err="1" smtClean="0"/>
              <a:t>N</a:t>
            </a:r>
            <a:r>
              <a:rPr sz="1800" dirty="0" smtClean="0"/>
              <a:t>ode ids cannot be generated </a:t>
            </a:r>
            <a:r>
              <a:rPr sz="1800" dirty="0" smtClean="0">
                <a:solidFill>
                  <a:srgbClr val="0000FF"/>
                </a:solidFill>
              </a:rPr>
              <a:t>ad hoc</a:t>
            </a:r>
          </a:p>
          <a:p>
            <a:pPr lvl="1"/>
            <a:r>
              <a:rPr sz="1800" dirty="0" smtClean="0"/>
              <a:t>Update communications are </a:t>
            </a:r>
            <a:r>
              <a:rPr sz="1800" dirty="0" smtClean="0">
                <a:solidFill>
                  <a:srgbClr val="0000FF"/>
                </a:solidFill>
              </a:rPr>
              <a:t>authenticated</a:t>
            </a:r>
            <a:r>
              <a:rPr sz="1800" dirty="0" smtClean="0"/>
              <a:t>: an attacker can spread only its own id</a:t>
            </a:r>
          </a:p>
          <a:p>
            <a:pPr lvl="1"/>
            <a:r>
              <a:rPr lang="it-IT" sz="1800" dirty="0" err="1" smtClean="0"/>
              <a:t>K</a:t>
            </a:r>
            <a:r>
              <a:rPr sz="1800" dirty="0" smtClean="0"/>
              <a:t>ademlia's</a:t>
            </a:r>
            <a:r>
              <a:rPr sz="1800" dirty="0" smtClean="0"/>
              <a:t> </a:t>
            </a:r>
            <a:r>
              <a:rPr sz="1800" dirty="0" smtClean="0">
                <a:solidFill>
                  <a:srgbClr val="0000FF"/>
                </a:solidFill>
              </a:rPr>
              <a:t>LOOKUP vulnerability </a:t>
            </a:r>
            <a:r>
              <a:rPr sz="1800" dirty="0" smtClean="0"/>
              <a:t>is ineffective</a:t>
            </a:r>
          </a:p>
          <a:p>
            <a:r>
              <a:rPr sz="2000" dirty="0" smtClean="0"/>
              <a:t>Attacks on storage</a:t>
            </a:r>
          </a:p>
          <a:p>
            <a:pPr lvl="1"/>
            <a:r>
              <a:rPr lang="it-IT" sz="1800" dirty="0" err="1" smtClean="0"/>
              <a:t>U</a:t>
            </a:r>
            <a:r>
              <a:rPr sz="1800" dirty="0" smtClean="0"/>
              <a:t>sage of </a:t>
            </a:r>
            <a:r>
              <a:rPr sz="1800" dirty="0" smtClean="0">
                <a:solidFill>
                  <a:srgbClr val="0000FF"/>
                </a:solidFill>
              </a:rPr>
              <a:t>credentials </a:t>
            </a:r>
            <a:r>
              <a:rPr sz="1800" dirty="0" smtClean="0"/>
              <a:t>with unforgeable signature, so you can trace back to the attacker identity</a:t>
            </a:r>
          </a:p>
          <a:p>
            <a:pPr lvl="1"/>
            <a:r>
              <a:rPr sz="1800" dirty="0" smtClean="0"/>
              <a:t>A </a:t>
            </a:r>
            <a:r>
              <a:rPr sz="1800" dirty="0" smtClean="0">
                <a:solidFill>
                  <a:srgbClr val="0000FF"/>
                </a:solidFill>
              </a:rPr>
              <a:t>reputation </a:t>
            </a:r>
            <a:r>
              <a:rPr sz="1800" dirty="0" smtClean="0"/>
              <a:t>system can be used to punish/reward content owners </a:t>
            </a:r>
          </a:p>
          <a:p>
            <a:pPr lvl="1"/>
            <a:endParaRPr lang="it-IT" sz="1800" dirty="0"/>
          </a:p>
        </p:txBody>
      </p:sp>
      <p:sp>
        <p:nvSpPr>
          <p:cNvPr id="8" name="Segnaposto contenuto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sz="2000" dirty="0" smtClean="0"/>
              <a:t>Sybil attack</a:t>
            </a:r>
          </a:p>
          <a:p>
            <a:pPr lvl="1"/>
            <a:r>
              <a:rPr lang="it-IT" sz="1800" dirty="0" smtClean="0"/>
              <a:t>E</a:t>
            </a:r>
            <a:r>
              <a:rPr sz="1800" dirty="0" smtClean="0"/>
              <a:t>ach node id corresponds to a </a:t>
            </a:r>
            <a:r>
              <a:rPr sz="1800" dirty="0" smtClean="0">
                <a:solidFill>
                  <a:srgbClr val="0000FF"/>
                </a:solidFill>
              </a:rPr>
              <a:t>different </a:t>
            </a:r>
            <a:r>
              <a:rPr sz="1800" dirty="0" smtClean="0"/>
              <a:t>user account</a:t>
            </a:r>
          </a:p>
          <a:p>
            <a:pPr lvl="1"/>
            <a:r>
              <a:rPr sz="1800" dirty="0" smtClean="0"/>
              <a:t>Before a nodeId is released, the user must </a:t>
            </a:r>
            <a:r>
              <a:rPr sz="1800" i="1" dirty="0" smtClean="0"/>
              <a:t>prove </a:t>
            </a:r>
            <a:r>
              <a:rPr sz="1800" dirty="0" smtClean="0"/>
              <a:t>his/her </a:t>
            </a:r>
            <a:r>
              <a:rPr sz="1800" dirty="0" smtClean="0">
                <a:solidFill>
                  <a:srgbClr val="0000FF"/>
                </a:solidFill>
              </a:rPr>
              <a:t>identity</a:t>
            </a:r>
          </a:p>
          <a:p>
            <a:pPr lvl="1"/>
            <a:r>
              <a:rPr sz="1800" dirty="0" smtClean="0"/>
              <a:t>This mitigates, even if </a:t>
            </a:r>
            <a:r>
              <a:rPr sz="1800" dirty="0" smtClean="0">
                <a:solidFill>
                  <a:srgbClr val="0000FF"/>
                </a:solidFill>
              </a:rPr>
              <a:t>it does not solve</a:t>
            </a:r>
            <a:r>
              <a:rPr sz="1800" dirty="0" smtClean="0"/>
              <a:t> the problem</a:t>
            </a:r>
          </a:p>
          <a:p>
            <a:pPr lvl="1"/>
            <a:r>
              <a:rPr sz="1800" dirty="0" smtClean="0"/>
              <a:t>Sybil attack is </a:t>
            </a:r>
            <a:r>
              <a:rPr sz="1800" dirty="0" smtClean="0">
                <a:solidFill>
                  <a:srgbClr val="0000FF"/>
                </a:solidFill>
              </a:rPr>
              <a:t>structural </a:t>
            </a:r>
            <a:r>
              <a:rPr sz="1800" dirty="0" smtClean="0"/>
              <a:t>on </a:t>
            </a:r>
            <a:r>
              <a:rPr sz="1800" dirty="0" smtClean="0">
                <a:solidFill>
                  <a:srgbClr val="0000FF"/>
                </a:solidFill>
              </a:rPr>
              <a:t>Web 2.0</a:t>
            </a:r>
            <a:r>
              <a:rPr sz="1800" dirty="0" smtClean="0"/>
              <a:t>!</a:t>
            </a:r>
            <a:endParaRPr sz="2000" dirty="0" smtClean="0"/>
          </a:p>
          <a:p>
            <a:r>
              <a:rPr sz="2000" dirty="0" smtClean="0"/>
              <a:t>MITM attacks</a:t>
            </a:r>
          </a:p>
          <a:p>
            <a:pPr lvl="1"/>
            <a:r>
              <a:rPr lang="it-IT" sz="1800" dirty="0" err="1" smtClean="0"/>
              <a:t>M</a:t>
            </a:r>
            <a:r>
              <a:rPr sz="1800" dirty="0" smtClean="0"/>
              <a:t>essages in authenticated channels cannot be </a:t>
            </a:r>
            <a:r>
              <a:rPr sz="1800" dirty="0" smtClean="0">
                <a:solidFill>
                  <a:srgbClr val="0000FF"/>
                </a:solidFill>
              </a:rPr>
              <a:t>intercepted</a:t>
            </a:r>
          </a:p>
          <a:p>
            <a:pPr lvl="1"/>
            <a:r>
              <a:rPr sz="1800" dirty="0" smtClean="0"/>
              <a:t> </a:t>
            </a:r>
            <a:r>
              <a:rPr sz="1800" dirty="0" smtClean="0">
                <a:solidFill>
                  <a:srgbClr val="0000FF"/>
                </a:solidFill>
              </a:rPr>
              <a:t>Content replication </a:t>
            </a:r>
            <a:r>
              <a:rPr sz="1800" dirty="0" smtClean="0"/>
              <a:t>is not altered by authentication</a:t>
            </a: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Drawbacks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dirty="0" err="1" smtClean="0">
                <a:solidFill>
                  <a:srgbClr val="0000FF"/>
                </a:solidFill>
              </a:rPr>
              <a:t>F</a:t>
            </a:r>
            <a:r>
              <a:rPr dirty="0" smtClean="0">
                <a:solidFill>
                  <a:srgbClr val="0000FF"/>
                </a:solidFill>
              </a:rPr>
              <a:t>ake drawbacks, and</a:t>
            </a:r>
            <a:r>
              <a:rPr lang="it-IT" dirty="0" err="1" smtClean="0">
                <a:solidFill>
                  <a:srgbClr val="0000FF"/>
                </a:solidFill>
              </a:rPr>
              <a:t>…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dirty="0" smtClean="0"/>
              <a:t>CS is a </a:t>
            </a:r>
            <a:r>
              <a:rPr dirty="0" smtClean="0">
                <a:solidFill>
                  <a:srgbClr val="008000"/>
                </a:solidFill>
              </a:rPr>
              <a:t>single point of failure</a:t>
            </a:r>
          </a:p>
          <a:p>
            <a:pPr lvl="1"/>
            <a:r>
              <a:rPr dirty="0" smtClean="0">
                <a:solidFill>
                  <a:srgbClr val="0000FF"/>
                </a:solidFill>
              </a:rPr>
              <a:t>Not always</a:t>
            </a:r>
            <a:r>
              <a:rPr dirty="0" smtClean="0"/>
              <a:t>!</a:t>
            </a:r>
          </a:p>
          <a:p>
            <a:pPr lvl="1"/>
            <a:r>
              <a:rPr dirty="0" smtClean="0"/>
              <a:t>It is involved when an AuthId should be </a:t>
            </a:r>
            <a:r>
              <a:rPr dirty="0" smtClean="0">
                <a:solidFill>
                  <a:srgbClr val="0000FF"/>
                </a:solidFill>
              </a:rPr>
              <a:t>created </a:t>
            </a:r>
            <a:r>
              <a:rPr dirty="0" smtClean="0"/>
              <a:t>or </a:t>
            </a:r>
            <a:r>
              <a:rPr dirty="0" smtClean="0">
                <a:solidFill>
                  <a:srgbClr val="0000FF"/>
                </a:solidFill>
              </a:rPr>
              <a:t>renewed</a:t>
            </a:r>
          </a:p>
          <a:p>
            <a:pPr lvl="1"/>
            <a:r>
              <a:rPr dirty="0" smtClean="0"/>
              <a:t>During </a:t>
            </a:r>
            <a:r>
              <a:rPr dirty="0" smtClean="0">
                <a:solidFill>
                  <a:srgbClr val="0000FF"/>
                </a:solidFill>
              </a:rPr>
              <a:t>off-times</a:t>
            </a:r>
            <a:r>
              <a:rPr dirty="0" smtClean="0"/>
              <a:t>, the system can still work</a:t>
            </a:r>
          </a:p>
          <a:p>
            <a:r>
              <a:rPr dirty="0" smtClean="0"/>
              <a:t>PK management introduces </a:t>
            </a:r>
            <a:r>
              <a:rPr dirty="0" smtClean="0">
                <a:solidFill>
                  <a:srgbClr val="008000"/>
                </a:solidFill>
              </a:rPr>
              <a:t>overhead</a:t>
            </a:r>
          </a:p>
          <a:p>
            <a:pPr lvl="1"/>
            <a:r>
              <a:rPr lang="it-IT" dirty="0" err="1" smtClean="0"/>
              <a:t>T</a:t>
            </a:r>
            <a:r>
              <a:rPr dirty="0" smtClean="0"/>
              <a:t>rue, but it is largely </a:t>
            </a:r>
            <a:r>
              <a:rPr dirty="0" smtClean="0">
                <a:solidFill>
                  <a:srgbClr val="0000FF"/>
                </a:solidFill>
              </a:rPr>
              <a:t>acceptable</a:t>
            </a:r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dirty="0" smtClean="0">
                <a:solidFill>
                  <a:srgbClr val="0000FF"/>
                </a:solidFill>
              </a:rPr>
              <a:t>Real ones!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8" name="Segnaposto contenuto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dirty="0" smtClean="0"/>
              <a:t>IBS needs a </a:t>
            </a:r>
            <a:r>
              <a:rPr dirty="0" smtClean="0">
                <a:solidFill>
                  <a:srgbClr val="008000"/>
                </a:solidFill>
              </a:rPr>
              <a:t>PKG</a:t>
            </a:r>
          </a:p>
          <a:p>
            <a:pPr lvl="1"/>
            <a:r>
              <a:rPr dirty="0" smtClean="0"/>
              <a:t>This is a single point of failure, due to </a:t>
            </a:r>
            <a:r>
              <a:rPr dirty="0" smtClean="0">
                <a:solidFill>
                  <a:srgbClr val="0000FF"/>
                </a:solidFill>
              </a:rPr>
              <a:t>key escrow </a:t>
            </a:r>
            <a:r>
              <a:rPr dirty="0" smtClean="0"/>
              <a:t>problem</a:t>
            </a:r>
          </a:p>
          <a:p>
            <a:r>
              <a:rPr dirty="0" smtClean="0"/>
              <a:t>IBS is efficient in theory, not in </a:t>
            </a:r>
            <a:r>
              <a:rPr dirty="0" smtClean="0">
                <a:solidFill>
                  <a:srgbClr val="008000"/>
                </a:solidFill>
              </a:rPr>
              <a:t>practice</a:t>
            </a:r>
          </a:p>
          <a:p>
            <a:pPr lvl="1"/>
            <a:r>
              <a:rPr dirty="0" smtClean="0"/>
              <a:t>We did not find an open and efficient implementation</a:t>
            </a:r>
          </a:p>
          <a:p>
            <a:r>
              <a:rPr dirty="0" smtClean="0"/>
              <a:t>IBS introduces </a:t>
            </a:r>
            <a:r>
              <a:rPr dirty="0" smtClean="0">
                <a:solidFill>
                  <a:srgbClr val="008000"/>
                </a:solidFill>
              </a:rPr>
              <a:t>extra overhead</a:t>
            </a:r>
          </a:p>
          <a:p>
            <a:pPr lvl="1"/>
            <a:r>
              <a:rPr dirty="0" smtClean="0"/>
              <a:t>Ok, this </a:t>
            </a:r>
            <a:r>
              <a:rPr dirty="0" smtClean="0">
                <a:solidFill>
                  <a:srgbClr val="0000FF"/>
                </a:solidFill>
              </a:rPr>
              <a:t>does not scale </a:t>
            </a:r>
            <a:r>
              <a:rPr dirty="0" smtClean="0"/>
              <a:t>very well</a:t>
            </a:r>
            <a:r>
              <a:rPr lang="it-IT" dirty="0" err="1" smtClean="0"/>
              <a:t>…</a:t>
            </a:r>
            <a:endParaRPr lang="it-IT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Overhead evaluation with cryptographic microbenchmarks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sz="half" idx="1"/>
          </p:nvPr>
        </p:nvSpPr>
        <p:spPr>
          <a:xfrm>
            <a:off x="609600" y="1360170"/>
            <a:ext cx="4038600" cy="2697163"/>
          </a:xfrm>
        </p:spPr>
        <p:txBody>
          <a:bodyPr/>
          <a:lstStyle/>
          <a:p>
            <a:r>
              <a:rPr dirty="0" smtClean="0"/>
              <a:t>The protocol makes both sender and receiver to </a:t>
            </a:r>
            <a:r>
              <a:rPr dirty="0" smtClean="0">
                <a:solidFill>
                  <a:srgbClr val="0000FF"/>
                </a:solidFill>
              </a:rPr>
              <a:t>generate </a:t>
            </a:r>
            <a:r>
              <a:rPr dirty="0" smtClean="0"/>
              <a:t>and to </a:t>
            </a:r>
            <a:r>
              <a:rPr dirty="0" smtClean="0">
                <a:solidFill>
                  <a:srgbClr val="0000FF"/>
                </a:solidFill>
              </a:rPr>
              <a:t>verify </a:t>
            </a:r>
            <a:r>
              <a:rPr dirty="0" smtClean="0"/>
              <a:t>signatures</a:t>
            </a:r>
          </a:p>
          <a:p>
            <a:r>
              <a:rPr dirty="0" smtClean="0"/>
              <a:t>SHA-1 operations are </a:t>
            </a:r>
            <a:r>
              <a:rPr dirty="0" smtClean="0">
                <a:solidFill>
                  <a:srgbClr val="0000FF"/>
                </a:solidFill>
              </a:rPr>
              <a:t>not considered </a:t>
            </a:r>
            <a:r>
              <a:rPr dirty="0" smtClean="0"/>
              <a:t>due to (relative) low cost</a:t>
            </a:r>
            <a:endParaRPr lang="it-IT" dirty="0">
              <a:solidFill>
                <a:srgbClr val="0000FF"/>
              </a:solidFill>
            </a:endParaRPr>
          </a:p>
        </p:txBody>
      </p:sp>
      <p:pic>
        <p:nvPicPr>
          <p:cNvPr id="10" name="Segnaposto contenuto 9" descr="crypto overhead.tif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4586" b="1057"/>
          <a:stretch>
            <a:fillRect/>
          </a:stretch>
        </p:blipFill>
        <p:spPr>
          <a:xfrm>
            <a:off x="1813019" y="4654550"/>
            <a:ext cx="6035581" cy="2127250"/>
          </a:xfrm>
        </p:spPr>
      </p:pic>
      <p:sp>
        <p:nvSpPr>
          <p:cNvPr id="11" name="Segnaposto contenuto 7"/>
          <p:cNvSpPr txBox="1">
            <a:spLocks/>
          </p:cNvSpPr>
          <p:nvPr/>
        </p:nvSpPr>
        <p:spPr>
          <a:xfrm>
            <a:off x="4800600" y="1360170"/>
            <a:ext cx="40386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/>
              <a:buChar char="•"/>
            </a:pPr>
            <a:r>
              <a:rPr kumimoji="0" lang="it-IT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it-IT" sz="2800" dirty="0" smtClean="0"/>
              <a:t>primitive </a:t>
            </a: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 err="1" smtClean="0"/>
              <a:t>affected</a:t>
            </a: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/>
              <a:buChar char="•"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FIND-VALUE </a:t>
            </a:r>
            <a:r>
              <a:rPr kumimoji="0" lang="it-IT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should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verify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it-IT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signatures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it-IT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retrieved</a:t>
            </a: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content</a:t>
            </a:r>
            <a:r>
              <a:rPr lang="it-IT" sz="2800" dirty="0" smtClean="0"/>
              <a:t>'</a:t>
            </a:r>
            <a:r>
              <a:rPr lang="it-IT" sz="2800" dirty="0" err="1" smtClean="0"/>
              <a:t>s</a:t>
            </a:r>
            <a:r>
              <a:rPr lang="it-IT" sz="2800" dirty="0" smtClean="0"/>
              <a:t> </a:t>
            </a:r>
            <a:r>
              <a:rPr lang="it-IT" sz="2800" i="1" dirty="0" err="1" smtClean="0">
                <a:solidFill>
                  <a:srgbClr val="0000FF"/>
                </a:solidFill>
              </a:rPr>
              <a:t>Cred</a:t>
            </a:r>
            <a:endParaRPr kumimoji="0" lang="it-IT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Arial"/>
              <a:buChar char="•"/>
              <a:tabLst/>
              <a:defRPr/>
            </a:pP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Overhead evaluation with cryptographic microbenchmarks (cont'd)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sz="half" idx="1"/>
          </p:nvPr>
        </p:nvSpPr>
        <p:spPr>
          <a:xfrm>
            <a:off x="228600" y="1360170"/>
            <a:ext cx="4038600" cy="2697163"/>
          </a:xfrm>
        </p:spPr>
        <p:txBody>
          <a:bodyPr/>
          <a:lstStyle/>
          <a:p>
            <a:r>
              <a:rPr lang="it-IT" sz="2400" dirty="0" err="1" smtClean="0"/>
              <a:t>W</a:t>
            </a:r>
            <a:r>
              <a:rPr sz="2400" dirty="0" smtClean="0"/>
              <a:t>e measured the execution of a C prototype</a:t>
            </a:r>
          </a:p>
          <a:p>
            <a:pPr lvl="1"/>
            <a:r>
              <a:rPr sz="2000" dirty="0" smtClean="0"/>
              <a:t>GNU OpenSSL library</a:t>
            </a:r>
          </a:p>
          <a:p>
            <a:pPr lvl="1"/>
            <a:r>
              <a:rPr sz="2000" dirty="0" smtClean="0"/>
              <a:t>1024 RSA for signing</a:t>
            </a:r>
          </a:p>
          <a:p>
            <a:pPr lvl="1"/>
            <a:r>
              <a:rPr sz="2000" dirty="0" smtClean="0"/>
              <a:t>SHA-1 for hashing</a:t>
            </a:r>
          </a:p>
        </p:txBody>
      </p:sp>
      <p:pic>
        <p:nvPicPr>
          <p:cNvPr id="10" name="Segnaposto contenuto 9" descr="crypto overhead.tif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802" t="24743" r="1501" b="5727"/>
          <a:stretch>
            <a:fillRect/>
          </a:stretch>
        </p:blipFill>
        <p:spPr>
          <a:xfrm>
            <a:off x="3952875" y="4064000"/>
            <a:ext cx="5111750" cy="1857375"/>
          </a:xfrm>
        </p:spPr>
      </p:pic>
      <p:sp>
        <p:nvSpPr>
          <p:cNvPr id="12" name="Segnaposto contenuto 7"/>
          <p:cNvSpPr txBox="1">
            <a:spLocks/>
          </p:cNvSpPr>
          <p:nvPr/>
        </p:nvSpPr>
        <p:spPr>
          <a:xfrm>
            <a:off x="4648200" y="1360171"/>
            <a:ext cx="4038600" cy="161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Arial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Pairing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Based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it-IT" sz="2400" noProof="0" dirty="0" err="1" smtClean="0"/>
              <a:t>Cryptograhy</a:t>
            </a:r>
            <a:r>
              <a:rPr lang="it-IT" sz="2400" noProof="0" dirty="0" smtClean="0"/>
              <a:t> (PBC)</a:t>
            </a:r>
            <a:endParaRPr kumimoji="0" lang="it-I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/>
              <a:buChar char="–"/>
            </a:pP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egnaposto contenuto 7"/>
          <p:cNvSpPr txBox="1">
            <a:spLocks/>
          </p:cNvSpPr>
          <p:nvPr/>
        </p:nvSpPr>
        <p:spPr>
          <a:xfrm>
            <a:off x="228600" y="3551237"/>
            <a:ext cx="3629025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Arial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Quad</a:t>
            </a:r>
            <a:r>
              <a:rPr lang="it-IT" sz="2400" noProof="0" dirty="0" err="1" smtClean="0"/>
              <a:t>-Core</a:t>
            </a:r>
            <a:r>
              <a:rPr lang="it-IT" sz="2400" noProof="0" dirty="0" smtClean="0"/>
              <a:t> </a:t>
            </a:r>
            <a:r>
              <a:rPr lang="it-IT" sz="2400" noProof="0" dirty="0" err="1" smtClean="0"/>
              <a:t>Xeon</a:t>
            </a:r>
            <a:r>
              <a:rPr lang="it-IT" sz="2400" noProof="0" dirty="0" smtClean="0"/>
              <a:t> 2.5 </a:t>
            </a:r>
            <a:r>
              <a:rPr lang="it-IT" sz="2400" noProof="0" dirty="0" err="1" smtClean="0"/>
              <a:t>GHz</a:t>
            </a:r>
            <a:r>
              <a:rPr lang="it-IT" sz="2400" noProof="0" dirty="0" smtClean="0"/>
              <a:t> </a:t>
            </a:r>
            <a:r>
              <a:rPr lang="it-IT" sz="2400" noProof="0" dirty="0" err="1" smtClean="0"/>
              <a:t>with</a:t>
            </a:r>
            <a:r>
              <a:rPr lang="it-IT" sz="2400" noProof="0" dirty="0" smtClean="0"/>
              <a:t> </a:t>
            </a:r>
            <a:r>
              <a:rPr lang="it-IT" sz="2400" noProof="0" dirty="0" err="1" smtClean="0"/>
              <a:t>4</a:t>
            </a:r>
            <a:r>
              <a:rPr lang="it-IT" sz="2400" noProof="0" dirty="0" smtClean="0"/>
              <a:t> GB RAM, </a:t>
            </a:r>
            <a:r>
              <a:rPr lang="it-IT" sz="2400" noProof="0" dirty="0" err="1" smtClean="0"/>
              <a:t>r</a:t>
            </a:r>
            <a:r>
              <a:rPr kumimoji="0" lang="it-IT" sz="24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unning</a:t>
            </a:r>
            <a:r>
              <a:rPr kumimoji="0" lang="it-IT" sz="2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Linux </a:t>
            </a:r>
            <a:r>
              <a:rPr kumimoji="0" lang="it-IT" sz="24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Ubuntu</a:t>
            </a:r>
            <a:r>
              <a:rPr kumimoji="0" lang="it-IT" sz="2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7.01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Arial"/>
              <a:buChar char="•"/>
              <a:tabLst/>
              <a:defRPr/>
            </a:pPr>
            <a:r>
              <a:rPr lang="it-IT" sz="2400" baseline="0" noProof="0" dirty="0" err="1" smtClean="0"/>
              <a:t>Each</a:t>
            </a:r>
            <a:r>
              <a:rPr lang="it-IT" sz="2400" noProof="0" dirty="0" smtClean="0"/>
              <a:t> test </a:t>
            </a:r>
            <a:r>
              <a:rPr lang="it-IT" sz="2400" noProof="0" dirty="0" err="1" smtClean="0"/>
              <a:t>performed</a:t>
            </a:r>
            <a:r>
              <a:rPr lang="it-IT" sz="2400" noProof="0" dirty="0" smtClean="0"/>
              <a:t> 1000 </a:t>
            </a:r>
            <a:r>
              <a:rPr lang="it-IT" sz="2400" noProof="0" dirty="0" err="1" smtClean="0"/>
              <a:t>times</a:t>
            </a:r>
            <a:endParaRPr kumimoji="0" 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Single session's computational effort estimation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sz="2400" dirty="0" smtClean="0"/>
              <a:t>Likir introduces additional costs (e.g., nonce exchanges)</a:t>
            </a:r>
          </a:p>
          <a:p>
            <a:r>
              <a:rPr lang="it-IT" sz="2400" dirty="0" err="1" smtClean="0"/>
              <a:t>W</a:t>
            </a:r>
            <a:r>
              <a:rPr sz="2400" dirty="0" smtClean="0"/>
              <a:t>e wanted to estimate such a overhead at each session</a:t>
            </a:r>
          </a:p>
          <a:p>
            <a:pPr lvl="1"/>
            <a:r>
              <a:rPr sz="2000" dirty="0" smtClean="0"/>
              <a:t>We executed two instances of Likir in two (geographically distant) nodes running on PlanetLab</a:t>
            </a:r>
          </a:p>
          <a:p>
            <a:pPr lvl="1"/>
            <a:r>
              <a:rPr sz="2000" dirty="0" smtClean="0"/>
              <a:t>We perfomed a test for each primitive</a:t>
            </a:r>
          </a:p>
          <a:p>
            <a:pPr lvl="1"/>
            <a:r>
              <a:rPr sz="2000" dirty="0" smtClean="0"/>
              <a:t>Each test is made of 500 executions</a:t>
            </a:r>
          </a:p>
          <a:p>
            <a:endParaRPr sz="2400" dirty="0" smtClean="0"/>
          </a:p>
          <a:p>
            <a:endParaRPr lang="it-IT" sz="2400" dirty="0"/>
          </a:p>
        </p:txBody>
      </p:sp>
      <p:pic>
        <p:nvPicPr>
          <p:cNvPr id="6" name="Segnaposto contenuto 5" descr="comp_over.eps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2"/>
              <a:srcRect t="388" b="-3712"/>
              <a:stretch>
                <a:fillRect/>
              </a:stretch>
            </p:blipFill>
          </mc:Choice>
          <mc:Fallback>
            <p:blipFill>
              <a:blip r:embed="rId3"/>
              <a:srcRect t="388" b="-3712"/>
              <a:stretch>
                <a:fillRect/>
              </a:stretch>
            </p:blipFill>
          </mc:Fallback>
        </mc:AlternateContent>
        <p:spPr>
          <a:xfrm>
            <a:off x="4648200" y="1117600"/>
            <a:ext cx="4038600" cy="2921000"/>
          </a:xfrm>
        </p:spPr>
      </p:pic>
      <p:pic>
        <p:nvPicPr>
          <p:cNvPr id="7" name="Immagine 6" descr="fvalue-n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581" y="3984625"/>
            <a:ext cx="3997107" cy="279717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8604251" y="4046538"/>
            <a:ext cx="461665" cy="242241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it-IT" b="1" dirty="0" smtClean="0"/>
              <a:t>FIND VALUE RPC </a:t>
            </a:r>
            <a:r>
              <a:rPr lang="it-IT" b="1" dirty="0" err="1" smtClean="0"/>
              <a:t>Session</a:t>
            </a:r>
            <a:endParaRPr lang="it-IT" b="1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Discussion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/>
              <a:t>RSA overhead at the node side is limited, and it does not compromise the system</a:t>
            </a:r>
          </a:p>
          <a:p>
            <a:r>
              <a:rPr dirty="0" smtClean="0"/>
              <a:t>IBS scheme introduces a </a:t>
            </a:r>
            <a:r>
              <a:rPr dirty="0" smtClean="0">
                <a:solidFill>
                  <a:srgbClr val="0000FF"/>
                </a:solidFill>
              </a:rPr>
              <a:t>linear degradation </a:t>
            </a:r>
            <a:r>
              <a:rPr dirty="0" smtClean="0"/>
              <a:t>when the number of content stored at each node grows</a:t>
            </a:r>
          </a:p>
          <a:p>
            <a:pPr lvl="1"/>
            <a:r>
              <a:rPr dirty="0" smtClean="0"/>
              <a:t>There are schemes of </a:t>
            </a:r>
            <a:r>
              <a:rPr dirty="0" smtClean="0">
                <a:solidFill>
                  <a:srgbClr val="0000FF"/>
                </a:solidFill>
              </a:rPr>
              <a:t>aggregate signatures </a:t>
            </a:r>
            <a:r>
              <a:rPr dirty="0" smtClean="0"/>
              <a:t>[Boneh, B., et al, 2003] that can be verifyed in batch. Is it enough?  (</a:t>
            </a:r>
            <a:r>
              <a:rPr dirty="0" smtClean="0">
                <a:solidFill>
                  <a:srgbClr val="0000FF"/>
                </a:solidFill>
              </a:rPr>
              <a:t>on going work</a:t>
            </a:r>
            <a:r>
              <a:rPr dirty="0" smtClean="0"/>
              <a:t>)</a:t>
            </a:r>
          </a:p>
          <a:p>
            <a:r>
              <a:rPr dirty="0" smtClean="0"/>
              <a:t>It is possible to check by </a:t>
            </a:r>
            <a:r>
              <a:rPr dirty="0" smtClean="0">
                <a:solidFill>
                  <a:srgbClr val="0000FF"/>
                </a:solidFill>
              </a:rPr>
              <a:t>sample</a:t>
            </a:r>
            <a:r>
              <a:rPr dirty="0" smtClean="0"/>
              <a:t>, instead of checking </a:t>
            </a:r>
            <a:r>
              <a:rPr b="1" dirty="0" smtClean="0"/>
              <a:t>all</a:t>
            </a:r>
            <a:r>
              <a:rPr dirty="0" smtClean="0"/>
              <a:t> the messages? Which is the best trade off between security and performance? (</a:t>
            </a:r>
            <a:r>
              <a:rPr dirty="0" smtClean="0">
                <a:solidFill>
                  <a:srgbClr val="0000FF"/>
                </a:solidFill>
              </a:rPr>
              <a:t>planned work</a:t>
            </a:r>
            <a:r>
              <a:rPr dirty="0" smtClean="0"/>
              <a:t>)</a:t>
            </a:r>
          </a:p>
          <a:p>
            <a:r>
              <a:rPr dirty="0" smtClean="0">
                <a:solidFill>
                  <a:srgbClr val="0000FF"/>
                </a:solidFill>
              </a:rPr>
              <a:t>CS </a:t>
            </a:r>
            <a:r>
              <a:rPr dirty="0" smtClean="0"/>
              <a:t>is a single point of failure during registration. Can we </a:t>
            </a:r>
            <a:r>
              <a:rPr dirty="0" smtClean="0">
                <a:solidFill>
                  <a:srgbClr val="0000FF"/>
                </a:solidFill>
              </a:rPr>
              <a:t>distribute</a:t>
            </a:r>
            <a:r>
              <a:rPr dirty="0" smtClean="0"/>
              <a:t> the load of this service? (</a:t>
            </a:r>
            <a:r>
              <a:rPr dirty="0" smtClean="0">
                <a:solidFill>
                  <a:srgbClr val="0000FF"/>
                </a:solidFill>
              </a:rPr>
              <a:t>on going work</a:t>
            </a:r>
            <a:r>
              <a:rPr dirty="0" smtClean="0"/>
              <a:t>)</a:t>
            </a:r>
            <a:endParaRPr lang="it-IT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Outline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Attacks</a:t>
            </a:r>
            <a:r>
              <a:rPr lang="it-IT" dirty="0" smtClean="0"/>
              <a:t> on </a:t>
            </a:r>
            <a:r>
              <a:rPr lang="it-IT" dirty="0" err="1" smtClean="0"/>
              <a:t>structured</a:t>
            </a:r>
            <a:r>
              <a:rPr lang="it-IT" dirty="0" smtClean="0"/>
              <a:t> P2P </a:t>
            </a:r>
            <a:r>
              <a:rPr lang="it-IT" dirty="0" err="1" smtClean="0"/>
              <a:t>systems</a:t>
            </a:r>
            <a:endParaRPr dirty="0" smtClean="0"/>
          </a:p>
          <a:p>
            <a:pPr lvl="1"/>
            <a:r>
              <a:rPr sz="2000" dirty="0" smtClean="0"/>
              <a:t>Attacks on identities</a:t>
            </a:r>
          </a:p>
          <a:p>
            <a:pPr lvl="1"/>
            <a:r>
              <a:rPr sz="2000" dirty="0" smtClean="0"/>
              <a:t>Attacks on routing</a:t>
            </a:r>
          </a:p>
          <a:p>
            <a:pPr lvl="1"/>
            <a:r>
              <a:rPr sz="2000" dirty="0" smtClean="0"/>
              <a:t>Attacks on storage</a:t>
            </a:r>
          </a:p>
          <a:p>
            <a:pPr lvl="1"/>
            <a:r>
              <a:rPr sz="2000" dirty="0" smtClean="0"/>
              <a:t>DDoS and MITM</a:t>
            </a:r>
          </a:p>
          <a:p>
            <a:pPr lvl="1"/>
            <a:r>
              <a:rPr sz="2000" dirty="0" smtClean="0"/>
              <a:t>Kademlia overview and vulnerabilities</a:t>
            </a:r>
            <a:endParaRPr lang="it-IT" sz="2000" dirty="0" smtClean="0"/>
          </a:p>
          <a:p>
            <a:r>
              <a:rPr lang="it-IT" dirty="0" err="1" smtClean="0"/>
              <a:t>Overview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Likir</a:t>
            </a:r>
            <a:endParaRPr lang="it-IT" dirty="0" smtClean="0"/>
          </a:p>
          <a:p>
            <a:pPr lvl="1"/>
            <a:r>
              <a:rPr sz="2000" dirty="0" smtClean="0"/>
              <a:t>Protocol</a:t>
            </a:r>
          </a:p>
          <a:p>
            <a:pPr lvl="1"/>
            <a:r>
              <a:rPr lang="it-IT" sz="2000" dirty="0" smtClean="0"/>
              <a:t>Security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Likir</a:t>
            </a:r>
            <a:endParaRPr lang="it-IT" sz="2000" dirty="0" smtClean="0"/>
          </a:p>
          <a:p>
            <a:pPr lvl="1"/>
            <a:r>
              <a:rPr lang="it-IT" sz="2000" dirty="0" smtClean="0"/>
              <a:t>Performance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Likir</a:t>
            </a:r>
            <a:endParaRPr lang="it-IT" sz="2000" dirty="0" smtClean="0"/>
          </a:p>
          <a:p>
            <a:pPr lvl="1"/>
            <a:r>
              <a:rPr lang="it-IT" sz="2000" dirty="0" err="1" smtClean="0"/>
              <a:t>Implementation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Likir</a:t>
            </a:r>
            <a:endParaRPr lang="it-IT" sz="2000" dirty="0" smtClean="0"/>
          </a:p>
          <a:p>
            <a:pPr lvl="1"/>
            <a:r>
              <a:rPr lang="it-IT" sz="2000" dirty="0" err="1" smtClean="0"/>
              <a:t>Layering</a:t>
            </a:r>
            <a:r>
              <a:rPr lang="it-IT" sz="2000" dirty="0" smtClean="0"/>
              <a:t> </a:t>
            </a:r>
            <a:r>
              <a:rPr lang="it-IT" sz="2000" dirty="0" err="1" smtClean="0"/>
              <a:t>applications</a:t>
            </a:r>
            <a:r>
              <a:rPr lang="it-IT" sz="2000" dirty="0" smtClean="0"/>
              <a:t> and </a:t>
            </a:r>
            <a:r>
              <a:rPr lang="it-IT" sz="2000" dirty="0" err="1" smtClean="0"/>
              <a:t>services</a:t>
            </a:r>
            <a:r>
              <a:rPr lang="it-IT" sz="2000" dirty="0" smtClean="0"/>
              <a:t> on </a:t>
            </a:r>
            <a:r>
              <a:rPr lang="it-IT" sz="2000" dirty="0" err="1" smtClean="0"/>
              <a:t>Likir</a:t>
            </a:r>
            <a:endParaRPr lang="it-IT" sz="2000" dirty="0" smtClean="0"/>
          </a:p>
          <a:p>
            <a:r>
              <a:rPr lang="it-IT" dirty="0" err="1" smtClean="0"/>
              <a:t>Conclusions</a:t>
            </a:r>
            <a:r>
              <a:rPr lang="it-IT" dirty="0" smtClean="0"/>
              <a:t> and Future Work</a:t>
            </a:r>
            <a:endParaRPr lang="it-IT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Likir Implementation</a:t>
            </a:r>
            <a:endParaRPr lang="it-IT" dirty="0"/>
          </a:p>
        </p:txBody>
      </p:sp>
      <p:pic>
        <p:nvPicPr>
          <p:cNvPr id="8" name="Segnaposto contenuto 7" descr="architettura_impl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0790" r="-10790"/>
              <a:stretch>
                <a:fillRect/>
              </a:stretch>
            </p:blipFill>
          </mc:Choice>
          <mc:Fallback>
            <p:blipFill>
              <a:blip r:embed="rId3"/>
              <a:srcRect l="-10790" r="-10790"/>
              <a:stretch>
                <a:fillRect/>
              </a:stretch>
            </p:blipFill>
          </mc:Fallback>
        </mc:AlternateContent>
        <p:spPr>
          <a:xfrm>
            <a:off x="1295400" y="1524001"/>
            <a:ext cx="6629400" cy="3892726"/>
          </a:xfrm>
        </p:spPr>
      </p:pic>
      <p:sp>
        <p:nvSpPr>
          <p:cNvPr id="9" name="CasellaDiTesto 8"/>
          <p:cNvSpPr txBox="1"/>
          <p:nvPr/>
        </p:nvSpPr>
        <p:spPr>
          <a:xfrm>
            <a:off x="2663825" y="5651500"/>
            <a:ext cx="39834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solidFill>
                  <a:srgbClr val="0000FF"/>
                </a:solidFill>
              </a:rPr>
              <a:t>JLikir</a:t>
            </a:r>
            <a:r>
              <a:rPr lang="it-IT" sz="2000" dirty="0" smtClean="0"/>
              <a:t>: </a:t>
            </a:r>
            <a:r>
              <a:rPr lang="it-IT" sz="2000" dirty="0" err="1" smtClean="0"/>
              <a:t>implemented</a:t>
            </a:r>
            <a:r>
              <a:rPr lang="it-IT" sz="2000" dirty="0" smtClean="0"/>
              <a:t> </a:t>
            </a:r>
            <a:r>
              <a:rPr lang="it-IT" sz="2000" dirty="0" err="1" smtClean="0"/>
              <a:t>with</a:t>
            </a:r>
            <a:r>
              <a:rPr lang="it-IT" sz="2000" dirty="0" smtClean="0"/>
              <a:t> Java 1.6.0</a:t>
            </a:r>
          </a:p>
          <a:p>
            <a:r>
              <a:rPr lang="it-IT" sz="2000" dirty="0" smtClean="0"/>
              <a:t>The package </a:t>
            </a:r>
            <a:r>
              <a:rPr lang="it-IT" sz="2000" dirty="0" err="1" smtClean="0"/>
              <a:t>includes</a:t>
            </a:r>
            <a:r>
              <a:rPr lang="it-IT" sz="2000" dirty="0" smtClean="0"/>
              <a:t> a </a:t>
            </a:r>
            <a:r>
              <a:rPr lang="it-IT" sz="2000" dirty="0" err="1" smtClean="0"/>
              <a:t>prototype</a:t>
            </a:r>
            <a:r>
              <a:rPr lang="it-IT" sz="2000" dirty="0" smtClean="0"/>
              <a:t> CS</a:t>
            </a:r>
          </a:p>
          <a:p>
            <a:r>
              <a:rPr lang="it-IT" sz="2000" i="1" dirty="0" smtClean="0"/>
              <a:t>On </a:t>
            </a:r>
            <a:r>
              <a:rPr lang="it-IT" sz="2000" i="1" dirty="0" err="1" smtClean="0"/>
              <a:t>going</a:t>
            </a:r>
            <a:r>
              <a:rPr lang="it-IT" sz="2000" i="1" dirty="0" smtClean="0"/>
              <a:t> work</a:t>
            </a:r>
            <a:r>
              <a:rPr lang="it-IT" sz="2000" dirty="0" smtClean="0"/>
              <a:t>: NAT </a:t>
            </a:r>
            <a:r>
              <a:rPr lang="it-IT" sz="2000" dirty="0" err="1" smtClean="0"/>
              <a:t>traversal</a:t>
            </a:r>
            <a:endParaRPr lang="it-IT" sz="2000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Applications using Likir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>
                <a:solidFill>
                  <a:srgbClr val="0000FF"/>
                </a:solidFill>
              </a:rPr>
              <a:t>Student Challenge</a:t>
            </a:r>
            <a:r>
              <a:rPr dirty="0" smtClean="0"/>
              <a:t>: it will be launched (again) on 2009 at our university </a:t>
            </a:r>
            <a:r>
              <a:rPr lang="it-IT" dirty="0" err="1" smtClean="0"/>
              <a:t>–</a:t>
            </a:r>
            <a:r>
              <a:rPr dirty="0" smtClean="0"/>
              <a:t> but of course, it can be extended!</a:t>
            </a:r>
          </a:p>
          <a:p>
            <a:r>
              <a:rPr dirty="0" smtClean="0">
                <a:solidFill>
                  <a:srgbClr val="0000FF"/>
                </a:solidFill>
              </a:rPr>
              <a:t>Award</a:t>
            </a:r>
            <a:r>
              <a:rPr dirty="0" smtClean="0"/>
              <a:t>: of course, the Glory </a:t>
            </a:r>
            <a:r>
              <a:rPr lang="it-IT" dirty="0" smtClean="0">
                <a:sym typeface="Wingdings"/>
              </a:rPr>
              <a:t></a:t>
            </a:r>
            <a:r>
              <a:rPr dirty="0" smtClean="0">
                <a:sym typeface="Wingdings"/>
              </a:rPr>
              <a:t> and a good exam's evaluation.</a:t>
            </a:r>
          </a:p>
          <a:p>
            <a:endParaRPr dirty="0" smtClean="0">
              <a:sym typeface="Wingdings"/>
            </a:endParaRPr>
          </a:p>
          <a:p>
            <a:r>
              <a:rPr dirty="0" smtClean="0">
                <a:solidFill>
                  <a:srgbClr val="0000FF"/>
                </a:solidFill>
                <a:sym typeface="Wingdings"/>
              </a:rPr>
              <a:t>LiCha </a:t>
            </a:r>
            <a:r>
              <a:rPr dirty="0" smtClean="0">
                <a:sym typeface="Wingdings"/>
              </a:rPr>
              <a:t>(Likir's Chat) has been completely built on top of Likir</a:t>
            </a:r>
          </a:p>
          <a:p>
            <a:pPr lvl="1"/>
            <a:r>
              <a:rPr lang="it-IT" dirty="0" err="1" smtClean="0">
                <a:sym typeface="Wingdings"/>
              </a:rPr>
              <a:t>S</a:t>
            </a:r>
            <a:r>
              <a:rPr dirty="0" smtClean="0">
                <a:sym typeface="Wingdings"/>
              </a:rPr>
              <a:t>erverless chat</a:t>
            </a:r>
          </a:p>
          <a:p>
            <a:pPr lvl="1"/>
            <a:r>
              <a:rPr dirty="0" smtClean="0">
                <a:sym typeface="Wingdings"/>
              </a:rPr>
              <a:t>You can log in if you have an OpenId account</a:t>
            </a:r>
          </a:p>
          <a:p>
            <a:pPr lvl="1"/>
            <a:r>
              <a:rPr dirty="0" smtClean="0"/>
              <a:t>An user can access from any point in the network, (securily) retrieving his buddy list from the DHT</a:t>
            </a:r>
          </a:p>
          <a:p>
            <a:pPr lvl="1"/>
            <a:r>
              <a:rPr dirty="0" smtClean="0"/>
              <a:t> Node's state information are stored/retrieved to/from the DHT</a:t>
            </a:r>
            <a:endParaRPr lang="it-IT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>
            <a:normAutofit/>
          </a:bodyPr>
          <a:lstStyle/>
          <a:p>
            <a:r>
              <a:rPr lang="it-IT" dirty="0" err="1" smtClean="0"/>
              <a:t>Thank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attention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019800" cy="511175"/>
          </a:xfrm>
        </p:spPr>
        <p:txBody>
          <a:bodyPr>
            <a:noAutofit/>
          </a:bodyPr>
          <a:lstStyle/>
          <a:p>
            <a:pPr algn="l"/>
            <a:r>
              <a:rPr lang="it-IT" sz="2800" dirty="0" err="1" smtClean="0"/>
              <a:t>Questions</a:t>
            </a:r>
            <a:r>
              <a:rPr lang="it-IT" sz="2800" dirty="0" smtClean="0"/>
              <a:t>?</a:t>
            </a:r>
          </a:p>
        </p:txBody>
      </p:sp>
      <p:pic>
        <p:nvPicPr>
          <p:cNvPr id="4" name="Immagine 3" descr="p2p-img.tif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1000"/>
          </a:blip>
          <a:stretch>
            <a:fillRect/>
          </a:stretch>
        </p:blipFill>
        <p:spPr>
          <a:xfrm>
            <a:off x="0" y="2281474"/>
            <a:ext cx="9144000" cy="129992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329164" y="4953000"/>
            <a:ext cx="58336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Giancarlo Ruffo</a:t>
            </a:r>
          </a:p>
          <a:p>
            <a:r>
              <a:rPr lang="it-IT" dirty="0" err="1" smtClean="0"/>
              <a:t>SecNet</a:t>
            </a:r>
            <a:r>
              <a:rPr lang="it-IT" dirty="0" smtClean="0"/>
              <a:t> Group</a:t>
            </a:r>
          </a:p>
          <a:p>
            <a:r>
              <a:rPr lang="it-IT" dirty="0" smtClean="0"/>
              <a:t>Dipartimento di Informatica, Università degli Studi di Torino</a:t>
            </a:r>
          </a:p>
          <a:p>
            <a:r>
              <a:rPr lang="it-IT" dirty="0" smtClean="0"/>
              <a:t>Corso Svizzera, 185 </a:t>
            </a:r>
            <a:r>
              <a:rPr lang="it-IT" dirty="0" err="1" smtClean="0"/>
              <a:t>–</a:t>
            </a:r>
            <a:r>
              <a:rPr lang="it-IT" dirty="0" smtClean="0"/>
              <a:t> 10149, Torino, Italy</a:t>
            </a:r>
          </a:p>
          <a:p>
            <a:r>
              <a:rPr lang="it-IT" dirty="0" smtClean="0"/>
              <a:t>ruffo@di.unito.it - tel. (+39) 011 670 6771 fax. (+39) 011 751</a:t>
            </a:r>
            <a:endParaRPr lang="it-IT" dirty="0"/>
          </a:p>
        </p:txBody>
      </p:sp>
      <p:pic>
        <p:nvPicPr>
          <p:cNvPr id="6" name="Immagine 5" descr="180px-Dürer_karl_der_gros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733800"/>
            <a:ext cx="1630680" cy="3034877"/>
          </a:xfrm>
          <a:prstGeom prst="rect">
            <a:avLst/>
          </a:prstGeom>
        </p:spPr>
      </p:pic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57200" y="1524001"/>
            <a:ext cx="8382000" cy="23621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Outline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Attacks</a:t>
            </a:r>
            <a:r>
              <a:rPr lang="it-IT" dirty="0" smtClean="0"/>
              <a:t> on </a:t>
            </a:r>
            <a:r>
              <a:rPr lang="it-IT" dirty="0" err="1" smtClean="0"/>
              <a:t>structured</a:t>
            </a:r>
            <a:r>
              <a:rPr lang="it-IT" dirty="0" smtClean="0"/>
              <a:t> P2P </a:t>
            </a:r>
            <a:r>
              <a:rPr lang="it-IT" dirty="0" err="1" smtClean="0"/>
              <a:t>systems</a:t>
            </a:r>
            <a:endParaRPr dirty="0" smtClean="0"/>
          </a:p>
          <a:p>
            <a:pPr lvl="1"/>
            <a:r>
              <a:rPr sz="2000" dirty="0" smtClean="0"/>
              <a:t>Attacks on identities</a:t>
            </a:r>
          </a:p>
          <a:p>
            <a:pPr lvl="1"/>
            <a:r>
              <a:rPr sz="2000" dirty="0" smtClean="0"/>
              <a:t>Attacks on routing</a:t>
            </a:r>
          </a:p>
          <a:p>
            <a:pPr lvl="1"/>
            <a:r>
              <a:rPr sz="2000" dirty="0" smtClean="0"/>
              <a:t>Attacks on storage</a:t>
            </a:r>
          </a:p>
          <a:p>
            <a:pPr lvl="1"/>
            <a:r>
              <a:rPr sz="2000" dirty="0" smtClean="0"/>
              <a:t>DDoS and MITM</a:t>
            </a:r>
          </a:p>
          <a:p>
            <a:pPr lvl="1"/>
            <a:r>
              <a:rPr sz="2000" dirty="0" smtClean="0"/>
              <a:t>Kademlia overview and vulnerabilities</a:t>
            </a:r>
            <a:endParaRPr lang="it-IT" sz="2000" dirty="0" smtClean="0"/>
          </a:p>
          <a:p>
            <a:r>
              <a:rPr lang="it-IT" dirty="0" err="1" smtClean="0"/>
              <a:t>Overview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r>
              <a:rPr lang="it-IT" dirty="0" smtClean="0"/>
              <a:t> </a:t>
            </a:r>
            <a:r>
              <a:rPr lang="it-IT" dirty="0" err="1" smtClean="0"/>
              <a:t>Likir</a:t>
            </a:r>
            <a:endParaRPr lang="it-IT" dirty="0" smtClean="0"/>
          </a:p>
          <a:p>
            <a:pPr lvl="1"/>
            <a:r>
              <a:rPr sz="2000" dirty="0" smtClean="0"/>
              <a:t>Protocol</a:t>
            </a:r>
          </a:p>
          <a:p>
            <a:pPr lvl="1"/>
            <a:r>
              <a:rPr lang="it-IT" sz="2000" dirty="0" smtClean="0"/>
              <a:t>Security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Likir</a:t>
            </a:r>
            <a:endParaRPr lang="it-IT" sz="2000" dirty="0" smtClean="0"/>
          </a:p>
          <a:p>
            <a:pPr lvl="1"/>
            <a:r>
              <a:rPr lang="it-IT" sz="2000" dirty="0" smtClean="0"/>
              <a:t>Performance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Likir</a:t>
            </a:r>
            <a:endParaRPr lang="it-IT" sz="2000" dirty="0" smtClean="0"/>
          </a:p>
          <a:p>
            <a:pPr lvl="1"/>
            <a:r>
              <a:rPr lang="it-IT" sz="2000" dirty="0" err="1" smtClean="0"/>
              <a:t>Implementation</a:t>
            </a:r>
            <a:r>
              <a:rPr lang="it-IT" sz="2000" dirty="0" smtClean="0"/>
              <a:t> </a:t>
            </a:r>
            <a:r>
              <a:rPr lang="it-IT" sz="2000" dirty="0" err="1" smtClean="0"/>
              <a:t>of</a:t>
            </a:r>
            <a:r>
              <a:rPr lang="it-IT" sz="2000" dirty="0" smtClean="0"/>
              <a:t> </a:t>
            </a:r>
            <a:r>
              <a:rPr lang="it-IT" sz="2000" dirty="0" err="1" smtClean="0"/>
              <a:t>Likir</a:t>
            </a:r>
            <a:endParaRPr lang="it-IT" sz="2000" dirty="0" smtClean="0"/>
          </a:p>
          <a:p>
            <a:pPr lvl="1"/>
            <a:r>
              <a:rPr lang="it-IT" sz="2000" dirty="0" err="1" smtClean="0"/>
              <a:t>Layering</a:t>
            </a:r>
            <a:r>
              <a:rPr lang="it-IT" sz="2000" dirty="0" smtClean="0"/>
              <a:t> </a:t>
            </a:r>
            <a:r>
              <a:rPr lang="it-IT" sz="2000" dirty="0" err="1" smtClean="0"/>
              <a:t>applications</a:t>
            </a:r>
            <a:r>
              <a:rPr lang="it-IT" sz="2000" dirty="0" smtClean="0"/>
              <a:t> and </a:t>
            </a:r>
            <a:r>
              <a:rPr lang="it-IT" sz="2000" dirty="0" err="1" smtClean="0"/>
              <a:t>services</a:t>
            </a:r>
            <a:r>
              <a:rPr lang="it-IT" sz="2000" dirty="0" smtClean="0"/>
              <a:t> on </a:t>
            </a:r>
            <a:r>
              <a:rPr lang="it-IT" sz="2000" dirty="0" err="1" smtClean="0"/>
              <a:t>Likir</a:t>
            </a:r>
            <a:endParaRPr lang="it-IT" sz="2000" dirty="0" smtClean="0"/>
          </a:p>
          <a:p>
            <a:r>
              <a:rPr lang="it-IT" dirty="0" err="1" smtClean="0"/>
              <a:t>Conclusions</a:t>
            </a:r>
            <a:r>
              <a:rPr lang="it-IT" dirty="0" smtClean="0"/>
              <a:t> and Future Work</a:t>
            </a:r>
            <a:endParaRPr lang="it-IT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Attacker model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</a:t>
            </a:r>
            <a:r>
              <a:rPr dirty="0" smtClean="0"/>
              <a:t> </a:t>
            </a:r>
            <a:r>
              <a:rPr dirty="0" smtClean="0">
                <a:solidFill>
                  <a:srgbClr val="0000FF"/>
                </a:solidFill>
              </a:rPr>
              <a:t>malicious node </a:t>
            </a:r>
            <a:r>
              <a:rPr dirty="0" smtClean="0"/>
              <a:t>is a participant in the system that </a:t>
            </a:r>
            <a:r>
              <a:rPr dirty="0" smtClean="0">
                <a:solidFill>
                  <a:srgbClr val="0000FF"/>
                </a:solidFill>
              </a:rPr>
              <a:t>does not follow </a:t>
            </a:r>
            <a:r>
              <a:rPr dirty="0" smtClean="0"/>
              <a:t>the protocol correctly</a:t>
            </a:r>
          </a:p>
          <a:p>
            <a:r>
              <a:rPr dirty="0" smtClean="0"/>
              <a:t>It can generate packets with </a:t>
            </a:r>
            <a:r>
              <a:rPr dirty="0" smtClean="0">
                <a:solidFill>
                  <a:srgbClr val="0000FF"/>
                </a:solidFill>
              </a:rPr>
              <a:t>arbitrary content</a:t>
            </a:r>
          </a:p>
          <a:p>
            <a:r>
              <a:rPr dirty="0" smtClean="0"/>
              <a:t>It can perform </a:t>
            </a:r>
            <a:r>
              <a:rPr dirty="0" smtClean="0">
                <a:solidFill>
                  <a:srgbClr val="0000FF"/>
                </a:solidFill>
              </a:rPr>
              <a:t>IP spoofing</a:t>
            </a:r>
          </a:p>
          <a:p>
            <a:r>
              <a:rPr dirty="0" smtClean="0"/>
              <a:t>It can </a:t>
            </a:r>
            <a:r>
              <a:rPr dirty="0" smtClean="0">
                <a:solidFill>
                  <a:srgbClr val="0000FF"/>
                </a:solidFill>
              </a:rPr>
              <a:t>intercept </a:t>
            </a:r>
            <a:r>
              <a:rPr dirty="0" smtClean="0"/>
              <a:t>and </a:t>
            </a:r>
            <a:r>
              <a:rPr dirty="0" smtClean="0">
                <a:solidFill>
                  <a:srgbClr val="0000FF"/>
                </a:solidFill>
              </a:rPr>
              <a:t>modify </a:t>
            </a:r>
            <a:r>
              <a:rPr dirty="0" smtClean="0"/>
              <a:t>communications between other nodes</a:t>
            </a:r>
          </a:p>
          <a:p>
            <a:r>
              <a:rPr lang="it-IT" dirty="0" smtClean="0"/>
              <a:t>I</a:t>
            </a:r>
            <a:r>
              <a:rPr dirty="0" smtClean="0"/>
              <a:t>t can </a:t>
            </a:r>
            <a:r>
              <a:rPr dirty="0" smtClean="0">
                <a:solidFill>
                  <a:srgbClr val="0000FF"/>
                </a:solidFill>
              </a:rPr>
              <a:t>collude </a:t>
            </a:r>
            <a:r>
              <a:rPr dirty="0" smtClean="0"/>
              <a:t>with other attackers</a:t>
            </a:r>
          </a:p>
          <a:p>
            <a:r>
              <a:rPr dirty="0" smtClean="0"/>
              <a:t>It can </a:t>
            </a:r>
            <a:r>
              <a:rPr dirty="0" smtClean="0">
                <a:solidFill>
                  <a:srgbClr val="0000FF"/>
                </a:solidFill>
              </a:rPr>
              <a:t>run</a:t>
            </a:r>
            <a:r>
              <a:rPr dirty="0" smtClean="0"/>
              <a:t> and control </a:t>
            </a:r>
            <a:r>
              <a:rPr dirty="0" smtClean="0">
                <a:solidFill>
                  <a:srgbClr val="0000FF"/>
                </a:solidFill>
              </a:rPr>
              <a:t>several nodes </a:t>
            </a:r>
          </a:p>
          <a:p>
            <a:endParaRPr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516968" y="6356351"/>
            <a:ext cx="496943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it-IT" dirty="0" smtClean="0"/>
              <a:t>[Sit, E., and </a:t>
            </a:r>
            <a:r>
              <a:rPr lang="it-IT" dirty="0" err="1" smtClean="0"/>
              <a:t>Morris</a:t>
            </a:r>
            <a:r>
              <a:rPr lang="it-IT" dirty="0" smtClean="0"/>
              <a:t>, R., 2002]; [Castro, M., 2002], </a:t>
            </a:r>
            <a:r>
              <a:rPr lang="it-IT" dirty="0" err="1" smtClean="0"/>
              <a:t>…</a:t>
            </a:r>
            <a:endParaRPr lang="it-IT" dirty="0" smtClean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Sybil Attack</a:t>
            </a:r>
            <a:endParaRPr lang="it-IT" dirty="0"/>
          </a:p>
        </p:txBody>
      </p:sp>
      <p:sp>
        <p:nvSpPr>
          <p:cNvPr id="13" name="Segnaposto contenuto 1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en-US" sz="1800" dirty="0" smtClean="0"/>
              <a:t>Entities E</a:t>
            </a:r>
          </a:p>
          <a:p>
            <a:pPr lvl="1"/>
            <a:r>
              <a:rPr sz="1400" dirty="0" smtClean="0">
                <a:ea typeface="Tahoma"/>
                <a:cs typeface="Tahoma"/>
              </a:rPr>
              <a:t>Correct C ∪ Faulty F = E</a:t>
            </a:r>
          </a:p>
          <a:p>
            <a:pPr lvl="1"/>
            <a:r>
              <a:rPr sz="1400" dirty="0" smtClean="0">
                <a:ea typeface="Tahoma"/>
                <a:cs typeface="Tahoma"/>
              </a:rPr>
              <a:t>Send messages</a:t>
            </a:r>
          </a:p>
          <a:p>
            <a:pPr lvl="1"/>
            <a:r>
              <a:rPr lang="en-US" sz="1400" dirty="0" smtClean="0"/>
              <a:t>Each entity </a:t>
            </a:r>
            <a:r>
              <a:rPr lang="en-US" sz="1400" i="1" dirty="0" err="1" smtClean="0"/>
              <a:t>e</a:t>
            </a:r>
            <a:r>
              <a:rPr lang="en-US" sz="1400" dirty="0" smtClean="0"/>
              <a:t> attempts to present one legitimate identity</a:t>
            </a:r>
          </a:p>
          <a:p>
            <a:pPr lvl="1"/>
            <a:r>
              <a:rPr lang="en-US" sz="1400" dirty="0" smtClean="0"/>
              <a:t>Each faulty entity </a:t>
            </a:r>
            <a:r>
              <a:rPr lang="en-US" sz="1400" i="1" dirty="0" err="1" smtClean="0"/>
              <a:t>f</a:t>
            </a:r>
            <a:r>
              <a:rPr lang="en-US" sz="1400" dirty="0" smtClean="0"/>
              <a:t> additionally attempts to present one or more counterfeit identities</a:t>
            </a:r>
            <a:endParaRPr sz="1400" dirty="0" smtClean="0">
              <a:latin typeface="Tahoma"/>
              <a:ea typeface="Tahoma"/>
              <a:cs typeface="Tahoma"/>
            </a:endParaRPr>
          </a:p>
          <a:p>
            <a:r>
              <a:rPr lang="en-US" sz="1800" dirty="0" smtClean="0"/>
              <a:t>Without centralized authority, Sybil attacks always possible except when</a:t>
            </a:r>
            <a:r>
              <a:rPr sz="2000" dirty="0" smtClean="0"/>
              <a:t>:</a:t>
            </a:r>
          </a:p>
          <a:p>
            <a:pPr lvl="1"/>
            <a:r>
              <a:rPr sz="1400" dirty="0" smtClean="0">
                <a:ea typeface="Tahoma"/>
                <a:cs typeface="Tahoma"/>
              </a:rPr>
              <a:t>All entities have nearly identical resources</a:t>
            </a:r>
          </a:p>
          <a:p>
            <a:pPr lvl="1"/>
            <a:r>
              <a:rPr sz="1400" dirty="0" smtClean="0">
                <a:ea typeface="Tahoma"/>
                <a:cs typeface="Tahoma"/>
              </a:rPr>
              <a:t>All presented identities are validated simultaneously</a:t>
            </a:r>
          </a:p>
          <a:p>
            <a:pPr lvl="1"/>
            <a:r>
              <a:rPr sz="1400" dirty="0" smtClean="0">
                <a:ea typeface="Tahoma"/>
                <a:cs typeface="Tahoma"/>
              </a:rPr>
              <a:t>When accepting identities not directly validated, required number of vouchers exceeds number of system-wide failures</a:t>
            </a:r>
          </a:p>
          <a:p>
            <a:r>
              <a:rPr lang="en-US" sz="1800" dirty="0" smtClean="0"/>
              <a:t>Not justifiable as assumptions</a:t>
            </a:r>
          </a:p>
          <a:p>
            <a:r>
              <a:rPr lang="en-US" sz="1800" dirty="0" smtClean="0"/>
              <a:t>Not practically realizable as requirements</a:t>
            </a:r>
          </a:p>
        </p:txBody>
      </p:sp>
      <p:pic>
        <p:nvPicPr>
          <p:cNvPr id="15" name="Picture 4" descr="Mode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22887" y="1360170"/>
            <a:ext cx="3363913" cy="3325813"/>
          </a:xfrm>
          <a:prstGeom prst="rect">
            <a:avLst/>
          </a:prstGeom>
          <a:noFill/>
        </p:spPr>
      </p:pic>
      <p:sp>
        <p:nvSpPr>
          <p:cNvPr id="16" name="CasellaDiTesto 15"/>
          <p:cNvSpPr txBox="1"/>
          <p:nvPr/>
        </p:nvSpPr>
        <p:spPr>
          <a:xfrm>
            <a:off x="6400800" y="4953000"/>
            <a:ext cx="1801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[</a:t>
            </a:r>
            <a:r>
              <a:rPr lang="it-IT" dirty="0" err="1" smtClean="0"/>
              <a:t>Doucer</a:t>
            </a:r>
            <a:r>
              <a:rPr lang="it-IT" dirty="0" smtClean="0"/>
              <a:t>, J., 2002]</a:t>
            </a:r>
            <a:endParaRPr lang="it-IT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Routing Poisoning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 smtClean="0"/>
              <a:t>A malicious node could corrupt the routing table with </a:t>
            </a:r>
            <a:r>
              <a:rPr lang="en-US" sz="2400" dirty="0" smtClean="0">
                <a:solidFill>
                  <a:srgbClr val="0000FF"/>
                </a:solidFill>
              </a:rPr>
              <a:t>incorrect updates </a:t>
            </a:r>
            <a:r>
              <a:rPr lang="en-US" sz="2400" dirty="0" smtClean="0"/>
              <a:t>to neighbors</a:t>
            </a:r>
          </a:p>
          <a:p>
            <a:r>
              <a:rPr lang="en-US" sz="2400" dirty="0" smtClean="0"/>
              <a:t>Systems that have the </a:t>
            </a:r>
            <a:r>
              <a:rPr lang="en-US" sz="2400" dirty="0" smtClean="0">
                <a:solidFill>
                  <a:srgbClr val="0000FF"/>
                </a:solidFill>
              </a:rPr>
              <a:t>freedom to choose</a:t>
            </a:r>
            <a:r>
              <a:rPr lang="en-US" sz="2400" dirty="0" smtClean="0"/>
              <a:t> between multiple routes are especially </a:t>
            </a:r>
            <a:r>
              <a:rPr lang="en-US" sz="2400" dirty="0" smtClean="0">
                <a:solidFill>
                  <a:srgbClr val="0000FF"/>
                </a:solidFill>
              </a:rPr>
              <a:t>vulnerable</a:t>
            </a:r>
          </a:p>
          <a:p>
            <a:endParaRPr lang="en-US" sz="2400" dirty="0" smtClean="0"/>
          </a:p>
          <a:p>
            <a:r>
              <a:rPr lang="en-US" sz="2400" dirty="0" smtClean="0"/>
              <a:t>Detection Mechanism: Verifiable routing updates </a:t>
            </a:r>
          </a:p>
          <a:p>
            <a:endParaRPr sz="2400" dirty="0" smtClean="0"/>
          </a:p>
        </p:txBody>
      </p:sp>
      <p:pic>
        <p:nvPicPr>
          <p:cNvPr id="5" name="Segnaposto contenuto 4" descr="poisoning.eps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2"/>
              <a:srcRect t="-7354" b="-7354"/>
              <a:stretch>
                <a:fillRect/>
              </a:stretch>
            </p:blipFill>
          </mc:Choice>
          <mc:Fallback>
            <p:blipFill>
              <a:blip r:embed="rId3"/>
              <a:srcRect t="-7354" b="-7354"/>
              <a:stretch>
                <a:fillRect/>
              </a:stretch>
            </p:blipFill>
          </mc:Fallback>
        </mc:AlternateContent>
        <p:spPr/>
      </p:pic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Eclipse Attacks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5033851" cy="4525963"/>
          </a:xfrm>
        </p:spPr>
        <p:txBody>
          <a:bodyPr/>
          <a:lstStyle/>
          <a:p>
            <a:r>
              <a:rPr sz="2400" dirty="0" smtClean="0">
                <a:solidFill>
                  <a:srgbClr val="0000FF"/>
                </a:solidFill>
              </a:rPr>
              <a:t>Separate a set of victims </a:t>
            </a:r>
            <a:r>
              <a:rPr sz="2400" dirty="0" smtClean="0"/>
              <a:t>from the rest of the overlay network</a:t>
            </a:r>
          </a:p>
          <a:p>
            <a:pPr lvl="1"/>
            <a:r>
              <a:rPr sz="2000" dirty="0" smtClean="0"/>
              <a:t>Kind of routing poisoning, also known as </a:t>
            </a:r>
            <a:r>
              <a:rPr sz="2000" i="1" dirty="0" smtClean="0"/>
              <a:t>partition attack</a:t>
            </a:r>
            <a:endParaRPr dirty="0" smtClean="0"/>
          </a:p>
          <a:p>
            <a:r>
              <a:rPr sz="2400" dirty="0" smtClean="0">
                <a:solidFill>
                  <a:srgbClr val="0000FF"/>
                </a:solidFill>
              </a:rPr>
              <a:t>Node insertion attack</a:t>
            </a:r>
            <a:r>
              <a:rPr sz="2400" dirty="0" smtClean="0"/>
              <a:t>: a vast number of nodes are initiated maliciously with ids close to a target key </a:t>
            </a:r>
            <a:r>
              <a:rPr sz="2400" i="1" dirty="0" smtClean="0"/>
              <a:t>k</a:t>
            </a:r>
            <a:r>
              <a:rPr sz="2400" dirty="0" smtClean="0"/>
              <a:t>: you can </a:t>
            </a:r>
            <a:r>
              <a:rPr sz="2400" dirty="0" smtClean="0">
                <a:solidFill>
                  <a:srgbClr val="0000FF"/>
                </a:solidFill>
              </a:rPr>
              <a:t>eclipse a stored content</a:t>
            </a:r>
          </a:p>
          <a:p>
            <a:pPr>
              <a:buNone/>
            </a:pPr>
            <a:endParaRPr sz="2400" dirty="0" smtClean="0"/>
          </a:p>
          <a:p>
            <a:r>
              <a:rPr sz="2400" dirty="0" smtClean="0"/>
              <a:t>Countermeasures:</a:t>
            </a:r>
          </a:p>
          <a:p>
            <a:pPr lvl="1"/>
            <a:r>
              <a:rPr lang="it-IT" sz="2000" dirty="0" smtClean="0"/>
              <a:t>A</a:t>
            </a:r>
            <a:r>
              <a:rPr sz="2000" dirty="0" smtClean="0"/>
              <a:t>nonymous auding technique</a:t>
            </a:r>
          </a:p>
          <a:p>
            <a:pPr lvl="1"/>
            <a:r>
              <a:rPr sz="2000" dirty="0" smtClean="0"/>
              <a:t>Prevent node select their own id.</a:t>
            </a:r>
          </a:p>
        </p:txBody>
      </p:sp>
      <p:pic>
        <p:nvPicPr>
          <p:cNvPr id="5" name="Segnaposto contenuto 4" descr="node_insertion.eps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2"/>
              <a:srcRect t="-6034" b="-6034"/>
              <a:stretch>
                <a:fillRect/>
              </a:stretch>
            </p:blipFill>
          </mc:Choice>
          <mc:Fallback>
            <p:blipFill>
              <a:blip r:embed="rId3"/>
              <a:srcRect t="-6034" b="-6034"/>
              <a:stretch>
                <a:fillRect/>
              </a:stretch>
            </p:blipFill>
          </mc:Fallback>
        </mc:AlternateContent>
        <p:spPr>
          <a:xfrm>
            <a:off x="5334000" y="1600200"/>
            <a:ext cx="3195749" cy="3581400"/>
          </a:xfrm>
        </p:spPr>
      </p:pic>
      <p:sp>
        <p:nvSpPr>
          <p:cNvPr id="6" name="CasellaDiTesto 5"/>
          <p:cNvSpPr txBox="1"/>
          <p:nvPr/>
        </p:nvSpPr>
        <p:spPr>
          <a:xfrm>
            <a:off x="5004031" y="5879068"/>
            <a:ext cx="3682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[</a:t>
            </a:r>
            <a:r>
              <a:rPr lang="it-IT" dirty="0" err="1" smtClean="0"/>
              <a:t>Singh</a:t>
            </a:r>
            <a:r>
              <a:rPr lang="it-IT" dirty="0" smtClean="0"/>
              <a:t>, A. </a:t>
            </a:r>
            <a:r>
              <a:rPr lang="it-IT" dirty="0" err="1" smtClean="0"/>
              <a:t>et</a:t>
            </a:r>
            <a:r>
              <a:rPr lang="it-IT" dirty="0" smtClean="0"/>
              <a:t> al, 2006 </a:t>
            </a:r>
            <a:r>
              <a:rPr lang="it-IT" dirty="0" err="1" smtClean="0"/>
              <a:t>–</a:t>
            </a:r>
            <a:r>
              <a:rPr lang="it-IT" dirty="0" smtClean="0"/>
              <a:t> </a:t>
            </a:r>
            <a:r>
              <a:rPr lang="it-IT" dirty="0" err="1" smtClean="0"/>
              <a:t>Infocom</a:t>
            </a:r>
            <a:r>
              <a:rPr lang="it-IT" dirty="0" smtClean="0"/>
              <a:t> 2006]</a:t>
            </a:r>
            <a:endParaRPr lang="it-IT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Other attacks on storage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229600" cy="1360488"/>
          </a:xfrm>
        </p:spPr>
        <p:txBody>
          <a:bodyPr anchor="t"/>
          <a:lstStyle/>
          <a:p>
            <a:r>
              <a:rPr b="0" dirty="0" smtClean="0"/>
              <a:t>Peers responsible for key </a:t>
            </a:r>
            <a:r>
              <a:rPr b="0" i="1" dirty="0" smtClean="0">
                <a:solidFill>
                  <a:srgbClr val="0000FF"/>
                </a:solidFill>
              </a:rPr>
              <a:t>k</a:t>
            </a:r>
            <a:r>
              <a:rPr b="0" i="1" dirty="0" smtClean="0"/>
              <a:t> </a:t>
            </a:r>
            <a:r>
              <a:rPr b="0" dirty="0" smtClean="0"/>
              <a:t>are asked to store all the pairs </a:t>
            </a:r>
            <a:r>
              <a:rPr b="0" i="1" dirty="0" smtClean="0">
                <a:solidFill>
                  <a:srgbClr val="0000FF"/>
                </a:solidFill>
              </a:rPr>
              <a:t>&lt; k, v&gt;</a:t>
            </a:r>
            <a:r>
              <a:rPr b="0" dirty="0" smtClean="0"/>
              <a:t>, and return value </a:t>
            </a:r>
            <a:r>
              <a:rPr b="0" i="1" dirty="0" smtClean="0">
                <a:solidFill>
                  <a:srgbClr val="0000FF"/>
                </a:solidFill>
              </a:rPr>
              <a:t>v</a:t>
            </a:r>
            <a:r>
              <a:rPr b="0" i="1" dirty="0" smtClean="0"/>
              <a:t> </a:t>
            </a:r>
            <a:r>
              <a:rPr b="0" dirty="0" smtClean="0"/>
              <a:t>when requested. Value </a:t>
            </a:r>
            <a:r>
              <a:rPr b="0" i="1" dirty="0" smtClean="0"/>
              <a:t>v </a:t>
            </a:r>
            <a:r>
              <a:rPr b="0" dirty="0" smtClean="0"/>
              <a:t>can be a direct content or a reference (meta-data) to another source.</a:t>
            </a:r>
            <a:endParaRPr lang="it-IT" b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457200" y="2895600"/>
            <a:ext cx="4040188" cy="2590800"/>
          </a:xfrm>
        </p:spPr>
        <p:txBody>
          <a:bodyPr/>
          <a:lstStyle/>
          <a:p>
            <a:pPr algn="ctr">
              <a:buNone/>
            </a:pPr>
            <a:r>
              <a:rPr b="1" dirty="0" smtClean="0">
                <a:solidFill>
                  <a:srgbClr val="0000FF"/>
                </a:solidFill>
              </a:rPr>
              <a:t>Index poisoning</a:t>
            </a:r>
          </a:p>
          <a:p>
            <a:r>
              <a:rPr i="1" dirty="0" smtClean="0">
                <a:solidFill>
                  <a:srgbClr val="0000FF"/>
                </a:solidFill>
              </a:rPr>
              <a:t>v</a:t>
            </a:r>
            <a:r>
              <a:rPr dirty="0" smtClean="0"/>
              <a:t> is a reference to a source, e.g., </a:t>
            </a:r>
            <a:r>
              <a:rPr i="1" dirty="0" smtClean="0"/>
              <a:t>(IP addr, UDP port)</a:t>
            </a:r>
          </a:p>
          <a:p>
            <a:r>
              <a:rPr lang="it-IT" dirty="0" smtClean="0"/>
              <a:t>I</a:t>
            </a:r>
            <a:r>
              <a:rPr dirty="0" smtClean="0"/>
              <a:t>nsert many fake references </a:t>
            </a:r>
            <a:r>
              <a:rPr i="1" dirty="0" smtClean="0">
                <a:solidFill>
                  <a:srgbClr val="0000FF"/>
                </a:solidFill>
              </a:rPr>
              <a:t>&lt; k , v</a:t>
            </a:r>
            <a:r>
              <a:rPr i="1" baseline="-25000" dirty="0" smtClean="0">
                <a:solidFill>
                  <a:srgbClr val="0000FF"/>
                </a:solidFill>
              </a:rPr>
              <a:t>1</a:t>
            </a:r>
            <a:r>
              <a:rPr i="1" dirty="0" smtClean="0">
                <a:solidFill>
                  <a:srgbClr val="0000FF"/>
                </a:solidFill>
              </a:rPr>
              <a:t>&gt;, &lt; k, v</a:t>
            </a:r>
            <a:r>
              <a:rPr i="1" baseline="-25000" dirty="0" smtClean="0">
                <a:solidFill>
                  <a:srgbClr val="0000FF"/>
                </a:solidFill>
              </a:rPr>
              <a:t>2</a:t>
            </a:r>
            <a:r>
              <a:rPr i="1" dirty="0" smtClean="0">
                <a:solidFill>
                  <a:srgbClr val="0000FF"/>
                </a:solidFill>
              </a:rPr>
              <a:t>&gt;, </a:t>
            </a:r>
            <a:r>
              <a:rPr lang="it-IT" i="1" dirty="0" err="1" smtClean="0">
                <a:solidFill>
                  <a:srgbClr val="0000FF"/>
                </a:solidFill>
              </a:rPr>
              <a:t>…</a:t>
            </a:r>
            <a:r>
              <a:rPr i="1" dirty="0" smtClean="0">
                <a:solidFill>
                  <a:srgbClr val="0000FF"/>
                </a:solidFill>
              </a:rPr>
              <a:t>, &lt; k, v</a:t>
            </a:r>
            <a:r>
              <a:rPr i="1" baseline="-25000" dirty="0" smtClean="0">
                <a:solidFill>
                  <a:srgbClr val="0000FF"/>
                </a:solidFill>
              </a:rPr>
              <a:t>n</a:t>
            </a:r>
            <a:r>
              <a:rPr i="1" dirty="0" smtClean="0">
                <a:solidFill>
                  <a:srgbClr val="0000FF"/>
                </a:solidFill>
              </a:rPr>
              <a:t>&gt;</a:t>
            </a:r>
            <a:endParaRPr dirty="0" smtClean="0"/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4"/>
          </p:nvPr>
        </p:nvSpPr>
        <p:spPr>
          <a:xfrm>
            <a:off x="4645025" y="2895600"/>
            <a:ext cx="4041775" cy="3535364"/>
          </a:xfrm>
        </p:spPr>
        <p:txBody>
          <a:bodyPr/>
          <a:lstStyle/>
          <a:p>
            <a:pPr algn="ctr">
              <a:buNone/>
            </a:pPr>
            <a:r>
              <a:rPr b="1" dirty="0" smtClean="0">
                <a:solidFill>
                  <a:srgbClr val="0000FF"/>
                </a:solidFill>
              </a:rPr>
              <a:t>Content pollution</a:t>
            </a:r>
          </a:p>
          <a:p>
            <a:r>
              <a:rPr i="1" dirty="0" smtClean="0">
                <a:solidFill>
                  <a:srgbClr val="0000FF"/>
                </a:solidFill>
              </a:rPr>
              <a:t>v</a:t>
            </a:r>
            <a:r>
              <a:rPr dirty="0" smtClean="0"/>
              <a:t> is a reference to a source of a </a:t>
            </a:r>
            <a:r>
              <a:rPr dirty="0" smtClean="0">
                <a:solidFill>
                  <a:srgbClr val="0000FF"/>
                </a:solidFill>
              </a:rPr>
              <a:t>file</a:t>
            </a:r>
            <a:r>
              <a:rPr dirty="0" smtClean="0"/>
              <a:t>, e.g., </a:t>
            </a:r>
            <a:r>
              <a:rPr i="1" dirty="0" smtClean="0"/>
              <a:t>(IP addr, UDP port, file metadata)</a:t>
            </a:r>
          </a:p>
          <a:p>
            <a:r>
              <a:rPr dirty="0" smtClean="0"/>
              <a:t>Insert many references to </a:t>
            </a:r>
            <a:r>
              <a:rPr dirty="0" smtClean="0">
                <a:solidFill>
                  <a:srgbClr val="0000FF"/>
                </a:solidFill>
              </a:rPr>
              <a:t>fake files</a:t>
            </a:r>
            <a:endParaRPr lang="it-IT" dirty="0"/>
          </a:p>
        </p:txBody>
      </p:sp>
      <p:sp>
        <p:nvSpPr>
          <p:cNvPr id="13" name="Segnaposto testo 6"/>
          <p:cNvSpPr>
            <a:spLocks noGrp="1"/>
          </p:cNvSpPr>
          <p:nvPr>
            <p:ph type="body" idx="1"/>
          </p:nvPr>
        </p:nvSpPr>
        <p:spPr>
          <a:xfrm>
            <a:off x="609600" y="5620052"/>
            <a:ext cx="8229600" cy="1161748"/>
          </a:xfrm>
        </p:spPr>
        <p:txBody>
          <a:bodyPr anchor="t"/>
          <a:lstStyle/>
          <a:p>
            <a:r>
              <a:rPr sz="2000" b="0" dirty="0" smtClean="0"/>
              <a:t>Used for </a:t>
            </a:r>
            <a:r>
              <a:rPr sz="2000" b="0" dirty="0" smtClean="0">
                <a:solidFill>
                  <a:srgbClr val="0000FF"/>
                </a:solidFill>
              </a:rPr>
              <a:t>censorships </a:t>
            </a:r>
            <a:r>
              <a:rPr sz="2000" b="0" dirty="0" smtClean="0"/>
              <a:t>and for </a:t>
            </a:r>
            <a:r>
              <a:rPr sz="2000" b="0" dirty="0" smtClean="0">
                <a:solidFill>
                  <a:srgbClr val="0000FF"/>
                </a:solidFill>
              </a:rPr>
              <a:t>copyright </a:t>
            </a:r>
            <a:r>
              <a:rPr sz="2000" b="0" dirty="0" smtClean="0"/>
              <a:t>protection (by Recording Association Industries)</a:t>
            </a:r>
          </a:p>
          <a:p>
            <a:r>
              <a:rPr sz="2000" b="0" dirty="0" smtClean="0"/>
              <a:t>Countermeasures: </a:t>
            </a:r>
            <a:r>
              <a:rPr sz="2000" b="0" dirty="0" smtClean="0">
                <a:solidFill>
                  <a:srgbClr val="0000FF"/>
                </a:solidFill>
              </a:rPr>
              <a:t>Credentials </a:t>
            </a:r>
            <a:r>
              <a:rPr sz="2000" b="0" dirty="0" smtClean="0"/>
              <a:t>verification and </a:t>
            </a:r>
            <a:r>
              <a:rPr sz="2000" b="0" dirty="0" smtClean="0">
                <a:solidFill>
                  <a:srgbClr val="0000FF"/>
                </a:solidFill>
              </a:rPr>
              <a:t>Reputation </a:t>
            </a:r>
            <a:r>
              <a:rPr sz="2000" b="0" dirty="0" smtClean="0"/>
              <a:t>management</a:t>
            </a:r>
            <a:endParaRPr lang="it-IT" sz="2000" b="0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>
        <mp:cube/>
      </mp:transition>
    </mc:Choice>
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<p:transition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2773</TotalTime>
  <Words>2390</Words>
  <Application>Microsoft PowerPoint per Mac</Application>
  <PresentationFormat>Presentazione su schermo (4:3)</PresentationFormat>
  <Paragraphs>316</Paragraphs>
  <Slides>32</Slides>
  <Notes>0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Tema di Office</vt:lpstr>
      <vt:lpstr>Tempering Kademlia with a Robust Identity-based System</vt:lpstr>
      <vt:lpstr>Motivations</vt:lpstr>
      <vt:lpstr>Outline</vt:lpstr>
      <vt:lpstr>Outline</vt:lpstr>
      <vt:lpstr>Attacker model</vt:lpstr>
      <vt:lpstr>Sybil Attack</vt:lpstr>
      <vt:lpstr>Routing Poisoning</vt:lpstr>
      <vt:lpstr>Eclipse Attacks</vt:lpstr>
      <vt:lpstr>Other attacks on storage</vt:lpstr>
      <vt:lpstr>Other well-known attacks</vt:lpstr>
      <vt:lpstr>Kademlia: overview and vulnerabilities</vt:lpstr>
      <vt:lpstr>Kademlia: overview and vulnerabilities (cont'd)</vt:lpstr>
      <vt:lpstr>Kademlia: overview and vulnerabilities (cont'd)</vt:lpstr>
      <vt:lpstr>Kademlia's implementations</vt:lpstr>
      <vt:lpstr>Outline</vt:lpstr>
      <vt:lpstr>Likir overview</vt:lpstr>
      <vt:lpstr>Notation</vt:lpstr>
      <vt:lpstr>Initialization</vt:lpstr>
      <vt:lpstr>Join and interactions with the CS</vt:lpstr>
      <vt:lpstr>Nodes interaction</vt:lpstr>
      <vt:lpstr>Content Storage System</vt:lpstr>
      <vt:lpstr>Identity Based Signature (IBS)</vt:lpstr>
      <vt:lpstr>IBS consequences on Likir</vt:lpstr>
      <vt:lpstr>Security Discussion</vt:lpstr>
      <vt:lpstr>Drawbacks</vt:lpstr>
      <vt:lpstr>Overhead evaluation with cryptographic microbenchmarks</vt:lpstr>
      <vt:lpstr>Overhead evaluation with cryptographic microbenchmarks (cont'd)</vt:lpstr>
      <vt:lpstr>Single session's computational effort estimation</vt:lpstr>
      <vt:lpstr>Discussion</vt:lpstr>
      <vt:lpstr>Likir Implementation</vt:lpstr>
      <vt:lpstr>Applications using Likir</vt:lpstr>
      <vt:lpstr>Thank you for your attention</vt:lpstr>
    </vt:vector>
  </TitlesOfParts>
  <Company>Università degli Studi di Torino</Company>
  <LinksUpToDate>false</LinksUpToDate>
  <SharedDoc>false</SharedDoc>
  <HyperlinksChanged>false</HyperlinksChanged>
  <AppVersion>12.0258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Tempering Kademlia with a Robust Identity-based System</dc:title>
  <dc:creator>Giancarlo Ruffo</dc:creator>
  <cp:lastModifiedBy>Giancarlo Ruffo</cp:lastModifiedBy>
  <cp:revision>31</cp:revision>
  <dcterms:created xsi:type="dcterms:W3CDTF">2008-09-09T06:47:29Z</dcterms:created>
  <dcterms:modified xsi:type="dcterms:W3CDTF">2008-09-09T06:58:53Z</dcterms:modified>
</cp:coreProperties>
</file>