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2"/>
  </p:notesMasterIdLst>
  <p:sldIdLst>
    <p:sldId id="256" r:id="rId2"/>
    <p:sldId id="292" r:id="rId3"/>
    <p:sldId id="291" r:id="rId4"/>
    <p:sldId id="288" r:id="rId5"/>
    <p:sldId id="294" r:id="rId6"/>
    <p:sldId id="295" r:id="rId7"/>
    <p:sldId id="290" r:id="rId8"/>
    <p:sldId id="297" r:id="rId9"/>
    <p:sldId id="298" r:id="rId10"/>
    <p:sldId id="307" r:id="rId11"/>
    <p:sldId id="299" r:id="rId12"/>
    <p:sldId id="300" r:id="rId13"/>
    <p:sldId id="306" r:id="rId14"/>
    <p:sldId id="302" r:id="rId15"/>
    <p:sldId id="303" r:id="rId16"/>
    <p:sldId id="304" r:id="rId17"/>
    <p:sldId id="305" r:id="rId18"/>
    <p:sldId id="308" r:id="rId19"/>
    <p:sldId id="309" r:id="rId20"/>
    <p:sldId id="310" r:id="rId21"/>
    <p:sldId id="311" r:id="rId22"/>
    <p:sldId id="312" r:id="rId23"/>
    <p:sldId id="315" r:id="rId24"/>
    <p:sldId id="289" r:id="rId25"/>
    <p:sldId id="284" r:id="rId26"/>
    <p:sldId id="285" r:id="rId27"/>
    <p:sldId id="286" r:id="rId28"/>
    <p:sldId id="316" r:id="rId29"/>
    <p:sldId id="319" r:id="rId30"/>
    <p:sldId id="281"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F470"/>
    <a:srgbClr val="B4DE86"/>
    <a:srgbClr val="71EBFB"/>
    <a:srgbClr val="FFCCCC"/>
    <a:srgbClr val="74D8FC"/>
    <a:srgbClr val="47CFFF"/>
    <a:srgbClr val="AC2CD4"/>
    <a:srgbClr val="00FFFF"/>
    <a:srgbClr val="FDFFB9"/>
    <a:srgbClr val="F030D5"/>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83639" autoAdjust="0"/>
  </p:normalViewPr>
  <p:slideViewPr>
    <p:cSldViewPr>
      <p:cViewPr>
        <p:scale>
          <a:sx n="78" d="100"/>
          <a:sy n="78" d="100"/>
        </p:scale>
        <p:origin x="-264" y="-72"/>
      </p:cViewPr>
      <p:guideLst>
        <p:guide orient="horz" pos="2160"/>
        <p:guide pos="2880"/>
      </p:guideLst>
    </p:cSldViewPr>
  </p:slideViewPr>
  <p:outlineViewPr>
    <p:cViewPr>
      <p:scale>
        <a:sx n="33" d="100"/>
        <a:sy n="33" d="100"/>
      </p:scale>
      <p:origin x="0" y="142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77E67F-3470-4F01-A53D-83E4627D10C0}" type="datetimeFigureOut">
              <a:rPr lang="it-IT" smtClean="0"/>
              <a:pPr/>
              <a:t>08/06/2010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962ED6-1A7E-43AC-870D-82F840B0881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baseline="0" dirty="0" smtClean="0"/>
              <a:t>We know that in web services as well as in distributed systems we can have two different research paradigms. The first is of course direct search: given a query or a keyword I get a set of resources back. The second paradigm is the navigational search, where there is a set of categories I can browse to reach a resource that somehow matches the whole set of keywords I browsed (for example yahoo directory).</a:t>
            </a:r>
          </a:p>
          <a:p>
            <a:endParaRPr lang="en-US" baseline="0" dirty="0" smtClean="0"/>
          </a:p>
          <a:p>
            <a:r>
              <a:rPr lang="en-US" baseline="0" dirty="0" smtClean="0"/>
              <a:t>Categories in the navigational search were traditionally organized in predefined taxonomies. This approach wasn’t really very successful, because often predefined classifications don’t really match the mental categories of the users. However, in last few years, thanks to the social web, a navigational paradigm based on </a:t>
            </a:r>
            <a:r>
              <a:rPr lang="en-US" baseline="0" dirty="0" err="1" smtClean="0"/>
              <a:t>folksonomies</a:t>
            </a:r>
            <a:r>
              <a:rPr lang="en-US" baseline="0" dirty="0" smtClean="0"/>
              <a:t> is becoming more and more popular. Here, the users build a object classification in a bottom-up fashion by assigning arbitrary tags to objects.</a:t>
            </a:r>
          </a:p>
          <a:p>
            <a:endParaRPr lang="en-US" baseline="0" dirty="0" smtClean="0"/>
          </a:p>
          <a:p>
            <a:r>
              <a:rPr lang="en-US" baseline="0" dirty="0" smtClean="0"/>
              <a:t>Given this setting, we think that building such </a:t>
            </a:r>
            <a:r>
              <a:rPr lang="en-US" baseline="0" dirty="0" err="1" smtClean="0"/>
              <a:t>folksonomy</a:t>
            </a:r>
            <a:r>
              <a:rPr lang="en-US" baseline="0" dirty="0" smtClean="0"/>
              <a:t> based search engine on a DHT can be a good opportunity for two reasons. First, this can be a successful way to limit the well known exact-match lookup problem which affects the DHTs, adding flexibility to the p2p layer. The second is that recent works are trying to implement online social network services on DHTs, in order to better preserve user information privacy. Since online social networks often use the </a:t>
            </a:r>
            <a:r>
              <a:rPr lang="en-US" baseline="0" dirty="0" err="1" smtClean="0"/>
              <a:t>folksonomic</a:t>
            </a:r>
            <a:r>
              <a:rPr lang="en-US" baseline="0" dirty="0" smtClean="0"/>
              <a:t> paradigm for object location, the present work well complement this new research trend.</a:t>
            </a:r>
          </a:p>
          <a:p>
            <a:endParaRPr lang="en-US" baseline="0" dirty="0" smtClean="0"/>
          </a:p>
          <a:p>
            <a:endParaRPr lang="en-US" baseline="0" dirty="0" smtClean="0"/>
          </a:p>
          <a:p>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15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dirty="0" smtClean="0"/>
              <a:t>Fare clic per modificare lo stile del titolo</a:t>
            </a:r>
            <a:endParaRPr kumimoji="0" lang="en-US" dirty="0"/>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11" name="Segnaposto data 3"/>
          <p:cNvSpPr>
            <a:spLocks noGrp="1"/>
          </p:cNvSpPr>
          <p:nvPr>
            <p:ph type="dt" sz="half" idx="10"/>
          </p:nvPr>
        </p:nvSpPr>
        <p:spPr>
          <a:xfrm>
            <a:off x="-214346" y="6305550"/>
            <a:ext cx="2133600" cy="476250"/>
          </a:xfrm>
        </p:spPr>
        <p:txBody>
          <a:bodyPr/>
          <a:lstStyle>
            <a:extLst/>
          </a:lstStyle>
          <a:p>
            <a:r>
              <a:rPr lang="it-IT" dirty="0" smtClean="0"/>
              <a:t>23/04/2010</a:t>
            </a:r>
            <a:endParaRPr lang="it-IT" dirty="0"/>
          </a:p>
        </p:txBody>
      </p:sp>
      <p:sp>
        <p:nvSpPr>
          <p:cNvPr id="12" name="Segnaposto piè di pagina 4"/>
          <p:cNvSpPr>
            <a:spLocks noGrp="1"/>
          </p:cNvSpPr>
          <p:nvPr>
            <p:ph type="ftr" sz="quarter" idx="11"/>
          </p:nvPr>
        </p:nvSpPr>
        <p:spPr>
          <a:xfrm>
            <a:off x="2857488" y="6305550"/>
            <a:ext cx="4286280" cy="476250"/>
          </a:xfrm>
        </p:spPr>
        <p:txBody>
          <a:bodyPr/>
          <a:lstStyle>
            <a:extLst/>
          </a:lstStyle>
          <a:p>
            <a:r>
              <a:rPr lang="en-US" dirty="0" smtClean="0"/>
              <a:t>HOTP2P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13" name="Segnaposto numero diapositiva 5"/>
          <p:cNvSpPr>
            <a:spLocks noGrp="1"/>
          </p:cNvSpPr>
          <p:nvPr>
            <p:ph type="sldNum" sz="quarter" idx="12"/>
          </p:nvPr>
        </p:nvSpPr>
        <p:spPr>
          <a:xfrm>
            <a:off x="8613648" y="6305550"/>
            <a:ext cx="457200" cy="476250"/>
          </a:xfrm>
        </p:spPr>
        <p:txBody>
          <a:bodyPr/>
          <a:lstStyle>
            <a:extLst/>
          </a:lstStyle>
          <a:p>
            <a:fld id="{C33420EC-57CF-40F3-93C8-D1C8DA16CB9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smtClean="0"/>
              <a:t>29/03/2010</a:t>
            </a:r>
            <a:endParaRPr lang="it-IT" dirty="0"/>
          </a:p>
        </p:txBody>
      </p:sp>
      <p:sp>
        <p:nvSpPr>
          <p:cNvPr id="5" name="Segnaposto piè di pagina 4"/>
          <p:cNvSpPr>
            <a:spLocks noGrp="1"/>
          </p:cNvSpPr>
          <p:nvPr>
            <p:ph type="ftr" sz="quarter" idx="11"/>
          </p:nvPr>
        </p:nvSpPr>
        <p:spPr/>
        <p:txBody>
          <a:bodyPr/>
          <a:lstStyle>
            <a:extLst/>
          </a:lstStyle>
          <a:p>
            <a:r>
              <a:rPr lang="en-US" smtClean="0"/>
              <a:t>SESOC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smtClean="0"/>
              <a:t>29/03/2010</a:t>
            </a:r>
            <a:endParaRPr lang="it-IT" dirty="0"/>
          </a:p>
        </p:txBody>
      </p:sp>
      <p:sp>
        <p:nvSpPr>
          <p:cNvPr id="5" name="Segnaposto piè di pagina 4"/>
          <p:cNvSpPr>
            <a:spLocks noGrp="1"/>
          </p:cNvSpPr>
          <p:nvPr>
            <p:ph type="ftr" sz="quarter" idx="11"/>
          </p:nvPr>
        </p:nvSpPr>
        <p:spPr/>
        <p:txBody>
          <a:bodyPr/>
          <a:lstStyle>
            <a:extLst/>
          </a:lstStyle>
          <a:p>
            <a:r>
              <a:rPr lang="en-US" smtClean="0"/>
              <a:t>SESOC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214346" y="6305550"/>
            <a:ext cx="2133600" cy="476250"/>
          </a:xfrm>
        </p:spPr>
        <p:txBody>
          <a:bodyPr/>
          <a:lstStyle>
            <a:extLst/>
          </a:lstStyle>
          <a:p>
            <a:r>
              <a:rPr lang="it-IT" dirty="0" smtClean="0"/>
              <a:t>23/04/2010</a:t>
            </a:r>
            <a:endParaRPr lang="it-IT" dirty="0"/>
          </a:p>
        </p:txBody>
      </p:sp>
      <p:sp>
        <p:nvSpPr>
          <p:cNvPr id="5" name="Segnaposto piè di pagina 4"/>
          <p:cNvSpPr>
            <a:spLocks noGrp="1"/>
          </p:cNvSpPr>
          <p:nvPr>
            <p:ph type="ftr" sz="quarter" idx="11"/>
          </p:nvPr>
        </p:nvSpPr>
        <p:spPr>
          <a:xfrm>
            <a:off x="2857488" y="6305550"/>
            <a:ext cx="4286280" cy="476250"/>
          </a:xfrm>
        </p:spPr>
        <p:txBody>
          <a:bodyPr/>
          <a:lstStyle>
            <a:extLst/>
          </a:lstStyle>
          <a:p>
            <a:r>
              <a:rPr lang="en-US" dirty="0" smtClean="0"/>
              <a:t>HOTP2P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6" name="Segnaposto numero diapositiva 5"/>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r>
              <a:rPr lang="it-IT" smtClean="0"/>
              <a:t>29/03/2010</a:t>
            </a:r>
            <a:endParaRPr lang="it-IT" dirty="0"/>
          </a:p>
        </p:txBody>
      </p:sp>
      <p:sp>
        <p:nvSpPr>
          <p:cNvPr id="5" name="Segnaposto piè di pagina 4"/>
          <p:cNvSpPr>
            <a:spLocks noGrp="1"/>
          </p:cNvSpPr>
          <p:nvPr>
            <p:ph type="ftr" sz="quarter" idx="11"/>
          </p:nvPr>
        </p:nvSpPr>
        <p:spPr/>
        <p:txBody>
          <a:bodyPr/>
          <a:lstStyle>
            <a:extLst/>
          </a:lstStyle>
          <a:p>
            <a:r>
              <a:rPr lang="en-US" smtClean="0"/>
              <a:t>SESOC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extLst/>
          </a:lstStyle>
          <a:p>
            <a:fld id="{C33420EC-57CF-40F3-93C8-D1C8DA16CB96}"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r>
              <a:rPr lang="it-IT" smtClean="0"/>
              <a:t>29/03/2010</a:t>
            </a:r>
            <a:endParaRPr lang="it-IT" dirty="0"/>
          </a:p>
        </p:txBody>
      </p:sp>
      <p:sp>
        <p:nvSpPr>
          <p:cNvPr id="6" name="Segnaposto piè di pagina 5"/>
          <p:cNvSpPr>
            <a:spLocks noGrp="1"/>
          </p:cNvSpPr>
          <p:nvPr>
            <p:ph type="ftr" sz="quarter" idx="11"/>
          </p:nvPr>
        </p:nvSpPr>
        <p:spPr/>
        <p:txBody>
          <a:bodyPr/>
          <a:lstStyle>
            <a:extLst/>
          </a:lstStyle>
          <a:p>
            <a:r>
              <a:rPr lang="en-US" smtClean="0"/>
              <a:t>SESOC 2010 - Luca Maria Aiello, Università degli Studi di Torino</a:t>
            </a:r>
            <a:endParaRPr lang="it-IT" dirty="0"/>
          </a:p>
        </p:txBody>
      </p:sp>
      <p:sp>
        <p:nvSpPr>
          <p:cNvPr id="7" name="Segnaposto numero diapositiva 6"/>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r>
              <a:rPr lang="it-IT" smtClean="0"/>
              <a:t>29/03/2010</a:t>
            </a:r>
            <a:endParaRPr lang="it-IT" dirty="0"/>
          </a:p>
        </p:txBody>
      </p:sp>
      <p:sp>
        <p:nvSpPr>
          <p:cNvPr id="8" name="Segnaposto piè di pagina 7"/>
          <p:cNvSpPr>
            <a:spLocks noGrp="1"/>
          </p:cNvSpPr>
          <p:nvPr>
            <p:ph type="ftr" sz="quarter" idx="11"/>
          </p:nvPr>
        </p:nvSpPr>
        <p:spPr/>
        <p:txBody>
          <a:bodyPr/>
          <a:lstStyle>
            <a:extLst/>
          </a:lstStyle>
          <a:p>
            <a:r>
              <a:rPr lang="en-US" smtClean="0"/>
              <a:t>SESOC 2010 - Luca Maria Aiello, Università degli Studi di Torino</a:t>
            </a:r>
            <a:endParaRPr lang="it-IT" dirty="0"/>
          </a:p>
        </p:txBody>
      </p:sp>
      <p:sp>
        <p:nvSpPr>
          <p:cNvPr id="9" name="Segnaposto numero diapositiva 8"/>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r>
              <a:rPr lang="it-IT" smtClean="0"/>
              <a:t>29/03/2010</a:t>
            </a:r>
            <a:endParaRPr lang="it-IT" dirty="0"/>
          </a:p>
        </p:txBody>
      </p:sp>
      <p:sp>
        <p:nvSpPr>
          <p:cNvPr id="4" name="Segnaposto piè di pagina 3"/>
          <p:cNvSpPr>
            <a:spLocks noGrp="1"/>
          </p:cNvSpPr>
          <p:nvPr>
            <p:ph type="ftr" sz="quarter" idx="11"/>
          </p:nvPr>
        </p:nvSpPr>
        <p:spPr/>
        <p:txBody>
          <a:bodyPr/>
          <a:lstStyle>
            <a:extLst/>
          </a:lstStyle>
          <a:p>
            <a:r>
              <a:rPr lang="en-US" smtClean="0"/>
              <a:t>SESOC 2010 - Luca Maria Aiello, Università degli Studi di Torino</a:t>
            </a:r>
            <a:endParaRPr lang="it-IT" dirty="0"/>
          </a:p>
        </p:txBody>
      </p:sp>
      <p:sp>
        <p:nvSpPr>
          <p:cNvPr id="5" name="Segnaposto numero diapositiva 4"/>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r>
              <a:rPr lang="it-IT" smtClean="0"/>
              <a:t>29/03/2010</a:t>
            </a:r>
            <a:endParaRPr lang="it-IT" dirty="0"/>
          </a:p>
        </p:txBody>
      </p:sp>
      <p:sp>
        <p:nvSpPr>
          <p:cNvPr id="3" name="Segnaposto piè di pagina 2"/>
          <p:cNvSpPr>
            <a:spLocks noGrp="1"/>
          </p:cNvSpPr>
          <p:nvPr>
            <p:ph type="ftr" sz="quarter" idx="11"/>
          </p:nvPr>
        </p:nvSpPr>
        <p:spPr/>
        <p:txBody>
          <a:bodyPr/>
          <a:lstStyle>
            <a:extLst/>
          </a:lstStyle>
          <a:p>
            <a:r>
              <a:rPr lang="en-US" smtClean="0"/>
              <a:t>SESOC 2010 - Luca Maria Aiello, Università degli Studi di Torino</a:t>
            </a:r>
            <a:endParaRPr lang="it-IT" dirty="0"/>
          </a:p>
        </p:txBody>
      </p:sp>
      <p:sp>
        <p:nvSpPr>
          <p:cNvPr id="4" name="Segnaposto numero diapositiva 3"/>
          <p:cNvSpPr>
            <a:spLocks noGrp="1"/>
          </p:cNvSpPr>
          <p:nvPr>
            <p:ph type="sldNum" sz="quarter" idx="12"/>
          </p:nvPr>
        </p:nvSpPr>
        <p:spPr/>
        <p:txBody>
          <a:bodyPr/>
          <a:lstStyle>
            <a:extLst/>
          </a:lstStyle>
          <a:p>
            <a:fld id="{C33420EC-57CF-40F3-93C8-D1C8DA16CB96}"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r>
              <a:rPr lang="it-IT" smtClean="0"/>
              <a:t>29/03/2010</a:t>
            </a:r>
            <a:endParaRPr lang="it-IT" dirty="0"/>
          </a:p>
        </p:txBody>
      </p:sp>
      <p:sp>
        <p:nvSpPr>
          <p:cNvPr id="6" name="Segnaposto piè di pagina 5"/>
          <p:cNvSpPr>
            <a:spLocks noGrp="1"/>
          </p:cNvSpPr>
          <p:nvPr>
            <p:ph type="ftr" sz="quarter" idx="11"/>
          </p:nvPr>
        </p:nvSpPr>
        <p:spPr/>
        <p:txBody>
          <a:bodyPr/>
          <a:lstStyle>
            <a:extLst/>
          </a:lstStyle>
          <a:p>
            <a:r>
              <a:rPr lang="en-US" smtClean="0"/>
              <a:t>SESOC 2010 - Luca Maria Aiello, Università degli Studi di Torino</a:t>
            </a:r>
            <a:endParaRPr lang="it-IT" dirty="0"/>
          </a:p>
        </p:txBody>
      </p:sp>
      <p:sp>
        <p:nvSpPr>
          <p:cNvPr id="7" name="Segnaposto numero diapositiva 6"/>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r>
              <a:rPr lang="it-IT" smtClean="0"/>
              <a:t>29/03/2010</a:t>
            </a:r>
            <a:endParaRPr lang="it-IT" dirty="0"/>
          </a:p>
        </p:txBody>
      </p:sp>
      <p:sp>
        <p:nvSpPr>
          <p:cNvPr id="6" name="Segnaposto piè di pagina 5"/>
          <p:cNvSpPr>
            <a:spLocks noGrp="1"/>
          </p:cNvSpPr>
          <p:nvPr>
            <p:ph type="ftr" sz="quarter" idx="11"/>
          </p:nvPr>
        </p:nvSpPr>
        <p:spPr/>
        <p:txBody>
          <a:bodyPr/>
          <a:lstStyle>
            <a:extLst/>
          </a:lstStyle>
          <a:p>
            <a:r>
              <a:rPr lang="en-US" smtClean="0"/>
              <a:t>SESOC 2010 - Luca Maria Aiello, Università degli Studi di Torino</a:t>
            </a:r>
            <a:endParaRPr lang="it-IT" dirty="0"/>
          </a:p>
        </p:txBody>
      </p:sp>
      <p:sp>
        <p:nvSpPr>
          <p:cNvPr id="7" name="Segnaposto numero diapositiva 6"/>
          <p:cNvSpPr>
            <a:spLocks noGrp="1"/>
          </p:cNvSpPr>
          <p:nvPr>
            <p:ph type="sldNum" sz="quarter" idx="12"/>
          </p:nvPr>
        </p:nvSpPr>
        <p:spPr/>
        <p:txBody>
          <a:bodyPr/>
          <a:lstStyle>
            <a:extLst/>
          </a:lstStyle>
          <a:p>
            <a:fld id="{C33420EC-57CF-40F3-93C8-D1C8DA16CB96}" type="slidenum">
              <a:rPr lang="it-IT" smtClean="0"/>
              <a:pPr/>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Autofit/>
          </a:bodyPr>
          <a:lstStyle>
            <a:extLst/>
          </a:lstStyle>
          <a:p>
            <a:r>
              <a:rPr kumimoji="0" lang="it-IT" dirty="0" smtClean="0"/>
              <a:t>Fare clic per modificare lo stile del titolo</a:t>
            </a:r>
            <a:endParaRPr kumimoji="0" lang="en-US" dirty="0"/>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dirty="0" smtClean="0"/>
              <a:t>Fare clic per modificare stili del testo dello schema</a:t>
            </a:r>
          </a:p>
          <a:p>
            <a:pPr lvl="1" eaLnBrk="1" latinLnBrk="0" hangingPunct="1"/>
            <a:r>
              <a:rPr kumimoji="0" lang="it-IT" dirty="0" smtClean="0"/>
              <a:t>Secondo livello</a:t>
            </a:r>
          </a:p>
          <a:p>
            <a:pPr lvl="2" eaLnBrk="1" latinLnBrk="0" hangingPunct="1"/>
            <a:r>
              <a:rPr kumimoji="0" lang="it-IT" dirty="0" smtClean="0"/>
              <a:t>Terzo livello</a:t>
            </a:r>
          </a:p>
          <a:p>
            <a:pPr lvl="3" eaLnBrk="1" latinLnBrk="0" hangingPunct="1"/>
            <a:r>
              <a:rPr kumimoji="0" lang="it-IT" dirty="0" smtClean="0"/>
              <a:t>Quarto livello</a:t>
            </a:r>
          </a:p>
          <a:p>
            <a:pPr lvl="4" eaLnBrk="1" latinLnBrk="0" hangingPunct="1"/>
            <a:r>
              <a:rPr kumimoji="0" lang="it-IT" dirty="0" smtClean="0"/>
              <a:t>Quinto livello</a:t>
            </a:r>
            <a:endParaRPr kumimoji="0" lang="en-US" dirty="0"/>
          </a:p>
        </p:txBody>
      </p:sp>
      <p:sp>
        <p:nvSpPr>
          <p:cNvPr id="24" name="Segnaposto data 23"/>
          <p:cNvSpPr>
            <a:spLocks noGrp="1"/>
          </p:cNvSpPr>
          <p:nvPr>
            <p:ph type="dt" sz="half" idx="2"/>
          </p:nvPr>
        </p:nvSpPr>
        <p:spPr>
          <a:xfrm>
            <a:off x="-133368"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r>
              <a:rPr lang="it-IT" dirty="0" smtClean="0"/>
              <a:t>23/04/2010</a:t>
            </a:r>
            <a:endParaRPr lang="it-IT" dirty="0"/>
          </a:p>
        </p:txBody>
      </p:sp>
      <p:sp>
        <p:nvSpPr>
          <p:cNvPr id="10" name="Segnaposto piè di pagina 9"/>
          <p:cNvSpPr>
            <a:spLocks noGrp="1"/>
          </p:cNvSpPr>
          <p:nvPr>
            <p:ph type="ftr" sz="quarter" idx="3"/>
          </p:nvPr>
        </p:nvSpPr>
        <p:spPr>
          <a:xfrm>
            <a:off x="3000364" y="6305550"/>
            <a:ext cx="5253046"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dirty="0" smtClean="0"/>
              <a:t>HOTP2P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33420EC-57CF-40F3-93C8-D1C8DA16CB96}" type="slidenum">
              <a:rPr lang="it-IT" smtClean="0"/>
              <a:pPr/>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p:txStyles>
    <p:title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6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2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51640" y="1285860"/>
            <a:ext cx="7406640" cy="1285884"/>
          </a:xfrm>
        </p:spPr>
        <p:txBody>
          <a:bodyPr>
            <a:normAutofit fontScale="90000"/>
          </a:bodyPr>
          <a:lstStyle/>
          <a:p>
            <a:r>
              <a:rPr lang="en-US" sz="4000" dirty="0" smtClean="0">
                <a:latin typeface="Calibri" pitchFamily="34" charset="0"/>
              </a:rPr>
              <a:t>Tagging with DHARMA</a:t>
            </a:r>
            <a:r>
              <a:rPr lang="en-US" sz="3600" dirty="0" smtClean="0">
                <a:latin typeface="Calibri" pitchFamily="34" charset="0"/>
              </a:rPr>
              <a:t/>
            </a:r>
            <a:br>
              <a:rPr lang="en-US" sz="3600" dirty="0" smtClean="0">
                <a:latin typeface="Calibri" pitchFamily="34" charset="0"/>
              </a:rPr>
            </a:br>
            <a:r>
              <a:rPr lang="en-US" sz="2700" dirty="0" smtClean="0">
                <a:latin typeface="Calibri" pitchFamily="34" charset="0"/>
              </a:rPr>
              <a:t>A </a:t>
            </a:r>
            <a:r>
              <a:rPr lang="en-US" sz="2700" dirty="0" smtClean="0">
                <a:solidFill>
                  <a:srgbClr val="FF0000"/>
                </a:solidFill>
                <a:latin typeface="Calibri" pitchFamily="34" charset="0"/>
              </a:rPr>
              <a:t>DH</a:t>
            </a:r>
            <a:r>
              <a:rPr lang="en-US" sz="2700" dirty="0" smtClean="0">
                <a:latin typeface="Calibri" pitchFamily="34" charset="0"/>
              </a:rPr>
              <a:t>T-based </a:t>
            </a:r>
            <a:r>
              <a:rPr lang="en-US" sz="2700" dirty="0" smtClean="0">
                <a:solidFill>
                  <a:srgbClr val="FF0000"/>
                </a:solidFill>
                <a:latin typeface="Calibri" pitchFamily="34" charset="0"/>
              </a:rPr>
              <a:t>A</a:t>
            </a:r>
            <a:r>
              <a:rPr lang="en-US" sz="2700" dirty="0" smtClean="0">
                <a:latin typeface="Calibri" pitchFamily="34" charset="0"/>
              </a:rPr>
              <a:t>pproach for </a:t>
            </a:r>
            <a:r>
              <a:rPr lang="en-US" sz="2700" dirty="0" smtClean="0">
                <a:solidFill>
                  <a:srgbClr val="FF0000"/>
                </a:solidFill>
                <a:latin typeface="Calibri" pitchFamily="34" charset="0"/>
              </a:rPr>
              <a:t>R</a:t>
            </a:r>
            <a:r>
              <a:rPr lang="en-US" sz="2700" dirty="0" smtClean="0">
                <a:latin typeface="Calibri" pitchFamily="34" charset="0"/>
              </a:rPr>
              <a:t>esource </a:t>
            </a:r>
            <a:r>
              <a:rPr lang="en-US" sz="2700" dirty="0" smtClean="0">
                <a:solidFill>
                  <a:srgbClr val="FF0000"/>
                </a:solidFill>
                <a:latin typeface="Calibri" pitchFamily="34" charset="0"/>
              </a:rPr>
              <a:t>M</a:t>
            </a:r>
            <a:r>
              <a:rPr lang="en-US" sz="2700" dirty="0" smtClean="0">
                <a:latin typeface="Calibri" pitchFamily="34" charset="0"/>
              </a:rPr>
              <a:t>apping through </a:t>
            </a:r>
            <a:r>
              <a:rPr lang="en-US" sz="2700" dirty="0" smtClean="0">
                <a:solidFill>
                  <a:srgbClr val="FF0000"/>
                </a:solidFill>
                <a:latin typeface="Calibri" pitchFamily="34" charset="0"/>
              </a:rPr>
              <a:t>A</a:t>
            </a:r>
            <a:r>
              <a:rPr lang="en-US" sz="2700" dirty="0" smtClean="0">
                <a:latin typeface="Calibri" pitchFamily="34" charset="0"/>
              </a:rPr>
              <a:t>pproximation</a:t>
            </a:r>
            <a:endParaRPr lang="it-IT" sz="2700" dirty="0">
              <a:latin typeface="Calibri" pitchFamily="34" charset="0"/>
            </a:endParaRPr>
          </a:p>
        </p:txBody>
      </p:sp>
      <p:sp>
        <p:nvSpPr>
          <p:cNvPr id="3" name="Sottotitolo 2"/>
          <p:cNvSpPr>
            <a:spLocks noGrp="1"/>
          </p:cNvSpPr>
          <p:nvPr>
            <p:ph type="subTitle" idx="1"/>
          </p:nvPr>
        </p:nvSpPr>
        <p:spPr>
          <a:xfrm>
            <a:off x="1432560" y="3286124"/>
            <a:ext cx="7711440" cy="1714512"/>
          </a:xfrm>
          <a:solidFill>
            <a:schemeClr val="accent2">
              <a:lumMod val="20000"/>
              <a:lumOff val="80000"/>
            </a:schemeClr>
          </a:solidFill>
        </p:spPr>
        <p:txBody>
          <a:bodyPr>
            <a:noAutofit/>
          </a:bodyPr>
          <a:lstStyle/>
          <a:p>
            <a:r>
              <a:rPr lang="en-US" sz="2200" dirty="0" smtClean="0">
                <a:solidFill>
                  <a:schemeClr val="tx1"/>
                </a:solidFill>
                <a:latin typeface="Calibri" pitchFamily="34" charset="0"/>
              </a:rPr>
              <a:t>Luca Maria Aiello</a:t>
            </a:r>
            <a:r>
              <a:rPr lang="en-US" sz="2200" dirty="0" smtClean="0">
                <a:latin typeface="Calibri" pitchFamily="34" charset="0"/>
              </a:rPr>
              <a:t>, Marco </a:t>
            </a:r>
            <a:r>
              <a:rPr lang="en-US" sz="2200" dirty="0" err="1" smtClean="0">
                <a:latin typeface="Calibri" pitchFamily="34" charset="0"/>
              </a:rPr>
              <a:t>Milanesio</a:t>
            </a:r>
            <a:endParaRPr lang="en-US" sz="2200" dirty="0" smtClean="0">
              <a:latin typeface="Calibri" pitchFamily="34" charset="0"/>
            </a:endParaRPr>
          </a:p>
          <a:p>
            <a:r>
              <a:rPr lang="en-US" sz="2200" dirty="0" smtClean="0">
                <a:latin typeface="Calibri" pitchFamily="34" charset="0"/>
              </a:rPr>
              <a:t>Giancarlo </a:t>
            </a:r>
            <a:r>
              <a:rPr lang="en-US" sz="2200" dirty="0" err="1" smtClean="0">
                <a:latin typeface="Calibri" pitchFamily="34" charset="0"/>
              </a:rPr>
              <a:t>Ruffo</a:t>
            </a:r>
            <a:r>
              <a:rPr lang="en-US" sz="2200" dirty="0" smtClean="0">
                <a:latin typeface="Calibri" pitchFamily="34" charset="0"/>
              </a:rPr>
              <a:t>, </a:t>
            </a:r>
            <a:r>
              <a:rPr lang="en-US" sz="2200" dirty="0" err="1" smtClean="0">
                <a:latin typeface="Calibri" pitchFamily="34" charset="0"/>
              </a:rPr>
              <a:t>Rossano</a:t>
            </a:r>
            <a:r>
              <a:rPr lang="en-US" sz="2200" dirty="0" smtClean="0">
                <a:latin typeface="Calibri" pitchFamily="34" charset="0"/>
              </a:rPr>
              <a:t> </a:t>
            </a:r>
            <a:r>
              <a:rPr lang="en-US" sz="2200" dirty="0" err="1" smtClean="0">
                <a:latin typeface="Calibri" pitchFamily="34" charset="0"/>
              </a:rPr>
              <a:t>Schifanella</a:t>
            </a:r>
            <a:endParaRPr lang="en-US" sz="2200" dirty="0" smtClean="0">
              <a:latin typeface="Calibri" pitchFamily="34" charset="0"/>
            </a:endParaRPr>
          </a:p>
          <a:p>
            <a:r>
              <a:rPr lang="en-US" sz="2200" i="1" dirty="0" err="1" smtClean="0">
                <a:latin typeface="Calibri" pitchFamily="34" charset="0"/>
              </a:rPr>
              <a:t>Università</a:t>
            </a:r>
            <a:r>
              <a:rPr lang="en-US" sz="2200" i="1" dirty="0" smtClean="0">
                <a:latin typeface="Calibri" pitchFamily="34" charset="0"/>
              </a:rPr>
              <a:t> </a:t>
            </a:r>
            <a:r>
              <a:rPr lang="en-US" sz="2200" i="1" dirty="0" err="1" smtClean="0">
                <a:latin typeface="Calibri" pitchFamily="34" charset="0"/>
              </a:rPr>
              <a:t>degli</a:t>
            </a:r>
            <a:r>
              <a:rPr lang="en-US" sz="2200" i="1" dirty="0" smtClean="0">
                <a:latin typeface="Calibri" pitchFamily="34" charset="0"/>
              </a:rPr>
              <a:t> </a:t>
            </a:r>
            <a:r>
              <a:rPr lang="en-US" sz="2200" i="1" dirty="0" err="1" smtClean="0">
                <a:latin typeface="Calibri" pitchFamily="34" charset="0"/>
              </a:rPr>
              <a:t>Studi</a:t>
            </a:r>
            <a:r>
              <a:rPr lang="en-US" sz="2200" i="1" dirty="0" smtClean="0">
                <a:latin typeface="Calibri" pitchFamily="34" charset="0"/>
              </a:rPr>
              <a:t> </a:t>
            </a:r>
            <a:r>
              <a:rPr lang="en-US" sz="2200" i="1" dirty="0" err="1" smtClean="0">
                <a:latin typeface="Calibri" pitchFamily="34" charset="0"/>
              </a:rPr>
              <a:t>di</a:t>
            </a:r>
            <a:r>
              <a:rPr lang="en-US" sz="2200" i="1" dirty="0" smtClean="0">
                <a:latin typeface="Calibri" pitchFamily="34" charset="0"/>
              </a:rPr>
              <a:t> Torino</a:t>
            </a:r>
          </a:p>
          <a:p>
            <a:r>
              <a:rPr lang="en-US" sz="2200" i="1" dirty="0" smtClean="0">
                <a:latin typeface="Calibri" pitchFamily="34" charset="0"/>
              </a:rPr>
              <a:t>Computer Science Department</a:t>
            </a:r>
            <a:endParaRPr lang="it-IT" sz="2200" i="1" dirty="0">
              <a:latin typeface="Calibri" pitchFamily="34" charset="0"/>
            </a:endParaRPr>
          </a:p>
        </p:txBody>
      </p:sp>
      <p:sp>
        <p:nvSpPr>
          <p:cNvPr id="7" name="CasellaDiTesto 6"/>
          <p:cNvSpPr txBox="1"/>
          <p:nvPr/>
        </p:nvSpPr>
        <p:spPr>
          <a:xfrm>
            <a:off x="2665724" y="5929330"/>
            <a:ext cx="4835234" cy="646331"/>
          </a:xfrm>
          <a:prstGeom prst="rect">
            <a:avLst/>
          </a:prstGeom>
          <a:noFill/>
        </p:spPr>
        <p:txBody>
          <a:bodyPr wrap="none" rtlCol="0">
            <a:spAutoFit/>
          </a:bodyPr>
          <a:lstStyle/>
          <a:p>
            <a:pPr algn="ctr"/>
            <a:r>
              <a:rPr lang="en-US" dirty="0" smtClean="0">
                <a:solidFill>
                  <a:srgbClr val="FF0000"/>
                </a:solidFill>
              </a:rPr>
              <a:t>Keywords </a:t>
            </a:r>
            <a:r>
              <a:rPr lang="en-US" dirty="0" smtClean="0"/>
              <a:t>: navigational search, </a:t>
            </a:r>
            <a:r>
              <a:rPr lang="en-US" dirty="0" err="1" smtClean="0"/>
              <a:t>folksonomy</a:t>
            </a:r>
            <a:r>
              <a:rPr lang="en-US" dirty="0" smtClean="0"/>
              <a:t>, DHT, </a:t>
            </a:r>
          </a:p>
          <a:p>
            <a:pPr algn="ctr"/>
            <a:r>
              <a:rPr lang="en-US" dirty="0" smtClean="0"/>
              <a:t>approximated graph mapping, last.fm</a:t>
            </a:r>
            <a:endParaRPr lang="it-IT" dirty="0"/>
          </a:p>
        </p:txBody>
      </p:sp>
      <p:sp>
        <p:nvSpPr>
          <p:cNvPr id="8" name="CasellaDiTesto 7"/>
          <p:cNvSpPr txBox="1"/>
          <p:nvPr/>
        </p:nvSpPr>
        <p:spPr>
          <a:xfrm>
            <a:off x="1285884" y="142852"/>
            <a:ext cx="7643834" cy="369332"/>
          </a:xfrm>
          <a:prstGeom prst="rect">
            <a:avLst/>
          </a:prstGeom>
          <a:noFill/>
        </p:spPr>
        <p:txBody>
          <a:bodyPr wrap="square" rtlCol="0">
            <a:spAutoFit/>
          </a:bodyPr>
          <a:lstStyle/>
          <a:p>
            <a:pPr algn="ctr"/>
            <a:r>
              <a:rPr lang="en-US" dirty="0" smtClean="0"/>
              <a:t>Seventh International Workshop on Hot Topics in Peer-to-Peer Systems</a:t>
            </a:r>
          </a:p>
        </p:txBody>
      </p:sp>
      <p:pic>
        <p:nvPicPr>
          <p:cNvPr id="9" name="Picture 4" descr="unito-logo"/>
          <p:cNvPicPr>
            <a:picLocks noChangeAspect="1" noChangeArrowheads="1"/>
          </p:cNvPicPr>
          <p:nvPr/>
        </p:nvPicPr>
        <p:blipFill>
          <a:blip r:embed="rId3" cstate="print"/>
          <a:srcRect/>
          <a:stretch>
            <a:fillRect/>
          </a:stretch>
        </p:blipFill>
        <p:spPr bwMode="auto">
          <a:xfrm>
            <a:off x="7424645" y="3312250"/>
            <a:ext cx="1674075" cy="1643074"/>
          </a:xfrm>
          <a:prstGeom prst="rect">
            <a:avLst/>
          </a:prstGeom>
          <a:noFill/>
        </p:spPr>
      </p:pic>
      <p:sp>
        <p:nvSpPr>
          <p:cNvPr id="10" name="CasellaDiTesto 9"/>
          <p:cNvSpPr txBox="1"/>
          <p:nvPr/>
        </p:nvSpPr>
        <p:spPr>
          <a:xfrm>
            <a:off x="2984840" y="5072074"/>
            <a:ext cx="3873176" cy="646331"/>
          </a:xfrm>
          <a:prstGeom prst="rect">
            <a:avLst/>
          </a:prstGeom>
          <a:noFill/>
        </p:spPr>
        <p:txBody>
          <a:bodyPr wrap="none" rtlCol="0">
            <a:spAutoFit/>
          </a:bodyPr>
          <a:lstStyle/>
          <a:p>
            <a:pPr algn="ctr"/>
            <a:r>
              <a:rPr lang="en-US" dirty="0" smtClean="0">
                <a:solidFill>
                  <a:srgbClr val="00B050"/>
                </a:solidFill>
              </a:rPr>
              <a:t>Speaker: Luca Maria Aiello, PhD student</a:t>
            </a:r>
          </a:p>
          <a:p>
            <a:pPr algn="ctr"/>
            <a:r>
              <a:rPr lang="en-US" i="1" dirty="0" smtClean="0"/>
              <a:t>aiello@di.unito.it</a:t>
            </a:r>
            <a:endParaRPr lang="it-IT"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Mapping on a DHT</a:t>
            </a:r>
            <a:endParaRPr lang="it-IT" dirty="0"/>
          </a:p>
        </p:txBody>
      </p:sp>
      <p:sp>
        <p:nvSpPr>
          <p:cNvPr id="3" name="Segnaposto contenuto 2"/>
          <p:cNvSpPr>
            <a:spLocks noGrp="1"/>
          </p:cNvSpPr>
          <p:nvPr>
            <p:ph idx="1"/>
          </p:nvPr>
        </p:nvSpPr>
        <p:spPr/>
        <p:txBody>
          <a:bodyPr/>
          <a:lstStyle/>
          <a:p>
            <a:r>
              <a:rPr lang="en-US" dirty="0" smtClean="0"/>
              <a:t>Map FG and TRG on the DHT and implement the update operations on the distributed layer</a:t>
            </a:r>
          </a:p>
          <a:p>
            <a:r>
              <a:rPr lang="en-US" dirty="0" smtClean="0"/>
              <a:t>Idea:</a:t>
            </a:r>
          </a:p>
          <a:p>
            <a:pPr lvl="1"/>
            <a:r>
              <a:rPr lang="en-US" dirty="0" smtClean="0"/>
              <a:t>Splitting the FG and TRG into small structural parts or </a:t>
            </a:r>
            <a:r>
              <a:rPr lang="en-US" dirty="0" smtClean="0">
                <a:solidFill>
                  <a:srgbClr val="92D050"/>
                </a:solidFill>
              </a:rPr>
              <a:t>modules</a:t>
            </a:r>
          </a:p>
          <a:p>
            <a:pPr lvl="1"/>
            <a:r>
              <a:rPr lang="en-US" dirty="0" smtClean="0"/>
              <a:t>Each module contains a node (tag or resource) and its outgoing edges/arcs</a:t>
            </a:r>
          </a:p>
          <a:p>
            <a:pPr lvl="1"/>
            <a:r>
              <a:rPr lang="en-US" dirty="0" smtClean="0"/>
              <a:t>Each module is mapped on a different p2p index node</a:t>
            </a:r>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142852"/>
            <a:ext cx="7498080" cy="1143000"/>
          </a:xfrm>
        </p:spPr>
        <p:txBody>
          <a:bodyPr/>
          <a:lstStyle/>
          <a:p>
            <a:r>
              <a:rPr lang="en-US" dirty="0" smtClean="0"/>
              <a:t>Mapping FG on a DHT</a:t>
            </a:r>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11</a:t>
            </a:fld>
            <a:endParaRPr lang="it-IT"/>
          </a:p>
        </p:txBody>
      </p:sp>
      <p:pic>
        <p:nvPicPr>
          <p:cNvPr id="3075" name="Picture 3" descr="C:\Documents and Settings\aiello\Desktop\dht_mapping_FG.jpg"/>
          <p:cNvPicPr>
            <a:picLocks noChangeAspect="1" noChangeArrowheads="1"/>
          </p:cNvPicPr>
          <p:nvPr/>
        </p:nvPicPr>
        <p:blipFill>
          <a:blip r:embed="rId2" cstate="print"/>
          <a:srcRect/>
          <a:stretch>
            <a:fillRect/>
          </a:stretch>
        </p:blipFill>
        <p:spPr bwMode="auto">
          <a:xfrm>
            <a:off x="3624226" y="1771650"/>
            <a:ext cx="5162616" cy="4086242"/>
          </a:xfrm>
          <a:prstGeom prst="rect">
            <a:avLst/>
          </a:prstGeom>
          <a:noFill/>
        </p:spPr>
      </p:pic>
      <p:pic>
        <p:nvPicPr>
          <p:cNvPr id="3076" name="Picture 4" descr="C:\Documents and Settings\aiello\Desktop\dht_mapping_FG2.jpg"/>
          <p:cNvPicPr>
            <a:picLocks noChangeAspect="1" noChangeArrowheads="1"/>
          </p:cNvPicPr>
          <p:nvPr/>
        </p:nvPicPr>
        <p:blipFill>
          <a:blip r:embed="rId3" cstate="print"/>
          <a:srcRect/>
          <a:stretch>
            <a:fillRect/>
          </a:stretch>
        </p:blipFill>
        <p:spPr bwMode="auto">
          <a:xfrm>
            <a:off x="1352007" y="1570174"/>
            <a:ext cx="2577051" cy="135876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142852"/>
            <a:ext cx="7498080" cy="1143000"/>
          </a:xfrm>
        </p:spPr>
        <p:txBody>
          <a:bodyPr/>
          <a:lstStyle/>
          <a:p>
            <a:r>
              <a:rPr lang="en-US" dirty="0" smtClean="0"/>
              <a:t>Mapping TRG on a DHT</a:t>
            </a:r>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12</a:t>
            </a:fld>
            <a:endParaRPr lang="it-IT"/>
          </a:p>
        </p:txBody>
      </p:sp>
      <p:pic>
        <p:nvPicPr>
          <p:cNvPr id="4098" name="Picture 2" descr="C:\Documents and Settings\aiello\Desktop\dht_mapping_TRG2.jpg"/>
          <p:cNvPicPr>
            <a:picLocks noChangeAspect="1" noChangeArrowheads="1"/>
          </p:cNvPicPr>
          <p:nvPr/>
        </p:nvPicPr>
        <p:blipFill>
          <a:blip r:embed="rId2" cstate="print"/>
          <a:srcRect/>
          <a:stretch>
            <a:fillRect/>
          </a:stretch>
        </p:blipFill>
        <p:spPr bwMode="auto">
          <a:xfrm>
            <a:off x="1571604" y="1500174"/>
            <a:ext cx="2714644" cy="1571964"/>
          </a:xfrm>
          <a:prstGeom prst="rect">
            <a:avLst/>
          </a:prstGeom>
          <a:noFill/>
        </p:spPr>
      </p:pic>
      <p:pic>
        <p:nvPicPr>
          <p:cNvPr id="4099" name="Picture 3" descr="C:\Documents and Settings\aiello\Desktop\dht_mapping_TRG.jpg"/>
          <p:cNvPicPr>
            <a:picLocks noChangeAspect="1" noChangeArrowheads="1"/>
          </p:cNvPicPr>
          <p:nvPr/>
        </p:nvPicPr>
        <p:blipFill>
          <a:blip r:embed="rId3" cstate="print"/>
          <a:srcRect/>
          <a:stretch>
            <a:fillRect/>
          </a:stretch>
        </p:blipFill>
        <p:spPr bwMode="auto">
          <a:xfrm>
            <a:off x="3962977" y="2214553"/>
            <a:ext cx="4895303" cy="390312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Folksonomy</a:t>
            </a:r>
            <a:r>
              <a:rPr lang="en-US" dirty="0" smtClean="0"/>
              <a:t> maintenance on the DHT</a:t>
            </a:r>
            <a:endParaRPr lang="it-IT" dirty="0"/>
          </a:p>
        </p:txBody>
      </p:sp>
      <p:sp>
        <p:nvSpPr>
          <p:cNvPr id="3" name="Segnaposto contenuto 2"/>
          <p:cNvSpPr>
            <a:spLocks noGrp="1"/>
          </p:cNvSpPr>
          <p:nvPr>
            <p:ph idx="1"/>
          </p:nvPr>
        </p:nvSpPr>
        <p:spPr/>
        <p:txBody>
          <a:bodyPr>
            <a:normAutofit fontScale="92500" lnSpcReduction="10000"/>
          </a:bodyPr>
          <a:lstStyle/>
          <a:p>
            <a:r>
              <a:rPr lang="en-US" dirty="0" smtClean="0"/>
              <a:t>When inserting a new tag or resource, proper modules have to be modified</a:t>
            </a:r>
          </a:p>
          <a:p>
            <a:endParaRPr lang="en-US" dirty="0" smtClean="0"/>
          </a:p>
          <a:p>
            <a:endParaRPr lang="en-US" dirty="0" smtClean="0"/>
          </a:p>
          <a:p>
            <a:endParaRPr lang="en-US" dirty="0" smtClean="0"/>
          </a:p>
          <a:p>
            <a:r>
              <a:rPr lang="en-US" dirty="0" smtClean="0"/>
              <a:t>Complexity of resource insertion and search are linear with the input size </a:t>
            </a:r>
            <a:r>
              <a:rPr lang="en-US" dirty="0" smtClean="0">
                <a:sym typeface="Wingdings" pitchFamily="2" charset="2"/>
              </a:rPr>
              <a:t> </a:t>
            </a:r>
            <a:r>
              <a:rPr lang="en-US" dirty="0" smtClean="0">
                <a:solidFill>
                  <a:srgbClr val="00B050"/>
                </a:solidFill>
                <a:sym typeface="Wingdings" pitchFamily="2" charset="2"/>
              </a:rPr>
              <a:t>OK!</a:t>
            </a:r>
            <a:endParaRPr lang="en-US" dirty="0" smtClean="0">
              <a:solidFill>
                <a:srgbClr val="00B050"/>
              </a:solidFill>
            </a:endParaRPr>
          </a:p>
          <a:p>
            <a:r>
              <a:rPr lang="en-US" dirty="0" smtClean="0"/>
              <a:t>Tagging operation is linear with |</a:t>
            </a:r>
            <a:r>
              <a:rPr lang="en-US" i="1" dirty="0" smtClean="0"/>
              <a:t>Tags(r)</a:t>
            </a:r>
            <a:r>
              <a:rPr lang="en-US" dirty="0" smtClean="0"/>
              <a:t>|</a:t>
            </a:r>
          </a:p>
          <a:p>
            <a:pPr lvl="1"/>
            <a:r>
              <a:rPr lang="en-US" sz="2800" i="1" dirty="0" smtClean="0"/>
              <a:t>Tags(r) </a:t>
            </a:r>
            <a:r>
              <a:rPr lang="en-US" sz="2800" dirty="0" smtClean="0"/>
              <a:t>is the set of tags labeling the resource </a:t>
            </a:r>
            <a:r>
              <a:rPr lang="en-US" sz="2800" i="1" dirty="0" smtClean="0"/>
              <a:t>r</a:t>
            </a:r>
            <a:endParaRPr lang="en-US" i="1" dirty="0" smtClean="0"/>
          </a:p>
          <a:p>
            <a:r>
              <a:rPr lang="en-US" dirty="0" smtClean="0"/>
              <a:t>How many tags for a resource?</a:t>
            </a:r>
          </a:p>
          <a:p>
            <a:pPr lvl="1"/>
            <a:r>
              <a:rPr lang="en-US" dirty="0" smtClean="0"/>
              <a:t>Let’s see a real-world example…</a:t>
            </a:r>
            <a:endParaRPr lang="it-IT" dirty="0" smtClean="0"/>
          </a:p>
          <a:p>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13</a:t>
            </a:fld>
            <a:endParaRPr lang="it-IT"/>
          </a:p>
        </p:txBody>
      </p:sp>
      <p:graphicFrame>
        <p:nvGraphicFramePr>
          <p:cNvPr id="7" name="Tabella 6"/>
          <p:cNvGraphicFramePr>
            <a:graphicFrameLocks noGrp="1"/>
          </p:cNvGraphicFramePr>
          <p:nvPr/>
        </p:nvGraphicFramePr>
        <p:xfrm>
          <a:off x="1214415" y="2357430"/>
          <a:ext cx="7786741" cy="914400"/>
        </p:xfrm>
        <a:graphic>
          <a:graphicData uri="http://schemas.openxmlformats.org/drawingml/2006/table">
            <a:tbl>
              <a:tblPr firstRow="1" bandRow="1">
                <a:tableStyleId>{21E4AEA4-8DFA-4A89-87EB-49C32662AFE0}</a:tableStyleId>
              </a:tblPr>
              <a:tblGrid>
                <a:gridCol w="1651734"/>
                <a:gridCol w="2348793"/>
                <a:gridCol w="1839529"/>
                <a:gridCol w="1946685"/>
              </a:tblGrid>
              <a:tr h="428628">
                <a:tc>
                  <a:txBody>
                    <a:bodyPr/>
                    <a:lstStyle/>
                    <a:p>
                      <a:pPr algn="ctr"/>
                      <a:endParaRPr lang="it-IT" sz="2400" dirty="0"/>
                    </a:p>
                  </a:txBody>
                  <a:tcPr/>
                </a:tc>
                <a:tc>
                  <a:txBody>
                    <a:bodyPr/>
                    <a:lstStyle/>
                    <a:p>
                      <a:pPr algn="ctr"/>
                      <a:r>
                        <a:rPr lang="en-US" sz="2400" dirty="0" smtClean="0"/>
                        <a:t>Insert(r, t</a:t>
                      </a:r>
                      <a:r>
                        <a:rPr lang="en-US" sz="2400" baseline="-25000" dirty="0" smtClean="0"/>
                        <a:t>1</a:t>
                      </a:r>
                      <a:r>
                        <a:rPr lang="en-US" sz="2400" dirty="0" smtClean="0"/>
                        <a:t>,…</a:t>
                      </a:r>
                      <a:r>
                        <a:rPr lang="en-US" sz="2400" baseline="0" dirty="0" smtClean="0"/>
                        <a:t>,</a:t>
                      </a:r>
                      <a:r>
                        <a:rPr lang="en-US" sz="2400" dirty="0" smtClean="0"/>
                        <a:t> t</a:t>
                      </a:r>
                      <a:r>
                        <a:rPr lang="en-US" sz="2400" baseline="-25000" dirty="0" smtClean="0"/>
                        <a:t>m</a:t>
                      </a:r>
                      <a:r>
                        <a:rPr lang="en-US" sz="2400" dirty="0" smtClean="0"/>
                        <a:t>)</a:t>
                      </a:r>
                      <a:endParaRPr lang="it-IT" sz="2400" dirty="0"/>
                    </a:p>
                  </a:txBody>
                  <a:tcPr/>
                </a:tc>
                <a:tc>
                  <a:txBody>
                    <a:bodyPr/>
                    <a:lstStyle/>
                    <a:p>
                      <a:pPr algn="ctr"/>
                      <a:r>
                        <a:rPr lang="en-US" sz="2400" dirty="0" smtClean="0"/>
                        <a:t>Tag(</a:t>
                      </a:r>
                      <a:r>
                        <a:rPr lang="en-US" sz="2400" dirty="0" err="1" smtClean="0"/>
                        <a:t>t,r</a:t>
                      </a:r>
                      <a:r>
                        <a:rPr lang="en-US" sz="2400" dirty="0" smtClean="0"/>
                        <a:t>)</a:t>
                      </a:r>
                      <a:endParaRPr lang="it-IT" sz="2400" dirty="0"/>
                    </a:p>
                  </a:txBody>
                  <a:tcPr/>
                </a:tc>
                <a:tc>
                  <a:txBody>
                    <a:bodyPr/>
                    <a:lstStyle/>
                    <a:p>
                      <a:pPr algn="ctr"/>
                      <a:r>
                        <a:rPr lang="en-US" sz="2400" dirty="0" smtClean="0"/>
                        <a:t>Search step</a:t>
                      </a:r>
                      <a:endParaRPr lang="it-IT" sz="2400" dirty="0"/>
                    </a:p>
                  </a:txBody>
                  <a:tcPr/>
                </a:tc>
              </a:tr>
              <a:tr h="449137">
                <a:tc>
                  <a:txBody>
                    <a:bodyPr/>
                    <a:lstStyle/>
                    <a:p>
                      <a:pPr algn="ctr"/>
                      <a:r>
                        <a:rPr lang="en-US" sz="2400" dirty="0" smtClean="0"/>
                        <a:t>#lookups</a:t>
                      </a:r>
                      <a:endParaRPr lang="it-IT" sz="2400" dirty="0"/>
                    </a:p>
                  </a:txBody>
                  <a:tcPr/>
                </a:tc>
                <a:tc>
                  <a:txBody>
                    <a:bodyPr/>
                    <a:lstStyle/>
                    <a:p>
                      <a:pPr algn="ctr"/>
                      <a:r>
                        <a:rPr lang="en-US" sz="2400" i="1" dirty="0" smtClean="0"/>
                        <a:t>2 </a:t>
                      </a:r>
                      <a:r>
                        <a:rPr lang="en-US" sz="2400" i="0" dirty="0" smtClean="0"/>
                        <a:t>+</a:t>
                      </a:r>
                      <a:r>
                        <a:rPr lang="en-US" sz="2400" i="1" dirty="0" smtClean="0"/>
                        <a:t> 2m</a:t>
                      </a:r>
                      <a:endParaRPr lang="it-IT" sz="2400" i="1" dirty="0"/>
                    </a:p>
                  </a:txBody>
                  <a:tcPr/>
                </a:tc>
                <a:tc>
                  <a:txBody>
                    <a:bodyPr/>
                    <a:lstStyle/>
                    <a:p>
                      <a:pPr algn="ctr"/>
                      <a:r>
                        <a:rPr lang="en-US" sz="2400" i="1" dirty="0" smtClean="0"/>
                        <a:t>4 </a:t>
                      </a:r>
                      <a:r>
                        <a:rPr lang="en-US" sz="2400" i="0" dirty="0" smtClean="0"/>
                        <a:t>+|</a:t>
                      </a:r>
                      <a:r>
                        <a:rPr lang="en-US" sz="2400" i="1" dirty="0" smtClean="0"/>
                        <a:t>Tags(r)</a:t>
                      </a:r>
                      <a:r>
                        <a:rPr lang="en-US" sz="2400" i="0" dirty="0" smtClean="0"/>
                        <a:t>|</a:t>
                      </a:r>
                      <a:endParaRPr lang="it-IT" sz="2400" i="0" dirty="0"/>
                    </a:p>
                  </a:txBody>
                  <a:tcPr/>
                </a:tc>
                <a:tc>
                  <a:txBody>
                    <a:bodyPr/>
                    <a:lstStyle/>
                    <a:p>
                      <a:pPr algn="ctr"/>
                      <a:r>
                        <a:rPr lang="en-US" sz="2400" i="1" dirty="0" smtClean="0"/>
                        <a:t>2</a:t>
                      </a:r>
                      <a:endParaRPr lang="it-IT" sz="2400" i="1"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16"/>
            <a:ext cx="7498080" cy="1143000"/>
          </a:xfrm>
        </p:spPr>
        <p:txBody>
          <a:bodyPr/>
          <a:lstStyle/>
          <a:p>
            <a:r>
              <a:rPr lang="en-US" dirty="0" smtClean="0"/>
              <a:t>Last.fm </a:t>
            </a:r>
            <a:r>
              <a:rPr lang="en-US" dirty="0" err="1" smtClean="0"/>
              <a:t>folksonomy</a:t>
            </a:r>
            <a:r>
              <a:rPr lang="en-US" dirty="0" smtClean="0"/>
              <a:t> sample</a:t>
            </a:r>
            <a:endParaRPr lang="it-IT" dirty="0"/>
          </a:p>
        </p:txBody>
      </p:sp>
      <p:sp>
        <p:nvSpPr>
          <p:cNvPr id="3" name="Segnaposto contenuto 2"/>
          <p:cNvSpPr>
            <a:spLocks noGrp="1"/>
          </p:cNvSpPr>
          <p:nvPr>
            <p:ph idx="1"/>
          </p:nvPr>
        </p:nvSpPr>
        <p:spPr>
          <a:xfrm>
            <a:off x="1071538" y="6072206"/>
            <a:ext cx="7719274" cy="604822"/>
          </a:xfrm>
        </p:spPr>
        <p:txBody>
          <a:bodyPr>
            <a:normAutofit fontScale="85000" lnSpcReduction="10000"/>
          </a:bodyPr>
          <a:lstStyle/>
          <a:p>
            <a:r>
              <a:rPr lang="en-US" dirty="0" smtClean="0"/>
              <a:t>99,405 users, 1,413,657 items and 285,182 different  tags</a:t>
            </a:r>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14</a:t>
            </a:fld>
            <a:endParaRPr lang="it-IT"/>
          </a:p>
        </p:txBody>
      </p:sp>
      <p:pic>
        <p:nvPicPr>
          <p:cNvPr id="6156" name="Picture 12" descr="C:\Documents and Settings\aiello\Desktop\related.jpg"/>
          <p:cNvPicPr>
            <a:picLocks noChangeAspect="1" noChangeArrowheads="1"/>
          </p:cNvPicPr>
          <p:nvPr/>
        </p:nvPicPr>
        <p:blipFill>
          <a:blip r:embed="rId2" cstate="print"/>
          <a:srcRect/>
          <a:stretch>
            <a:fillRect/>
          </a:stretch>
        </p:blipFill>
        <p:spPr bwMode="auto">
          <a:xfrm>
            <a:off x="1428728" y="1050542"/>
            <a:ext cx="7358114" cy="4950226"/>
          </a:xfrm>
          <a:prstGeom prst="rect">
            <a:avLst/>
          </a:prstGeom>
          <a:noFill/>
        </p:spPr>
      </p:pic>
      <p:pic>
        <p:nvPicPr>
          <p:cNvPr id="6146" name="Picture 2" descr="C:\Documents and Settings\aiello\Desktop\lastfm-logo-square-webtreats.png"/>
          <p:cNvPicPr>
            <a:picLocks noChangeAspect="1" noChangeArrowheads="1"/>
          </p:cNvPicPr>
          <p:nvPr/>
        </p:nvPicPr>
        <p:blipFill>
          <a:blip r:embed="rId3" cstate="print"/>
          <a:srcRect/>
          <a:stretch>
            <a:fillRect/>
          </a:stretch>
        </p:blipFill>
        <p:spPr bwMode="auto">
          <a:xfrm>
            <a:off x="6572288" y="1500174"/>
            <a:ext cx="1857364" cy="1857364"/>
          </a:xfrm>
          <a:prstGeom prst="rect">
            <a:avLst/>
          </a:prstGeom>
          <a:noFill/>
        </p:spPr>
      </p:pic>
      <p:cxnSp>
        <p:nvCxnSpPr>
          <p:cNvPr id="19" name="Connettore 2 18"/>
          <p:cNvCxnSpPr>
            <a:stCxn id="23" idx="0"/>
            <a:endCxn id="12" idx="1"/>
          </p:cNvCxnSpPr>
          <p:nvPr/>
        </p:nvCxnSpPr>
        <p:spPr>
          <a:xfrm rot="16200000" flipV="1">
            <a:off x="4570914" y="2081685"/>
            <a:ext cx="1230579" cy="4639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4572000" y="2928934"/>
            <a:ext cx="1692323" cy="769441"/>
          </a:xfrm>
          <a:prstGeom prst="rect">
            <a:avLst/>
          </a:prstGeom>
          <a:noFill/>
        </p:spPr>
        <p:txBody>
          <a:bodyPr wrap="none" rtlCol="0">
            <a:spAutoFit/>
          </a:bodyPr>
          <a:lstStyle/>
          <a:p>
            <a:r>
              <a:rPr lang="en-US" sz="2200" dirty="0" smtClean="0">
                <a:solidFill>
                  <a:srgbClr val="FF0000"/>
                </a:solidFill>
              </a:rPr>
              <a:t>|</a:t>
            </a:r>
            <a:r>
              <a:rPr lang="en-US" sz="2200" i="1" dirty="0" smtClean="0">
                <a:solidFill>
                  <a:srgbClr val="FF0000"/>
                </a:solidFill>
              </a:rPr>
              <a:t>Tags(r)</a:t>
            </a:r>
            <a:r>
              <a:rPr lang="en-US" sz="2200" dirty="0" smtClean="0">
                <a:solidFill>
                  <a:srgbClr val="FF0000"/>
                </a:solidFill>
              </a:rPr>
              <a:t>|</a:t>
            </a:r>
          </a:p>
          <a:p>
            <a:r>
              <a:rPr lang="en-US" sz="2200" dirty="0" smtClean="0">
                <a:solidFill>
                  <a:srgbClr val="FF0000"/>
                </a:solidFill>
              </a:rPr>
              <a:t>Can be huge!</a:t>
            </a:r>
            <a:endParaRPr lang="it-IT" sz="2200" dirty="0">
              <a:solidFill>
                <a:srgbClr val="FF0000"/>
              </a:solidFill>
            </a:endParaRPr>
          </a:p>
        </p:txBody>
      </p:sp>
      <p:sp>
        <p:nvSpPr>
          <p:cNvPr id="12" name="Parentesi graffa chiusa 11"/>
          <p:cNvSpPr/>
          <p:nvPr/>
        </p:nvSpPr>
        <p:spPr>
          <a:xfrm rot="4660005">
            <a:off x="4739825" y="287934"/>
            <a:ext cx="297849" cy="2544596"/>
          </a:xfrm>
          <a:prstGeom prst="rightBrace">
            <a:avLst>
              <a:gd name="adj1" fmla="val 73992"/>
              <a:gd name="adj2" fmla="val 48645"/>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An approximate solution</a:t>
            </a:r>
            <a:endParaRPr lang="it-IT" dirty="0"/>
          </a:p>
        </p:txBody>
      </p:sp>
      <p:sp>
        <p:nvSpPr>
          <p:cNvPr id="3" name="Segnaposto contenuto 2"/>
          <p:cNvSpPr>
            <a:spLocks noGrp="1"/>
          </p:cNvSpPr>
          <p:nvPr>
            <p:ph idx="1"/>
          </p:nvPr>
        </p:nvSpPr>
        <p:spPr/>
        <p:txBody>
          <a:bodyPr/>
          <a:lstStyle/>
          <a:p>
            <a:r>
              <a:rPr lang="en-US" dirty="0" smtClean="0"/>
              <a:t>DHARMA</a:t>
            </a:r>
          </a:p>
          <a:p>
            <a:pPr lvl="1"/>
            <a:r>
              <a:rPr lang="en-US" sz="2400" dirty="0" smtClean="0">
                <a:solidFill>
                  <a:srgbClr val="FF0000"/>
                </a:solidFill>
                <a:latin typeface="Calibri" pitchFamily="34" charset="0"/>
              </a:rPr>
              <a:t>DH</a:t>
            </a:r>
            <a:r>
              <a:rPr lang="en-US" sz="2400" dirty="0" smtClean="0">
                <a:latin typeface="Calibri" pitchFamily="34" charset="0"/>
              </a:rPr>
              <a:t>T-based </a:t>
            </a:r>
            <a:r>
              <a:rPr lang="en-US" sz="2400" dirty="0" smtClean="0">
                <a:solidFill>
                  <a:srgbClr val="FF0000"/>
                </a:solidFill>
                <a:latin typeface="Calibri" pitchFamily="34" charset="0"/>
              </a:rPr>
              <a:t>A</a:t>
            </a:r>
            <a:r>
              <a:rPr lang="en-US" sz="2400" dirty="0" smtClean="0">
                <a:latin typeface="Calibri" pitchFamily="34" charset="0"/>
              </a:rPr>
              <a:t>pproach for </a:t>
            </a:r>
            <a:r>
              <a:rPr lang="en-US" sz="2400" dirty="0" smtClean="0">
                <a:solidFill>
                  <a:srgbClr val="FF0000"/>
                </a:solidFill>
                <a:latin typeface="Calibri" pitchFamily="34" charset="0"/>
              </a:rPr>
              <a:t>R</a:t>
            </a:r>
            <a:r>
              <a:rPr lang="en-US" sz="2400" dirty="0" smtClean="0">
                <a:latin typeface="Calibri" pitchFamily="34" charset="0"/>
              </a:rPr>
              <a:t>esource </a:t>
            </a:r>
            <a:r>
              <a:rPr lang="en-US" sz="2400" dirty="0" smtClean="0">
                <a:solidFill>
                  <a:srgbClr val="FF0000"/>
                </a:solidFill>
                <a:latin typeface="Calibri" pitchFamily="34" charset="0"/>
              </a:rPr>
              <a:t>M</a:t>
            </a:r>
            <a:r>
              <a:rPr lang="en-US" sz="2400" dirty="0" smtClean="0">
                <a:latin typeface="Calibri" pitchFamily="34" charset="0"/>
              </a:rPr>
              <a:t>apping through </a:t>
            </a:r>
            <a:r>
              <a:rPr lang="en-US" sz="2400" dirty="0" smtClean="0">
                <a:solidFill>
                  <a:srgbClr val="FF0000"/>
                </a:solidFill>
                <a:latin typeface="Calibri" pitchFamily="34" charset="0"/>
              </a:rPr>
              <a:t>A</a:t>
            </a:r>
            <a:r>
              <a:rPr lang="en-US" sz="2400" dirty="0" smtClean="0">
                <a:latin typeface="Calibri" pitchFamily="34" charset="0"/>
              </a:rPr>
              <a:t>pproximation</a:t>
            </a:r>
          </a:p>
          <a:p>
            <a:r>
              <a:rPr lang="en-US" dirty="0" smtClean="0">
                <a:latin typeface="Calibri" pitchFamily="34" charset="0"/>
              </a:rPr>
              <a:t>Idea:</a:t>
            </a:r>
          </a:p>
          <a:p>
            <a:pPr lvl="1"/>
            <a:r>
              <a:rPr lang="en-US" dirty="0" smtClean="0"/>
              <a:t>Put a constant upper bound to the number of lookups for tagging operation</a:t>
            </a:r>
          </a:p>
          <a:p>
            <a:pPr lvl="1"/>
            <a:r>
              <a:rPr lang="en-US" dirty="0" smtClean="0"/>
              <a:t>The resulting FG will be approximated…</a:t>
            </a:r>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Connettore 1 117"/>
          <p:cNvCxnSpPr/>
          <p:nvPr/>
        </p:nvCxnSpPr>
        <p:spPr>
          <a:xfrm rot="5400000">
            <a:off x="5744227" y="2713197"/>
            <a:ext cx="1115212" cy="2459534"/>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6" name="Connettore 1 85"/>
          <p:cNvCxnSpPr>
            <a:stCxn id="29" idx="3"/>
            <a:endCxn id="10" idx="0"/>
          </p:cNvCxnSpPr>
          <p:nvPr/>
        </p:nvCxnSpPr>
        <p:spPr>
          <a:xfrm rot="5400000">
            <a:off x="5637070" y="2713197"/>
            <a:ext cx="1115212" cy="245953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7" name="Connettore 1 76"/>
          <p:cNvCxnSpPr>
            <a:stCxn id="8" idx="4"/>
            <a:endCxn id="10" idx="0"/>
          </p:cNvCxnSpPr>
          <p:nvPr/>
        </p:nvCxnSpPr>
        <p:spPr>
          <a:xfrm rot="5400000">
            <a:off x="4589860" y="2732480"/>
            <a:ext cx="2143140" cy="1393041"/>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3" name="Connettore 1 72"/>
          <p:cNvCxnSpPr>
            <a:stCxn id="9" idx="4"/>
            <a:endCxn id="10" idx="0"/>
          </p:cNvCxnSpPr>
          <p:nvPr/>
        </p:nvCxnSpPr>
        <p:spPr>
          <a:xfrm rot="16200000" flipH="1">
            <a:off x="2696752" y="2232413"/>
            <a:ext cx="2143140" cy="239317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rot="10800000">
            <a:off x="2928926" y="2285992"/>
            <a:ext cx="928694" cy="714380"/>
          </a:xfrm>
          <a:prstGeom prst="line">
            <a:avLst/>
          </a:prstGeom>
          <a:ln w="19050">
            <a:solidFill>
              <a:srgbClr val="00B0F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68" name="Connettore 1 67"/>
          <p:cNvCxnSpPr/>
          <p:nvPr/>
        </p:nvCxnSpPr>
        <p:spPr>
          <a:xfrm flipV="1">
            <a:off x="5286380" y="2285992"/>
            <a:ext cx="857256" cy="714380"/>
          </a:xfrm>
          <a:prstGeom prst="line">
            <a:avLst/>
          </a:prstGeom>
          <a:ln w="19050">
            <a:solidFill>
              <a:schemeClr val="accent4">
                <a:lumMod val="75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1435608" y="142852"/>
            <a:ext cx="7498080" cy="1143000"/>
          </a:xfrm>
        </p:spPr>
        <p:txBody>
          <a:bodyPr/>
          <a:lstStyle/>
          <a:p>
            <a:r>
              <a:rPr lang="en-US" dirty="0" smtClean="0"/>
              <a:t>Approximate tagging: k=1</a:t>
            </a:r>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16</a:t>
            </a:fld>
            <a:endParaRPr lang="it-IT"/>
          </a:p>
        </p:txBody>
      </p:sp>
      <p:sp>
        <p:nvSpPr>
          <p:cNvPr id="7" name="Ovale 6"/>
          <p:cNvSpPr/>
          <p:nvPr/>
        </p:nvSpPr>
        <p:spPr>
          <a:xfrm>
            <a:off x="3857620" y="2714620"/>
            <a:ext cx="1428760" cy="785818"/>
          </a:xfrm>
          <a:prstGeom prst="ellipse">
            <a:avLst/>
          </a:prstGeom>
          <a:solidFill>
            <a:srgbClr val="8CF47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metal</a:t>
            </a:r>
            <a:endParaRPr lang="it-IT" sz="2400" dirty="0">
              <a:solidFill>
                <a:schemeClr val="tx1"/>
              </a:solidFill>
            </a:endParaRPr>
          </a:p>
        </p:txBody>
      </p:sp>
      <p:sp>
        <p:nvSpPr>
          <p:cNvPr id="8" name="Ovale 7"/>
          <p:cNvSpPr/>
          <p:nvPr/>
        </p:nvSpPr>
        <p:spPr>
          <a:xfrm>
            <a:off x="5643570" y="1571612"/>
            <a:ext cx="1428760" cy="785818"/>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thrash</a:t>
            </a:r>
            <a:endParaRPr lang="it-IT" sz="2400" dirty="0">
              <a:solidFill>
                <a:schemeClr val="tx1"/>
              </a:solidFill>
            </a:endParaRPr>
          </a:p>
        </p:txBody>
      </p:sp>
      <p:sp>
        <p:nvSpPr>
          <p:cNvPr id="9" name="Ovale 8"/>
          <p:cNvSpPr/>
          <p:nvPr/>
        </p:nvSpPr>
        <p:spPr>
          <a:xfrm>
            <a:off x="1857356" y="1571612"/>
            <a:ext cx="1428760" cy="785818"/>
          </a:xfrm>
          <a:prstGeom prst="ellipse">
            <a:avLst/>
          </a:prstGeom>
          <a:solidFill>
            <a:srgbClr val="71EBFB"/>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classic</a:t>
            </a:r>
            <a:endParaRPr lang="it-IT" sz="2400" dirty="0">
              <a:solidFill>
                <a:schemeClr val="tx1"/>
              </a:solidFill>
            </a:endParaRPr>
          </a:p>
        </p:txBody>
      </p:sp>
      <p:cxnSp>
        <p:nvCxnSpPr>
          <p:cNvPr id="12" name="Connettore 1 11"/>
          <p:cNvCxnSpPr>
            <a:endCxn id="7" idx="1"/>
          </p:cNvCxnSpPr>
          <p:nvPr/>
        </p:nvCxnSpPr>
        <p:spPr>
          <a:xfrm>
            <a:off x="3214678" y="2143116"/>
            <a:ext cx="852179" cy="686584"/>
          </a:xfrm>
          <a:prstGeom prst="line">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3238742" y="2071678"/>
            <a:ext cx="2428892" cy="0"/>
          </a:xfrm>
          <a:prstGeom prst="line">
            <a:avLst/>
          </a:prstGeom>
          <a:ln w="19050">
            <a:solidFill>
              <a:schemeClr val="accent4">
                <a:lumMod val="75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9" name="Ovale 28"/>
          <p:cNvSpPr/>
          <p:nvPr/>
        </p:nvSpPr>
        <p:spPr>
          <a:xfrm>
            <a:off x="7215206" y="2714620"/>
            <a:ext cx="1428760" cy="785818"/>
          </a:xfrm>
          <a:prstGeom prst="ellipse">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cool</a:t>
            </a:r>
            <a:endParaRPr lang="it-IT" sz="2400" dirty="0">
              <a:solidFill>
                <a:schemeClr val="tx1"/>
              </a:solidFill>
            </a:endParaRPr>
          </a:p>
        </p:txBody>
      </p:sp>
      <p:sp>
        <p:nvSpPr>
          <p:cNvPr id="36" name="CasellaDiTesto 35"/>
          <p:cNvSpPr txBox="1"/>
          <p:nvPr/>
        </p:nvSpPr>
        <p:spPr>
          <a:xfrm>
            <a:off x="5989708" y="5691862"/>
            <a:ext cx="2344296" cy="523220"/>
          </a:xfrm>
          <a:prstGeom prst="rect">
            <a:avLst/>
          </a:prstGeom>
          <a:solidFill>
            <a:schemeClr val="tx1"/>
          </a:solidFill>
          <a:ln>
            <a:solidFill>
              <a:schemeClr val="tx1"/>
            </a:solidFill>
          </a:ln>
        </p:spPr>
        <p:txBody>
          <a:bodyPr wrap="none" rtlCol="0">
            <a:spAutoFit/>
          </a:bodyPr>
          <a:lstStyle/>
          <a:p>
            <a:r>
              <a:rPr lang="en-US" sz="2800" dirty="0" smtClean="0">
                <a:solidFill>
                  <a:schemeClr val="bg1"/>
                </a:solidFill>
              </a:rPr>
              <a:t>Lookup count :</a:t>
            </a:r>
            <a:endParaRPr lang="it-IT" sz="2800" dirty="0">
              <a:solidFill>
                <a:schemeClr val="bg1"/>
              </a:solidFill>
            </a:endParaRPr>
          </a:p>
        </p:txBody>
      </p:sp>
      <p:sp>
        <p:nvSpPr>
          <p:cNvPr id="37" name="CasellaDiTesto 36"/>
          <p:cNvSpPr txBox="1"/>
          <p:nvPr/>
        </p:nvSpPr>
        <p:spPr>
          <a:xfrm>
            <a:off x="8337778" y="5691862"/>
            <a:ext cx="367408" cy="523220"/>
          </a:xfrm>
          <a:prstGeom prst="rect">
            <a:avLst/>
          </a:prstGeom>
          <a:solidFill>
            <a:schemeClr val="tx1"/>
          </a:solidFill>
          <a:ln>
            <a:solidFill>
              <a:schemeClr val="tx1"/>
            </a:solidFill>
          </a:ln>
        </p:spPr>
        <p:txBody>
          <a:bodyPr wrap="none" rtlCol="0">
            <a:spAutoFit/>
          </a:bodyPr>
          <a:lstStyle/>
          <a:p>
            <a:r>
              <a:rPr lang="en-US" sz="2800" dirty="0" smtClean="0">
                <a:solidFill>
                  <a:schemeClr val="bg1"/>
                </a:solidFill>
              </a:rPr>
              <a:t>0</a:t>
            </a:r>
            <a:endParaRPr lang="it-IT" sz="2800" dirty="0">
              <a:solidFill>
                <a:schemeClr val="bg1"/>
              </a:solidFill>
            </a:endParaRPr>
          </a:p>
        </p:txBody>
      </p:sp>
      <p:cxnSp>
        <p:nvCxnSpPr>
          <p:cNvPr id="40" name="Connettore 1 39"/>
          <p:cNvCxnSpPr/>
          <p:nvPr/>
        </p:nvCxnSpPr>
        <p:spPr>
          <a:xfrm rot="10800000">
            <a:off x="3214678" y="1785926"/>
            <a:ext cx="2500330" cy="0"/>
          </a:xfrm>
          <a:prstGeom prst="line">
            <a:avLst/>
          </a:prstGeom>
          <a:ln w="19050">
            <a:solidFill>
              <a:srgbClr val="00B0F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9" name="Connettore 1 58"/>
          <p:cNvCxnSpPr>
            <a:stCxn id="8" idx="3"/>
            <a:endCxn id="7" idx="7"/>
          </p:cNvCxnSpPr>
          <p:nvPr/>
        </p:nvCxnSpPr>
        <p:spPr>
          <a:xfrm rot="5400000">
            <a:off x="5171300" y="2148193"/>
            <a:ext cx="587350" cy="775664"/>
          </a:xfrm>
          <a:prstGeom prst="line">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4286248" y="4500570"/>
            <a:ext cx="1357322" cy="71438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Metallica</a:t>
            </a:r>
            <a:endParaRPr lang="it-IT" sz="2400" dirty="0">
              <a:solidFill>
                <a:schemeClr val="tx1"/>
              </a:solidFill>
            </a:endParaRPr>
          </a:p>
        </p:txBody>
      </p:sp>
      <p:cxnSp>
        <p:nvCxnSpPr>
          <p:cNvPr id="81" name="Connettore 1 80"/>
          <p:cNvCxnSpPr>
            <a:stCxn id="7" idx="4"/>
            <a:endCxn id="10" idx="0"/>
          </p:cNvCxnSpPr>
          <p:nvPr/>
        </p:nvCxnSpPr>
        <p:spPr>
          <a:xfrm rot="16200000" flipH="1">
            <a:off x="4268388" y="3804049"/>
            <a:ext cx="1000132" cy="39290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4" name="CasellaDiTesto 83"/>
          <p:cNvSpPr txBox="1"/>
          <p:nvPr/>
        </p:nvSpPr>
        <p:spPr>
          <a:xfrm>
            <a:off x="8337778" y="5691862"/>
            <a:ext cx="367408" cy="523220"/>
          </a:xfrm>
          <a:prstGeom prst="rect">
            <a:avLst/>
          </a:prstGeom>
          <a:solidFill>
            <a:schemeClr val="tx1"/>
          </a:solidFill>
          <a:ln>
            <a:solidFill>
              <a:schemeClr val="tx1"/>
            </a:solidFill>
          </a:ln>
        </p:spPr>
        <p:txBody>
          <a:bodyPr wrap="none" rtlCol="0">
            <a:spAutoFit/>
          </a:bodyPr>
          <a:lstStyle/>
          <a:p>
            <a:r>
              <a:rPr lang="en-US" sz="2800" dirty="0" smtClean="0">
                <a:solidFill>
                  <a:schemeClr val="bg1"/>
                </a:solidFill>
              </a:rPr>
              <a:t>1</a:t>
            </a:r>
            <a:endParaRPr lang="it-IT" sz="2800" dirty="0">
              <a:solidFill>
                <a:schemeClr val="bg1"/>
              </a:solidFill>
            </a:endParaRPr>
          </a:p>
        </p:txBody>
      </p:sp>
      <p:sp>
        <p:nvSpPr>
          <p:cNvPr id="85" name="CasellaDiTesto 84"/>
          <p:cNvSpPr txBox="1"/>
          <p:nvPr/>
        </p:nvSpPr>
        <p:spPr>
          <a:xfrm>
            <a:off x="8335804" y="5691862"/>
            <a:ext cx="367408" cy="523220"/>
          </a:xfrm>
          <a:prstGeom prst="rect">
            <a:avLst/>
          </a:prstGeom>
          <a:solidFill>
            <a:schemeClr val="tx1"/>
          </a:solidFill>
          <a:ln>
            <a:solidFill>
              <a:schemeClr val="tx1"/>
            </a:solidFill>
          </a:ln>
        </p:spPr>
        <p:txBody>
          <a:bodyPr wrap="none" rtlCol="0">
            <a:spAutoFit/>
          </a:bodyPr>
          <a:lstStyle/>
          <a:p>
            <a:r>
              <a:rPr lang="en-US" sz="2800" dirty="0" smtClean="0">
                <a:solidFill>
                  <a:schemeClr val="bg1"/>
                </a:solidFill>
              </a:rPr>
              <a:t>3</a:t>
            </a:r>
            <a:endParaRPr lang="it-IT" sz="2800" dirty="0">
              <a:solidFill>
                <a:schemeClr val="bg1"/>
              </a:solidFill>
            </a:endParaRPr>
          </a:p>
        </p:txBody>
      </p:sp>
      <p:cxnSp>
        <p:nvCxnSpPr>
          <p:cNvPr id="89" name="Connettore 1 88"/>
          <p:cNvCxnSpPr>
            <a:stCxn id="8" idx="5"/>
            <a:endCxn id="29" idx="1"/>
          </p:cNvCxnSpPr>
          <p:nvPr/>
        </p:nvCxnSpPr>
        <p:spPr>
          <a:xfrm rot="16200000" flipH="1">
            <a:off x="6850093" y="2255350"/>
            <a:ext cx="587350" cy="561350"/>
          </a:xfrm>
          <a:prstGeom prst="line">
            <a:avLst/>
          </a:prstGeom>
          <a:ln w="1905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92" name="Connettore 1 91"/>
          <p:cNvCxnSpPr>
            <a:stCxn id="7" idx="6"/>
            <a:endCxn id="29" idx="2"/>
          </p:cNvCxnSpPr>
          <p:nvPr/>
        </p:nvCxnSpPr>
        <p:spPr>
          <a:xfrm>
            <a:off x="5286380" y="3107529"/>
            <a:ext cx="1928826" cy="0"/>
          </a:xfrm>
          <a:prstGeom prst="line">
            <a:avLst/>
          </a:prstGeom>
          <a:ln w="1905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95" name="Connettore 1 94"/>
          <p:cNvCxnSpPr>
            <a:stCxn id="9" idx="6"/>
          </p:cNvCxnSpPr>
          <p:nvPr/>
        </p:nvCxnSpPr>
        <p:spPr>
          <a:xfrm>
            <a:off x="3286116" y="1964521"/>
            <a:ext cx="4000528" cy="964413"/>
          </a:xfrm>
          <a:prstGeom prst="line">
            <a:avLst/>
          </a:prstGeom>
          <a:ln w="1905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99" name="Connettore 1 98"/>
          <p:cNvCxnSpPr>
            <a:endCxn id="8" idx="6"/>
          </p:cNvCxnSpPr>
          <p:nvPr/>
        </p:nvCxnSpPr>
        <p:spPr>
          <a:xfrm rot="16200000" flipV="1">
            <a:off x="7054471" y="1982381"/>
            <a:ext cx="750099" cy="714380"/>
          </a:xfrm>
          <a:prstGeom prst="line">
            <a:avLst/>
          </a:prstGeom>
          <a:ln w="19050">
            <a:solidFill>
              <a:schemeClr val="accent4">
                <a:lumMod val="75000"/>
              </a:schemeClr>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04" name="CasellaDiTesto 103"/>
          <p:cNvSpPr txBox="1"/>
          <p:nvPr/>
        </p:nvSpPr>
        <p:spPr>
          <a:xfrm>
            <a:off x="8335804" y="5691862"/>
            <a:ext cx="367408" cy="523220"/>
          </a:xfrm>
          <a:prstGeom prst="rect">
            <a:avLst/>
          </a:prstGeom>
          <a:solidFill>
            <a:schemeClr val="tx1"/>
          </a:solidFill>
          <a:ln>
            <a:solidFill>
              <a:schemeClr val="tx1"/>
            </a:solidFill>
          </a:ln>
        </p:spPr>
        <p:txBody>
          <a:bodyPr wrap="none" rtlCol="0">
            <a:spAutoFit/>
          </a:bodyPr>
          <a:lstStyle/>
          <a:p>
            <a:r>
              <a:rPr lang="en-US" sz="2800" dirty="0" smtClean="0">
                <a:solidFill>
                  <a:schemeClr val="bg1"/>
                </a:solidFill>
              </a:rPr>
              <a:t>4</a:t>
            </a:r>
            <a:endParaRPr lang="it-IT" sz="2800" dirty="0">
              <a:solidFill>
                <a:schemeClr val="bg1"/>
              </a:solidFill>
            </a:endParaRPr>
          </a:p>
        </p:txBody>
      </p:sp>
      <p:sp>
        <p:nvSpPr>
          <p:cNvPr id="119" name="CasellaDiTesto 118"/>
          <p:cNvSpPr txBox="1"/>
          <p:nvPr/>
        </p:nvSpPr>
        <p:spPr>
          <a:xfrm rot="21275005">
            <a:off x="1335494" y="3695868"/>
            <a:ext cx="2373194" cy="2308324"/>
          </a:xfrm>
          <a:prstGeom prst="rect">
            <a:avLst/>
          </a:prstGeom>
          <a:solidFill>
            <a:schemeClr val="accent4">
              <a:lumMod val="20000"/>
              <a:lumOff val="80000"/>
            </a:schemeClr>
          </a:solidFill>
          <a:ln>
            <a:solidFill>
              <a:schemeClr val="tx1"/>
            </a:solidFill>
          </a:ln>
        </p:spPr>
        <p:txBody>
          <a:bodyPr wrap="square" rtlCol="0">
            <a:spAutoFit/>
          </a:bodyPr>
          <a:lstStyle/>
          <a:p>
            <a:endParaRPr lang="en-US" sz="2400" dirty="0" smtClean="0"/>
          </a:p>
          <a:p>
            <a:r>
              <a:rPr lang="en-US" sz="2400" dirty="0" smtClean="0"/>
              <a:t>Now, select </a:t>
            </a:r>
            <a:r>
              <a:rPr lang="en-US" sz="2400" i="1" dirty="0" smtClean="0"/>
              <a:t>k</a:t>
            </a:r>
            <a:r>
              <a:rPr lang="en-US" sz="2400" dirty="0" smtClean="0"/>
              <a:t> tags at random in Tags(Metallica) and link them with the new tag</a:t>
            </a:r>
          </a:p>
        </p:txBody>
      </p:sp>
      <p:pic>
        <p:nvPicPr>
          <p:cNvPr id="120" name="Picture 3" descr="C:\Luca\Università\Presentazioni\Likir\Likir sesoc 2010\PUNTINA ROSSA.png"/>
          <p:cNvPicPr>
            <a:picLocks noChangeAspect="1" noChangeArrowheads="1"/>
          </p:cNvPicPr>
          <p:nvPr/>
        </p:nvPicPr>
        <p:blipFill>
          <a:blip r:embed="rId2" cstate="print"/>
          <a:srcRect/>
          <a:stretch>
            <a:fillRect/>
          </a:stretch>
        </p:blipFill>
        <p:spPr bwMode="auto">
          <a:xfrm>
            <a:off x="2108643" y="3398359"/>
            <a:ext cx="714380" cy="714380"/>
          </a:xfrm>
          <a:prstGeom prst="rect">
            <a:avLst/>
          </a:prstGeom>
          <a:noFill/>
        </p:spPr>
      </p:pic>
      <p:sp>
        <p:nvSpPr>
          <p:cNvPr id="121" name="CasellaDiTesto 120"/>
          <p:cNvSpPr txBox="1"/>
          <p:nvPr/>
        </p:nvSpPr>
        <p:spPr>
          <a:xfrm>
            <a:off x="8333830" y="5690632"/>
            <a:ext cx="367408" cy="523220"/>
          </a:xfrm>
          <a:prstGeom prst="rect">
            <a:avLst/>
          </a:prstGeom>
          <a:solidFill>
            <a:schemeClr val="tx1"/>
          </a:solidFill>
          <a:ln>
            <a:solidFill>
              <a:schemeClr val="tx1"/>
            </a:solidFill>
          </a:ln>
        </p:spPr>
        <p:txBody>
          <a:bodyPr wrap="none" rtlCol="0">
            <a:spAutoFit/>
          </a:bodyPr>
          <a:lstStyle/>
          <a:p>
            <a:r>
              <a:rPr lang="en-US" sz="2800" dirty="0" smtClean="0">
                <a:solidFill>
                  <a:schemeClr val="bg1"/>
                </a:solidFill>
              </a:rPr>
              <a:t>5</a:t>
            </a:r>
            <a:endParaRPr lang="it-IT"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500"/>
                                        <p:tgtEl>
                                          <p:spTgt spid="81"/>
                                        </p:tgtEl>
                                      </p:cBhvr>
                                    </p:animEffect>
                                  </p:childTnLst>
                                </p:cTn>
                              </p:par>
                              <p:par>
                                <p:cTn id="38" presetID="10" presetClass="entr" presetSubtype="0" fill="hold"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blinds(horizontal)">
                                      <p:cBhvr>
                                        <p:cTn id="45" dur="500"/>
                                        <p:tgtEl>
                                          <p:spTgt spid="8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6"/>
                                        </p:tgtEl>
                                        <p:attrNameLst>
                                          <p:attrName>style.visibility</p:attrName>
                                        </p:attrNameLst>
                                      </p:cBhvr>
                                      <p:to>
                                        <p:strVal val="visible"/>
                                      </p:to>
                                    </p:set>
                                    <p:animEffect transition="in" filter="fade">
                                      <p:cBhvr>
                                        <p:cTn id="50" dur="500"/>
                                        <p:tgtEl>
                                          <p:spTgt spid="86"/>
                                        </p:tgtEl>
                                      </p:cBhvr>
                                    </p:animEffect>
                                  </p:childTnLst>
                                </p:cTn>
                              </p:par>
                              <p:par>
                                <p:cTn id="51" presetID="10" presetClass="entr" presetSubtype="0" fill="hold" nodeType="withEffect">
                                  <p:stCondLst>
                                    <p:cond delay="0"/>
                                  </p:stCondLst>
                                  <p:childTnLst>
                                    <p:set>
                                      <p:cBhvr>
                                        <p:cTn id="52" dur="1" fill="hold">
                                          <p:stCondLst>
                                            <p:cond delay="0"/>
                                          </p:stCondLst>
                                        </p:cTn>
                                        <p:tgtEl>
                                          <p:spTgt spid="118"/>
                                        </p:tgtEl>
                                        <p:attrNameLst>
                                          <p:attrName>style.visibility</p:attrName>
                                        </p:attrNameLst>
                                      </p:cBhvr>
                                      <p:to>
                                        <p:strVal val="visible"/>
                                      </p:to>
                                    </p:set>
                                    <p:animEffect transition="in" filter="fade">
                                      <p:cBhvr>
                                        <p:cTn id="53" dur="500"/>
                                        <p:tgtEl>
                                          <p:spTgt spid="1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blinds(horizontal)">
                                      <p:cBhvr>
                                        <p:cTn id="58" dur="500"/>
                                        <p:tgtEl>
                                          <p:spTgt spid="8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par>
                                <p:cTn id="64" presetID="10" presetClass="entr" presetSubtype="0" fill="hold" nodeType="withEffect">
                                  <p:stCondLst>
                                    <p:cond delay="0"/>
                                  </p:stCondLst>
                                  <p:childTnLst>
                                    <p:set>
                                      <p:cBhvr>
                                        <p:cTn id="65" dur="1" fill="hold">
                                          <p:stCondLst>
                                            <p:cond delay="0"/>
                                          </p:stCondLst>
                                        </p:cTn>
                                        <p:tgtEl>
                                          <p:spTgt spid="95"/>
                                        </p:tgtEl>
                                        <p:attrNameLst>
                                          <p:attrName>style.visibility</p:attrName>
                                        </p:attrNameLst>
                                      </p:cBhvr>
                                      <p:to>
                                        <p:strVal val="visible"/>
                                      </p:to>
                                    </p:set>
                                    <p:animEffect transition="in" filter="fade">
                                      <p:cBhvr>
                                        <p:cTn id="66" dur="500"/>
                                        <p:tgtEl>
                                          <p:spTgt spid="95"/>
                                        </p:tgtEl>
                                      </p:cBhvr>
                                    </p:animEffect>
                                  </p:childTnLst>
                                </p:cTn>
                              </p:par>
                              <p:par>
                                <p:cTn id="67" presetID="10" presetClass="entr" presetSubtype="0" fill="hold" nodeType="with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fade">
                                      <p:cBhvr>
                                        <p:cTn id="69" dur="500"/>
                                        <p:tgtEl>
                                          <p:spTgt spid="9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04"/>
                                        </p:tgtEl>
                                        <p:attrNameLst>
                                          <p:attrName>style.visibility</p:attrName>
                                        </p:attrNameLst>
                                      </p:cBhvr>
                                      <p:to>
                                        <p:strVal val="visible"/>
                                      </p:to>
                                    </p:set>
                                    <p:animEffect transition="in" filter="blinds(horizontal)">
                                      <p:cBhvr>
                                        <p:cTn id="74" dur="500"/>
                                        <p:tgtEl>
                                          <p:spTgt spid="104"/>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9"/>
                                        </p:tgtEl>
                                        <p:attrNameLst>
                                          <p:attrName>style.visibility</p:attrName>
                                        </p:attrNameLst>
                                      </p:cBhvr>
                                      <p:to>
                                        <p:strVal val="visible"/>
                                      </p:to>
                                    </p:set>
                                    <p:anim calcmode="lin" valueType="num">
                                      <p:cBhvr additive="base">
                                        <p:cTn id="79" dur="500" fill="hold"/>
                                        <p:tgtEl>
                                          <p:spTgt spid="119"/>
                                        </p:tgtEl>
                                        <p:attrNameLst>
                                          <p:attrName>ppt_x</p:attrName>
                                        </p:attrNameLst>
                                      </p:cBhvr>
                                      <p:tavLst>
                                        <p:tav tm="0">
                                          <p:val>
                                            <p:strVal val="#ppt_x"/>
                                          </p:val>
                                        </p:tav>
                                        <p:tav tm="100000">
                                          <p:val>
                                            <p:strVal val="#ppt_x"/>
                                          </p:val>
                                        </p:tav>
                                      </p:tavLst>
                                    </p:anim>
                                    <p:anim calcmode="lin" valueType="num">
                                      <p:cBhvr additive="base">
                                        <p:cTn id="80" dur="500" fill="hold"/>
                                        <p:tgtEl>
                                          <p:spTgt spid="11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20"/>
                                        </p:tgtEl>
                                        <p:attrNameLst>
                                          <p:attrName>style.visibility</p:attrName>
                                        </p:attrNameLst>
                                      </p:cBhvr>
                                      <p:to>
                                        <p:strVal val="visible"/>
                                      </p:to>
                                    </p:set>
                                    <p:anim calcmode="lin" valueType="num">
                                      <p:cBhvr additive="base">
                                        <p:cTn id="83" dur="500" fill="hold"/>
                                        <p:tgtEl>
                                          <p:spTgt spid="120"/>
                                        </p:tgtEl>
                                        <p:attrNameLst>
                                          <p:attrName>ppt_x</p:attrName>
                                        </p:attrNameLst>
                                      </p:cBhvr>
                                      <p:tavLst>
                                        <p:tav tm="0">
                                          <p:val>
                                            <p:strVal val="#ppt_x"/>
                                          </p:val>
                                        </p:tav>
                                        <p:tav tm="100000">
                                          <p:val>
                                            <p:strVal val="#ppt_x"/>
                                          </p:val>
                                        </p:tav>
                                      </p:tavLst>
                                    </p:anim>
                                    <p:anim calcmode="lin" valueType="num">
                                      <p:cBhvr additive="base">
                                        <p:cTn id="84"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500"/>
                                        <p:tgtEl>
                                          <p:spTgt spid="99"/>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blinds(horizontal)">
                                      <p:cBhvr>
                                        <p:cTn id="94"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84" grpId="0" animBg="1"/>
      <p:bldP spid="85" grpId="0" animBg="1"/>
      <p:bldP spid="104" grpId="0" animBg="1"/>
      <p:bldP spid="119" grpId="0" animBg="1"/>
      <p:bldP spid="1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Approximate graph </a:t>
            </a:r>
            <a:r>
              <a:rPr lang="en-US" dirty="0" err="1" smtClean="0"/>
              <a:t>vs</a:t>
            </a:r>
            <a:r>
              <a:rPr lang="en-US" dirty="0" smtClean="0"/>
              <a:t> real graph</a:t>
            </a:r>
            <a:endParaRPr lang="it-IT" dirty="0"/>
          </a:p>
        </p:txBody>
      </p:sp>
      <p:sp>
        <p:nvSpPr>
          <p:cNvPr id="3" name="Segnaposto contenuto 2"/>
          <p:cNvSpPr>
            <a:spLocks noGrp="1"/>
          </p:cNvSpPr>
          <p:nvPr>
            <p:ph idx="1"/>
          </p:nvPr>
        </p:nvSpPr>
        <p:spPr>
          <a:xfrm>
            <a:off x="1285852" y="1428736"/>
            <a:ext cx="7498080" cy="4800600"/>
          </a:xfrm>
        </p:spPr>
        <p:txBody>
          <a:bodyPr/>
          <a:lstStyle/>
          <a:p>
            <a:r>
              <a:rPr lang="en-US" dirty="0" smtClean="0"/>
              <a:t>With DHARMA approximation, the complexity is affordable </a:t>
            </a:r>
            <a:r>
              <a:rPr lang="en-US" dirty="0" smtClean="0">
                <a:solidFill>
                  <a:srgbClr val="00B050"/>
                </a:solidFill>
              </a:rPr>
              <a:t>for very small </a:t>
            </a:r>
            <a:r>
              <a:rPr lang="en-US" i="1" dirty="0" smtClean="0">
                <a:solidFill>
                  <a:srgbClr val="00B050"/>
                </a:solidFill>
              </a:rPr>
              <a:t>k</a:t>
            </a:r>
          </a:p>
          <a:p>
            <a:endParaRPr lang="en-US" dirty="0" smtClean="0"/>
          </a:p>
          <a:p>
            <a:endParaRPr lang="en-US" dirty="0" smtClean="0"/>
          </a:p>
          <a:p>
            <a:endParaRPr lang="en-US" dirty="0" smtClean="0"/>
          </a:p>
          <a:p>
            <a:r>
              <a:rPr lang="en-US" dirty="0" smtClean="0"/>
              <a:t>The smaller k is, the more the structure of the </a:t>
            </a:r>
            <a:r>
              <a:rPr lang="en-US" dirty="0" err="1" smtClean="0"/>
              <a:t>Folksonomy</a:t>
            </a:r>
            <a:r>
              <a:rPr lang="en-US" dirty="0" smtClean="0"/>
              <a:t> Graph is upset!</a:t>
            </a:r>
          </a:p>
          <a:p>
            <a:r>
              <a:rPr lang="en-US" dirty="0" smtClean="0"/>
              <a:t> We need to compare the approximate and the real </a:t>
            </a:r>
            <a:r>
              <a:rPr lang="en-US" dirty="0" err="1" smtClean="0"/>
              <a:t>Folksonomy</a:t>
            </a:r>
            <a:r>
              <a:rPr lang="en-US" dirty="0" smtClean="0"/>
              <a:t> Graph</a:t>
            </a:r>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17</a:t>
            </a:fld>
            <a:endParaRPr lang="it-IT"/>
          </a:p>
        </p:txBody>
      </p:sp>
      <p:graphicFrame>
        <p:nvGraphicFramePr>
          <p:cNvPr id="7" name="Tabella 6"/>
          <p:cNvGraphicFramePr>
            <a:graphicFrameLocks noGrp="1"/>
          </p:cNvGraphicFramePr>
          <p:nvPr/>
        </p:nvGraphicFramePr>
        <p:xfrm>
          <a:off x="1214415" y="2586038"/>
          <a:ext cx="7786741" cy="914400"/>
        </p:xfrm>
        <a:graphic>
          <a:graphicData uri="http://schemas.openxmlformats.org/drawingml/2006/table">
            <a:tbl>
              <a:tblPr firstRow="1" bandRow="1">
                <a:tableStyleId>{21E4AEA4-8DFA-4A89-87EB-49C32662AFE0}</a:tableStyleId>
              </a:tblPr>
              <a:tblGrid>
                <a:gridCol w="1651734"/>
                <a:gridCol w="2348793"/>
                <a:gridCol w="1839529"/>
                <a:gridCol w="1946685"/>
              </a:tblGrid>
              <a:tr h="428628">
                <a:tc>
                  <a:txBody>
                    <a:bodyPr/>
                    <a:lstStyle/>
                    <a:p>
                      <a:pPr algn="ctr"/>
                      <a:endParaRPr lang="it-IT" sz="2400" dirty="0"/>
                    </a:p>
                  </a:txBody>
                  <a:tcPr/>
                </a:tc>
                <a:tc>
                  <a:txBody>
                    <a:bodyPr/>
                    <a:lstStyle/>
                    <a:p>
                      <a:pPr algn="ctr"/>
                      <a:r>
                        <a:rPr lang="en-US" sz="2400" dirty="0" smtClean="0"/>
                        <a:t>Insert(r, t</a:t>
                      </a:r>
                      <a:r>
                        <a:rPr lang="en-US" sz="2400" baseline="-25000" dirty="0" smtClean="0"/>
                        <a:t>1</a:t>
                      </a:r>
                      <a:r>
                        <a:rPr lang="en-US" sz="2400" dirty="0" smtClean="0"/>
                        <a:t>,…</a:t>
                      </a:r>
                      <a:r>
                        <a:rPr lang="en-US" sz="2400" baseline="0" dirty="0" smtClean="0"/>
                        <a:t>,</a:t>
                      </a:r>
                      <a:r>
                        <a:rPr lang="en-US" sz="2400" dirty="0" smtClean="0"/>
                        <a:t> t</a:t>
                      </a:r>
                      <a:r>
                        <a:rPr lang="en-US" sz="2400" baseline="-25000" dirty="0" smtClean="0"/>
                        <a:t>m</a:t>
                      </a:r>
                      <a:r>
                        <a:rPr lang="en-US" sz="2400" dirty="0" smtClean="0"/>
                        <a:t>)</a:t>
                      </a:r>
                      <a:endParaRPr lang="it-IT" sz="2400" dirty="0"/>
                    </a:p>
                  </a:txBody>
                  <a:tcPr/>
                </a:tc>
                <a:tc>
                  <a:txBody>
                    <a:bodyPr/>
                    <a:lstStyle/>
                    <a:p>
                      <a:pPr algn="ctr"/>
                      <a:r>
                        <a:rPr lang="en-US" sz="2400" dirty="0" smtClean="0"/>
                        <a:t>Tag(</a:t>
                      </a:r>
                      <a:r>
                        <a:rPr lang="en-US" sz="2400" dirty="0" err="1" smtClean="0"/>
                        <a:t>t,r</a:t>
                      </a:r>
                      <a:r>
                        <a:rPr lang="en-US" sz="2400" dirty="0" smtClean="0"/>
                        <a:t>)</a:t>
                      </a:r>
                      <a:endParaRPr lang="it-IT" sz="2400" dirty="0"/>
                    </a:p>
                  </a:txBody>
                  <a:tcPr/>
                </a:tc>
                <a:tc>
                  <a:txBody>
                    <a:bodyPr/>
                    <a:lstStyle/>
                    <a:p>
                      <a:pPr algn="ctr"/>
                      <a:r>
                        <a:rPr lang="en-US" sz="2400" dirty="0" smtClean="0"/>
                        <a:t>Search step</a:t>
                      </a:r>
                      <a:endParaRPr lang="it-IT" sz="2400" dirty="0"/>
                    </a:p>
                  </a:txBody>
                  <a:tcPr/>
                </a:tc>
              </a:tr>
              <a:tr h="449137">
                <a:tc>
                  <a:txBody>
                    <a:bodyPr/>
                    <a:lstStyle/>
                    <a:p>
                      <a:pPr algn="ctr"/>
                      <a:r>
                        <a:rPr lang="en-US" sz="2400" dirty="0" smtClean="0"/>
                        <a:t>#lookups</a:t>
                      </a:r>
                      <a:endParaRPr lang="it-IT" sz="2400" dirty="0"/>
                    </a:p>
                  </a:txBody>
                  <a:tcPr/>
                </a:tc>
                <a:tc>
                  <a:txBody>
                    <a:bodyPr/>
                    <a:lstStyle/>
                    <a:p>
                      <a:pPr algn="ctr"/>
                      <a:r>
                        <a:rPr lang="en-US" sz="2400" i="1" dirty="0" smtClean="0"/>
                        <a:t>2 </a:t>
                      </a:r>
                      <a:r>
                        <a:rPr lang="en-US" sz="2400" i="0" dirty="0" smtClean="0"/>
                        <a:t>+</a:t>
                      </a:r>
                      <a:r>
                        <a:rPr lang="en-US" sz="2400" i="1" dirty="0" smtClean="0"/>
                        <a:t> 2m</a:t>
                      </a:r>
                      <a:endParaRPr lang="it-IT" sz="2400" i="1" dirty="0"/>
                    </a:p>
                  </a:txBody>
                  <a:tcPr/>
                </a:tc>
                <a:tc>
                  <a:txBody>
                    <a:bodyPr/>
                    <a:lstStyle/>
                    <a:p>
                      <a:pPr algn="ctr"/>
                      <a:r>
                        <a:rPr lang="en-US" sz="2400" i="1" u="sng" dirty="0" smtClean="0">
                          <a:solidFill>
                            <a:srgbClr val="00B050"/>
                          </a:solidFill>
                        </a:rPr>
                        <a:t>4 </a:t>
                      </a:r>
                      <a:r>
                        <a:rPr lang="en-US" sz="2400" i="0" u="sng" dirty="0" smtClean="0">
                          <a:solidFill>
                            <a:srgbClr val="00B050"/>
                          </a:solidFill>
                        </a:rPr>
                        <a:t>+ k</a:t>
                      </a:r>
                      <a:endParaRPr lang="it-IT" sz="2400" i="0" u="sng" dirty="0">
                        <a:solidFill>
                          <a:srgbClr val="00B050"/>
                        </a:solidFill>
                      </a:endParaRPr>
                    </a:p>
                  </a:txBody>
                  <a:tcPr/>
                </a:tc>
                <a:tc>
                  <a:txBody>
                    <a:bodyPr/>
                    <a:lstStyle/>
                    <a:p>
                      <a:pPr algn="ctr"/>
                      <a:r>
                        <a:rPr lang="en-US" sz="2400" i="1" dirty="0" smtClean="0"/>
                        <a:t>2</a:t>
                      </a:r>
                      <a:endParaRPr lang="it-IT" sz="2400" i="1"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Approximation in Last.fm</a:t>
            </a:r>
            <a:endParaRPr lang="it-IT" dirty="0"/>
          </a:p>
        </p:txBody>
      </p:sp>
      <p:sp>
        <p:nvSpPr>
          <p:cNvPr id="3" name="Segnaposto contenuto 2"/>
          <p:cNvSpPr>
            <a:spLocks noGrp="1"/>
          </p:cNvSpPr>
          <p:nvPr>
            <p:ph idx="1"/>
          </p:nvPr>
        </p:nvSpPr>
        <p:spPr/>
        <p:txBody>
          <a:bodyPr/>
          <a:lstStyle/>
          <a:p>
            <a:r>
              <a:rPr lang="en-US" dirty="0" smtClean="0"/>
              <a:t>We </a:t>
            </a:r>
            <a:r>
              <a:rPr lang="en-US" dirty="0" smtClean="0">
                <a:solidFill>
                  <a:srgbClr val="00B050"/>
                </a:solidFill>
              </a:rPr>
              <a:t>simulate</a:t>
            </a:r>
            <a:r>
              <a:rPr lang="en-US" dirty="0" smtClean="0"/>
              <a:t> the evolution of FG with the approximated protocol</a:t>
            </a:r>
          </a:p>
          <a:p>
            <a:pPr lvl="1"/>
            <a:r>
              <a:rPr lang="en-US" dirty="0" smtClean="0"/>
              <a:t>Simulated resource insertion and tagging activity</a:t>
            </a:r>
          </a:p>
          <a:p>
            <a:r>
              <a:rPr lang="en-US" dirty="0" smtClean="0"/>
              <a:t>Goal: draw a comparison between the real Last.fm FG and the approximated </a:t>
            </a:r>
            <a:r>
              <a:rPr lang="it-IT" dirty="0" smtClean="0"/>
              <a:t>FG, </a:t>
            </a:r>
            <a:r>
              <a:rPr lang="it-IT" dirty="0" err="1" smtClean="0"/>
              <a:t>for</a:t>
            </a:r>
            <a:r>
              <a:rPr lang="it-IT" dirty="0" smtClean="0"/>
              <a:t> </a:t>
            </a:r>
            <a:r>
              <a:rPr lang="it-IT" dirty="0" err="1" smtClean="0"/>
              <a:t>different</a:t>
            </a:r>
            <a:r>
              <a:rPr lang="it-IT" dirty="0" smtClean="0"/>
              <a:t> </a:t>
            </a:r>
            <a:r>
              <a:rPr lang="it-IT" dirty="0" err="1" smtClean="0"/>
              <a:t>values</a:t>
            </a:r>
            <a:r>
              <a:rPr lang="it-IT" dirty="0" smtClean="0"/>
              <a:t> </a:t>
            </a:r>
            <a:r>
              <a:rPr lang="it-IT" dirty="0" err="1" smtClean="0"/>
              <a:t>of</a:t>
            </a:r>
            <a:r>
              <a:rPr lang="it-IT" dirty="0" smtClean="0"/>
              <a:t> k</a:t>
            </a:r>
          </a:p>
          <a:p>
            <a:pPr lvl="1"/>
            <a:r>
              <a:rPr lang="en-US" dirty="0" smtClean="0"/>
              <a:t>Nodal degree</a:t>
            </a:r>
          </a:p>
          <a:p>
            <a:pPr lvl="1"/>
            <a:r>
              <a:rPr lang="en-US" dirty="0" smtClean="0"/>
              <a:t>Arcs weight</a:t>
            </a:r>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18</a:t>
            </a:fld>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71462"/>
            <a:ext cx="7498080" cy="1143000"/>
          </a:xfrm>
        </p:spPr>
        <p:txBody>
          <a:bodyPr/>
          <a:lstStyle/>
          <a:p>
            <a:r>
              <a:rPr lang="en-US" dirty="0" smtClean="0"/>
              <a:t>Nodal degree comparison</a:t>
            </a:r>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19</a:t>
            </a:fld>
            <a:endParaRPr lang="it-IT"/>
          </a:p>
        </p:txBody>
      </p:sp>
      <p:pic>
        <p:nvPicPr>
          <p:cNvPr id="8195" name="Picture 3" descr="C:\Documents and Settings\aiello\Desktop\degree.jpg"/>
          <p:cNvPicPr>
            <a:picLocks noChangeAspect="1" noChangeArrowheads="1"/>
          </p:cNvPicPr>
          <p:nvPr/>
        </p:nvPicPr>
        <p:blipFill>
          <a:blip r:embed="rId2" cstate="print"/>
          <a:srcRect/>
          <a:stretch>
            <a:fillRect/>
          </a:stretch>
        </p:blipFill>
        <p:spPr bwMode="auto">
          <a:xfrm>
            <a:off x="2071670" y="928670"/>
            <a:ext cx="6072230" cy="556963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Overview</a:t>
            </a:r>
            <a:endParaRPr lang="it-IT" dirty="0"/>
          </a:p>
        </p:txBody>
      </p:sp>
      <p:sp>
        <p:nvSpPr>
          <p:cNvPr id="3" name="Segnaposto contenuto 2"/>
          <p:cNvSpPr>
            <a:spLocks noGrp="1"/>
          </p:cNvSpPr>
          <p:nvPr>
            <p:ph idx="1"/>
          </p:nvPr>
        </p:nvSpPr>
        <p:spPr>
          <a:xfrm>
            <a:off x="1285852" y="1447800"/>
            <a:ext cx="7498080" cy="4800600"/>
          </a:xfrm>
        </p:spPr>
        <p:txBody>
          <a:bodyPr/>
          <a:lstStyle/>
          <a:p>
            <a:r>
              <a:rPr lang="en-US" dirty="0" smtClean="0">
                <a:solidFill>
                  <a:srgbClr val="0070C0"/>
                </a:solidFill>
              </a:rPr>
              <a:t>Goal</a:t>
            </a:r>
            <a:r>
              <a:rPr lang="en-US" dirty="0" smtClean="0"/>
              <a:t>: enrich the p2p layer with a tag-based navigational search engine</a:t>
            </a:r>
          </a:p>
          <a:p>
            <a:r>
              <a:rPr lang="en-US" dirty="0" smtClean="0">
                <a:solidFill>
                  <a:srgbClr val="FFC000"/>
                </a:solidFill>
              </a:rPr>
              <a:t>Task</a:t>
            </a:r>
            <a:r>
              <a:rPr lang="en-US" dirty="0" smtClean="0"/>
              <a:t>: mapping a </a:t>
            </a:r>
            <a:r>
              <a:rPr lang="en-US" dirty="0" err="1" smtClean="0"/>
              <a:t>folksonomy</a:t>
            </a:r>
            <a:r>
              <a:rPr lang="en-US" dirty="0" smtClean="0"/>
              <a:t> on a DHT</a:t>
            </a:r>
          </a:p>
          <a:p>
            <a:r>
              <a:rPr lang="en-US" dirty="0" smtClean="0">
                <a:solidFill>
                  <a:srgbClr val="FF0000"/>
                </a:solidFill>
              </a:rPr>
              <a:t>Problem</a:t>
            </a:r>
            <a:r>
              <a:rPr lang="en-US" dirty="0" smtClean="0"/>
              <a:t>: mapping dense graphs on distributed layer is </a:t>
            </a:r>
            <a:r>
              <a:rPr lang="en-US" i="1" dirty="0" smtClean="0"/>
              <a:t>very</a:t>
            </a:r>
            <a:r>
              <a:rPr lang="en-US" dirty="0" smtClean="0"/>
              <a:t> inefficient</a:t>
            </a:r>
          </a:p>
          <a:p>
            <a:r>
              <a:rPr lang="en-US" dirty="0" smtClean="0">
                <a:solidFill>
                  <a:srgbClr val="00B050"/>
                </a:solidFill>
              </a:rPr>
              <a:t>Solution</a:t>
            </a:r>
            <a:r>
              <a:rPr lang="en-US" dirty="0" smtClean="0"/>
              <a:t>: approximated mapping using a complexity-bounded algorithm</a:t>
            </a:r>
          </a:p>
          <a:p>
            <a:r>
              <a:rPr lang="en-US" dirty="0" smtClean="0">
                <a:solidFill>
                  <a:srgbClr val="00B050"/>
                </a:solidFill>
              </a:rPr>
              <a:t>Evaluation</a:t>
            </a:r>
            <a:r>
              <a:rPr lang="en-US" dirty="0" smtClean="0"/>
              <a:t>: the approximated solution does not upset the structure/semantic of the </a:t>
            </a:r>
            <a:r>
              <a:rPr lang="en-US" dirty="0" err="1" smtClean="0"/>
              <a:t>folksonomy</a:t>
            </a:r>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2</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03076" y="-142900"/>
            <a:ext cx="7498080" cy="1143000"/>
          </a:xfrm>
        </p:spPr>
        <p:txBody>
          <a:bodyPr/>
          <a:lstStyle/>
          <a:p>
            <a:r>
              <a:rPr lang="en-US" dirty="0" smtClean="0"/>
              <a:t>Arc weights comparison</a:t>
            </a:r>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20</a:t>
            </a:fld>
            <a:endParaRPr lang="it-IT"/>
          </a:p>
        </p:txBody>
      </p:sp>
      <p:pic>
        <p:nvPicPr>
          <p:cNvPr id="9218" name="Picture 2" descr="C:\Documents and Settings\aiello\Desktop\arc.jpg"/>
          <p:cNvPicPr>
            <a:picLocks noChangeAspect="1" noChangeArrowheads="1"/>
          </p:cNvPicPr>
          <p:nvPr/>
        </p:nvPicPr>
        <p:blipFill>
          <a:blip r:embed="rId2" cstate="print"/>
          <a:srcRect/>
          <a:stretch>
            <a:fillRect/>
          </a:stretch>
        </p:blipFill>
        <p:spPr bwMode="auto">
          <a:xfrm>
            <a:off x="1962171" y="785794"/>
            <a:ext cx="6038853" cy="557748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Keeping proportions</a:t>
            </a:r>
            <a:endParaRPr lang="it-IT" dirty="0"/>
          </a:p>
        </p:txBody>
      </p:sp>
      <p:sp>
        <p:nvSpPr>
          <p:cNvPr id="3" name="Segnaposto contenuto 2"/>
          <p:cNvSpPr>
            <a:spLocks noGrp="1"/>
          </p:cNvSpPr>
          <p:nvPr>
            <p:ph idx="1"/>
          </p:nvPr>
        </p:nvSpPr>
        <p:spPr/>
        <p:txBody>
          <a:bodyPr>
            <a:normAutofit/>
          </a:bodyPr>
          <a:lstStyle/>
          <a:p>
            <a:r>
              <a:rPr lang="en-US" dirty="0" smtClean="0"/>
              <a:t>Simulated and real graph are different but…</a:t>
            </a:r>
          </a:p>
          <a:p>
            <a:r>
              <a:rPr lang="en-US" dirty="0" smtClean="0"/>
              <a:t>…they should not necessarily be equal</a:t>
            </a:r>
          </a:p>
          <a:p>
            <a:r>
              <a:rPr lang="en-US" dirty="0" smtClean="0"/>
              <a:t>Only </a:t>
            </a:r>
            <a:r>
              <a:rPr lang="en-US" dirty="0" smtClean="0">
                <a:solidFill>
                  <a:srgbClr val="92D050"/>
                </a:solidFill>
              </a:rPr>
              <a:t>proportions</a:t>
            </a:r>
            <a:r>
              <a:rPr lang="en-US" dirty="0" smtClean="0"/>
              <a:t> must be kept</a:t>
            </a:r>
          </a:p>
          <a:p>
            <a:pPr marL="916686" lvl="1" indent="-514350">
              <a:buFont typeface="+mj-lt"/>
              <a:buAutoNum type="arabicPeriod"/>
            </a:pPr>
            <a:r>
              <a:rPr lang="en-US" dirty="0" smtClean="0"/>
              <a:t>Arcs weight ordering must be kept</a:t>
            </a:r>
          </a:p>
          <a:p>
            <a:pPr marL="916686" lvl="1" indent="-514350">
              <a:buFont typeface="+mj-lt"/>
              <a:buAutoNum type="arabicPeriod"/>
            </a:pPr>
            <a:r>
              <a:rPr lang="en-US" dirty="0" smtClean="0"/>
              <a:t>Proportion between weights is not lost (no flattening)</a:t>
            </a:r>
          </a:p>
          <a:p>
            <a:pPr marL="916686" lvl="1" indent="-514350">
              <a:buFont typeface="+mj-lt"/>
              <a:buAutoNum type="arabicPeriod"/>
            </a:pPr>
            <a:r>
              <a:rPr lang="en-US" dirty="0" smtClean="0"/>
              <a:t>Only the “less informative” arcs should be deleted</a:t>
            </a:r>
          </a:p>
          <a:p>
            <a:r>
              <a:rPr lang="en-US" dirty="0" smtClean="0"/>
              <a:t>Same proportions </a:t>
            </a:r>
            <a:r>
              <a:rPr lang="it-IT" dirty="0" err="1" smtClean="0"/>
              <a:t>grant</a:t>
            </a:r>
            <a:r>
              <a:rPr lang="it-IT" dirty="0" smtClean="0"/>
              <a:t> the </a:t>
            </a:r>
            <a:r>
              <a:rPr lang="it-IT" dirty="0" err="1" smtClean="0"/>
              <a:t>preservation</a:t>
            </a:r>
            <a:r>
              <a:rPr lang="it-IT" dirty="0" smtClean="0"/>
              <a:t> </a:t>
            </a:r>
            <a:r>
              <a:rPr lang="it-IT" dirty="0" err="1" smtClean="0"/>
              <a:t>of</a:t>
            </a:r>
            <a:r>
              <a:rPr lang="it-IT" dirty="0" smtClean="0"/>
              <a:t> the </a:t>
            </a:r>
            <a:r>
              <a:rPr lang="it-IT" dirty="0" err="1" smtClean="0"/>
              <a:t>navigational</a:t>
            </a:r>
            <a:r>
              <a:rPr lang="it-IT" dirty="0" smtClean="0"/>
              <a:t> </a:t>
            </a:r>
            <a:r>
              <a:rPr lang="it-IT" dirty="0" err="1" smtClean="0"/>
              <a:t>semantic</a:t>
            </a:r>
            <a:endParaRPr lang="en-US" dirty="0" smtClean="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21</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Keeping proportions: k = 1</a:t>
            </a:r>
            <a:endParaRPr lang="it-IT" dirty="0"/>
          </a:p>
        </p:txBody>
      </p:sp>
      <p:sp>
        <p:nvSpPr>
          <p:cNvPr id="3" name="Segnaposto contenuto 2"/>
          <p:cNvSpPr>
            <a:spLocks noGrp="1"/>
          </p:cNvSpPr>
          <p:nvPr>
            <p:ph idx="1"/>
          </p:nvPr>
        </p:nvSpPr>
        <p:spPr>
          <a:xfrm>
            <a:off x="1214414" y="1447800"/>
            <a:ext cx="7643866" cy="4800600"/>
          </a:xfrm>
        </p:spPr>
        <p:txBody>
          <a:bodyPr/>
          <a:lstStyle/>
          <a:p>
            <a:pPr marL="916686" lvl="1" indent="-514350">
              <a:buFont typeface="+mj-lt"/>
              <a:buAutoNum type="arabicPeriod"/>
            </a:pPr>
            <a:r>
              <a:rPr lang="en-US" dirty="0" smtClean="0"/>
              <a:t>Arcs weight ordering is kept</a:t>
            </a:r>
          </a:p>
          <a:p>
            <a:pPr marL="1163574" lvl="2" indent="-514350"/>
            <a:r>
              <a:rPr lang="en-US" dirty="0" smtClean="0"/>
              <a:t>Kendall’s tau measure between arcs weight rankings is very high (0.7) </a:t>
            </a:r>
            <a:r>
              <a:rPr lang="en-US" dirty="0" smtClean="0">
                <a:sym typeface="Wingdings" pitchFamily="2" charset="2"/>
              </a:rPr>
              <a:t> </a:t>
            </a:r>
            <a:r>
              <a:rPr lang="en-US" dirty="0" smtClean="0">
                <a:solidFill>
                  <a:srgbClr val="92D050"/>
                </a:solidFill>
                <a:sym typeface="Wingdings" pitchFamily="2" charset="2"/>
              </a:rPr>
              <a:t>OK!</a:t>
            </a:r>
            <a:endParaRPr lang="en-US" dirty="0" smtClean="0">
              <a:solidFill>
                <a:srgbClr val="92D050"/>
              </a:solidFill>
            </a:endParaRPr>
          </a:p>
          <a:p>
            <a:pPr marL="916686" lvl="1" indent="-514350">
              <a:buFont typeface="+mj-lt"/>
              <a:buAutoNum type="arabicPeriod"/>
            </a:pPr>
            <a:r>
              <a:rPr lang="en-US" dirty="0" smtClean="0"/>
              <a:t>Proportion between weights is not lost (no flattening)</a:t>
            </a:r>
          </a:p>
          <a:p>
            <a:pPr marL="1163574" lvl="2" indent="-514350"/>
            <a:r>
              <a:rPr lang="en-US" dirty="0" smtClean="0"/>
              <a:t>Cosine similarity between arcs weight sets is very high (0.8)</a:t>
            </a:r>
            <a:r>
              <a:rPr lang="en-US" dirty="0" smtClean="0">
                <a:sym typeface="Wingdings" pitchFamily="2" charset="2"/>
              </a:rPr>
              <a:t>  </a:t>
            </a:r>
            <a:r>
              <a:rPr lang="en-US" dirty="0" smtClean="0">
                <a:solidFill>
                  <a:srgbClr val="92D050"/>
                </a:solidFill>
                <a:sym typeface="Wingdings" pitchFamily="2" charset="2"/>
              </a:rPr>
              <a:t>OK!</a:t>
            </a:r>
            <a:endParaRPr lang="en-US" dirty="0" smtClean="0"/>
          </a:p>
          <a:p>
            <a:pPr marL="916686" lvl="1" indent="-514350">
              <a:buFont typeface="+mj-lt"/>
              <a:buAutoNum type="arabicPeriod"/>
            </a:pPr>
            <a:r>
              <a:rPr lang="en-US" dirty="0" smtClean="0"/>
              <a:t>Only “less informative” arcs are deleted</a:t>
            </a:r>
          </a:p>
          <a:p>
            <a:pPr marL="1163574" lvl="2" indent="-514350"/>
            <a:r>
              <a:rPr lang="en-US" dirty="0" smtClean="0"/>
              <a:t>40% of </a:t>
            </a:r>
            <a:r>
              <a:rPr lang="en-US" smtClean="0"/>
              <a:t>arcs gets </a:t>
            </a:r>
            <a:r>
              <a:rPr lang="en-US" dirty="0" smtClean="0"/>
              <a:t>lost, but 99% of them has weight &lt;= 3 </a:t>
            </a:r>
            <a:r>
              <a:rPr lang="en-US" dirty="0" smtClean="0">
                <a:sym typeface="Wingdings" pitchFamily="2" charset="2"/>
              </a:rPr>
              <a:t> </a:t>
            </a:r>
            <a:r>
              <a:rPr lang="en-US" dirty="0" smtClean="0">
                <a:solidFill>
                  <a:srgbClr val="92D050"/>
                </a:solidFill>
                <a:sym typeface="Wingdings" pitchFamily="2" charset="2"/>
              </a:rPr>
              <a:t>OK! </a:t>
            </a:r>
            <a:r>
              <a:rPr lang="en-US" dirty="0" smtClean="0">
                <a:sym typeface="Wingdings" pitchFamily="2" charset="2"/>
              </a:rPr>
              <a:t>(we wipe out only </a:t>
            </a:r>
            <a:r>
              <a:rPr lang="en-US" dirty="0" smtClean="0">
                <a:solidFill>
                  <a:srgbClr val="00B050"/>
                </a:solidFill>
                <a:sym typeface="Wingdings" pitchFamily="2" charset="2"/>
              </a:rPr>
              <a:t>noisy</a:t>
            </a:r>
            <a:r>
              <a:rPr lang="en-US" dirty="0" smtClean="0">
                <a:sym typeface="Wingdings" pitchFamily="2" charset="2"/>
              </a:rPr>
              <a:t> links)</a:t>
            </a:r>
            <a:endParaRPr lang="it-IT" dirty="0" smtClean="0"/>
          </a:p>
          <a:p>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22</a:t>
            </a:fld>
            <a:endParaRPr lang="it-IT"/>
          </a:p>
        </p:txBody>
      </p:sp>
      <p:sp>
        <p:nvSpPr>
          <p:cNvPr id="7" name="Ovale 6"/>
          <p:cNvSpPr/>
          <p:nvPr/>
        </p:nvSpPr>
        <p:spPr>
          <a:xfrm>
            <a:off x="5225420" y="477372"/>
            <a:ext cx="1428760" cy="78581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142900"/>
            <a:ext cx="7498080" cy="1143000"/>
          </a:xfrm>
        </p:spPr>
        <p:txBody>
          <a:bodyPr/>
          <a:lstStyle/>
          <a:p>
            <a:r>
              <a:rPr lang="en-US" dirty="0" smtClean="0"/>
              <a:t>Query convergence rapidity: results</a:t>
            </a:r>
            <a:endParaRPr lang="it-IT" dirty="0"/>
          </a:p>
        </p:txBody>
      </p:sp>
      <p:graphicFrame>
        <p:nvGraphicFramePr>
          <p:cNvPr id="7" name="Segnaposto contenuto 6"/>
          <p:cNvGraphicFramePr>
            <a:graphicFrameLocks noGrp="1"/>
          </p:cNvGraphicFramePr>
          <p:nvPr>
            <p:ph idx="1"/>
          </p:nvPr>
        </p:nvGraphicFramePr>
        <p:xfrm>
          <a:off x="1214414" y="1083948"/>
          <a:ext cx="7701788" cy="2773680"/>
        </p:xfrm>
        <a:graphic>
          <a:graphicData uri="http://schemas.openxmlformats.org/drawingml/2006/table">
            <a:tbl>
              <a:tblPr>
                <a:tableStyleId>{5940675A-B579-460E-94D1-54222C63F5DA}</a:tableStyleId>
              </a:tblPr>
              <a:tblGrid>
                <a:gridCol w="1702308"/>
                <a:gridCol w="1499870"/>
                <a:gridCol w="1499870"/>
                <a:gridCol w="1499870"/>
                <a:gridCol w="1499870"/>
              </a:tblGrid>
              <a:tr h="370840">
                <a:tc gridSpan="2">
                  <a:txBody>
                    <a:bodyPr/>
                    <a:lstStyle/>
                    <a:p>
                      <a:pPr algn="ctr"/>
                      <a:r>
                        <a:rPr lang="en-US" sz="2000" dirty="0" smtClean="0"/>
                        <a:t>Steps</a:t>
                      </a:r>
                      <a:endParaRPr lang="it-IT" sz="2000" dirty="0"/>
                    </a:p>
                  </a:txBody>
                  <a:tcPr/>
                </a:tc>
                <a:tc hMerge="1">
                  <a:txBody>
                    <a:bodyPr/>
                    <a:lstStyle/>
                    <a:p>
                      <a:endParaRPr lang="it-IT" dirty="0"/>
                    </a:p>
                  </a:txBody>
                  <a:tcPr/>
                </a:tc>
                <a:tc>
                  <a:txBody>
                    <a:bodyPr/>
                    <a:lstStyle/>
                    <a:p>
                      <a:pPr algn="ctr"/>
                      <a:r>
                        <a:rPr lang="en-US" sz="2000" b="1" dirty="0" smtClean="0"/>
                        <a:t>Last</a:t>
                      </a:r>
                      <a:endParaRPr lang="it-IT" sz="2000" b="1" dirty="0"/>
                    </a:p>
                  </a:txBody>
                  <a:tcPr/>
                </a:tc>
                <a:tc>
                  <a:txBody>
                    <a:bodyPr/>
                    <a:lstStyle/>
                    <a:p>
                      <a:pPr algn="ctr"/>
                      <a:r>
                        <a:rPr lang="en-US" sz="2000" b="1" dirty="0" smtClean="0"/>
                        <a:t>Rand</a:t>
                      </a:r>
                      <a:endParaRPr lang="it-IT" sz="2000" b="1" dirty="0"/>
                    </a:p>
                  </a:txBody>
                  <a:tcPr/>
                </a:tc>
                <a:tc>
                  <a:txBody>
                    <a:bodyPr/>
                    <a:lstStyle/>
                    <a:p>
                      <a:pPr algn="ctr"/>
                      <a:r>
                        <a:rPr lang="en-US" sz="2000" b="1" dirty="0" smtClean="0"/>
                        <a:t>First</a:t>
                      </a:r>
                      <a:endParaRPr lang="it-IT" sz="2000" b="1" dirty="0"/>
                    </a:p>
                  </a:txBody>
                  <a:tcPr/>
                </a:tc>
              </a:tr>
              <a:tr h="370840">
                <a:tc rowSpan="3">
                  <a:txBody>
                    <a:bodyPr/>
                    <a:lstStyle/>
                    <a:p>
                      <a:pPr algn="ctr"/>
                      <a:endParaRPr lang="en-US" sz="2000" dirty="0" smtClean="0"/>
                    </a:p>
                    <a:p>
                      <a:pPr algn="ctr"/>
                      <a:r>
                        <a:rPr lang="en-US" sz="2000" dirty="0" smtClean="0"/>
                        <a:t>Original</a:t>
                      </a:r>
                    </a:p>
                    <a:p>
                      <a:pPr algn="ctr"/>
                      <a:r>
                        <a:rPr lang="en-US" sz="2000" dirty="0" smtClean="0"/>
                        <a:t>graph</a:t>
                      </a:r>
                    </a:p>
                  </a:txBody>
                  <a:tcPr/>
                </a:tc>
                <a:tc>
                  <a:txBody>
                    <a:bodyPr/>
                    <a:lstStyle/>
                    <a:p>
                      <a:pPr algn="ctr"/>
                      <a:r>
                        <a:rPr kumimoji="0" lang="el-GR" sz="2000" i="1" kern="1200" baseline="0" dirty="0" smtClean="0">
                          <a:solidFill>
                            <a:schemeClr val="tx1"/>
                          </a:solidFill>
                          <a:latin typeface="+mn-lt"/>
                          <a:ea typeface="+mn-ea"/>
                          <a:cs typeface="+mn-cs"/>
                        </a:rPr>
                        <a:t>μ</a:t>
                      </a:r>
                      <a:endParaRPr lang="it-IT" sz="2000" dirty="0"/>
                    </a:p>
                  </a:txBody>
                  <a:tcPr/>
                </a:tc>
                <a:tc>
                  <a:txBody>
                    <a:bodyPr/>
                    <a:lstStyle/>
                    <a:p>
                      <a:pPr algn="ctr"/>
                      <a:r>
                        <a:rPr kumimoji="0" lang="it-IT" sz="2000" kern="1200" baseline="0" dirty="0" smtClean="0">
                          <a:solidFill>
                            <a:schemeClr val="tx1"/>
                          </a:solidFill>
                          <a:latin typeface="+mn-lt"/>
                          <a:ea typeface="+mn-ea"/>
                          <a:cs typeface="+mn-cs"/>
                        </a:rPr>
                        <a:t>3.47</a:t>
                      </a:r>
                      <a:endParaRPr lang="it-IT" sz="2000" dirty="0"/>
                    </a:p>
                  </a:txBody>
                  <a:tcPr>
                    <a:solidFill>
                      <a:schemeClr val="tx2">
                        <a:lumMod val="20000"/>
                        <a:lumOff val="80000"/>
                      </a:schemeClr>
                    </a:solidFill>
                  </a:tcPr>
                </a:tc>
                <a:tc>
                  <a:txBody>
                    <a:bodyPr/>
                    <a:lstStyle/>
                    <a:p>
                      <a:pPr algn="ctr"/>
                      <a:r>
                        <a:rPr kumimoji="0" lang="it-IT" sz="2000" kern="1200" baseline="0" dirty="0" smtClean="0">
                          <a:solidFill>
                            <a:schemeClr val="tx1"/>
                          </a:solidFill>
                          <a:latin typeface="+mn-lt"/>
                          <a:ea typeface="+mn-ea"/>
                          <a:cs typeface="+mn-cs"/>
                        </a:rPr>
                        <a:t>6.412</a:t>
                      </a:r>
                      <a:endParaRPr lang="it-IT" sz="2000" dirty="0"/>
                    </a:p>
                  </a:txBody>
                  <a:tcPr>
                    <a:solidFill>
                      <a:schemeClr val="tx2">
                        <a:lumMod val="20000"/>
                        <a:lumOff val="80000"/>
                      </a:schemeClr>
                    </a:solidFill>
                  </a:tcPr>
                </a:tc>
                <a:tc>
                  <a:txBody>
                    <a:bodyPr/>
                    <a:lstStyle/>
                    <a:p>
                      <a:pPr algn="ctr"/>
                      <a:r>
                        <a:rPr kumimoji="0" lang="it-IT" sz="2000" kern="1200" baseline="0" dirty="0" smtClean="0">
                          <a:solidFill>
                            <a:schemeClr val="tx1"/>
                          </a:solidFill>
                          <a:latin typeface="+mn-lt"/>
                          <a:ea typeface="+mn-ea"/>
                          <a:cs typeface="+mn-cs"/>
                        </a:rPr>
                        <a:t>33.94</a:t>
                      </a:r>
                      <a:endParaRPr lang="it-IT" sz="2000" dirty="0"/>
                    </a:p>
                  </a:txBody>
                  <a:tcPr>
                    <a:solidFill>
                      <a:schemeClr val="tx2">
                        <a:lumMod val="20000"/>
                        <a:lumOff val="80000"/>
                      </a:schemeClr>
                    </a:solidFill>
                  </a:tcPr>
                </a:tc>
              </a:tr>
              <a:tr h="370840">
                <a:tc vMerge="1">
                  <a:txBody>
                    <a:bodyPr/>
                    <a:lstStyle/>
                    <a:p>
                      <a:endParaRPr lang="it-IT" dirty="0"/>
                    </a:p>
                  </a:txBody>
                  <a:tcPr/>
                </a:tc>
                <a:tc>
                  <a:txBody>
                    <a:bodyPr/>
                    <a:lstStyle/>
                    <a:p>
                      <a:pPr algn="ctr"/>
                      <a:r>
                        <a:rPr kumimoji="0" lang="el-GR" sz="2000" i="1" kern="1200" baseline="0" dirty="0" smtClean="0">
                          <a:solidFill>
                            <a:schemeClr val="tx1"/>
                          </a:solidFill>
                          <a:latin typeface="+mn-lt"/>
                          <a:ea typeface="+mn-ea"/>
                          <a:cs typeface="+mn-cs"/>
                        </a:rPr>
                        <a:t>σ</a:t>
                      </a:r>
                      <a:endParaRPr lang="it-IT" sz="2000" dirty="0"/>
                    </a:p>
                  </a:txBody>
                  <a:tcPr/>
                </a:tc>
                <a:tc>
                  <a:txBody>
                    <a:bodyPr/>
                    <a:lstStyle/>
                    <a:p>
                      <a:pPr algn="ctr"/>
                      <a:r>
                        <a:rPr kumimoji="0" lang="it-IT" sz="2000" kern="1200" baseline="0" dirty="0" smtClean="0">
                          <a:solidFill>
                            <a:schemeClr val="tx1"/>
                          </a:solidFill>
                          <a:latin typeface="+mn-lt"/>
                          <a:ea typeface="+mn-ea"/>
                          <a:cs typeface="+mn-cs"/>
                        </a:rPr>
                        <a:t>1.4175</a:t>
                      </a:r>
                      <a:endParaRPr lang="it-IT" sz="2000" dirty="0"/>
                    </a:p>
                  </a:txBody>
                  <a:tcPr/>
                </a:tc>
                <a:tc>
                  <a:txBody>
                    <a:bodyPr/>
                    <a:lstStyle/>
                    <a:p>
                      <a:pPr algn="ctr"/>
                      <a:r>
                        <a:rPr kumimoji="0" lang="it-IT" sz="2000" kern="1200" baseline="0" dirty="0" smtClean="0">
                          <a:solidFill>
                            <a:schemeClr val="tx1"/>
                          </a:solidFill>
                          <a:latin typeface="+mn-lt"/>
                          <a:ea typeface="+mn-ea"/>
                          <a:cs typeface="+mn-cs"/>
                        </a:rPr>
                        <a:t>4.4587</a:t>
                      </a:r>
                      <a:endParaRPr lang="it-IT" sz="2000" dirty="0"/>
                    </a:p>
                  </a:txBody>
                  <a:tcPr/>
                </a:tc>
                <a:tc>
                  <a:txBody>
                    <a:bodyPr/>
                    <a:lstStyle/>
                    <a:p>
                      <a:pPr algn="ctr"/>
                      <a:r>
                        <a:rPr kumimoji="0" lang="it-IT" sz="2000" kern="1200" baseline="0" dirty="0" smtClean="0">
                          <a:solidFill>
                            <a:schemeClr val="tx1"/>
                          </a:solidFill>
                          <a:latin typeface="+mn-lt"/>
                          <a:ea typeface="+mn-ea"/>
                          <a:cs typeface="+mn-cs"/>
                        </a:rPr>
                        <a:t>15.9942</a:t>
                      </a:r>
                      <a:endParaRPr lang="it-IT" sz="2000" dirty="0"/>
                    </a:p>
                  </a:txBody>
                  <a:tcPr/>
                </a:tc>
              </a:tr>
              <a:tr h="370840">
                <a:tc vMerge="1">
                  <a:txBody>
                    <a:bodyPr/>
                    <a:lstStyle/>
                    <a:p>
                      <a:endParaRPr lang="it-IT" dirty="0"/>
                    </a:p>
                  </a:txBody>
                  <a:tcPr/>
                </a:tc>
                <a:tc>
                  <a:txBody>
                    <a:bodyPr/>
                    <a:lstStyle/>
                    <a:p>
                      <a:pPr algn="ctr"/>
                      <a:r>
                        <a:rPr kumimoji="0" lang="el-GR" sz="2000" i="1" kern="1200" baseline="0" dirty="0" smtClean="0">
                          <a:solidFill>
                            <a:schemeClr val="tx1"/>
                          </a:solidFill>
                          <a:latin typeface="+mn-lt"/>
                          <a:ea typeface="+mn-ea"/>
                          <a:cs typeface="+mn-cs"/>
                        </a:rPr>
                        <a:t>μ</a:t>
                      </a:r>
                      <a:r>
                        <a:rPr kumimoji="0" lang="el-GR" sz="2000" i="1" kern="1200" baseline="-25000" dirty="0" smtClean="0">
                          <a:solidFill>
                            <a:schemeClr val="tx1"/>
                          </a:solidFill>
                          <a:latin typeface="+mn-lt"/>
                          <a:ea typeface="+mn-ea"/>
                          <a:cs typeface="+mn-cs"/>
                        </a:rPr>
                        <a:t>1/2</a:t>
                      </a:r>
                      <a:endParaRPr lang="it-IT" sz="2000" baseline="-25000" dirty="0"/>
                    </a:p>
                  </a:txBody>
                  <a:tcPr/>
                </a:tc>
                <a:tc>
                  <a:txBody>
                    <a:bodyPr/>
                    <a:lstStyle/>
                    <a:p>
                      <a:pPr algn="ctr"/>
                      <a:r>
                        <a:rPr lang="en-US" sz="2000" dirty="0" smtClean="0"/>
                        <a:t>3</a:t>
                      </a:r>
                      <a:endParaRPr lang="it-IT" sz="2000" dirty="0"/>
                    </a:p>
                  </a:txBody>
                  <a:tcPr/>
                </a:tc>
                <a:tc>
                  <a:txBody>
                    <a:bodyPr/>
                    <a:lstStyle/>
                    <a:p>
                      <a:pPr algn="ctr"/>
                      <a:r>
                        <a:rPr lang="en-US" sz="2000" dirty="0" smtClean="0"/>
                        <a:t>5</a:t>
                      </a:r>
                      <a:endParaRPr lang="it-IT" sz="2000" dirty="0"/>
                    </a:p>
                  </a:txBody>
                  <a:tcPr/>
                </a:tc>
                <a:tc>
                  <a:txBody>
                    <a:bodyPr/>
                    <a:lstStyle/>
                    <a:p>
                      <a:pPr algn="ctr"/>
                      <a:r>
                        <a:rPr lang="en-US" sz="2000" dirty="0" smtClean="0"/>
                        <a:t>33</a:t>
                      </a:r>
                      <a:endParaRPr lang="it-IT" sz="2000" dirty="0"/>
                    </a:p>
                  </a:txBody>
                  <a:tcPr/>
                </a:tc>
              </a:tr>
              <a:tr h="370840">
                <a:tc rowSpan="3">
                  <a:txBody>
                    <a:bodyPr/>
                    <a:lstStyle/>
                    <a:p>
                      <a:pPr algn="ctr"/>
                      <a:endParaRPr lang="en-US" sz="2000" dirty="0" smtClean="0"/>
                    </a:p>
                    <a:p>
                      <a:pPr algn="ctr"/>
                      <a:r>
                        <a:rPr lang="en-US" sz="2000" dirty="0" smtClean="0"/>
                        <a:t>Approximated</a:t>
                      </a:r>
                    </a:p>
                    <a:p>
                      <a:pPr algn="ctr"/>
                      <a:r>
                        <a:rPr lang="en-US" sz="2000" dirty="0" smtClean="0"/>
                        <a:t>graph</a:t>
                      </a:r>
                      <a:endParaRPr lang="it-IT"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sz="2000" i="1" kern="1200" baseline="0" dirty="0" smtClean="0">
                          <a:solidFill>
                            <a:schemeClr val="tx1"/>
                          </a:solidFill>
                          <a:latin typeface="+mn-lt"/>
                          <a:ea typeface="+mn-ea"/>
                          <a:cs typeface="+mn-cs"/>
                        </a:rPr>
                        <a:t>μ</a:t>
                      </a:r>
                      <a:endParaRPr lang="it-IT" sz="2000" dirty="0" smtClean="0"/>
                    </a:p>
                  </a:txBody>
                  <a:tcPr/>
                </a:tc>
                <a:tc>
                  <a:txBody>
                    <a:bodyPr/>
                    <a:lstStyle/>
                    <a:p>
                      <a:pPr algn="ctr"/>
                      <a:r>
                        <a:rPr kumimoji="0" lang="it-IT" sz="2000" kern="1200" baseline="0" dirty="0" smtClean="0">
                          <a:solidFill>
                            <a:schemeClr val="tx1"/>
                          </a:solidFill>
                          <a:latin typeface="+mn-lt"/>
                          <a:ea typeface="+mn-ea"/>
                          <a:cs typeface="+mn-cs"/>
                        </a:rPr>
                        <a:t>3.38</a:t>
                      </a:r>
                      <a:endParaRPr lang="it-IT" sz="2000" dirty="0"/>
                    </a:p>
                  </a:txBody>
                  <a:tcPr>
                    <a:solidFill>
                      <a:srgbClr val="B4DE86"/>
                    </a:solidFill>
                  </a:tcPr>
                </a:tc>
                <a:tc>
                  <a:txBody>
                    <a:bodyPr/>
                    <a:lstStyle/>
                    <a:p>
                      <a:pPr algn="ctr"/>
                      <a:r>
                        <a:rPr kumimoji="0" lang="it-IT" sz="2000" kern="1200" baseline="0" dirty="0" smtClean="0">
                          <a:solidFill>
                            <a:schemeClr val="tx1"/>
                          </a:solidFill>
                          <a:latin typeface="+mn-lt"/>
                          <a:ea typeface="+mn-ea"/>
                          <a:cs typeface="+mn-cs"/>
                        </a:rPr>
                        <a:t>5.2140</a:t>
                      </a:r>
                      <a:endParaRPr lang="it-IT" sz="2000" dirty="0"/>
                    </a:p>
                  </a:txBody>
                  <a:tcPr>
                    <a:solidFill>
                      <a:srgbClr val="B4DE86"/>
                    </a:solidFill>
                  </a:tcPr>
                </a:tc>
                <a:tc>
                  <a:txBody>
                    <a:bodyPr/>
                    <a:lstStyle/>
                    <a:p>
                      <a:pPr algn="ctr"/>
                      <a:r>
                        <a:rPr kumimoji="0" lang="it-IT" sz="2000" kern="1200" baseline="0" dirty="0" smtClean="0">
                          <a:solidFill>
                            <a:schemeClr val="tx1"/>
                          </a:solidFill>
                          <a:latin typeface="+mn-lt"/>
                          <a:ea typeface="+mn-ea"/>
                          <a:cs typeface="+mn-cs"/>
                        </a:rPr>
                        <a:t>19.17</a:t>
                      </a:r>
                      <a:endParaRPr lang="it-IT" sz="2000" dirty="0"/>
                    </a:p>
                  </a:txBody>
                  <a:tcPr>
                    <a:solidFill>
                      <a:srgbClr val="B4DE86"/>
                    </a:solidFill>
                  </a:tcPr>
                </a:tc>
              </a:tr>
              <a:tr h="370840">
                <a:tc vMerge="1">
                  <a:txBody>
                    <a:bodyPr/>
                    <a:lstStyle/>
                    <a:p>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sz="2000" i="1" kern="1200" baseline="0" dirty="0" smtClean="0">
                          <a:solidFill>
                            <a:schemeClr val="tx1"/>
                          </a:solidFill>
                          <a:latin typeface="+mn-lt"/>
                          <a:ea typeface="+mn-ea"/>
                          <a:cs typeface="+mn-cs"/>
                        </a:rPr>
                        <a:t>σ</a:t>
                      </a:r>
                      <a:endParaRPr lang="it-IT" sz="2000" dirty="0" smtClean="0"/>
                    </a:p>
                  </a:txBody>
                  <a:tcPr/>
                </a:tc>
                <a:tc>
                  <a:txBody>
                    <a:bodyPr/>
                    <a:lstStyle/>
                    <a:p>
                      <a:pPr algn="ctr"/>
                      <a:r>
                        <a:rPr kumimoji="0" lang="it-IT" sz="2000" kern="1200" baseline="0" dirty="0" smtClean="0">
                          <a:solidFill>
                            <a:schemeClr val="tx1"/>
                          </a:solidFill>
                          <a:latin typeface="+mn-lt"/>
                          <a:ea typeface="+mn-ea"/>
                          <a:cs typeface="+mn-cs"/>
                        </a:rPr>
                        <a:t>1.2373</a:t>
                      </a:r>
                      <a:endParaRPr lang="it-IT" sz="2000" dirty="0"/>
                    </a:p>
                  </a:txBody>
                  <a:tcPr/>
                </a:tc>
                <a:tc>
                  <a:txBody>
                    <a:bodyPr/>
                    <a:lstStyle/>
                    <a:p>
                      <a:pPr algn="ctr"/>
                      <a:r>
                        <a:rPr kumimoji="0" lang="it-IT" sz="2000" kern="1200" baseline="0" dirty="0" smtClean="0">
                          <a:solidFill>
                            <a:schemeClr val="tx1"/>
                          </a:solidFill>
                          <a:latin typeface="+mn-lt"/>
                          <a:ea typeface="+mn-ea"/>
                          <a:cs typeface="+mn-cs"/>
                        </a:rPr>
                        <a:t>2.6994</a:t>
                      </a:r>
                      <a:endParaRPr lang="it-IT" sz="2000" dirty="0"/>
                    </a:p>
                  </a:txBody>
                  <a:tcPr/>
                </a:tc>
                <a:tc>
                  <a:txBody>
                    <a:bodyPr/>
                    <a:lstStyle/>
                    <a:p>
                      <a:pPr algn="ctr"/>
                      <a:r>
                        <a:rPr kumimoji="0" lang="it-IT" sz="2000" kern="1200" baseline="0" dirty="0" smtClean="0">
                          <a:solidFill>
                            <a:schemeClr val="tx1"/>
                          </a:solidFill>
                          <a:latin typeface="+mn-lt"/>
                          <a:ea typeface="+mn-ea"/>
                          <a:cs typeface="+mn-cs"/>
                        </a:rPr>
                        <a:t>10.3065</a:t>
                      </a:r>
                      <a:endParaRPr lang="it-IT" sz="2000" dirty="0"/>
                    </a:p>
                  </a:txBody>
                  <a:tcPr/>
                </a:tc>
              </a:tr>
              <a:tr h="370840">
                <a:tc vMerge="1">
                  <a:txBody>
                    <a:bodyPr/>
                    <a:lstStyle/>
                    <a:p>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l-GR" sz="2000" i="1" kern="1200" baseline="0" dirty="0" smtClean="0">
                          <a:solidFill>
                            <a:schemeClr val="tx1"/>
                          </a:solidFill>
                          <a:latin typeface="+mn-lt"/>
                          <a:ea typeface="+mn-ea"/>
                          <a:cs typeface="+mn-cs"/>
                        </a:rPr>
                        <a:t>μ</a:t>
                      </a:r>
                      <a:r>
                        <a:rPr kumimoji="0" lang="el-GR" sz="2000" i="1" kern="1200" baseline="-25000" dirty="0" smtClean="0">
                          <a:solidFill>
                            <a:schemeClr val="tx1"/>
                          </a:solidFill>
                          <a:latin typeface="+mn-lt"/>
                          <a:ea typeface="+mn-ea"/>
                          <a:cs typeface="+mn-cs"/>
                        </a:rPr>
                        <a:t>1/2</a:t>
                      </a:r>
                      <a:endParaRPr lang="it-IT" sz="2000" baseline="-25000" dirty="0" smtClean="0"/>
                    </a:p>
                  </a:txBody>
                  <a:tcPr/>
                </a:tc>
                <a:tc>
                  <a:txBody>
                    <a:bodyPr/>
                    <a:lstStyle/>
                    <a:p>
                      <a:pPr algn="ctr"/>
                      <a:r>
                        <a:rPr lang="en-US" sz="2000" dirty="0" smtClean="0"/>
                        <a:t>3</a:t>
                      </a:r>
                      <a:endParaRPr lang="it-IT" sz="2000" dirty="0"/>
                    </a:p>
                  </a:txBody>
                  <a:tcPr/>
                </a:tc>
                <a:tc>
                  <a:txBody>
                    <a:bodyPr/>
                    <a:lstStyle/>
                    <a:p>
                      <a:pPr algn="ctr"/>
                      <a:r>
                        <a:rPr lang="en-US" sz="2000" dirty="0" smtClean="0"/>
                        <a:t>5</a:t>
                      </a:r>
                      <a:endParaRPr lang="it-IT" sz="2000" dirty="0"/>
                    </a:p>
                  </a:txBody>
                  <a:tcPr/>
                </a:tc>
                <a:tc>
                  <a:txBody>
                    <a:bodyPr/>
                    <a:lstStyle/>
                    <a:p>
                      <a:pPr algn="ctr"/>
                      <a:r>
                        <a:rPr lang="en-US" sz="2000" dirty="0" smtClean="0"/>
                        <a:t>16</a:t>
                      </a:r>
                      <a:endParaRPr lang="it-IT" sz="2000" dirty="0"/>
                    </a:p>
                  </a:txBody>
                  <a:tcPr/>
                </a:tc>
              </a:tr>
            </a:tbl>
          </a:graphicData>
        </a:graphic>
      </p:graphicFrame>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23</a:t>
            </a:fld>
            <a:endParaRPr lang="it-IT"/>
          </a:p>
        </p:txBody>
      </p:sp>
      <p:sp>
        <p:nvSpPr>
          <p:cNvPr id="9" name="Segnaposto contenuto 2"/>
          <p:cNvSpPr txBox="1">
            <a:spLocks/>
          </p:cNvSpPr>
          <p:nvPr/>
        </p:nvSpPr>
        <p:spPr>
          <a:xfrm>
            <a:off x="1285852" y="4214818"/>
            <a:ext cx="7498080" cy="2071702"/>
          </a:xfrm>
          <a:prstGeom prst="rect">
            <a:avLst/>
          </a:prstGeom>
        </p:spPr>
        <p:txBody>
          <a:bodyPr>
            <a:normAutofit fontScale="77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 query converges</a:t>
            </a:r>
            <a:r>
              <a:rPr kumimoji="0" lang="en-US" sz="2800" b="0" i="0" u="none" strike="noStrike" kern="1200" cap="none" spc="0" normalizeH="0" noProof="0" dirty="0" smtClean="0">
                <a:ln>
                  <a:noFill/>
                </a:ln>
                <a:solidFill>
                  <a:schemeClr val="tx1"/>
                </a:solidFill>
                <a:effectLst/>
                <a:uLnTx/>
                <a:uFillTx/>
                <a:latin typeface="+mn-lt"/>
                <a:ea typeface="+mn-ea"/>
                <a:cs typeface="+mn-cs"/>
              </a:rPr>
              <a:t> through subsequent filtering on the resource set</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800" baseline="0" dirty="0" smtClean="0"/>
              <a:t>Estimation of convergence with simulation</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Convergence is</a:t>
            </a:r>
            <a:r>
              <a:rPr kumimoji="0" lang="en-US" sz="2800" b="0" i="0" u="none" strike="noStrike" kern="1200" cap="none" spc="0" normalizeH="0" noProof="0" dirty="0" smtClean="0">
                <a:ln>
                  <a:noFill/>
                </a:ln>
                <a:solidFill>
                  <a:schemeClr val="tx1"/>
                </a:solidFill>
                <a:effectLst/>
                <a:uLnTx/>
                <a:uFillTx/>
                <a:latin typeface="+mn-lt"/>
                <a:ea typeface="+mn-ea"/>
                <a:cs typeface="+mn-cs"/>
              </a:rPr>
              <a:t> quick</a:t>
            </a:r>
          </a:p>
          <a:p>
            <a:pPr marL="822960" lvl="1" indent="-283464">
              <a:spcBef>
                <a:spcPts val="600"/>
              </a:spcBef>
              <a:buClr>
                <a:schemeClr val="accent1"/>
              </a:buClr>
              <a:buSzPct val="80000"/>
              <a:buFont typeface="Wingdings 2"/>
              <a:buChar char=""/>
              <a:defRPr/>
            </a:pPr>
            <a:r>
              <a:rPr lang="en-US" sz="2800" baseline="0" dirty="0" smtClean="0"/>
              <a:t>Simulated search has no semantic</a:t>
            </a:r>
            <a:r>
              <a:rPr lang="en-US" sz="2800" dirty="0" smtClean="0"/>
              <a:t> notion</a:t>
            </a:r>
          </a:p>
          <a:p>
            <a:pPr marL="365760" indent="-283464">
              <a:spcBef>
                <a:spcPts val="600"/>
              </a:spcBef>
              <a:buClr>
                <a:schemeClr val="accent1"/>
              </a:buClr>
              <a:buSzPct val="80000"/>
              <a:buFont typeface="Wingdings 2"/>
              <a:buChar cha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Approximation</a:t>
            </a:r>
            <a:r>
              <a:rPr kumimoji="0" lang="en-US" sz="2800" b="0" i="0" u="none" strike="noStrike" kern="1200" cap="none" spc="0" normalizeH="0" noProof="0" dirty="0" smtClean="0">
                <a:ln>
                  <a:noFill/>
                </a:ln>
                <a:solidFill>
                  <a:schemeClr val="tx1"/>
                </a:solidFill>
                <a:effectLst/>
                <a:uLnTx/>
                <a:uFillTx/>
                <a:latin typeface="+mn-lt"/>
                <a:ea typeface="+mn-ea"/>
                <a:cs typeface="+mn-cs"/>
              </a:rPr>
              <a:t> speeds up the search</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it-IT"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24</a:t>
            </a:fld>
            <a:endParaRPr lang="it-IT"/>
          </a:p>
        </p:txBody>
      </p:sp>
      <p:sp>
        <p:nvSpPr>
          <p:cNvPr id="8" name="Rettangolo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C:\Documents and Settings\aiello\Desktop\Grafica1.jpg"/>
          <p:cNvPicPr>
            <a:picLocks noChangeAspect="1" noChangeArrowheads="1"/>
          </p:cNvPicPr>
          <p:nvPr/>
        </p:nvPicPr>
        <p:blipFill>
          <a:blip r:embed="rId2" cstate="print"/>
          <a:srcRect/>
          <a:stretch>
            <a:fillRect/>
          </a:stretch>
        </p:blipFill>
        <p:spPr bwMode="auto">
          <a:xfrm>
            <a:off x="1619269" y="1727210"/>
            <a:ext cx="5810251" cy="3130550"/>
          </a:xfrm>
          <a:prstGeom prst="rect">
            <a:avLst/>
          </a:prstGeom>
          <a:solidFill>
            <a:schemeClr val="tx1"/>
          </a:solidFill>
          <a:ln>
            <a:noFill/>
          </a:ln>
        </p:spPr>
      </p:pic>
      <p:sp>
        <p:nvSpPr>
          <p:cNvPr id="9" name="Rettangolo 8"/>
          <p:cNvSpPr/>
          <p:nvPr/>
        </p:nvSpPr>
        <p:spPr>
          <a:xfrm>
            <a:off x="2500298" y="1643050"/>
            <a:ext cx="1000132" cy="30718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500166" y="1643050"/>
            <a:ext cx="1000132" cy="30718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3500430" y="1643050"/>
            <a:ext cx="1000132" cy="30718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4500562" y="1643050"/>
            <a:ext cx="785818" cy="30718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5214942" y="1643050"/>
            <a:ext cx="1357322" cy="30718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6572264" y="1643050"/>
            <a:ext cx="1357322" cy="30718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8" name="Picture 4" descr="C:\Documents and Settings\aiello\Desktop\Win32HeavyCursor.png"/>
          <p:cNvPicPr>
            <a:picLocks noChangeAspect="1" noChangeArrowheads="1"/>
          </p:cNvPicPr>
          <p:nvPr/>
        </p:nvPicPr>
        <p:blipFill>
          <a:blip r:embed="rId3" cstate="print"/>
          <a:srcRect/>
          <a:stretch>
            <a:fillRect/>
          </a:stretch>
        </p:blipFill>
        <p:spPr bwMode="auto">
          <a:xfrm>
            <a:off x="7929586" y="5643578"/>
            <a:ext cx="752420" cy="10001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grpId="0" nodeType="after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grpId="0" nodeType="after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par>
                          <p:cTn id="24" fill="hold">
                            <p:stCondLst>
                              <p:cond delay="2500"/>
                            </p:stCondLst>
                            <p:childTnLst>
                              <p:par>
                                <p:cTn id="25" presetID="10" presetClass="exit" presetSubtype="0" fill="hold" grpId="0" nodeType="after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 calcmode="lin" valueType="num">
                                      <p:cBhvr additive="base">
                                        <p:cTn id="32" dur="500" fill="hold"/>
                                        <p:tgtEl>
                                          <p:spTgt spid="1028"/>
                                        </p:tgtEl>
                                        <p:attrNameLst>
                                          <p:attrName>ppt_x</p:attrName>
                                        </p:attrNameLst>
                                      </p:cBhvr>
                                      <p:tavLst>
                                        <p:tav tm="0">
                                          <p:val>
                                            <p:strVal val="#ppt_x"/>
                                          </p:val>
                                        </p:tav>
                                        <p:tav tm="100000">
                                          <p:val>
                                            <p:strVal val="#ppt_x"/>
                                          </p:val>
                                        </p:tav>
                                      </p:tavLst>
                                    </p:anim>
                                    <p:anim calcmode="lin" valueType="num">
                                      <p:cBhvr additive="base">
                                        <p:cTn id="3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nodeType="clickEffect">
                                  <p:stCondLst>
                                    <p:cond delay="0"/>
                                  </p:stCondLst>
                                  <p:childTnLst>
                                    <p:animMotion origin="layout" path="M -3.33333E-6 -3.33333E-6 C -0.18698 -0.02731 -0.37395 -0.05439 -0.44236 -0.11551 C -0.51076 -0.17662 -0.42378 -0.32361 -0.41128 -0.36666 " pathEditMode="relative" rAng="0" ptsTypes="aaA">
                                      <p:cBhvr>
                                        <p:cTn id="37" dur="1000" fill="hold"/>
                                        <p:tgtEl>
                                          <p:spTgt spid="1028"/>
                                        </p:tgtEl>
                                        <p:attrNameLst>
                                          <p:attrName>ppt_x</p:attrName>
                                          <p:attrName>ppt_y</p:attrName>
                                        </p:attrNameLst>
                                      </p:cBhvr>
                                      <p:rCtr x="-255" y="-183"/>
                                    </p:animMotion>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1000" tmFilter="0, 0; .2, .5; .8, .5; 1, 0"/>
                                        <p:tgtEl>
                                          <p:spTgt spid="1028"/>
                                        </p:tgtEl>
                                      </p:cBhvr>
                                    </p:animEffect>
                                    <p:animScale>
                                      <p:cBhvr>
                                        <p:cTn id="42" dur="500" autoRev="1" fill="hold"/>
                                        <p:tgtEl>
                                          <p:spTgt spid="10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25</a:t>
            </a:fld>
            <a:endParaRPr lang="it-IT"/>
          </a:p>
        </p:txBody>
      </p:sp>
      <p:sp>
        <p:nvSpPr>
          <p:cNvPr id="8" name="Rettangolo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74" name="Picture 2" descr="C:\Documents and Settings\aiello\Desktop\Grafica2.jpg"/>
          <p:cNvPicPr>
            <a:picLocks noChangeAspect="1" noChangeArrowheads="1"/>
          </p:cNvPicPr>
          <p:nvPr/>
        </p:nvPicPr>
        <p:blipFill>
          <a:blip r:embed="rId2" cstate="print"/>
          <a:srcRect/>
          <a:stretch>
            <a:fillRect/>
          </a:stretch>
        </p:blipFill>
        <p:spPr bwMode="auto">
          <a:xfrm>
            <a:off x="-341496" y="785818"/>
            <a:ext cx="9628404" cy="5143512"/>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26</a:t>
            </a:fld>
            <a:endParaRPr lang="it-IT"/>
          </a:p>
        </p:txBody>
      </p:sp>
      <p:sp>
        <p:nvSpPr>
          <p:cNvPr id="8" name="Rettango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98" name="Picture 2" descr="C:\Documents and Settings\aiello\Desktop\Grafica3.jpg"/>
          <p:cNvPicPr>
            <a:picLocks noChangeAspect="1" noChangeArrowheads="1"/>
          </p:cNvPicPr>
          <p:nvPr/>
        </p:nvPicPr>
        <p:blipFill>
          <a:blip r:embed="rId2" cstate="print"/>
          <a:srcRect/>
          <a:stretch>
            <a:fillRect/>
          </a:stretch>
        </p:blipFill>
        <p:spPr bwMode="auto">
          <a:xfrm>
            <a:off x="-357222" y="785794"/>
            <a:ext cx="9598612" cy="5072098"/>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27</a:t>
            </a:fld>
            <a:endParaRPr lang="it-IT"/>
          </a:p>
        </p:txBody>
      </p:sp>
      <p:sp>
        <p:nvSpPr>
          <p:cNvPr id="8" name="Rettangolo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2" descr="C:\Documents and Settings\aiello\Desktop\DHARMA\Copia di Grafica3.jpg"/>
          <p:cNvPicPr>
            <a:picLocks noChangeAspect="1" noChangeArrowheads="1"/>
          </p:cNvPicPr>
          <p:nvPr/>
        </p:nvPicPr>
        <p:blipFill>
          <a:blip r:embed="rId2" cstate="print"/>
          <a:srcRect/>
          <a:stretch>
            <a:fillRect/>
          </a:stretch>
        </p:blipFill>
        <p:spPr bwMode="auto">
          <a:xfrm>
            <a:off x="-357222" y="785794"/>
            <a:ext cx="9598612" cy="5072098"/>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Conclusions</a:t>
            </a:r>
            <a:endParaRPr lang="it-IT" dirty="0"/>
          </a:p>
        </p:txBody>
      </p:sp>
      <p:sp>
        <p:nvSpPr>
          <p:cNvPr id="3" name="Segnaposto contenuto 2"/>
          <p:cNvSpPr>
            <a:spLocks noGrp="1"/>
          </p:cNvSpPr>
          <p:nvPr>
            <p:ph idx="1"/>
          </p:nvPr>
        </p:nvSpPr>
        <p:spPr/>
        <p:txBody>
          <a:bodyPr>
            <a:normAutofit lnSpcReduction="10000"/>
          </a:bodyPr>
          <a:lstStyle/>
          <a:p>
            <a:r>
              <a:rPr lang="en-US" dirty="0" smtClean="0"/>
              <a:t>Approximated </a:t>
            </a:r>
            <a:r>
              <a:rPr lang="en-US" dirty="0" err="1" smtClean="0"/>
              <a:t>folksonomy</a:t>
            </a:r>
            <a:r>
              <a:rPr lang="en-US" dirty="0" smtClean="0"/>
              <a:t> mapping allows an </a:t>
            </a:r>
            <a:r>
              <a:rPr lang="en-US" dirty="0" smtClean="0">
                <a:solidFill>
                  <a:srgbClr val="00B050"/>
                </a:solidFill>
              </a:rPr>
              <a:t>efficient</a:t>
            </a:r>
            <a:r>
              <a:rPr lang="en-US" dirty="0" smtClean="0"/>
              <a:t> P2P implementation</a:t>
            </a:r>
          </a:p>
          <a:p>
            <a:r>
              <a:rPr lang="en-US" dirty="0" smtClean="0"/>
              <a:t>The information lost in approximation is prevalently </a:t>
            </a:r>
            <a:r>
              <a:rPr lang="en-US" dirty="0" smtClean="0">
                <a:solidFill>
                  <a:srgbClr val="00B050"/>
                </a:solidFill>
              </a:rPr>
              <a:t>noise </a:t>
            </a:r>
            <a:r>
              <a:rPr lang="en-US" dirty="0" smtClean="0"/>
              <a:t>(automatic filtering)</a:t>
            </a:r>
          </a:p>
          <a:p>
            <a:r>
              <a:rPr lang="en-US" dirty="0" smtClean="0"/>
              <a:t>Search navigation realizes </a:t>
            </a:r>
            <a:r>
              <a:rPr lang="en-US" dirty="0" smtClean="0">
                <a:solidFill>
                  <a:srgbClr val="00B050"/>
                </a:solidFill>
              </a:rPr>
              <a:t>vocabulary specialization</a:t>
            </a:r>
            <a:r>
              <a:rPr lang="en-US" dirty="0" smtClean="0"/>
              <a:t>, converging to narrow semantic categories</a:t>
            </a:r>
          </a:p>
          <a:p>
            <a:r>
              <a:rPr lang="en-US" dirty="0" smtClean="0"/>
              <a:t>Convergence is </a:t>
            </a:r>
            <a:r>
              <a:rPr lang="en-US" dirty="0" smtClean="0">
                <a:solidFill>
                  <a:srgbClr val="00B050"/>
                </a:solidFill>
              </a:rPr>
              <a:t>quick</a:t>
            </a:r>
            <a:r>
              <a:rPr lang="en-US" dirty="0" smtClean="0"/>
              <a:t> (and even quicker with approximation)</a:t>
            </a:r>
          </a:p>
          <a:p>
            <a:r>
              <a:rPr lang="en-US" dirty="0" smtClean="0"/>
              <a:t>DHARMA (Java implementation) is available at: </a:t>
            </a:r>
            <a:r>
              <a:rPr lang="en-US" dirty="0" smtClean="0">
                <a:solidFill>
                  <a:srgbClr val="00B050"/>
                </a:solidFill>
              </a:rPr>
              <a:t>http://likir.di.unito.it/applications</a:t>
            </a:r>
          </a:p>
          <a:p>
            <a:pPr lvl="1"/>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en-US" dirty="0" smtClean="0"/>
              <a:t>Related works</a:t>
            </a:r>
            <a:endParaRPr lang="it-IT" dirty="0"/>
          </a:p>
        </p:txBody>
      </p:sp>
      <p:sp>
        <p:nvSpPr>
          <p:cNvPr id="8" name="Segnaposto contenuto 7"/>
          <p:cNvSpPr>
            <a:spLocks noGrp="1"/>
          </p:cNvSpPr>
          <p:nvPr>
            <p:ph idx="1"/>
          </p:nvPr>
        </p:nvSpPr>
        <p:spPr/>
        <p:txBody>
          <a:bodyPr/>
          <a:lstStyle/>
          <a:p>
            <a:r>
              <a:rPr lang="en-US" dirty="0" smtClean="0"/>
              <a:t>Other attempts in mapping </a:t>
            </a:r>
            <a:r>
              <a:rPr lang="en-US" dirty="0" err="1" smtClean="0"/>
              <a:t>folksonomies</a:t>
            </a:r>
            <a:r>
              <a:rPr lang="en-US" dirty="0" smtClean="0"/>
              <a:t> on p2p systems:</a:t>
            </a:r>
          </a:p>
          <a:p>
            <a:pPr lvl="1"/>
            <a:r>
              <a:rPr lang="en-US" dirty="0" smtClean="0"/>
              <a:t>E.g. </a:t>
            </a:r>
            <a:r>
              <a:rPr lang="en-US" dirty="0" err="1" smtClean="0"/>
              <a:t>Tagster</a:t>
            </a:r>
            <a:r>
              <a:rPr lang="en-US" dirty="0" smtClean="0"/>
              <a:t> [1]</a:t>
            </a:r>
          </a:p>
          <a:p>
            <a:r>
              <a:rPr lang="en-US" dirty="0" smtClean="0"/>
              <a:t>Privacy-aware P2P online social networks</a:t>
            </a:r>
          </a:p>
          <a:p>
            <a:pPr lvl="1"/>
            <a:r>
              <a:rPr lang="en-US" dirty="0" err="1" smtClean="0"/>
              <a:t>Safebook</a:t>
            </a:r>
            <a:r>
              <a:rPr lang="en-US" dirty="0" smtClean="0"/>
              <a:t> [2], </a:t>
            </a:r>
            <a:r>
              <a:rPr lang="en-US" dirty="0" err="1" smtClean="0"/>
              <a:t>PeerSon</a:t>
            </a:r>
            <a:r>
              <a:rPr lang="en-US" dirty="0" smtClean="0"/>
              <a:t>[3], </a:t>
            </a:r>
            <a:r>
              <a:rPr lang="en-US" dirty="0" err="1" smtClean="0"/>
              <a:t>Likir</a:t>
            </a:r>
            <a:r>
              <a:rPr lang="en-US" dirty="0" smtClean="0"/>
              <a:t>[4,5]</a:t>
            </a:r>
            <a:endParaRPr lang="it-IT" dirty="0"/>
          </a:p>
        </p:txBody>
      </p:sp>
      <p:sp>
        <p:nvSpPr>
          <p:cNvPr id="3" name="Segnaposto data 2"/>
          <p:cNvSpPr>
            <a:spLocks noGrp="1"/>
          </p:cNvSpPr>
          <p:nvPr>
            <p:ph type="dt" sz="half" idx="10"/>
          </p:nvPr>
        </p:nvSpPr>
        <p:spPr>
          <a:xfrm>
            <a:off x="-214346" y="6305550"/>
            <a:ext cx="2133600" cy="476250"/>
          </a:xfrm>
        </p:spPr>
        <p:txBody>
          <a:bodyPr/>
          <a:lstStyle/>
          <a:p>
            <a:r>
              <a:rPr lang="it-IT" smtClean="0"/>
              <a:t>29/03/2010</a:t>
            </a:r>
            <a:endParaRPr lang="it-IT" dirty="0"/>
          </a:p>
        </p:txBody>
      </p:sp>
      <p:sp>
        <p:nvSpPr>
          <p:cNvPr id="4" name="Segnaposto piè di pagina 3"/>
          <p:cNvSpPr>
            <a:spLocks noGrp="1"/>
          </p:cNvSpPr>
          <p:nvPr>
            <p:ph type="ftr" sz="quarter" idx="11"/>
          </p:nvPr>
        </p:nvSpPr>
        <p:spPr>
          <a:xfrm>
            <a:off x="2962292" y="6305550"/>
            <a:ext cx="4181476" cy="476250"/>
          </a:xfrm>
        </p:spPr>
        <p:txBody>
          <a:bodyPr/>
          <a:lstStyle/>
          <a:p>
            <a:r>
              <a:rPr lang="en-US" dirty="0" smtClean="0"/>
              <a:t>SESOC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5" name="Segnaposto numero diapositiva 4"/>
          <p:cNvSpPr>
            <a:spLocks noGrp="1"/>
          </p:cNvSpPr>
          <p:nvPr>
            <p:ph type="sldNum" sz="quarter" idx="12"/>
          </p:nvPr>
        </p:nvSpPr>
        <p:spPr/>
        <p:txBody>
          <a:bodyPr/>
          <a:lstStyle/>
          <a:p>
            <a:fld id="{C33420EC-57CF-40F3-93C8-D1C8DA16CB96}" type="slidenum">
              <a:rPr lang="it-IT" smtClean="0"/>
              <a:pPr/>
              <a:t>29</a:t>
            </a:fld>
            <a:endParaRPr lang="it-IT"/>
          </a:p>
        </p:txBody>
      </p:sp>
      <p:sp>
        <p:nvSpPr>
          <p:cNvPr id="9" name="CasellaDiTesto 8"/>
          <p:cNvSpPr txBox="1"/>
          <p:nvPr/>
        </p:nvSpPr>
        <p:spPr>
          <a:xfrm>
            <a:off x="1643042" y="4643446"/>
            <a:ext cx="5925853" cy="1631216"/>
          </a:xfrm>
          <a:prstGeom prst="rect">
            <a:avLst/>
          </a:prstGeom>
          <a:noFill/>
        </p:spPr>
        <p:txBody>
          <a:bodyPr wrap="none" rtlCol="0">
            <a:spAutoFit/>
          </a:bodyPr>
          <a:lstStyle/>
          <a:p>
            <a:r>
              <a:rPr lang="en-US" sz="2000" dirty="0" smtClean="0"/>
              <a:t>[1] </a:t>
            </a:r>
            <a:r>
              <a:rPr lang="it-IT" sz="2000" dirty="0" err="1" smtClean="0"/>
              <a:t>G</a:t>
            </a:r>
            <a:r>
              <a:rPr lang="it-IT" sz="2000" dirty="0" err="1" smtClean="0">
                <a:latin typeface="Calibri"/>
              </a:rPr>
              <a:t>ö</a:t>
            </a:r>
            <a:r>
              <a:rPr lang="it-IT" sz="2000" dirty="0" err="1" smtClean="0"/>
              <a:t>rlitz</a:t>
            </a:r>
            <a:r>
              <a:rPr lang="it-IT" sz="2000" dirty="0" smtClean="0"/>
              <a:t>, </a:t>
            </a:r>
            <a:r>
              <a:rPr lang="it-IT" sz="2000" dirty="0" err="1" smtClean="0"/>
              <a:t>Sizov</a:t>
            </a:r>
            <a:r>
              <a:rPr lang="it-IT" sz="2000" dirty="0" smtClean="0"/>
              <a:t>, </a:t>
            </a:r>
            <a:r>
              <a:rPr lang="it-IT" sz="2000" dirty="0" err="1" smtClean="0"/>
              <a:t>Staab</a:t>
            </a:r>
            <a:r>
              <a:rPr lang="it-IT" sz="2000" dirty="0" smtClean="0"/>
              <a:t> – ESWC 2008</a:t>
            </a:r>
          </a:p>
          <a:p>
            <a:r>
              <a:rPr lang="it-IT" sz="2000" dirty="0" smtClean="0"/>
              <a:t>[2] </a:t>
            </a:r>
            <a:r>
              <a:rPr lang="it-IT" sz="2000" dirty="0" err="1" smtClean="0"/>
              <a:t>Cutillo</a:t>
            </a:r>
            <a:r>
              <a:rPr lang="it-IT" sz="2000" dirty="0" smtClean="0"/>
              <a:t>,  Molva,  </a:t>
            </a:r>
            <a:r>
              <a:rPr lang="it-IT" sz="2000" dirty="0" err="1" smtClean="0"/>
              <a:t>Strufe</a:t>
            </a:r>
            <a:r>
              <a:rPr lang="it-IT" sz="2000" dirty="0" smtClean="0"/>
              <a:t> – WONS 2009</a:t>
            </a:r>
            <a:endParaRPr lang="de-DE" sz="2000" dirty="0" smtClean="0"/>
          </a:p>
          <a:p>
            <a:r>
              <a:rPr lang="de-DE" sz="2000" dirty="0" smtClean="0"/>
              <a:t>[3] Buchegger,  </a:t>
            </a:r>
            <a:r>
              <a:rPr lang="de-DE" sz="2000" dirty="0" err="1" smtClean="0"/>
              <a:t>Schöiberg</a:t>
            </a:r>
            <a:r>
              <a:rPr lang="de-DE" sz="2000" dirty="0" smtClean="0"/>
              <a:t>,  </a:t>
            </a:r>
            <a:r>
              <a:rPr lang="de-DE" sz="2000" dirty="0" err="1" smtClean="0"/>
              <a:t>Vu</a:t>
            </a:r>
            <a:r>
              <a:rPr lang="de-DE" sz="2000" dirty="0" smtClean="0"/>
              <a:t>,  </a:t>
            </a:r>
            <a:r>
              <a:rPr lang="de-DE" sz="2000" dirty="0" err="1" smtClean="0"/>
              <a:t>Datta</a:t>
            </a:r>
            <a:r>
              <a:rPr lang="de-DE" sz="2000" dirty="0" smtClean="0"/>
              <a:t> – </a:t>
            </a:r>
            <a:r>
              <a:rPr lang="de-DE" sz="2000" dirty="0" err="1" smtClean="0"/>
              <a:t>SocialNets</a:t>
            </a:r>
            <a:r>
              <a:rPr lang="de-DE" sz="2000" dirty="0" smtClean="0"/>
              <a:t> 2009</a:t>
            </a:r>
          </a:p>
          <a:p>
            <a:r>
              <a:rPr lang="de-DE" sz="2000" dirty="0" smtClean="0"/>
              <a:t>[4] </a:t>
            </a:r>
            <a:r>
              <a:rPr lang="en-US" sz="2000" dirty="0" smtClean="0"/>
              <a:t>Aiello, </a:t>
            </a:r>
            <a:r>
              <a:rPr lang="en-US" sz="2000" dirty="0" err="1" smtClean="0"/>
              <a:t>Milanesio</a:t>
            </a:r>
            <a:r>
              <a:rPr lang="en-US" sz="2000" dirty="0" smtClean="0"/>
              <a:t>, </a:t>
            </a:r>
            <a:r>
              <a:rPr lang="en-US" sz="2000" dirty="0" err="1" smtClean="0"/>
              <a:t>Ruffo</a:t>
            </a:r>
            <a:r>
              <a:rPr lang="en-US" sz="2000" dirty="0" smtClean="0"/>
              <a:t>, </a:t>
            </a:r>
            <a:r>
              <a:rPr lang="en-US" sz="2000" dirty="0" err="1" smtClean="0"/>
              <a:t>Schifanella</a:t>
            </a:r>
            <a:r>
              <a:rPr lang="en-US" sz="2000" dirty="0" smtClean="0"/>
              <a:t> – P2P 2008</a:t>
            </a:r>
          </a:p>
          <a:p>
            <a:r>
              <a:rPr lang="en-US" sz="2000" dirty="0" smtClean="0"/>
              <a:t>[5] Aiello, </a:t>
            </a:r>
            <a:r>
              <a:rPr lang="en-US" sz="2000" dirty="0" err="1" smtClean="0"/>
              <a:t>Ruffo</a:t>
            </a:r>
            <a:r>
              <a:rPr lang="en-US" sz="2000" dirty="0" smtClean="0"/>
              <a:t> – SESOC 2010</a:t>
            </a:r>
            <a:endParaRPr lang="it-IT"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142852"/>
            <a:ext cx="7498080" cy="1143000"/>
          </a:xfrm>
        </p:spPr>
        <p:txBody>
          <a:bodyPr/>
          <a:lstStyle/>
          <a:p>
            <a:r>
              <a:rPr lang="en-US" dirty="0" smtClean="0"/>
              <a:t>Motivations</a:t>
            </a:r>
            <a:endParaRPr lang="it-IT" dirty="0"/>
          </a:p>
        </p:txBody>
      </p:sp>
      <p:sp>
        <p:nvSpPr>
          <p:cNvPr id="3" name="Segnaposto contenuto 2"/>
          <p:cNvSpPr>
            <a:spLocks noGrp="1"/>
          </p:cNvSpPr>
          <p:nvPr>
            <p:ph idx="1"/>
          </p:nvPr>
        </p:nvSpPr>
        <p:spPr>
          <a:xfrm>
            <a:off x="1000100" y="1357298"/>
            <a:ext cx="8143900" cy="4800600"/>
          </a:xfrm>
        </p:spPr>
        <p:txBody>
          <a:bodyPr>
            <a:normAutofit lnSpcReduction="10000"/>
          </a:bodyPr>
          <a:lstStyle/>
          <a:p>
            <a:r>
              <a:rPr lang="en-US" dirty="0" smtClean="0"/>
              <a:t>Direct search </a:t>
            </a:r>
          </a:p>
          <a:p>
            <a:r>
              <a:rPr lang="en-US" dirty="0" smtClean="0"/>
              <a:t>Navigational search</a:t>
            </a:r>
          </a:p>
          <a:p>
            <a:pPr lvl="1"/>
            <a:r>
              <a:rPr lang="en-US" dirty="0" smtClean="0">
                <a:solidFill>
                  <a:srgbClr val="FF0000"/>
                </a:solidFill>
              </a:rPr>
              <a:t>Taxonomies </a:t>
            </a:r>
            <a:r>
              <a:rPr lang="en-US" dirty="0" smtClean="0"/>
              <a:t>(e.g. Yahoo! directory): not successful</a:t>
            </a:r>
          </a:p>
          <a:p>
            <a:pPr lvl="1"/>
            <a:r>
              <a:rPr lang="en-US" dirty="0" err="1" smtClean="0">
                <a:solidFill>
                  <a:srgbClr val="00B050"/>
                </a:solidFill>
              </a:rPr>
              <a:t>Folksonomies</a:t>
            </a:r>
            <a:r>
              <a:rPr lang="en-US" dirty="0" smtClean="0"/>
              <a:t>: successfully emerging thanks to the social web</a:t>
            </a:r>
          </a:p>
          <a:p>
            <a:r>
              <a:rPr lang="en-US" dirty="0" smtClean="0"/>
              <a:t>Tag-based search engine on DHTs is profitable</a:t>
            </a:r>
          </a:p>
          <a:p>
            <a:pPr lvl="1"/>
            <a:r>
              <a:rPr lang="en-US" dirty="0" smtClean="0"/>
              <a:t>Applications layered on DHTs use exact match search (e.g. </a:t>
            </a:r>
            <a:r>
              <a:rPr lang="en-US" dirty="0" err="1" smtClean="0"/>
              <a:t>eMule</a:t>
            </a:r>
            <a:r>
              <a:rPr lang="en-US" dirty="0" smtClean="0"/>
              <a:t>) </a:t>
            </a:r>
            <a:r>
              <a:rPr lang="en-US" dirty="0" smtClean="0">
                <a:sym typeface="Wingdings" pitchFamily="2" charset="2"/>
              </a:rPr>
              <a:t> </a:t>
            </a:r>
            <a:r>
              <a:rPr lang="en-US" dirty="0" err="1" smtClean="0">
                <a:sym typeface="Wingdings" pitchFamily="2" charset="2"/>
              </a:rPr>
              <a:t>f</a:t>
            </a:r>
            <a:r>
              <a:rPr lang="en-US" dirty="0" err="1" smtClean="0"/>
              <a:t>olksonomic</a:t>
            </a:r>
            <a:r>
              <a:rPr lang="en-US" dirty="0" smtClean="0"/>
              <a:t> search adds </a:t>
            </a:r>
            <a:r>
              <a:rPr lang="en-US" dirty="0" smtClean="0">
                <a:solidFill>
                  <a:srgbClr val="00B050"/>
                </a:solidFill>
              </a:rPr>
              <a:t>flexibility</a:t>
            </a:r>
          </a:p>
          <a:p>
            <a:pPr lvl="1"/>
            <a:r>
              <a:rPr lang="en-US" dirty="0" smtClean="0"/>
              <a:t>Recent research activity on P2P for privacy-aware online social networks</a:t>
            </a:r>
          </a:p>
          <a:p>
            <a:pPr lvl="2"/>
            <a:r>
              <a:rPr lang="en-US" dirty="0" err="1" smtClean="0"/>
              <a:t>Folksonomic</a:t>
            </a:r>
            <a:r>
              <a:rPr lang="en-US" dirty="0" smtClean="0"/>
              <a:t> search engine is an important OSN feature</a:t>
            </a:r>
          </a:p>
          <a:p>
            <a:pPr lvl="2"/>
            <a:endParaRPr lang="en-US" dirty="0" smtClean="0"/>
          </a:p>
          <a:p>
            <a:pPr lvl="1"/>
            <a:endParaRPr lang="en-US" dirty="0" smtClean="0"/>
          </a:p>
          <a:p>
            <a:pPr lvl="1"/>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unito-logo"/>
          <p:cNvPicPr>
            <a:picLocks noChangeAspect="1" noChangeArrowheads="1"/>
          </p:cNvPicPr>
          <p:nvPr/>
        </p:nvPicPr>
        <p:blipFill>
          <a:blip r:embed="rId2" cstate="print"/>
          <a:srcRect/>
          <a:stretch>
            <a:fillRect/>
          </a:stretch>
        </p:blipFill>
        <p:spPr bwMode="auto">
          <a:xfrm>
            <a:off x="7033210" y="4429132"/>
            <a:ext cx="2110790" cy="2071702"/>
          </a:xfrm>
          <a:prstGeom prst="rect">
            <a:avLst/>
          </a:prstGeom>
          <a:noFill/>
        </p:spPr>
      </p:pic>
      <p:sp>
        <p:nvSpPr>
          <p:cNvPr id="10" name="CasellaDiTesto 9"/>
          <p:cNvSpPr txBox="1"/>
          <p:nvPr/>
        </p:nvSpPr>
        <p:spPr>
          <a:xfrm>
            <a:off x="2193568" y="3857628"/>
            <a:ext cx="5521704" cy="892552"/>
          </a:xfrm>
          <a:prstGeom prst="rect">
            <a:avLst/>
          </a:prstGeom>
          <a:noFill/>
        </p:spPr>
        <p:txBody>
          <a:bodyPr wrap="none" rtlCol="0">
            <a:spAutoFit/>
          </a:bodyPr>
          <a:lstStyle/>
          <a:p>
            <a:pPr algn="ctr"/>
            <a:r>
              <a:rPr lang="en-US" sz="2600" dirty="0" smtClean="0">
                <a:solidFill>
                  <a:srgbClr val="00B050"/>
                </a:solidFill>
              </a:rPr>
              <a:t>Speaker: Luca Maria Aiello, PhD student</a:t>
            </a:r>
          </a:p>
          <a:p>
            <a:pPr algn="ctr"/>
            <a:r>
              <a:rPr lang="en-US" sz="2600" i="1" dirty="0" smtClean="0"/>
              <a:t>aiello@di.unito.it</a:t>
            </a:r>
            <a:endParaRPr lang="it-IT" sz="2600" i="1" dirty="0"/>
          </a:p>
        </p:txBody>
      </p:sp>
      <p:sp>
        <p:nvSpPr>
          <p:cNvPr id="12" name="Titolo 1"/>
          <p:cNvSpPr txBox="1">
            <a:spLocks/>
          </p:cNvSpPr>
          <p:nvPr/>
        </p:nvSpPr>
        <p:spPr>
          <a:xfrm>
            <a:off x="1880268" y="2071678"/>
            <a:ext cx="6263632" cy="642942"/>
          </a:xfrm>
          <a:prstGeom prst="rect">
            <a:avLst/>
          </a:prstGeom>
        </p:spPr>
        <p:txBody>
          <a:bodyPr anchor="b">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Calibri" pitchFamily="34" charset="0"/>
                <a:ea typeface="+mj-ea"/>
                <a:cs typeface="+mj-cs"/>
              </a:rPr>
              <a:t>Thank you for your attention!</a:t>
            </a:r>
            <a:endParaRPr kumimoji="0" lang="it-IT"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
        <p:nvSpPr>
          <p:cNvPr id="7" name="CasellaDiTesto 6"/>
          <p:cNvSpPr txBox="1"/>
          <p:nvPr/>
        </p:nvSpPr>
        <p:spPr>
          <a:xfrm>
            <a:off x="1285884" y="416462"/>
            <a:ext cx="7643834" cy="369332"/>
          </a:xfrm>
          <a:prstGeom prst="rect">
            <a:avLst/>
          </a:prstGeom>
          <a:noFill/>
        </p:spPr>
        <p:txBody>
          <a:bodyPr wrap="square" rtlCol="0">
            <a:spAutoFit/>
          </a:bodyPr>
          <a:lstStyle/>
          <a:p>
            <a:pPr algn="ctr"/>
            <a:r>
              <a:rPr lang="en-US" dirty="0" smtClean="0"/>
              <a:t>Seventh International Workshop on Hot Topics in Peer-to-Peer Systems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Folksonomies</a:t>
            </a:r>
            <a:r>
              <a:rPr lang="en-US" dirty="0" smtClean="0"/>
              <a:t> structure</a:t>
            </a:r>
            <a:endParaRPr lang="it-IT" dirty="0"/>
          </a:p>
        </p:txBody>
      </p:sp>
      <p:sp>
        <p:nvSpPr>
          <p:cNvPr id="3" name="Segnaposto contenuto 2"/>
          <p:cNvSpPr>
            <a:spLocks noGrp="1"/>
          </p:cNvSpPr>
          <p:nvPr>
            <p:ph idx="1"/>
          </p:nvPr>
        </p:nvSpPr>
        <p:spPr/>
        <p:txBody>
          <a:bodyPr/>
          <a:lstStyle/>
          <a:p>
            <a:r>
              <a:rPr lang="en-US" dirty="0" smtClean="0"/>
              <a:t>Represented as a tripartite </a:t>
            </a:r>
            <a:r>
              <a:rPr lang="en-US" dirty="0" err="1" smtClean="0"/>
              <a:t>hypergraph</a:t>
            </a:r>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4</a:t>
            </a:fld>
            <a:endParaRPr lang="it-IT"/>
          </a:p>
        </p:txBody>
      </p:sp>
      <p:sp>
        <p:nvSpPr>
          <p:cNvPr id="9" name="Rettangolo 8"/>
          <p:cNvSpPr/>
          <p:nvPr/>
        </p:nvSpPr>
        <p:spPr>
          <a:xfrm>
            <a:off x="4000496" y="5286388"/>
            <a:ext cx="1571636" cy="785818"/>
          </a:xfrm>
          <a:prstGeom prst="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Metallica</a:t>
            </a:r>
            <a:endParaRPr lang="it-IT" sz="2400" dirty="0">
              <a:solidFill>
                <a:schemeClr val="tx1"/>
              </a:solidFill>
            </a:endParaRPr>
          </a:p>
        </p:txBody>
      </p:sp>
      <p:sp>
        <p:nvSpPr>
          <p:cNvPr id="10" name="Rettangolo 9"/>
          <p:cNvSpPr/>
          <p:nvPr/>
        </p:nvSpPr>
        <p:spPr>
          <a:xfrm>
            <a:off x="6643702" y="5286388"/>
            <a:ext cx="1571636" cy="785818"/>
          </a:xfrm>
          <a:prstGeom prst="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Iron Maiden</a:t>
            </a:r>
            <a:endParaRPr lang="it-IT" sz="2400" dirty="0">
              <a:solidFill>
                <a:schemeClr val="tx1"/>
              </a:solidFill>
            </a:endParaRPr>
          </a:p>
        </p:txBody>
      </p:sp>
      <p:sp>
        <p:nvSpPr>
          <p:cNvPr id="13" name="Ovale 12"/>
          <p:cNvSpPr/>
          <p:nvPr/>
        </p:nvSpPr>
        <p:spPr>
          <a:xfrm>
            <a:off x="3571868" y="2285992"/>
            <a:ext cx="1928826" cy="1000132"/>
          </a:xfrm>
          <a:prstGeom prst="ellipse">
            <a:avLst/>
          </a:prstGeom>
          <a:solidFill>
            <a:srgbClr val="8CF47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metal</a:t>
            </a:r>
            <a:endParaRPr lang="it-IT" sz="2400" dirty="0">
              <a:solidFill>
                <a:schemeClr val="tx1"/>
              </a:solidFill>
            </a:endParaRPr>
          </a:p>
        </p:txBody>
      </p:sp>
      <p:sp>
        <p:nvSpPr>
          <p:cNvPr id="14" name="Ovale 13"/>
          <p:cNvSpPr/>
          <p:nvPr/>
        </p:nvSpPr>
        <p:spPr>
          <a:xfrm>
            <a:off x="6143636" y="2214554"/>
            <a:ext cx="1928826" cy="1000132"/>
          </a:xfrm>
          <a:prstGeom prst="ellipse">
            <a:avLst/>
          </a:prstGeom>
          <a:solidFill>
            <a:srgbClr val="8CF47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classic</a:t>
            </a:r>
            <a:endParaRPr lang="it-IT" sz="2400" dirty="0">
              <a:solidFill>
                <a:schemeClr val="tx1"/>
              </a:solidFill>
            </a:endParaRPr>
          </a:p>
        </p:txBody>
      </p:sp>
      <p:sp>
        <p:nvSpPr>
          <p:cNvPr id="16" name="Rettangolo arrotondato 15"/>
          <p:cNvSpPr/>
          <p:nvPr/>
        </p:nvSpPr>
        <p:spPr>
          <a:xfrm>
            <a:off x="1500166" y="3786190"/>
            <a:ext cx="1500198" cy="928694"/>
          </a:xfrm>
          <a:prstGeom prst="roundRect">
            <a:avLst>
              <a:gd name="adj" fmla="val 35040"/>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John</a:t>
            </a:r>
            <a:endParaRPr lang="it-IT" sz="2400" dirty="0">
              <a:solidFill>
                <a:schemeClr val="tx1"/>
              </a:solidFill>
            </a:endParaRPr>
          </a:p>
        </p:txBody>
      </p:sp>
      <p:sp>
        <p:nvSpPr>
          <p:cNvPr id="17" name="Ovale 16"/>
          <p:cNvSpPr/>
          <p:nvPr/>
        </p:nvSpPr>
        <p:spPr>
          <a:xfrm>
            <a:off x="4286248" y="4786322"/>
            <a:ext cx="142876" cy="142876"/>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Connettore 1 18"/>
          <p:cNvCxnSpPr>
            <a:stCxn id="16" idx="3"/>
            <a:endCxn id="17" idx="2"/>
          </p:cNvCxnSpPr>
          <p:nvPr/>
        </p:nvCxnSpPr>
        <p:spPr>
          <a:xfrm>
            <a:off x="3000364" y="4250537"/>
            <a:ext cx="1285884" cy="607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a:stCxn id="13" idx="4"/>
            <a:endCxn id="17" idx="0"/>
          </p:cNvCxnSpPr>
          <p:nvPr/>
        </p:nvCxnSpPr>
        <p:spPr>
          <a:xfrm rot="5400000">
            <a:off x="3696885" y="3946926"/>
            <a:ext cx="1500198" cy="178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a:stCxn id="17" idx="5"/>
            <a:endCxn id="9" idx="0"/>
          </p:cNvCxnSpPr>
          <p:nvPr/>
        </p:nvCxnSpPr>
        <p:spPr>
          <a:xfrm rot="16200000" flipH="1">
            <a:off x="4408200" y="4908274"/>
            <a:ext cx="378114" cy="378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e 32"/>
          <p:cNvSpPr/>
          <p:nvPr/>
        </p:nvSpPr>
        <p:spPr>
          <a:xfrm>
            <a:off x="6572264" y="4000504"/>
            <a:ext cx="142876" cy="142876"/>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4" name="Connettore 1 33"/>
          <p:cNvCxnSpPr>
            <a:stCxn id="16" idx="3"/>
            <a:endCxn id="33" idx="2"/>
          </p:cNvCxnSpPr>
          <p:nvPr/>
        </p:nvCxnSpPr>
        <p:spPr>
          <a:xfrm flipV="1">
            <a:off x="3000364" y="4071942"/>
            <a:ext cx="3571900" cy="178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ttore 1 34"/>
          <p:cNvCxnSpPr>
            <a:stCxn id="14" idx="4"/>
            <a:endCxn id="33" idx="0"/>
          </p:cNvCxnSpPr>
          <p:nvPr/>
        </p:nvCxnSpPr>
        <p:spPr>
          <a:xfrm rot="5400000">
            <a:off x="6482967" y="3375422"/>
            <a:ext cx="785818" cy="4643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ttore 1 35"/>
          <p:cNvCxnSpPr>
            <a:stCxn id="33" idx="4"/>
            <a:endCxn id="10" idx="0"/>
          </p:cNvCxnSpPr>
          <p:nvPr/>
        </p:nvCxnSpPr>
        <p:spPr>
          <a:xfrm rot="16200000" flipH="1">
            <a:off x="6465107" y="4321975"/>
            <a:ext cx="1143008" cy="785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e 42"/>
          <p:cNvSpPr/>
          <p:nvPr/>
        </p:nvSpPr>
        <p:spPr>
          <a:xfrm>
            <a:off x="5000628" y="4643446"/>
            <a:ext cx="142876" cy="142876"/>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4" name="Connettore 1 43"/>
          <p:cNvCxnSpPr>
            <a:stCxn id="16" idx="3"/>
            <a:endCxn id="43" idx="2"/>
          </p:cNvCxnSpPr>
          <p:nvPr/>
        </p:nvCxnSpPr>
        <p:spPr>
          <a:xfrm>
            <a:off x="3000364" y="4250537"/>
            <a:ext cx="2000264" cy="4643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a:stCxn id="13" idx="4"/>
            <a:endCxn id="43" idx="0"/>
          </p:cNvCxnSpPr>
          <p:nvPr/>
        </p:nvCxnSpPr>
        <p:spPr>
          <a:xfrm rot="16200000" flipH="1">
            <a:off x="4125512" y="3696892"/>
            <a:ext cx="1357322" cy="535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1 45"/>
          <p:cNvCxnSpPr>
            <a:stCxn id="43" idx="6"/>
            <a:endCxn id="10" idx="0"/>
          </p:cNvCxnSpPr>
          <p:nvPr/>
        </p:nvCxnSpPr>
        <p:spPr>
          <a:xfrm>
            <a:off x="5143504" y="4714884"/>
            <a:ext cx="2286016" cy="571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Tag-Resource Graph (TRG)</a:t>
            </a:r>
            <a:endParaRPr lang="it-IT" dirty="0"/>
          </a:p>
        </p:txBody>
      </p:sp>
      <p:sp>
        <p:nvSpPr>
          <p:cNvPr id="3" name="Segnaposto contenuto 2"/>
          <p:cNvSpPr>
            <a:spLocks noGrp="1"/>
          </p:cNvSpPr>
          <p:nvPr>
            <p:ph idx="1"/>
          </p:nvPr>
        </p:nvSpPr>
        <p:spPr/>
        <p:txBody>
          <a:bodyPr/>
          <a:lstStyle/>
          <a:p>
            <a:r>
              <a:rPr lang="en-US" dirty="0" smtClean="0"/>
              <a:t>Projection on user dimension</a:t>
            </a:r>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5</a:t>
            </a:fld>
            <a:endParaRPr lang="it-IT"/>
          </a:p>
        </p:txBody>
      </p:sp>
      <p:sp>
        <p:nvSpPr>
          <p:cNvPr id="9" name="Rettangolo 8"/>
          <p:cNvSpPr/>
          <p:nvPr/>
        </p:nvSpPr>
        <p:spPr>
          <a:xfrm>
            <a:off x="4000496" y="5286388"/>
            <a:ext cx="1571636" cy="785818"/>
          </a:xfrm>
          <a:prstGeom prst="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Metallica</a:t>
            </a:r>
            <a:endParaRPr lang="it-IT" sz="2400" dirty="0">
              <a:solidFill>
                <a:schemeClr val="tx1"/>
              </a:solidFill>
            </a:endParaRPr>
          </a:p>
        </p:txBody>
      </p:sp>
      <p:sp>
        <p:nvSpPr>
          <p:cNvPr id="10" name="Rettangolo 9"/>
          <p:cNvSpPr/>
          <p:nvPr/>
        </p:nvSpPr>
        <p:spPr>
          <a:xfrm>
            <a:off x="6643702" y="5286388"/>
            <a:ext cx="1571636" cy="785818"/>
          </a:xfrm>
          <a:prstGeom prst="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Iron Maiden</a:t>
            </a:r>
            <a:endParaRPr lang="it-IT" sz="2400" dirty="0">
              <a:solidFill>
                <a:schemeClr val="tx1"/>
              </a:solidFill>
            </a:endParaRPr>
          </a:p>
        </p:txBody>
      </p:sp>
      <p:sp>
        <p:nvSpPr>
          <p:cNvPr id="13" name="Ovale 12"/>
          <p:cNvSpPr/>
          <p:nvPr/>
        </p:nvSpPr>
        <p:spPr>
          <a:xfrm>
            <a:off x="3571868" y="2285992"/>
            <a:ext cx="1928826" cy="1000132"/>
          </a:xfrm>
          <a:prstGeom prst="ellipse">
            <a:avLst/>
          </a:prstGeom>
          <a:solidFill>
            <a:srgbClr val="8CF47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metal</a:t>
            </a:r>
            <a:endParaRPr lang="it-IT" sz="2400" dirty="0">
              <a:solidFill>
                <a:schemeClr val="tx1"/>
              </a:solidFill>
            </a:endParaRPr>
          </a:p>
        </p:txBody>
      </p:sp>
      <p:sp>
        <p:nvSpPr>
          <p:cNvPr id="14" name="Ovale 13"/>
          <p:cNvSpPr/>
          <p:nvPr/>
        </p:nvSpPr>
        <p:spPr>
          <a:xfrm>
            <a:off x="6143636" y="2214554"/>
            <a:ext cx="1928826" cy="1000132"/>
          </a:xfrm>
          <a:prstGeom prst="ellipse">
            <a:avLst/>
          </a:prstGeom>
          <a:solidFill>
            <a:srgbClr val="8CF47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classic</a:t>
            </a:r>
            <a:endParaRPr lang="it-IT" sz="2400" dirty="0">
              <a:solidFill>
                <a:schemeClr val="tx1"/>
              </a:solidFill>
            </a:endParaRPr>
          </a:p>
        </p:txBody>
      </p:sp>
      <p:sp>
        <p:nvSpPr>
          <p:cNvPr id="16" name="Rettangolo arrotondato 15"/>
          <p:cNvSpPr/>
          <p:nvPr/>
        </p:nvSpPr>
        <p:spPr>
          <a:xfrm>
            <a:off x="1500166" y="3786190"/>
            <a:ext cx="1500198" cy="928694"/>
          </a:xfrm>
          <a:prstGeom prst="roundRect">
            <a:avLst>
              <a:gd name="adj" fmla="val 35040"/>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John</a:t>
            </a:r>
            <a:endParaRPr lang="it-IT" sz="2400" dirty="0">
              <a:solidFill>
                <a:schemeClr val="tx1"/>
              </a:solidFill>
            </a:endParaRPr>
          </a:p>
        </p:txBody>
      </p:sp>
      <p:sp>
        <p:nvSpPr>
          <p:cNvPr id="17" name="Ovale 16"/>
          <p:cNvSpPr/>
          <p:nvPr/>
        </p:nvSpPr>
        <p:spPr>
          <a:xfrm>
            <a:off x="4286248" y="4786322"/>
            <a:ext cx="142876" cy="142876"/>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Connettore 1 18"/>
          <p:cNvCxnSpPr>
            <a:stCxn id="16" idx="3"/>
            <a:endCxn id="17" idx="2"/>
          </p:cNvCxnSpPr>
          <p:nvPr/>
        </p:nvCxnSpPr>
        <p:spPr>
          <a:xfrm>
            <a:off x="3000364" y="4250537"/>
            <a:ext cx="1285884" cy="6072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a:stCxn id="13" idx="4"/>
            <a:endCxn id="17" idx="0"/>
          </p:cNvCxnSpPr>
          <p:nvPr/>
        </p:nvCxnSpPr>
        <p:spPr>
          <a:xfrm rot="5400000">
            <a:off x="3696885" y="3946926"/>
            <a:ext cx="1500198" cy="178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a:stCxn id="17" idx="5"/>
            <a:endCxn id="9" idx="0"/>
          </p:cNvCxnSpPr>
          <p:nvPr/>
        </p:nvCxnSpPr>
        <p:spPr>
          <a:xfrm rot="16200000" flipH="1">
            <a:off x="4408200" y="4908274"/>
            <a:ext cx="378114" cy="378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e 32"/>
          <p:cNvSpPr/>
          <p:nvPr/>
        </p:nvSpPr>
        <p:spPr>
          <a:xfrm>
            <a:off x="6572264" y="4000504"/>
            <a:ext cx="142876" cy="142876"/>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4" name="Connettore 1 33"/>
          <p:cNvCxnSpPr>
            <a:stCxn id="16" idx="3"/>
            <a:endCxn id="33" idx="2"/>
          </p:cNvCxnSpPr>
          <p:nvPr/>
        </p:nvCxnSpPr>
        <p:spPr>
          <a:xfrm flipV="1">
            <a:off x="3000364" y="4071942"/>
            <a:ext cx="3571900" cy="178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ttore 1 34"/>
          <p:cNvCxnSpPr>
            <a:stCxn id="14" idx="4"/>
            <a:endCxn id="33" idx="0"/>
          </p:cNvCxnSpPr>
          <p:nvPr/>
        </p:nvCxnSpPr>
        <p:spPr>
          <a:xfrm rot="5400000">
            <a:off x="6482967" y="3375422"/>
            <a:ext cx="785818" cy="4643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ttore 1 35"/>
          <p:cNvCxnSpPr>
            <a:stCxn id="33" idx="4"/>
            <a:endCxn id="10" idx="0"/>
          </p:cNvCxnSpPr>
          <p:nvPr/>
        </p:nvCxnSpPr>
        <p:spPr>
          <a:xfrm rot="16200000" flipH="1">
            <a:off x="6465107" y="4321975"/>
            <a:ext cx="1143008" cy="785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e 42"/>
          <p:cNvSpPr/>
          <p:nvPr/>
        </p:nvSpPr>
        <p:spPr>
          <a:xfrm>
            <a:off x="5000628" y="4643446"/>
            <a:ext cx="142876" cy="142876"/>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4" name="Connettore 1 43"/>
          <p:cNvCxnSpPr>
            <a:stCxn id="16" idx="3"/>
            <a:endCxn id="43" idx="2"/>
          </p:cNvCxnSpPr>
          <p:nvPr/>
        </p:nvCxnSpPr>
        <p:spPr>
          <a:xfrm>
            <a:off x="3000364" y="4250537"/>
            <a:ext cx="2000264" cy="4643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a:stCxn id="13" idx="4"/>
            <a:endCxn id="43" idx="0"/>
          </p:cNvCxnSpPr>
          <p:nvPr/>
        </p:nvCxnSpPr>
        <p:spPr>
          <a:xfrm rot="16200000" flipH="1">
            <a:off x="4125512" y="3696892"/>
            <a:ext cx="1357322" cy="535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1 45"/>
          <p:cNvCxnSpPr>
            <a:stCxn id="43" idx="6"/>
            <a:endCxn id="10" idx="0"/>
          </p:cNvCxnSpPr>
          <p:nvPr/>
        </p:nvCxnSpPr>
        <p:spPr>
          <a:xfrm>
            <a:off x="5143504" y="4714884"/>
            <a:ext cx="2286016" cy="571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a:stCxn id="13" idx="4"/>
            <a:endCxn id="9" idx="0"/>
          </p:cNvCxnSpPr>
          <p:nvPr/>
        </p:nvCxnSpPr>
        <p:spPr>
          <a:xfrm rot="16200000" flipH="1">
            <a:off x="3661165" y="4161239"/>
            <a:ext cx="2000264" cy="2500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1 26"/>
          <p:cNvCxnSpPr>
            <a:stCxn id="13" idx="4"/>
            <a:endCxn id="10" idx="0"/>
          </p:cNvCxnSpPr>
          <p:nvPr/>
        </p:nvCxnSpPr>
        <p:spPr>
          <a:xfrm rot="16200000" flipH="1">
            <a:off x="4982768" y="2839636"/>
            <a:ext cx="2000264" cy="28932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ttore 1 29"/>
          <p:cNvCxnSpPr>
            <a:stCxn id="14" idx="4"/>
            <a:endCxn id="10" idx="0"/>
          </p:cNvCxnSpPr>
          <p:nvPr/>
        </p:nvCxnSpPr>
        <p:spPr>
          <a:xfrm rot="16200000" flipH="1">
            <a:off x="6232933" y="4089801"/>
            <a:ext cx="2071702" cy="3214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Segnaposto contenuto 2"/>
          <p:cNvSpPr txBox="1">
            <a:spLocks/>
          </p:cNvSpPr>
          <p:nvPr/>
        </p:nvSpPr>
        <p:spPr>
          <a:xfrm>
            <a:off x="1000100" y="3429000"/>
            <a:ext cx="3357586" cy="321471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Bipartite graph</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400" dirty="0" smtClean="0"/>
              <a:t>Edges are weighted depending on number of tag assignments</a:t>
            </a:r>
            <a:endParaRPr kumimoji="0" lang="it-IT"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0" name="CasellaDiTesto 39"/>
          <p:cNvSpPr txBox="1"/>
          <p:nvPr/>
        </p:nvSpPr>
        <p:spPr>
          <a:xfrm>
            <a:off x="5929322" y="3857628"/>
            <a:ext cx="340158" cy="461665"/>
          </a:xfrm>
          <a:prstGeom prst="rect">
            <a:avLst/>
          </a:prstGeom>
          <a:noFill/>
        </p:spPr>
        <p:txBody>
          <a:bodyPr wrap="none" rtlCol="0">
            <a:spAutoFit/>
          </a:bodyPr>
          <a:lstStyle/>
          <a:p>
            <a:r>
              <a:rPr lang="en-US" sz="2400" dirty="0" smtClean="0"/>
              <a:t>3</a:t>
            </a:r>
            <a:endParaRPr lang="it-IT" sz="2400" dirty="0"/>
          </a:p>
        </p:txBody>
      </p:sp>
      <p:sp>
        <p:nvSpPr>
          <p:cNvPr id="41" name="CasellaDiTesto 40"/>
          <p:cNvSpPr txBox="1"/>
          <p:nvPr/>
        </p:nvSpPr>
        <p:spPr>
          <a:xfrm>
            <a:off x="7286644" y="3929066"/>
            <a:ext cx="340158" cy="461665"/>
          </a:xfrm>
          <a:prstGeom prst="rect">
            <a:avLst/>
          </a:prstGeom>
          <a:noFill/>
        </p:spPr>
        <p:txBody>
          <a:bodyPr wrap="none" rtlCol="0">
            <a:spAutoFit/>
          </a:bodyPr>
          <a:lstStyle/>
          <a:p>
            <a:r>
              <a:rPr lang="en-US" sz="2400" dirty="0" smtClean="0"/>
              <a:t>5</a:t>
            </a:r>
            <a:endParaRPr lang="it-IT" sz="2400" dirty="0"/>
          </a:p>
        </p:txBody>
      </p:sp>
      <p:sp>
        <p:nvSpPr>
          <p:cNvPr id="42" name="CasellaDiTesto 41"/>
          <p:cNvSpPr txBox="1"/>
          <p:nvPr/>
        </p:nvSpPr>
        <p:spPr>
          <a:xfrm>
            <a:off x="4643438" y="4110343"/>
            <a:ext cx="340158" cy="461665"/>
          </a:xfrm>
          <a:prstGeom prst="rect">
            <a:avLst/>
          </a:prstGeom>
          <a:noFill/>
        </p:spPr>
        <p:txBody>
          <a:bodyPr wrap="none" rtlCol="0">
            <a:spAutoFit/>
          </a:bodyPr>
          <a:lstStyle/>
          <a:p>
            <a:r>
              <a:rPr lang="en-US" sz="2400" dirty="0" smtClean="0"/>
              <a:t>1</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4"/>
                                        </p:tgtEl>
                                      </p:cBhvr>
                                    </p:animEffect>
                                    <p:set>
                                      <p:cBhvr>
                                        <p:cTn id="10" dur="1" fill="hold">
                                          <p:stCondLst>
                                            <p:cond delay="499"/>
                                          </p:stCondLst>
                                        </p:cTn>
                                        <p:tgtEl>
                                          <p:spTgt spid="4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0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20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000"/>
                                        <p:tgtEl>
                                          <p:spTgt spid="30"/>
                                        </p:tgtEl>
                                      </p:cBhvr>
                                    </p:animEffect>
                                  </p:childTnLst>
                                </p:cTn>
                              </p:par>
                              <p:par>
                                <p:cTn id="28" presetID="10" presetClass="exit" presetSubtype="0" fill="hold" nodeType="withEffect">
                                  <p:stCondLst>
                                    <p:cond delay="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6"/>
                                        </p:tgtEl>
                                      </p:cBhvr>
                                    </p:animEffect>
                                    <p:set>
                                      <p:cBhvr>
                                        <p:cTn id="36" dur="1" fill="hold">
                                          <p:stCondLst>
                                            <p:cond delay="499"/>
                                          </p:stCondLst>
                                        </p:cTn>
                                        <p:tgtEl>
                                          <p:spTgt spid="3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3"/>
                                        </p:tgtEl>
                                      </p:cBhvr>
                                    </p:animEffect>
                                    <p:set>
                                      <p:cBhvr>
                                        <p:cTn id="45" dur="1" fill="hold">
                                          <p:stCondLst>
                                            <p:cond delay="499"/>
                                          </p:stCondLst>
                                        </p:cTn>
                                        <p:tgtEl>
                                          <p:spTgt spid="2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45"/>
                                        </p:tgtEl>
                                      </p:cBhvr>
                                    </p:animEffect>
                                    <p:set>
                                      <p:cBhvr>
                                        <p:cTn id="48" dur="1" fill="hold">
                                          <p:stCondLst>
                                            <p:cond delay="499"/>
                                          </p:stCondLst>
                                        </p:cTn>
                                        <p:tgtEl>
                                          <p:spTgt spid="45"/>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43"/>
                                        </p:tgtEl>
                                      </p:cBhvr>
                                    </p:animEffect>
                                    <p:set>
                                      <p:cBhvr>
                                        <p:cTn id="51" dur="1" fill="hold">
                                          <p:stCondLst>
                                            <p:cond delay="499"/>
                                          </p:stCondLst>
                                        </p:cTn>
                                        <p:tgtEl>
                                          <p:spTgt spid="4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46"/>
                                        </p:tgtEl>
                                      </p:cBhvr>
                                    </p:animEffect>
                                    <p:set>
                                      <p:cBhvr>
                                        <p:cTn id="54" dur="1" fill="hold">
                                          <p:stCondLst>
                                            <p:cond delay="499"/>
                                          </p:stCondLst>
                                        </p:cTn>
                                        <p:tgtEl>
                                          <p:spTgt spid="4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3" grpId="0" animBg="1"/>
      <p:bldP spid="43" grpId="0" animBg="1"/>
      <p:bldP spid="38" grpId="0"/>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71414"/>
            <a:ext cx="7498080" cy="1143000"/>
          </a:xfrm>
        </p:spPr>
        <p:txBody>
          <a:bodyPr/>
          <a:lstStyle/>
          <a:p>
            <a:r>
              <a:rPr lang="en-US" dirty="0" err="1" smtClean="0"/>
              <a:t>Folksonomy</a:t>
            </a:r>
            <a:r>
              <a:rPr lang="en-US" dirty="0" smtClean="0"/>
              <a:t> graph (FG)</a:t>
            </a:r>
            <a:endParaRPr lang="it-IT" dirty="0"/>
          </a:p>
        </p:txBody>
      </p:sp>
      <p:sp>
        <p:nvSpPr>
          <p:cNvPr id="3" name="Segnaposto contenuto 2"/>
          <p:cNvSpPr>
            <a:spLocks noGrp="1"/>
          </p:cNvSpPr>
          <p:nvPr>
            <p:ph idx="1"/>
          </p:nvPr>
        </p:nvSpPr>
        <p:spPr>
          <a:xfrm>
            <a:off x="1214414" y="1214422"/>
            <a:ext cx="7708392" cy="695316"/>
          </a:xfrm>
        </p:spPr>
        <p:txBody>
          <a:bodyPr>
            <a:noAutofit/>
          </a:bodyPr>
          <a:lstStyle/>
          <a:p>
            <a:r>
              <a:rPr lang="en-US" dirty="0" smtClean="0"/>
              <a:t>Models tag-to-tag similarity with </a:t>
            </a:r>
            <a:r>
              <a:rPr lang="en-US" dirty="0" smtClean="0">
                <a:solidFill>
                  <a:srgbClr val="00B050"/>
                </a:solidFill>
              </a:rPr>
              <a:t>co-occurrence</a:t>
            </a:r>
            <a:endParaRPr lang="it-IT" dirty="0">
              <a:solidFill>
                <a:srgbClr val="00B050"/>
              </a:solidFill>
            </a:endParaRPr>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6</a:t>
            </a:fld>
            <a:endParaRPr lang="it-IT"/>
          </a:p>
        </p:txBody>
      </p:sp>
      <p:sp>
        <p:nvSpPr>
          <p:cNvPr id="7" name="Rettangolo 6"/>
          <p:cNvSpPr/>
          <p:nvPr/>
        </p:nvSpPr>
        <p:spPr>
          <a:xfrm>
            <a:off x="2500298" y="5286388"/>
            <a:ext cx="1571636" cy="785818"/>
          </a:xfrm>
          <a:prstGeom prst="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Metallica</a:t>
            </a:r>
            <a:endParaRPr lang="it-IT" sz="2400" dirty="0">
              <a:solidFill>
                <a:schemeClr val="tx1"/>
              </a:solidFill>
            </a:endParaRPr>
          </a:p>
        </p:txBody>
      </p:sp>
      <p:sp>
        <p:nvSpPr>
          <p:cNvPr id="8" name="Rettangolo 7"/>
          <p:cNvSpPr/>
          <p:nvPr/>
        </p:nvSpPr>
        <p:spPr>
          <a:xfrm>
            <a:off x="5786446" y="5286388"/>
            <a:ext cx="1571636" cy="785818"/>
          </a:xfrm>
          <a:prstGeom prst="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Iron Maiden</a:t>
            </a:r>
            <a:endParaRPr lang="it-IT" sz="2400" dirty="0">
              <a:solidFill>
                <a:schemeClr val="tx1"/>
              </a:solidFill>
            </a:endParaRPr>
          </a:p>
        </p:txBody>
      </p:sp>
      <p:sp>
        <p:nvSpPr>
          <p:cNvPr id="9" name="Ovale 8"/>
          <p:cNvSpPr/>
          <p:nvPr/>
        </p:nvSpPr>
        <p:spPr>
          <a:xfrm>
            <a:off x="2357422" y="2428868"/>
            <a:ext cx="1928826" cy="1000132"/>
          </a:xfrm>
          <a:prstGeom prst="ellipse">
            <a:avLst/>
          </a:prstGeom>
          <a:solidFill>
            <a:srgbClr val="8CF47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metal</a:t>
            </a:r>
            <a:endParaRPr lang="it-IT" sz="2400" dirty="0">
              <a:solidFill>
                <a:schemeClr val="tx1"/>
              </a:solidFill>
            </a:endParaRPr>
          </a:p>
        </p:txBody>
      </p:sp>
      <p:sp>
        <p:nvSpPr>
          <p:cNvPr id="10" name="Ovale 9"/>
          <p:cNvSpPr/>
          <p:nvPr/>
        </p:nvSpPr>
        <p:spPr>
          <a:xfrm>
            <a:off x="5572132" y="2357430"/>
            <a:ext cx="1928826" cy="1000132"/>
          </a:xfrm>
          <a:prstGeom prst="ellipse">
            <a:avLst/>
          </a:prstGeom>
          <a:solidFill>
            <a:srgbClr val="8CF47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classic</a:t>
            </a:r>
            <a:endParaRPr lang="it-IT" sz="2400" dirty="0">
              <a:solidFill>
                <a:schemeClr val="tx1"/>
              </a:solidFill>
            </a:endParaRPr>
          </a:p>
        </p:txBody>
      </p:sp>
      <p:cxnSp>
        <p:nvCxnSpPr>
          <p:cNvPr id="24" name="Connettore 1 23"/>
          <p:cNvCxnSpPr>
            <a:stCxn id="9" idx="4"/>
            <a:endCxn id="7" idx="0"/>
          </p:cNvCxnSpPr>
          <p:nvPr/>
        </p:nvCxnSpPr>
        <p:spPr>
          <a:xfrm rot="5400000">
            <a:off x="2375282" y="4339835"/>
            <a:ext cx="1857388" cy="357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a:stCxn id="9" idx="4"/>
            <a:endCxn id="8" idx="0"/>
          </p:cNvCxnSpPr>
          <p:nvPr/>
        </p:nvCxnSpPr>
        <p:spPr>
          <a:xfrm rot="16200000" flipH="1">
            <a:off x="4018355" y="2732479"/>
            <a:ext cx="1857388" cy="3250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a:stCxn id="10" idx="4"/>
            <a:endCxn id="8" idx="0"/>
          </p:cNvCxnSpPr>
          <p:nvPr/>
        </p:nvCxnSpPr>
        <p:spPr>
          <a:xfrm rot="16200000" flipH="1">
            <a:off x="5589991" y="4304115"/>
            <a:ext cx="1928826" cy="357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4160404" y="4643446"/>
            <a:ext cx="340158" cy="461665"/>
          </a:xfrm>
          <a:prstGeom prst="rect">
            <a:avLst/>
          </a:prstGeom>
          <a:noFill/>
        </p:spPr>
        <p:txBody>
          <a:bodyPr wrap="none" rtlCol="0">
            <a:spAutoFit/>
          </a:bodyPr>
          <a:lstStyle/>
          <a:p>
            <a:r>
              <a:rPr lang="en-US" sz="2400" dirty="0" smtClean="0"/>
              <a:t>3</a:t>
            </a:r>
            <a:endParaRPr lang="it-IT" sz="2400" dirty="0"/>
          </a:p>
        </p:txBody>
      </p:sp>
      <p:sp>
        <p:nvSpPr>
          <p:cNvPr id="28" name="CasellaDiTesto 27"/>
          <p:cNvSpPr txBox="1"/>
          <p:nvPr/>
        </p:nvSpPr>
        <p:spPr>
          <a:xfrm>
            <a:off x="6572264" y="3929066"/>
            <a:ext cx="340158" cy="461665"/>
          </a:xfrm>
          <a:prstGeom prst="rect">
            <a:avLst/>
          </a:prstGeom>
          <a:noFill/>
        </p:spPr>
        <p:txBody>
          <a:bodyPr wrap="none" rtlCol="0">
            <a:spAutoFit/>
          </a:bodyPr>
          <a:lstStyle/>
          <a:p>
            <a:r>
              <a:rPr lang="en-US" sz="2400" dirty="0" smtClean="0"/>
              <a:t>5</a:t>
            </a:r>
            <a:endParaRPr lang="it-IT" sz="2400" dirty="0"/>
          </a:p>
        </p:txBody>
      </p:sp>
      <p:sp>
        <p:nvSpPr>
          <p:cNvPr id="29" name="CasellaDiTesto 28"/>
          <p:cNvSpPr txBox="1"/>
          <p:nvPr/>
        </p:nvSpPr>
        <p:spPr>
          <a:xfrm>
            <a:off x="3000364" y="4110343"/>
            <a:ext cx="340158" cy="461665"/>
          </a:xfrm>
          <a:prstGeom prst="rect">
            <a:avLst/>
          </a:prstGeom>
          <a:noFill/>
        </p:spPr>
        <p:txBody>
          <a:bodyPr wrap="none" rtlCol="0">
            <a:spAutoFit/>
          </a:bodyPr>
          <a:lstStyle/>
          <a:p>
            <a:r>
              <a:rPr lang="en-US" sz="2400" dirty="0" smtClean="0"/>
              <a:t>1</a:t>
            </a:r>
            <a:endParaRPr lang="it-IT" sz="2400" dirty="0"/>
          </a:p>
        </p:txBody>
      </p:sp>
      <p:cxnSp>
        <p:nvCxnSpPr>
          <p:cNvPr id="30" name="Connettore 1 29"/>
          <p:cNvCxnSpPr>
            <a:stCxn id="10" idx="4"/>
            <a:endCxn id="7" idx="0"/>
          </p:cNvCxnSpPr>
          <p:nvPr/>
        </p:nvCxnSpPr>
        <p:spPr>
          <a:xfrm rot="5400000">
            <a:off x="3946918" y="2696761"/>
            <a:ext cx="1928826" cy="3250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5357818" y="4681847"/>
            <a:ext cx="340158" cy="461665"/>
          </a:xfrm>
          <a:prstGeom prst="rect">
            <a:avLst/>
          </a:prstGeom>
          <a:noFill/>
        </p:spPr>
        <p:txBody>
          <a:bodyPr wrap="none" rtlCol="0">
            <a:spAutoFit/>
          </a:bodyPr>
          <a:lstStyle/>
          <a:p>
            <a:r>
              <a:rPr lang="en-US" sz="2400" dirty="0" smtClean="0"/>
              <a:t>2</a:t>
            </a:r>
            <a:endParaRPr lang="it-IT" sz="2400" dirty="0"/>
          </a:p>
        </p:txBody>
      </p:sp>
      <p:cxnSp>
        <p:nvCxnSpPr>
          <p:cNvPr id="37" name="Connettore 7 36"/>
          <p:cNvCxnSpPr>
            <a:stCxn id="9" idx="7"/>
            <a:endCxn id="10" idx="1"/>
          </p:cNvCxnSpPr>
          <p:nvPr/>
        </p:nvCxnSpPr>
        <p:spPr>
          <a:xfrm rot="5400000" flipH="1" flipV="1">
            <a:off x="4893471" y="1614203"/>
            <a:ext cx="71438" cy="1850824"/>
          </a:xfrm>
          <a:prstGeom prst="curvedConnector3">
            <a:avLst>
              <a:gd name="adj1" fmla="val 62502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Connettore 7 39"/>
          <p:cNvCxnSpPr>
            <a:stCxn id="10" idx="3"/>
            <a:endCxn id="9" idx="5"/>
          </p:cNvCxnSpPr>
          <p:nvPr/>
        </p:nvCxnSpPr>
        <p:spPr>
          <a:xfrm rot="5400000">
            <a:off x="4893471" y="2321403"/>
            <a:ext cx="71438" cy="1850824"/>
          </a:xfrm>
          <a:prstGeom prst="curvedConnector3">
            <a:avLst>
              <a:gd name="adj1" fmla="val 62502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CasellaDiTesto 44"/>
          <p:cNvSpPr txBox="1"/>
          <p:nvPr/>
        </p:nvSpPr>
        <p:spPr>
          <a:xfrm>
            <a:off x="4470339" y="2110079"/>
            <a:ext cx="958917" cy="461665"/>
          </a:xfrm>
          <a:prstGeom prst="rect">
            <a:avLst/>
          </a:prstGeom>
          <a:noFill/>
        </p:spPr>
        <p:txBody>
          <a:bodyPr wrap="none" rtlCol="0">
            <a:spAutoFit/>
          </a:bodyPr>
          <a:lstStyle/>
          <a:p>
            <a:r>
              <a:rPr lang="en-US" sz="2400" dirty="0" smtClean="0"/>
              <a:t>5+3=8</a:t>
            </a:r>
            <a:endParaRPr lang="it-IT" sz="2400" dirty="0"/>
          </a:p>
        </p:txBody>
      </p:sp>
      <p:sp>
        <p:nvSpPr>
          <p:cNvPr id="46" name="CasellaDiTesto 45"/>
          <p:cNvSpPr txBox="1"/>
          <p:nvPr/>
        </p:nvSpPr>
        <p:spPr>
          <a:xfrm>
            <a:off x="4429124" y="3181649"/>
            <a:ext cx="958917" cy="461665"/>
          </a:xfrm>
          <a:prstGeom prst="rect">
            <a:avLst/>
          </a:prstGeom>
          <a:noFill/>
        </p:spPr>
        <p:txBody>
          <a:bodyPr wrap="none" rtlCol="0">
            <a:spAutoFit/>
          </a:bodyPr>
          <a:lstStyle/>
          <a:p>
            <a:r>
              <a:rPr lang="en-US" sz="2400" dirty="0" smtClean="0"/>
              <a:t>1+2=3</a:t>
            </a:r>
            <a:endParaRPr lang="it-IT" sz="2400" dirty="0"/>
          </a:p>
        </p:txBody>
      </p:sp>
      <p:sp>
        <p:nvSpPr>
          <p:cNvPr id="47" name="CasellaDiTesto 46"/>
          <p:cNvSpPr txBox="1"/>
          <p:nvPr/>
        </p:nvSpPr>
        <p:spPr>
          <a:xfrm>
            <a:off x="4754578" y="2108254"/>
            <a:ext cx="340158" cy="461665"/>
          </a:xfrm>
          <a:prstGeom prst="rect">
            <a:avLst/>
          </a:prstGeom>
          <a:noFill/>
        </p:spPr>
        <p:txBody>
          <a:bodyPr wrap="none" rtlCol="0">
            <a:spAutoFit/>
          </a:bodyPr>
          <a:lstStyle/>
          <a:p>
            <a:r>
              <a:rPr lang="en-US" sz="2400" dirty="0" smtClean="0"/>
              <a:t>8</a:t>
            </a:r>
            <a:endParaRPr lang="it-IT" sz="2400" dirty="0"/>
          </a:p>
        </p:txBody>
      </p:sp>
      <p:sp>
        <p:nvSpPr>
          <p:cNvPr id="48" name="CasellaDiTesto 47"/>
          <p:cNvSpPr txBox="1"/>
          <p:nvPr/>
        </p:nvSpPr>
        <p:spPr>
          <a:xfrm>
            <a:off x="4739260" y="3190302"/>
            <a:ext cx="340158" cy="461665"/>
          </a:xfrm>
          <a:prstGeom prst="rect">
            <a:avLst/>
          </a:prstGeom>
          <a:noFill/>
        </p:spPr>
        <p:txBody>
          <a:bodyPr wrap="none" rtlCol="0">
            <a:spAutoFit/>
          </a:bodyPr>
          <a:lstStyle/>
          <a:p>
            <a:r>
              <a:rPr lang="en-US" sz="2400" dirty="0" smtClean="0"/>
              <a:t>3</a:t>
            </a:r>
            <a:endParaRPr lang="it-IT" sz="2400" dirty="0"/>
          </a:p>
        </p:txBody>
      </p:sp>
      <p:sp>
        <p:nvSpPr>
          <p:cNvPr id="49" name="Segnaposto contenuto 2"/>
          <p:cNvSpPr txBox="1">
            <a:spLocks/>
          </p:cNvSpPr>
          <p:nvPr/>
        </p:nvSpPr>
        <p:spPr>
          <a:xfrm>
            <a:off x="1214414" y="4143380"/>
            <a:ext cx="7572428" cy="2195514"/>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Co-occurrence similarity</a:t>
            </a:r>
            <a:r>
              <a:rPr kumimoji="0" lang="en-US" sz="2800" b="0" i="0" u="none" strike="noStrike" kern="1200" cap="none" spc="0" normalizeH="0" noProof="0" dirty="0" smtClean="0">
                <a:ln>
                  <a:noFill/>
                </a:ln>
                <a:solidFill>
                  <a:schemeClr val="tx1"/>
                </a:solidFill>
                <a:effectLst/>
                <a:uLnTx/>
                <a:uFillTx/>
                <a:latin typeface="+mn-lt"/>
                <a:ea typeface="+mn-ea"/>
                <a:cs typeface="+mn-cs"/>
              </a:rPr>
              <a:t> is widely known and used</a:t>
            </a:r>
          </a:p>
          <a:p>
            <a:pPr marL="822960" lvl="1" indent="-283464">
              <a:spcBef>
                <a:spcPts val="600"/>
              </a:spcBef>
              <a:buClr>
                <a:schemeClr val="accent1"/>
              </a:buClr>
              <a:buSzPct val="80000"/>
              <a:buFont typeface="Wingdings 2"/>
              <a:buChar char=""/>
            </a:pPr>
            <a:r>
              <a:rPr lang="en-US" sz="2800" noProof="0" dirty="0" smtClean="0">
                <a:solidFill>
                  <a:srgbClr val="00B050"/>
                </a:solidFill>
              </a:rPr>
              <a:t>Local</a:t>
            </a:r>
            <a:r>
              <a:rPr lang="en-US" sz="2800" noProof="0" dirty="0" smtClean="0"/>
              <a:t> calculation</a:t>
            </a:r>
          </a:p>
          <a:p>
            <a:pPr marL="822960" lvl="1" indent="-283464">
              <a:spcBef>
                <a:spcPts val="600"/>
              </a:spcBef>
              <a:buClr>
                <a:schemeClr val="accent1"/>
              </a:buClr>
              <a:buSzPct val="80000"/>
              <a:buFont typeface="Wingdings 2"/>
              <a:buChar char=""/>
            </a:pPr>
            <a:r>
              <a:rPr lang="en-US" sz="2800" noProof="0" dirty="0" smtClean="0"/>
              <a:t>Directional</a:t>
            </a:r>
            <a:endParaRPr kumimoji="0" lang="en-US" sz="2800" b="0" i="0" u="none" strike="noStrike" kern="1200" cap="none" spc="0" normalizeH="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it-IT" sz="2800" b="0" i="0" u="none" strike="noStrike" kern="1200" cap="none" spc="0" normalizeH="0" baseline="0" noProof="0" dirty="0">
              <a:ln>
                <a:noFill/>
              </a:ln>
              <a:solidFill>
                <a:srgbClr val="00B05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33"/>
                                        </p:tgtEl>
                                      </p:cBhvr>
                                    </p:animEffect>
                                    <p:set>
                                      <p:cBhvr>
                                        <p:cTn id="35" dur="1" fill="hold">
                                          <p:stCondLst>
                                            <p:cond delay="499"/>
                                          </p:stCondLst>
                                        </p:cTn>
                                        <p:tgtEl>
                                          <p:spTgt spid="33"/>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4"/>
                                        </p:tgtEl>
                                      </p:cBhvr>
                                    </p:animEffect>
                                    <p:set>
                                      <p:cBhvr>
                                        <p:cTn id="47" dur="1" fill="hold">
                                          <p:stCondLst>
                                            <p:cond delay="499"/>
                                          </p:stCondLst>
                                        </p:cTn>
                                        <p:tgtEl>
                                          <p:spTgt spid="2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46"/>
                                        </p:tgtEl>
                                      </p:cBhvr>
                                    </p:animEffect>
                                    <p:set>
                                      <p:cBhvr>
                                        <p:cTn id="53" dur="1" fill="hold">
                                          <p:stCondLst>
                                            <p:cond delay="499"/>
                                          </p:stCondLst>
                                        </p:cTn>
                                        <p:tgtEl>
                                          <p:spTgt spid="46"/>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45"/>
                                        </p:tgtEl>
                                      </p:cBhvr>
                                    </p:animEffect>
                                    <p:set>
                                      <p:cBhvr>
                                        <p:cTn id="56" dur="1" fill="hold">
                                          <p:stCondLst>
                                            <p:cond delay="499"/>
                                          </p:stCondLst>
                                        </p:cTn>
                                        <p:tgtEl>
                                          <p:spTgt spid="45"/>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7" grpId="2"/>
      <p:bldP spid="28" grpId="2"/>
      <p:bldP spid="29" grpId="0"/>
      <p:bldP spid="33" grpId="0"/>
      <p:bldP spid="45" grpId="0"/>
      <p:bldP spid="45" grpId="1"/>
      <p:bldP spid="46" grpId="0"/>
      <p:bldP spid="46" grpId="1"/>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14338"/>
            <a:ext cx="7498080" cy="1143000"/>
          </a:xfrm>
        </p:spPr>
        <p:txBody>
          <a:bodyPr/>
          <a:lstStyle/>
          <a:p>
            <a:r>
              <a:rPr lang="en-US" dirty="0" err="1" smtClean="0"/>
              <a:t>Folksonomic</a:t>
            </a:r>
            <a:r>
              <a:rPr lang="en-US" dirty="0" smtClean="0"/>
              <a:t> search</a:t>
            </a:r>
            <a:endParaRPr lang="it-IT" dirty="0"/>
          </a:p>
        </p:txBody>
      </p:sp>
      <p:sp>
        <p:nvSpPr>
          <p:cNvPr id="3" name="Segnaposto contenuto 2"/>
          <p:cNvSpPr>
            <a:spLocks noGrp="1"/>
          </p:cNvSpPr>
          <p:nvPr>
            <p:ph idx="1"/>
          </p:nvPr>
        </p:nvSpPr>
        <p:spPr>
          <a:xfrm>
            <a:off x="1143008" y="4500570"/>
            <a:ext cx="7858148" cy="2357454"/>
          </a:xfrm>
        </p:spPr>
        <p:txBody>
          <a:bodyPr>
            <a:normAutofit/>
          </a:bodyPr>
          <a:lstStyle/>
          <a:p>
            <a:pPr marL="596646" indent="-514350">
              <a:buFont typeface="+mj-lt"/>
              <a:buAutoNum type="arabicPeriod"/>
            </a:pPr>
            <a:r>
              <a:rPr lang="en-US" dirty="0" smtClean="0"/>
              <a:t>User selects a tag</a:t>
            </a:r>
          </a:p>
          <a:p>
            <a:pPr marL="596646" indent="-514350">
              <a:buFont typeface="+mj-lt"/>
              <a:buAutoNum type="arabicPeriod"/>
            </a:pPr>
            <a:r>
              <a:rPr lang="en-US" dirty="0" smtClean="0"/>
              <a:t>Related resources and tags are displayed</a:t>
            </a:r>
          </a:p>
          <a:p>
            <a:pPr marL="870966" lvl="1" indent="-514350"/>
            <a:r>
              <a:rPr lang="en-US" dirty="0" smtClean="0"/>
              <a:t>Ranking based on arc weights</a:t>
            </a:r>
          </a:p>
          <a:p>
            <a:pPr marL="596646" indent="-514350">
              <a:buFont typeface="+mj-lt"/>
              <a:buAutoNum type="arabicPeriod"/>
            </a:pPr>
            <a:r>
              <a:rPr lang="en-US" dirty="0" smtClean="0"/>
              <a:t>User can shift to another tag or select a resource</a:t>
            </a:r>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7</a:t>
            </a:fld>
            <a:endParaRPr lang="it-IT"/>
          </a:p>
        </p:txBody>
      </p:sp>
      <p:sp>
        <p:nvSpPr>
          <p:cNvPr id="40" name="Ovale 39"/>
          <p:cNvSpPr/>
          <p:nvPr/>
        </p:nvSpPr>
        <p:spPr>
          <a:xfrm>
            <a:off x="4286248" y="1857364"/>
            <a:ext cx="1428760" cy="785818"/>
          </a:xfrm>
          <a:prstGeom prst="ellipse">
            <a:avLst/>
          </a:prstGeom>
          <a:solidFill>
            <a:srgbClr val="8CF47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metal</a:t>
            </a:r>
            <a:endParaRPr lang="it-IT" sz="2400" dirty="0">
              <a:solidFill>
                <a:schemeClr val="tx1"/>
              </a:solidFill>
            </a:endParaRPr>
          </a:p>
        </p:txBody>
      </p:sp>
      <p:sp>
        <p:nvSpPr>
          <p:cNvPr id="42" name="Ovale 41"/>
          <p:cNvSpPr/>
          <p:nvPr/>
        </p:nvSpPr>
        <p:spPr>
          <a:xfrm>
            <a:off x="5929322" y="857232"/>
            <a:ext cx="1428760" cy="785818"/>
          </a:xfrm>
          <a:prstGeom prst="ellipse">
            <a:avLst/>
          </a:prstGeom>
          <a:solidFill>
            <a:srgbClr val="8CF47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thrash</a:t>
            </a:r>
            <a:endParaRPr lang="it-IT" sz="2400" dirty="0">
              <a:solidFill>
                <a:schemeClr val="tx1"/>
              </a:solidFill>
            </a:endParaRPr>
          </a:p>
        </p:txBody>
      </p:sp>
      <p:sp>
        <p:nvSpPr>
          <p:cNvPr id="43" name="Ovale 42"/>
          <p:cNvSpPr/>
          <p:nvPr/>
        </p:nvSpPr>
        <p:spPr>
          <a:xfrm>
            <a:off x="7143768" y="1857364"/>
            <a:ext cx="1428760" cy="785818"/>
          </a:xfrm>
          <a:prstGeom prst="ellipse">
            <a:avLst/>
          </a:prstGeom>
          <a:solidFill>
            <a:srgbClr val="8CF47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power</a:t>
            </a:r>
            <a:endParaRPr lang="it-IT" sz="2400" dirty="0">
              <a:solidFill>
                <a:schemeClr val="tx1"/>
              </a:solidFill>
            </a:endParaRPr>
          </a:p>
        </p:txBody>
      </p:sp>
      <p:sp>
        <p:nvSpPr>
          <p:cNvPr id="44" name="Ovale 43"/>
          <p:cNvSpPr/>
          <p:nvPr/>
        </p:nvSpPr>
        <p:spPr>
          <a:xfrm>
            <a:off x="1428728" y="1857364"/>
            <a:ext cx="1428760" cy="785818"/>
          </a:xfrm>
          <a:prstGeom prst="ellipse">
            <a:avLst/>
          </a:prstGeom>
          <a:solidFill>
            <a:srgbClr val="8CF47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grind</a:t>
            </a:r>
            <a:endParaRPr lang="it-IT" sz="2400" dirty="0">
              <a:solidFill>
                <a:schemeClr val="tx1"/>
              </a:solidFill>
            </a:endParaRPr>
          </a:p>
        </p:txBody>
      </p:sp>
      <p:sp>
        <p:nvSpPr>
          <p:cNvPr id="45" name="Ovale 44"/>
          <p:cNvSpPr/>
          <p:nvPr/>
        </p:nvSpPr>
        <p:spPr>
          <a:xfrm>
            <a:off x="2786050" y="857232"/>
            <a:ext cx="1428760" cy="785818"/>
          </a:xfrm>
          <a:prstGeom prst="ellipse">
            <a:avLst/>
          </a:prstGeom>
          <a:solidFill>
            <a:srgbClr val="8CF47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classic</a:t>
            </a:r>
            <a:endParaRPr lang="it-IT" sz="2400" dirty="0">
              <a:solidFill>
                <a:schemeClr val="tx1"/>
              </a:solidFill>
            </a:endParaRPr>
          </a:p>
        </p:txBody>
      </p:sp>
      <p:sp>
        <p:nvSpPr>
          <p:cNvPr id="46" name="Rettangolo 45"/>
          <p:cNvSpPr/>
          <p:nvPr/>
        </p:nvSpPr>
        <p:spPr>
          <a:xfrm>
            <a:off x="2571736" y="3429000"/>
            <a:ext cx="1357322" cy="714380"/>
          </a:xfrm>
          <a:prstGeom prst="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Iron Maiden</a:t>
            </a:r>
            <a:endParaRPr lang="it-IT" sz="2400" dirty="0">
              <a:solidFill>
                <a:schemeClr val="tx1"/>
              </a:solidFill>
            </a:endParaRPr>
          </a:p>
        </p:txBody>
      </p:sp>
      <p:sp>
        <p:nvSpPr>
          <p:cNvPr id="47" name="Rettangolo 46"/>
          <p:cNvSpPr/>
          <p:nvPr/>
        </p:nvSpPr>
        <p:spPr>
          <a:xfrm>
            <a:off x="4322344" y="3429000"/>
            <a:ext cx="1357322" cy="714380"/>
          </a:xfrm>
          <a:prstGeom prst="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Metallica</a:t>
            </a:r>
            <a:endParaRPr lang="it-IT" sz="2400" dirty="0">
              <a:solidFill>
                <a:schemeClr val="tx1"/>
              </a:solidFill>
            </a:endParaRPr>
          </a:p>
        </p:txBody>
      </p:sp>
      <p:sp>
        <p:nvSpPr>
          <p:cNvPr id="48" name="Rettangolo 47"/>
          <p:cNvSpPr/>
          <p:nvPr/>
        </p:nvSpPr>
        <p:spPr>
          <a:xfrm>
            <a:off x="6072198" y="3429000"/>
            <a:ext cx="1500198" cy="714380"/>
          </a:xfrm>
          <a:prstGeom prst="rect">
            <a:avLst/>
          </a:prstGeom>
          <a:solidFill>
            <a:schemeClr val="accent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Manowar</a:t>
            </a:r>
            <a:endParaRPr lang="it-IT" sz="2400" dirty="0">
              <a:solidFill>
                <a:schemeClr val="tx1"/>
              </a:solidFill>
            </a:endParaRPr>
          </a:p>
        </p:txBody>
      </p:sp>
      <p:cxnSp>
        <p:nvCxnSpPr>
          <p:cNvPr id="49" name="Connettore 1 48"/>
          <p:cNvCxnSpPr>
            <a:stCxn id="40" idx="4"/>
            <a:endCxn id="46" idx="0"/>
          </p:cNvCxnSpPr>
          <p:nvPr/>
        </p:nvCxnSpPr>
        <p:spPr>
          <a:xfrm rot="5400000">
            <a:off x="3732604" y="2160976"/>
            <a:ext cx="785818" cy="1750231"/>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2" name="Connettore 1 51"/>
          <p:cNvCxnSpPr>
            <a:stCxn id="40" idx="4"/>
            <a:endCxn id="47" idx="0"/>
          </p:cNvCxnSpPr>
          <p:nvPr/>
        </p:nvCxnSpPr>
        <p:spPr>
          <a:xfrm rot="16200000" flipH="1">
            <a:off x="4607907" y="3035902"/>
            <a:ext cx="785818" cy="37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5" name="Connettore 1 54"/>
          <p:cNvCxnSpPr>
            <a:stCxn id="40" idx="4"/>
            <a:endCxn id="48" idx="0"/>
          </p:cNvCxnSpPr>
          <p:nvPr/>
        </p:nvCxnSpPr>
        <p:spPr>
          <a:xfrm rot="16200000" flipH="1">
            <a:off x="5518553" y="2125256"/>
            <a:ext cx="785818" cy="182166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1" name="Connettore 1 60"/>
          <p:cNvCxnSpPr>
            <a:stCxn id="44" idx="6"/>
            <a:endCxn id="40" idx="2"/>
          </p:cNvCxnSpPr>
          <p:nvPr/>
        </p:nvCxnSpPr>
        <p:spPr>
          <a:xfrm>
            <a:off x="2857488" y="2250273"/>
            <a:ext cx="1428760" cy="0"/>
          </a:xfrm>
          <a:prstGeom prst="line">
            <a:avLst/>
          </a:prstGeom>
          <a:ln w="1905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70" name="Connettore 1 69"/>
          <p:cNvCxnSpPr>
            <a:stCxn id="45" idx="5"/>
            <a:endCxn id="40" idx="1"/>
          </p:cNvCxnSpPr>
          <p:nvPr/>
        </p:nvCxnSpPr>
        <p:spPr>
          <a:xfrm rot="16200000" flipH="1">
            <a:off x="4028292" y="1505251"/>
            <a:ext cx="444474" cy="489912"/>
          </a:xfrm>
          <a:prstGeom prst="line">
            <a:avLst/>
          </a:prstGeom>
          <a:ln w="1905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73" name="Connettore 1 72"/>
          <p:cNvCxnSpPr>
            <a:stCxn id="42" idx="3"/>
            <a:endCxn id="40" idx="7"/>
          </p:cNvCxnSpPr>
          <p:nvPr/>
        </p:nvCxnSpPr>
        <p:spPr>
          <a:xfrm rot="5400000">
            <a:off x="5599928" y="1433813"/>
            <a:ext cx="444474" cy="632788"/>
          </a:xfrm>
          <a:prstGeom prst="line">
            <a:avLst/>
          </a:prstGeom>
          <a:ln w="1905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76" name="Connettore 1 75"/>
          <p:cNvCxnSpPr>
            <a:stCxn id="43" idx="2"/>
            <a:endCxn id="40" idx="6"/>
          </p:cNvCxnSpPr>
          <p:nvPr/>
        </p:nvCxnSpPr>
        <p:spPr>
          <a:xfrm rot="10800000">
            <a:off x="5715008" y="2250273"/>
            <a:ext cx="1428760" cy="0"/>
          </a:xfrm>
          <a:prstGeom prst="line">
            <a:avLst/>
          </a:prstGeom>
          <a:ln w="1905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80" name="CasellaDiTesto 79"/>
          <p:cNvSpPr txBox="1"/>
          <p:nvPr/>
        </p:nvSpPr>
        <p:spPr>
          <a:xfrm>
            <a:off x="4214810" y="1428736"/>
            <a:ext cx="340158" cy="461665"/>
          </a:xfrm>
          <a:prstGeom prst="rect">
            <a:avLst/>
          </a:prstGeom>
          <a:noFill/>
        </p:spPr>
        <p:txBody>
          <a:bodyPr wrap="none" rtlCol="0">
            <a:spAutoFit/>
          </a:bodyPr>
          <a:lstStyle/>
          <a:p>
            <a:r>
              <a:rPr lang="en-US" sz="2400" dirty="0" smtClean="0"/>
              <a:t>8</a:t>
            </a:r>
            <a:endParaRPr lang="it-IT" sz="2400" dirty="0"/>
          </a:p>
        </p:txBody>
      </p:sp>
      <p:sp>
        <p:nvSpPr>
          <p:cNvPr id="81" name="CasellaDiTesto 80"/>
          <p:cNvSpPr txBox="1"/>
          <p:nvPr/>
        </p:nvSpPr>
        <p:spPr>
          <a:xfrm>
            <a:off x="5500694" y="1428736"/>
            <a:ext cx="340158" cy="461665"/>
          </a:xfrm>
          <a:prstGeom prst="rect">
            <a:avLst/>
          </a:prstGeom>
          <a:noFill/>
        </p:spPr>
        <p:txBody>
          <a:bodyPr wrap="none" rtlCol="0">
            <a:spAutoFit/>
          </a:bodyPr>
          <a:lstStyle/>
          <a:p>
            <a:r>
              <a:rPr lang="en-US" sz="2400" dirty="0" smtClean="0"/>
              <a:t>3</a:t>
            </a:r>
            <a:endParaRPr lang="it-IT" sz="2400" dirty="0"/>
          </a:p>
        </p:txBody>
      </p:sp>
      <p:sp>
        <p:nvSpPr>
          <p:cNvPr id="82" name="CasellaDiTesto 81"/>
          <p:cNvSpPr txBox="1"/>
          <p:nvPr/>
        </p:nvSpPr>
        <p:spPr>
          <a:xfrm>
            <a:off x="6215074" y="1857364"/>
            <a:ext cx="495649" cy="461665"/>
          </a:xfrm>
          <a:prstGeom prst="rect">
            <a:avLst/>
          </a:prstGeom>
          <a:noFill/>
        </p:spPr>
        <p:txBody>
          <a:bodyPr wrap="none" rtlCol="0">
            <a:spAutoFit/>
          </a:bodyPr>
          <a:lstStyle/>
          <a:p>
            <a:r>
              <a:rPr lang="en-US" sz="2400" dirty="0" smtClean="0"/>
              <a:t>12</a:t>
            </a:r>
            <a:endParaRPr lang="it-IT" sz="2400" dirty="0"/>
          </a:p>
        </p:txBody>
      </p:sp>
      <p:sp>
        <p:nvSpPr>
          <p:cNvPr id="83" name="CasellaDiTesto 82"/>
          <p:cNvSpPr txBox="1"/>
          <p:nvPr/>
        </p:nvSpPr>
        <p:spPr>
          <a:xfrm>
            <a:off x="3500430" y="1857364"/>
            <a:ext cx="340158" cy="461665"/>
          </a:xfrm>
          <a:prstGeom prst="rect">
            <a:avLst/>
          </a:prstGeom>
          <a:noFill/>
        </p:spPr>
        <p:txBody>
          <a:bodyPr wrap="none" rtlCol="0">
            <a:spAutoFit/>
          </a:bodyPr>
          <a:lstStyle/>
          <a:p>
            <a:r>
              <a:rPr lang="en-US" sz="2400" dirty="0" smtClean="0"/>
              <a:t>1</a:t>
            </a:r>
            <a:endParaRPr lang="it-IT" sz="2400" dirty="0"/>
          </a:p>
        </p:txBody>
      </p:sp>
      <p:sp>
        <p:nvSpPr>
          <p:cNvPr id="84" name="CasellaDiTesto 83"/>
          <p:cNvSpPr txBox="1"/>
          <p:nvPr/>
        </p:nvSpPr>
        <p:spPr>
          <a:xfrm>
            <a:off x="3786182" y="2714620"/>
            <a:ext cx="340158" cy="461665"/>
          </a:xfrm>
          <a:prstGeom prst="rect">
            <a:avLst/>
          </a:prstGeom>
          <a:noFill/>
        </p:spPr>
        <p:txBody>
          <a:bodyPr wrap="none" rtlCol="0">
            <a:spAutoFit/>
          </a:bodyPr>
          <a:lstStyle/>
          <a:p>
            <a:r>
              <a:rPr lang="en-US" sz="2400" dirty="0" smtClean="0"/>
              <a:t>5</a:t>
            </a:r>
            <a:endParaRPr lang="it-IT" sz="2400" dirty="0"/>
          </a:p>
        </p:txBody>
      </p:sp>
      <p:sp>
        <p:nvSpPr>
          <p:cNvPr id="85" name="CasellaDiTesto 84"/>
          <p:cNvSpPr txBox="1"/>
          <p:nvPr/>
        </p:nvSpPr>
        <p:spPr>
          <a:xfrm>
            <a:off x="5000628" y="2895897"/>
            <a:ext cx="340158" cy="461665"/>
          </a:xfrm>
          <a:prstGeom prst="rect">
            <a:avLst/>
          </a:prstGeom>
          <a:noFill/>
        </p:spPr>
        <p:txBody>
          <a:bodyPr wrap="none" rtlCol="0">
            <a:spAutoFit/>
          </a:bodyPr>
          <a:lstStyle/>
          <a:p>
            <a:r>
              <a:rPr lang="en-US" sz="2400" dirty="0" smtClean="0"/>
              <a:t>7</a:t>
            </a:r>
            <a:endParaRPr lang="it-IT" sz="2400" dirty="0"/>
          </a:p>
        </p:txBody>
      </p:sp>
      <p:sp>
        <p:nvSpPr>
          <p:cNvPr id="86" name="CasellaDiTesto 85"/>
          <p:cNvSpPr txBox="1"/>
          <p:nvPr/>
        </p:nvSpPr>
        <p:spPr>
          <a:xfrm>
            <a:off x="6089230" y="2714620"/>
            <a:ext cx="340158" cy="461665"/>
          </a:xfrm>
          <a:prstGeom prst="rect">
            <a:avLst/>
          </a:prstGeom>
          <a:noFill/>
        </p:spPr>
        <p:txBody>
          <a:bodyPr wrap="none" rtlCol="0">
            <a:spAutoFit/>
          </a:bodyPr>
          <a:lstStyle/>
          <a:p>
            <a:r>
              <a:rPr lang="en-US" sz="2400" dirty="0" smtClean="0"/>
              <a:t>9</a:t>
            </a:r>
            <a:endParaRPr lang="it-IT"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4"/>
            <a:ext cx="7498080" cy="1143000"/>
          </a:xfrm>
        </p:spPr>
        <p:txBody>
          <a:bodyPr/>
          <a:lstStyle/>
          <a:p>
            <a:r>
              <a:rPr lang="en-US" dirty="0" err="1" smtClean="0"/>
              <a:t>Folksonomy</a:t>
            </a:r>
            <a:r>
              <a:rPr lang="en-US" dirty="0" smtClean="0"/>
              <a:t> evolution</a:t>
            </a:r>
            <a:endParaRPr lang="it-IT" dirty="0"/>
          </a:p>
        </p:txBody>
      </p:sp>
      <p:sp>
        <p:nvSpPr>
          <p:cNvPr id="3" name="Segnaposto contenuto 2"/>
          <p:cNvSpPr>
            <a:spLocks noGrp="1"/>
          </p:cNvSpPr>
          <p:nvPr>
            <p:ph idx="1"/>
          </p:nvPr>
        </p:nvSpPr>
        <p:spPr>
          <a:xfrm>
            <a:off x="1357290" y="1000108"/>
            <a:ext cx="7498080" cy="4429156"/>
          </a:xfrm>
        </p:spPr>
        <p:txBody>
          <a:bodyPr>
            <a:normAutofit/>
          </a:bodyPr>
          <a:lstStyle/>
          <a:p>
            <a:r>
              <a:rPr lang="en-US" dirty="0" smtClean="0"/>
              <a:t>The </a:t>
            </a:r>
            <a:r>
              <a:rPr lang="en-US" dirty="0" err="1" smtClean="0"/>
              <a:t>folskonomy</a:t>
            </a:r>
            <a:r>
              <a:rPr lang="en-US" dirty="0" smtClean="0"/>
              <a:t> grows quickly due </a:t>
            </a:r>
            <a:r>
              <a:rPr lang="en-US" dirty="0" smtClean="0">
                <a:solidFill>
                  <a:srgbClr val="00B050"/>
                </a:solidFill>
              </a:rPr>
              <a:t>to massive user activity</a:t>
            </a:r>
          </a:p>
          <a:p>
            <a:pPr lvl="1"/>
            <a:r>
              <a:rPr lang="en-US" dirty="0" smtClean="0"/>
              <a:t>Resource insertion</a:t>
            </a:r>
          </a:p>
          <a:p>
            <a:pPr lvl="1"/>
            <a:r>
              <a:rPr lang="en-US" dirty="0" smtClean="0"/>
              <a:t>Tag insertion</a:t>
            </a:r>
          </a:p>
        </p:txBody>
      </p:sp>
      <p:sp>
        <p:nvSpPr>
          <p:cNvPr id="4" name="Segnaposto data 3"/>
          <p:cNvSpPr>
            <a:spLocks noGrp="1"/>
          </p:cNvSpPr>
          <p:nvPr>
            <p:ph type="dt" sz="half" idx="10"/>
          </p:nvPr>
        </p:nvSpPr>
        <p:spPr/>
        <p:txBody>
          <a:bodyPr/>
          <a:lstStyle/>
          <a:p>
            <a:r>
              <a:rPr lang="it-IT" dirty="0" smtClean="0"/>
              <a:t>23/04/2010</a:t>
            </a:r>
            <a:endParaRPr lang="it-IT" dirty="0"/>
          </a:p>
        </p:txBody>
      </p:sp>
      <p:sp>
        <p:nvSpPr>
          <p:cNvPr id="5" name="Segnaposto piè di pagina 4"/>
          <p:cNvSpPr>
            <a:spLocks noGrp="1"/>
          </p:cNvSpPr>
          <p:nvPr>
            <p:ph type="ftr" sz="quarter" idx="11"/>
          </p:nvPr>
        </p:nvSpPr>
        <p:spPr/>
        <p:txBody>
          <a:bodyPr/>
          <a:lstStyle/>
          <a:p>
            <a:r>
              <a:rPr lang="en-US" dirty="0" smtClean="0"/>
              <a:t>HOTP2P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8</a:t>
            </a:fld>
            <a:endParaRPr lang="it-IT"/>
          </a:p>
        </p:txBody>
      </p:sp>
      <p:pic>
        <p:nvPicPr>
          <p:cNvPr id="5122" name="Picture 2" descr="C:\Documents and Settings\aiello\Desktop\DHARMA\wisdom+of+crowds.jpg"/>
          <p:cNvPicPr>
            <a:picLocks noChangeAspect="1" noChangeArrowheads="1"/>
          </p:cNvPicPr>
          <p:nvPr/>
        </p:nvPicPr>
        <p:blipFill>
          <a:blip r:embed="rId2" cstate="print"/>
          <a:srcRect/>
          <a:stretch>
            <a:fillRect/>
          </a:stretch>
        </p:blipFill>
        <p:spPr bwMode="auto">
          <a:xfrm>
            <a:off x="4083966" y="2631309"/>
            <a:ext cx="5064116" cy="3798087"/>
          </a:xfrm>
          <a:prstGeom prst="rect">
            <a:avLst/>
          </a:prstGeom>
          <a:noFill/>
        </p:spPr>
      </p:pic>
      <p:sp>
        <p:nvSpPr>
          <p:cNvPr id="26" name="CasellaDiTesto 25"/>
          <p:cNvSpPr txBox="1"/>
          <p:nvPr/>
        </p:nvSpPr>
        <p:spPr>
          <a:xfrm rot="20872532">
            <a:off x="1428056" y="3427871"/>
            <a:ext cx="2000264" cy="2246769"/>
          </a:xfrm>
          <a:prstGeom prst="rect">
            <a:avLst/>
          </a:prstGeom>
          <a:solidFill>
            <a:schemeClr val="accent4">
              <a:lumMod val="20000"/>
              <a:lumOff val="80000"/>
            </a:schemeClr>
          </a:solidFill>
          <a:ln>
            <a:solidFill>
              <a:schemeClr val="tx1"/>
            </a:solidFill>
          </a:ln>
        </p:spPr>
        <p:txBody>
          <a:bodyPr wrap="square" rtlCol="0">
            <a:spAutoFit/>
          </a:bodyPr>
          <a:lstStyle/>
          <a:p>
            <a:endParaRPr lang="en-US" sz="2800" dirty="0" smtClean="0"/>
          </a:p>
          <a:p>
            <a:r>
              <a:rPr lang="en-US" sz="2800" dirty="0" smtClean="0"/>
              <a:t>Both FG and TRG</a:t>
            </a:r>
            <a:r>
              <a:rPr lang="it-IT" sz="2800" dirty="0" smtClean="0"/>
              <a:t> </a:t>
            </a:r>
            <a:r>
              <a:rPr lang="it-IT" sz="2800" dirty="0" err="1" smtClean="0"/>
              <a:t>should</a:t>
            </a:r>
            <a:r>
              <a:rPr lang="it-IT" sz="2800" dirty="0" smtClean="0"/>
              <a:t> </a:t>
            </a:r>
            <a:r>
              <a:rPr lang="it-IT" sz="2800" dirty="0" err="1" smtClean="0"/>
              <a:t>be</a:t>
            </a:r>
            <a:r>
              <a:rPr lang="it-IT" sz="2800" dirty="0" smtClean="0"/>
              <a:t> </a:t>
            </a:r>
            <a:r>
              <a:rPr lang="it-IT" sz="2800" dirty="0" err="1" smtClean="0"/>
              <a:t>updated</a:t>
            </a:r>
            <a:r>
              <a:rPr lang="it-IT" sz="2800" dirty="0" smtClean="0"/>
              <a:t> </a:t>
            </a:r>
            <a:r>
              <a:rPr lang="it-IT" sz="2800" dirty="0" err="1" smtClean="0"/>
              <a:t>properly</a:t>
            </a:r>
            <a:r>
              <a:rPr lang="it-IT" sz="2800" dirty="0" smtClean="0"/>
              <a:t>!</a:t>
            </a:r>
            <a:endParaRPr lang="en-US" sz="2800" dirty="0" smtClean="0"/>
          </a:p>
        </p:txBody>
      </p:sp>
      <p:pic>
        <p:nvPicPr>
          <p:cNvPr id="5123" name="Picture 3" descr="C:\Luca\Università\Presentazioni\Likir\Likir sesoc 2010\PUNTINA ROSSA.png"/>
          <p:cNvPicPr>
            <a:picLocks noChangeAspect="1" noChangeArrowheads="1"/>
          </p:cNvPicPr>
          <p:nvPr/>
        </p:nvPicPr>
        <p:blipFill>
          <a:blip r:embed="rId3" cstate="print"/>
          <a:srcRect/>
          <a:stretch>
            <a:fillRect/>
          </a:stretch>
        </p:blipFill>
        <p:spPr bwMode="auto">
          <a:xfrm>
            <a:off x="2000232" y="3214686"/>
            <a:ext cx="714380" cy="7143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42844" y="-24"/>
            <a:ext cx="7498080" cy="1143000"/>
          </a:xfrm>
        </p:spPr>
        <p:txBody>
          <a:bodyPr/>
          <a:lstStyle/>
          <a:p>
            <a:r>
              <a:rPr lang="en-US" dirty="0" err="1" smtClean="0"/>
              <a:t>Folksonomy</a:t>
            </a:r>
            <a:r>
              <a:rPr lang="en-US" dirty="0" smtClean="0"/>
              <a:t> maintenance</a:t>
            </a:r>
            <a:endParaRPr lang="it-IT" dirty="0"/>
          </a:p>
        </p:txBody>
      </p:sp>
      <p:sp>
        <p:nvSpPr>
          <p:cNvPr id="4" name="Segnaposto data 3"/>
          <p:cNvSpPr>
            <a:spLocks noGrp="1"/>
          </p:cNvSpPr>
          <p:nvPr>
            <p:ph type="dt" sz="half" idx="10"/>
          </p:nvPr>
        </p:nvSpPr>
        <p:spPr/>
        <p:txBody>
          <a:bodyPr/>
          <a:lstStyle/>
          <a:p>
            <a:r>
              <a:rPr lang="it-IT" smtClean="0"/>
              <a:t>23/04/2010</a:t>
            </a:r>
            <a:endParaRPr lang="it-IT" dirty="0"/>
          </a:p>
        </p:txBody>
      </p:sp>
      <p:sp>
        <p:nvSpPr>
          <p:cNvPr id="5" name="Segnaposto piè di pagina 4"/>
          <p:cNvSpPr>
            <a:spLocks noGrp="1"/>
          </p:cNvSpPr>
          <p:nvPr>
            <p:ph type="ftr" sz="quarter" idx="11"/>
          </p:nvPr>
        </p:nvSpPr>
        <p:spPr/>
        <p:txBody>
          <a:bodyPr/>
          <a:lstStyle/>
          <a:p>
            <a:r>
              <a:rPr lang="en-US" smtClean="0"/>
              <a:t>HOTP2P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9</a:t>
            </a:fld>
            <a:endParaRPr lang="it-IT"/>
          </a:p>
        </p:txBody>
      </p:sp>
      <p:pic>
        <p:nvPicPr>
          <p:cNvPr id="2050" name="Picture 2" descr="C:\Documents and Settings\aiello\Desktop\graph_maintenance.jpg"/>
          <p:cNvPicPr>
            <a:picLocks noChangeAspect="1" noChangeArrowheads="1"/>
          </p:cNvPicPr>
          <p:nvPr/>
        </p:nvPicPr>
        <p:blipFill>
          <a:blip r:embed="rId2" cstate="print"/>
          <a:srcRect/>
          <a:stretch>
            <a:fillRect/>
          </a:stretch>
        </p:blipFill>
        <p:spPr bwMode="auto">
          <a:xfrm>
            <a:off x="71406" y="1174753"/>
            <a:ext cx="8944343" cy="468313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3983</TotalTime>
  <Words>1700</Words>
  <Application>Microsoft Office PowerPoint</Application>
  <PresentationFormat>Presentazione su schermo (4:3)</PresentationFormat>
  <Paragraphs>328</Paragraphs>
  <Slides>30</Slides>
  <Notes>3</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Solstizio</vt:lpstr>
      <vt:lpstr>Tagging with DHARMA A DHT-based Approach for Resource Mapping through Approximation</vt:lpstr>
      <vt:lpstr>Overview</vt:lpstr>
      <vt:lpstr>Motivations</vt:lpstr>
      <vt:lpstr>Folksonomies structure</vt:lpstr>
      <vt:lpstr>Tag-Resource Graph (TRG)</vt:lpstr>
      <vt:lpstr>Folksonomy graph (FG)</vt:lpstr>
      <vt:lpstr>Folksonomic search</vt:lpstr>
      <vt:lpstr>Folksonomy evolution</vt:lpstr>
      <vt:lpstr>Folksonomy maintenance</vt:lpstr>
      <vt:lpstr>Mapping on a DHT</vt:lpstr>
      <vt:lpstr>Mapping FG on a DHT</vt:lpstr>
      <vt:lpstr>Mapping TRG on a DHT</vt:lpstr>
      <vt:lpstr>Folksonomy maintenance on the DHT</vt:lpstr>
      <vt:lpstr>Last.fm folksonomy sample</vt:lpstr>
      <vt:lpstr>An approximate solution</vt:lpstr>
      <vt:lpstr>Approximate tagging: k=1</vt:lpstr>
      <vt:lpstr>Approximate graph vs real graph</vt:lpstr>
      <vt:lpstr>Approximation in Last.fm</vt:lpstr>
      <vt:lpstr>Nodal degree comparison</vt:lpstr>
      <vt:lpstr>Arc weights comparison</vt:lpstr>
      <vt:lpstr>Keeping proportions</vt:lpstr>
      <vt:lpstr>Keeping proportions: k = 1</vt:lpstr>
      <vt:lpstr>Query convergence rapidity: results</vt:lpstr>
      <vt:lpstr>Diapositiva 24</vt:lpstr>
      <vt:lpstr>Diapositiva 25</vt:lpstr>
      <vt:lpstr>Diapositiva 26</vt:lpstr>
      <vt:lpstr>Diapositiva 27</vt:lpstr>
      <vt:lpstr>Conclusions</vt:lpstr>
      <vt:lpstr>Related works</vt:lpstr>
      <vt:lpstr>Diapositiva 30</vt:lpstr>
    </vt:vector>
  </TitlesOfParts>
  <Company>Dipartimento di Informatica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Luca Maria Aiello</dc:creator>
  <cp:lastModifiedBy>Luca Maria Aiello</cp:lastModifiedBy>
  <cp:revision>344</cp:revision>
  <dcterms:created xsi:type="dcterms:W3CDTF">2010-03-20T14:26:23Z</dcterms:created>
  <dcterms:modified xsi:type="dcterms:W3CDTF">2010-06-08T21:15:39Z</dcterms:modified>
</cp:coreProperties>
</file>